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1" autoAdjust="0"/>
    <p:restoredTop sz="94679" autoAdjust="0"/>
  </p:normalViewPr>
  <p:slideViewPr>
    <p:cSldViewPr>
      <p:cViewPr varScale="1">
        <p:scale>
          <a:sx n="67" d="100"/>
          <a:sy n="67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77A66-5EA1-493E-B0F1-E90E534D1F32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30C38-7C78-4CAF-8538-544F90D0D9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15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11.08.2007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6" y="620688"/>
            <a:ext cx="9142784" cy="1470025"/>
          </a:xfrm>
        </p:spPr>
        <p:txBody>
          <a:bodyPr/>
          <a:lstStyle/>
          <a:p>
            <a:r>
              <a:rPr lang="ru-RU" dirty="0" smtClean="0"/>
              <a:t>Мир во второй половине </a:t>
            </a:r>
            <a:r>
              <a:rPr lang="en-US" dirty="0" smtClean="0"/>
              <a:t>XX</a:t>
            </a:r>
            <a:r>
              <a:rPr lang="ru-RU" dirty="0" smtClean="0"/>
              <a:t> века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11760" y="2420888"/>
            <a:ext cx="4868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«Холодная война» 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5805264"/>
            <a:ext cx="3366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Презентация к уроку 99 </a:t>
            </a:r>
          </a:p>
          <a:p>
            <a:r>
              <a:rPr lang="ru-RU" dirty="0" smtClean="0"/>
              <a:t>Преподавателя  МК Петраш А</a:t>
            </a:r>
            <a:r>
              <a:rPr lang="en-US" dirty="0" smtClean="0"/>
              <a:t>.</a:t>
            </a:r>
            <a:r>
              <a:rPr lang="ru-RU" dirty="0" smtClean="0"/>
              <a:t>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9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3937" cy="1089025"/>
          </a:xfrm>
        </p:spPr>
        <p:txBody>
          <a:bodyPr tIns="38794">
            <a:normAutofit fontScale="90000"/>
          </a:bodyPr>
          <a:lstStyle/>
          <a:p>
            <a:pPr algn="l" eaLnBrk="1">
              <a:tabLst>
                <a:tab pos="723900" algn="l"/>
                <a:tab pos="1447800" algn="l"/>
                <a:tab pos="2168525" algn="l"/>
                <a:tab pos="2895600" algn="l"/>
                <a:tab pos="3619500" algn="l"/>
                <a:tab pos="4343400" algn="l"/>
                <a:tab pos="5065713" algn="l"/>
                <a:tab pos="5786438" algn="l"/>
                <a:tab pos="6515100" algn="l"/>
                <a:tab pos="7239000" algn="l"/>
                <a:tab pos="7962900" algn="l"/>
                <a:tab pos="8683625" algn="l"/>
              </a:tabLst>
            </a:pPr>
            <a:r>
              <a:rPr lang="ru-RU" sz="4000" dirty="0" smtClean="0">
                <a:solidFill>
                  <a:schemeClr val="tx1"/>
                </a:solidFill>
              </a:rPr>
              <a:t>Последствия «холодной войны» для СССР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1560" y="2564904"/>
            <a:ext cx="79928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Огромные расходы на гонку вооружений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Расходы на поддержку стран-сателлитов (стран, входящих ОВД)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Установление «железного занавеса», ограничение контактов со странами Запада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Ужесточение внутриполитического курса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/>
              <a:t>Отсутствие доступа к новейшим зарубежным технологиям, технологическое отставание от стран Запада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96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2306" y="3170585"/>
            <a:ext cx="8568952" cy="25664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23528" y="260648"/>
            <a:ext cx="7988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«холодной войны» и направления борьбы СССР </a:t>
            </a:r>
          </a:p>
          <a:p>
            <a:pPr algn="ctr"/>
            <a:r>
              <a:rPr lang="ru-RU" sz="2400" b="1" dirty="0" smtClean="0"/>
              <a:t>и США в конце 1940-х начал 1950-х годов 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17570" y="1368930"/>
            <a:ext cx="45736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Самостоятельная практическая работа</a:t>
            </a:r>
          </a:p>
          <a:p>
            <a:r>
              <a:rPr lang="ru-RU" sz="2000" dirty="0" smtClean="0"/>
              <a:t>По материалу параграфа §27</a:t>
            </a:r>
            <a:endParaRPr lang="ru-RU" sz="20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066722" y="3170585"/>
            <a:ext cx="0" cy="2566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731018" y="3170585"/>
            <a:ext cx="0" cy="2566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86801" y="3170585"/>
            <a:ext cx="819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США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379090" y="3183632"/>
            <a:ext cx="859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СССР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7206" y="3276535"/>
            <a:ext cx="3786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Направления борьбы сверхдержав </a:t>
            </a:r>
            <a:endParaRPr lang="ru-RU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322306" y="3632250"/>
            <a:ext cx="8568952" cy="136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3230" y="3850015"/>
            <a:ext cx="3206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Внешнеполитические задачи 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22306" y="4219347"/>
            <a:ext cx="8567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70973" y="4261405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Соперничество в Европе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23528" y="4630737"/>
            <a:ext cx="8567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0973" y="4689447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Гонка на вооружений 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373230" y="5078797"/>
            <a:ext cx="85677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57206" y="5090682"/>
            <a:ext cx="2662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Участие в региональных </a:t>
            </a:r>
          </a:p>
          <a:p>
            <a:r>
              <a:rPr lang="ru-RU" dirty="0" smtClean="0"/>
              <a:t>конфликтах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45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2996952"/>
            <a:ext cx="7272808" cy="180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Докажите, что «холодная война» явилась закономерным следствием новой </a:t>
            </a:r>
          </a:p>
          <a:p>
            <a:r>
              <a:rPr lang="ru-RU" sz="2800" dirty="0" smtClean="0"/>
              <a:t>расстановки сил в мире после Второй мировой войны.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447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8705" y="470843"/>
            <a:ext cx="7117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Темы для рефератов, докладов и проектных работ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8705" y="2780928"/>
            <a:ext cx="8048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1.</a:t>
            </a:r>
            <a:r>
              <a:rPr lang="ru-RU" sz="2400" dirty="0" smtClean="0"/>
              <a:t>Современные историки о проблеме ответственности за  </a:t>
            </a:r>
          </a:p>
          <a:p>
            <a:r>
              <a:rPr lang="ru-RU" sz="2400" dirty="0" smtClean="0"/>
              <a:t>Развязывание «холодной войны».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8705" y="3687926"/>
            <a:ext cx="82285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</a:t>
            </a:r>
            <a:r>
              <a:rPr lang="ru-RU" sz="2400" dirty="0" smtClean="0"/>
              <a:t>Особености развития восточноевропейских стран в годы </a:t>
            </a:r>
          </a:p>
          <a:p>
            <a:r>
              <a:rPr lang="ru-RU" sz="2400" dirty="0"/>
              <a:t>«холодной войны».</a:t>
            </a:r>
            <a:endParaRPr lang="ru-RU" sz="2400" b="1" dirty="0"/>
          </a:p>
          <a:p>
            <a:r>
              <a:rPr lang="ru-RU" sz="2400" dirty="0" smtClean="0"/>
              <a:t> 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8705" y="4648547"/>
            <a:ext cx="85122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3.</a:t>
            </a:r>
            <a:r>
              <a:rPr lang="ru-RU" sz="2400" dirty="0" smtClean="0"/>
              <a:t>Горячие точки </a:t>
            </a:r>
            <a:r>
              <a:rPr lang="ru-RU" sz="2400" dirty="0"/>
              <a:t>«холодной войны</a:t>
            </a:r>
            <a:r>
              <a:rPr lang="ru-RU" sz="2400" dirty="0" smtClean="0"/>
              <a:t>»</a:t>
            </a:r>
            <a:r>
              <a:rPr lang="en-US" sz="2400" dirty="0" smtClean="0"/>
              <a:t>:</a:t>
            </a:r>
            <a:r>
              <a:rPr lang="ru-RU" sz="2400" dirty="0" smtClean="0"/>
              <a:t> международные кризисы</a:t>
            </a:r>
          </a:p>
          <a:p>
            <a:r>
              <a:rPr lang="ru-RU" sz="2400" dirty="0" smtClean="0"/>
              <a:t>во второй половине 1940-х-1950-е гг.</a:t>
            </a:r>
            <a:endParaRPr lang="ru-RU" sz="2400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96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Шестиугольник 5"/>
          <p:cNvSpPr/>
          <p:nvPr/>
        </p:nvSpPr>
        <p:spPr>
          <a:xfrm>
            <a:off x="3423987" y="3284984"/>
            <a:ext cx="2129379" cy="1656184"/>
          </a:xfrm>
          <a:prstGeom prst="hexagon">
            <a:avLst/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Образ</a:t>
            </a:r>
          </a:p>
          <a:p>
            <a:pPr algn="ctr"/>
            <a:r>
              <a:rPr lang="ru-RU" sz="2800" dirty="0" smtClean="0"/>
              <a:t>врага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73892" y="692695"/>
            <a:ext cx="87254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«Холодная война»-</a:t>
            </a:r>
            <a:r>
              <a:rPr lang="ru-RU" sz="2800" dirty="0" smtClean="0"/>
              <a:t>это состояние экономической, </a:t>
            </a:r>
          </a:p>
          <a:p>
            <a:r>
              <a:rPr lang="ru-RU" sz="2800" dirty="0" smtClean="0"/>
              <a:t>идеологической и полувоенной конфронтации между </a:t>
            </a:r>
          </a:p>
          <a:p>
            <a:r>
              <a:rPr lang="ru-RU" sz="2800" dirty="0" smtClean="0"/>
              <a:t>двумя  системами (социализмом и капитализмом) </a:t>
            </a:r>
            <a:endParaRPr lang="ru-RU" sz="28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51520" y="3192723"/>
            <a:ext cx="3172467" cy="1759695"/>
            <a:chOff x="251520" y="3192723"/>
            <a:chExt cx="3172467" cy="1759695"/>
          </a:xfrm>
        </p:grpSpPr>
        <p:sp>
          <p:nvSpPr>
            <p:cNvPr id="7" name="TextBox 6"/>
            <p:cNvSpPr txBox="1"/>
            <p:nvPr/>
          </p:nvSpPr>
          <p:spPr>
            <a:xfrm>
              <a:off x="363655" y="3609020"/>
              <a:ext cx="29394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СССР и </a:t>
              </a:r>
            </a:p>
            <a:p>
              <a:r>
                <a:rPr lang="ru-RU" sz="2000" dirty="0" smtClean="0"/>
                <a:t>социалистические </a:t>
              </a:r>
            </a:p>
            <a:p>
              <a:r>
                <a:rPr lang="ru-RU" sz="2000" dirty="0"/>
                <a:t>с</a:t>
              </a:r>
              <a:r>
                <a:rPr lang="ru-RU" sz="2000" dirty="0" smtClean="0"/>
                <a:t>траны </a:t>
              </a:r>
              <a:endParaRPr lang="ru-RU" sz="20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51520" y="3192723"/>
              <a:ext cx="2736304" cy="175969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 стрелкой 11"/>
            <p:cNvCxnSpPr>
              <a:stCxn id="9" idx="3"/>
              <a:endCxn id="6" idx="3"/>
            </p:cNvCxnSpPr>
            <p:nvPr/>
          </p:nvCxnSpPr>
          <p:spPr>
            <a:xfrm>
              <a:off x="2987824" y="4072571"/>
              <a:ext cx="436163" cy="405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>
            <a:off x="5553366" y="3192723"/>
            <a:ext cx="3339114" cy="1759695"/>
            <a:chOff x="5553366" y="3192723"/>
            <a:chExt cx="3339114" cy="1759695"/>
          </a:xfrm>
        </p:grpSpPr>
        <p:sp>
          <p:nvSpPr>
            <p:cNvPr id="8" name="TextBox 7"/>
            <p:cNvSpPr txBox="1"/>
            <p:nvPr/>
          </p:nvSpPr>
          <p:spPr>
            <a:xfrm>
              <a:off x="6267752" y="3770300"/>
              <a:ext cx="240354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/>
                <a:t>США  и страны </a:t>
              </a:r>
            </a:p>
            <a:p>
              <a:r>
                <a:rPr lang="ru-RU" sz="2000" dirty="0" smtClean="0"/>
                <a:t>Запада </a:t>
              </a:r>
              <a:endParaRPr lang="ru-RU" sz="20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012160" y="3192723"/>
              <a:ext cx="2880320" cy="175969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 стрелкой 14"/>
            <p:cNvCxnSpPr>
              <a:stCxn id="10" idx="1"/>
            </p:cNvCxnSpPr>
            <p:nvPr/>
          </p:nvCxnSpPr>
          <p:spPr>
            <a:xfrm flipH="1" flipV="1">
              <a:off x="5553366" y="4072570"/>
              <a:ext cx="45879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59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655717"/>
            <a:ext cx="844814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«Холодная война» </a:t>
            </a:r>
            <a:r>
              <a:rPr lang="ru-RU" sz="2400" dirty="0" smtClean="0"/>
              <a:t>сопровождалась серией региональной </a:t>
            </a:r>
          </a:p>
          <a:p>
            <a:r>
              <a:rPr lang="ru-RU" sz="2400" dirty="0" smtClean="0"/>
              <a:t>вооружённых конфликтов , за которыми практически всегда </a:t>
            </a:r>
          </a:p>
          <a:p>
            <a:r>
              <a:rPr lang="ru-RU" sz="2400" dirty="0" smtClean="0"/>
              <a:t>стояли идеологическая борьба и геополитическое </a:t>
            </a:r>
          </a:p>
          <a:p>
            <a:r>
              <a:rPr lang="ru-RU" sz="2400" dirty="0" smtClean="0"/>
              <a:t>противостояние  супердержав – СССР и США.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550" y="4154439"/>
            <a:ext cx="8280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«Холодная война» продолжалась вплоть до краха </a:t>
            </a:r>
          </a:p>
          <a:p>
            <a:r>
              <a:rPr lang="ru-RU" sz="2400" dirty="0" smtClean="0"/>
              <a:t>социалистической системы в конце 1980-х гг.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0" y="2523223"/>
            <a:ext cx="787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/>
          </a:p>
          <a:p>
            <a:r>
              <a:rPr lang="ru-RU" sz="2400" dirty="0"/>
              <a:t>В 160-ти  военных конфликтах, происходивших в период </a:t>
            </a:r>
          </a:p>
          <a:p>
            <a:r>
              <a:rPr lang="ru-RU" sz="2400" dirty="0"/>
              <a:t>с 1945 по 2000г., погибло около 7,2 млн солдат </a:t>
            </a:r>
            <a:r>
              <a:rPr lang="ru-RU" sz="2800" dirty="0"/>
              <a:t>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7090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72875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Основные вопросы урока 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475428"/>
            <a:ext cx="4879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</a:t>
            </a:r>
            <a:r>
              <a:rPr lang="ru-RU" sz="3200" dirty="0" smtClean="0"/>
              <a:t>.Истоки холодной войны 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74730" y="3212976"/>
            <a:ext cx="3252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2.Раскол Европы 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3940894"/>
            <a:ext cx="6696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3.Начало ядерного противостояния 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4648780"/>
            <a:ext cx="7427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4.Начало регионального соперничества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050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237" y="332656"/>
            <a:ext cx="6588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Истоки и смысл «холодной войны» 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548840"/>
            <a:ext cx="82157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Западные историки  </a:t>
            </a:r>
            <a:r>
              <a:rPr lang="ru-RU" sz="2400" dirty="0" smtClean="0"/>
              <a:t>главную ответственность за её начало,</a:t>
            </a:r>
          </a:p>
          <a:p>
            <a:r>
              <a:rPr lang="ru-RU" sz="2400" dirty="0" smtClean="0"/>
              <a:t> возлагают на СССР.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79512" y="3501008"/>
            <a:ext cx="9098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Советские историки</a:t>
            </a:r>
            <a:r>
              <a:rPr lang="ru-RU" sz="2400" dirty="0" smtClean="0"/>
              <a:t> считали, что именно США развели холодную </a:t>
            </a:r>
          </a:p>
          <a:p>
            <a:r>
              <a:rPr lang="ru-RU" sz="2400" dirty="0" smtClean="0"/>
              <a:t>войну. 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9512" y="4631033"/>
            <a:ext cx="86100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Наиболее объективной является точка зрения тех историков, </a:t>
            </a:r>
          </a:p>
          <a:p>
            <a:r>
              <a:rPr lang="ru-RU" sz="2400" dirty="0" smtClean="0"/>
              <a:t>которые говорят об общей отвесности сверх держав.</a:t>
            </a:r>
          </a:p>
          <a:p>
            <a:r>
              <a:rPr lang="ru-RU" sz="2400" dirty="0"/>
              <a:t>В</a:t>
            </a:r>
            <a:r>
              <a:rPr lang="ru-RU" sz="2400" dirty="0" smtClean="0"/>
              <a:t>ласти которых претендовали на  лидерство в послевоенном </a:t>
            </a:r>
          </a:p>
          <a:p>
            <a:r>
              <a:rPr lang="ru-RU" sz="2400" dirty="0" smtClean="0"/>
              <a:t>мире.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2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564904"/>
            <a:ext cx="7717177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Период холодной войны характеризуется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ф</a:t>
            </a:r>
            <a:r>
              <a:rPr lang="ru-RU" sz="2400" dirty="0" smtClean="0"/>
              <a:t>орсированной гонкой  вооружения,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с</a:t>
            </a:r>
            <a:r>
              <a:rPr lang="ru-RU" sz="2400" dirty="0" smtClean="0"/>
              <a:t>озданием военных блоков,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у</a:t>
            </a:r>
            <a:r>
              <a:rPr lang="ru-RU" sz="2400" dirty="0" smtClean="0"/>
              <a:t>силением роли  военно-промышленного комплекса </a:t>
            </a:r>
          </a:p>
          <a:p>
            <a:r>
              <a:rPr lang="ru-RU" sz="2400" dirty="0" smtClean="0"/>
              <a:t>в экономической и политической жизни,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использованием силы или угрозы её применения в </a:t>
            </a:r>
          </a:p>
          <a:p>
            <a:r>
              <a:rPr lang="ru-RU" sz="2400" dirty="0"/>
              <a:t>м</a:t>
            </a:r>
            <a:r>
              <a:rPr lang="ru-RU" sz="2400" dirty="0" smtClean="0"/>
              <a:t>еждународных отношениях.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500237" y="332656"/>
            <a:ext cx="6588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Истоки и смысл «холодной войны» </a:t>
            </a:r>
            <a:endParaRPr lang="ru-RU" sz="32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941168"/>
            <a:ext cx="2142857" cy="17249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54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Стремление закрепить мировое лидерство после Второй мировой войны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Стремление  обеспечить безопасность своих границ и осуществить экспорт коммунизма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44785"/>
            <a:ext cx="83279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«холодной войны» и проявления противостояния </a:t>
            </a:r>
          </a:p>
          <a:p>
            <a:pPr algn="ctr"/>
            <a:r>
              <a:rPr lang="ru-RU" sz="2400" b="1" dirty="0" smtClean="0"/>
              <a:t>США и СССР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12877" y="2060848"/>
            <a:ext cx="925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США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923568" y="2060848"/>
            <a:ext cx="974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СССР</a:t>
            </a:r>
            <a:endParaRPr lang="ru-RU" sz="28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435" y="4221088"/>
            <a:ext cx="2365978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691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4743" y="750296"/>
            <a:ext cx="1778663" cy="19756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Политико-экономическая экспансия в Европе.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Американское присутствие в мире  на военных базах. Пропаганда американского образа жизни.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Создание блока дружественных государств  с просоветскими режимами. Желания получит заслуженную долю геополитических «трофеев» в качестве компенсации за огромные потери в ходе Второй мировой войны и решающий вклад Советского Союза   в разгром фашизма.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44785"/>
            <a:ext cx="83279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«холодной войны» и проявления противостояния </a:t>
            </a:r>
          </a:p>
          <a:p>
            <a:pPr algn="ctr"/>
            <a:r>
              <a:rPr lang="ru-RU" sz="2400" b="1" dirty="0" smtClean="0"/>
              <a:t>США и СССР</a:t>
            </a:r>
            <a:endParaRPr lang="ru-RU" sz="24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423" y="4672113"/>
            <a:ext cx="1641446" cy="205818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32248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План  Маршалла. Организация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Североатлантического договора(НАТО).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Создание  Федеративной Республики Германии. Формирование Европейского экономического сообщества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(«Общий рынок»).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В страх Восточной Европы к власти пришли просоветские правительства. 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Формирование совета  экономической взаимопомощи. Образование Германской Демократической Республики.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Организация Варшавского Договора.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44785"/>
            <a:ext cx="83279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Причины «холодной войны» и проявления противостояния </a:t>
            </a:r>
          </a:p>
          <a:p>
            <a:pPr algn="ctr"/>
            <a:r>
              <a:rPr lang="ru-RU" sz="2400" b="1" dirty="0" smtClean="0"/>
              <a:t>США и СССР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5352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141</TotalTime>
  <Words>526</Words>
  <Application>Microsoft Office PowerPoint</Application>
  <PresentationFormat>Экран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Мир во второй половине XX века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Последствия «холодной войны» для СССР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во второй половине XX века</dc:title>
  <cp:lastModifiedBy>XP GAME 2010</cp:lastModifiedBy>
  <cp:revision>52</cp:revision>
  <dcterms:modified xsi:type="dcterms:W3CDTF">2007-08-11T01:43:23Z</dcterms:modified>
</cp:coreProperties>
</file>