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4" r:id="rId15"/>
    <p:sldId id="280" r:id="rId16"/>
    <p:sldId id="281" r:id="rId17"/>
    <p:sldId id="282" r:id="rId18"/>
    <p:sldId id="258" r:id="rId19"/>
    <p:sldId id="259" r:id="rId20"/>
    <p:sldId id="260" r:id="rId21"/>
    <p:sldId id="266" r:id="rId22"/>
    <p:sldId id="264" r:id="rId23"/>
    <p:sldId id="265" r:id="rId24"/>
    <p:sldId id="267" r:id="rId25"/>
    <p:sldId id="261" r:id="rId26"/>
    <p:sldId id="263" r:id="rId27"/>
    <p:sldId id="26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712" autoAdjust="0"/>
  </p:normalViewPr>
  <p:slideViewPr>
    <p:cSldViewPr>
      <p:cViewPr varScale="1">
        <p:scale>
          <a:sx n="70" d="100"/>
          <a:sy n="70" d="100"/>
        </p:scale>
        <p:origin x="6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7A8-CAE2-46E0-AA6A-4246CC32FD9D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7EA72-F1BE-4AFA-BC65-6BA670DE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1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92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0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08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1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0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85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87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03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82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7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53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12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62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82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72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40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13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06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2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9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7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3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1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5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5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19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7EA72-F1BE-4AFA-BC65-6BA670DE05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6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E85785-67BB-4FBA-ACC7-BCB1AC08E2F0}" type="datetimeFigureOut">
              <a:rPr lang="ru-RU" smtClean="0"/>
              <a:t>24.05.2015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EAED329-0E06-48FE-8681-46C830CAEED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500570"/>
            <a:ext cx="5048256" cy="1199490"/>
          </a:xfrm>
        </p:spPr>
        <p:txBody>
          <a:bodyPr/>
          <a:lstStyle/>
          <a:p>
            <a:pPr algn="r"/>
            <a:r>
              <a:rPr lang="ru-RU" dirty="0" smtClean="0"/>
              <a:t>Выполнила учитель истории и обществознания ГБОУ школы №48 Приморского района </a:t>
            </a:r>
            <a:r>
              <a:rPr lang="ru-RU" dirty="0" err="1" smtClean="0"/>
              <a:t>г.Санкт</a:t>
            </a:r>
            <a:r>
              <a:rPr lang="ru-RU" dirty="0" smtClean="0"/>
              <a:t>-Петербурга Аликина Е.А.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334404" cy="2986328"/>
          </a:xfrm>
        </p:spPr>
        <p:txBody>
          <a:bodyPr/>
          <a:lstStyle/>
          <a:p>
            <a:r>
              <a:rPr lang="ru-RU" dirty="0" smtClean="0"/>
              <a:t>Высшее Образование </a:t>
            </a:r>
            <a:br>
              <a:rPr lang="ru-RU" dirty="0" smtClean="0"/>
            </a:br>
            <a:r>
              <a:rPr lang="ru-RU" dirty="0" smtClean="0"/>
              <a:t>в</a:t>
            </a:r>
            <a:br>
              <a:rPr lang="ru-RU" dirty="0" smtClean="0"/>
            </a:br>
            <a:r>
              <a:rPr lang="ru-RU" dirty="0" smtClean="0"/>
              <a:t> Российской Империи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19" y="1412776"/>
            <a:ext cx="3494881" cy="41519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Императорская российская академия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679" y="1556792"/>
            <a:ext cx="439248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При открытии в 1783 году </a:t>
            </a:r>
            <a:r>
              <a:rPr lang="ru-RU" sz="2000" b="1" u="sng" dirty="0" smtClean="0"/>
              <a:t>Екатерина </a:t>
            </a:r>
            <a:r>
              <a:rPr lang="ru-RU" sz="2000" b="1" u="sng" dirty="0"/>
              <a:t>Д</a:t>
            </a:r>
            <a:r>
              <a:rPr lang="ru-RU" sz="2000" b="1" u="sng" dirty="0" smtClean="0"/>
              <a:t>ашкова:  </a:t>
            </a:r>
            <a:r>
              <a:rPr lang="ru-RU" sz="2200" dirty="0" smtClean="0"/>
              <a:t>«Учреждением сей императорской Российской академии предоставлено </a:t>
            </a:r>
            <a:r>
              <a:rPr lang="ru-RU" sz="2200" dirty="0" err="1" smtClean="0"/>
              <a:t>усовершить</a:t>
            </a:r>
            <a:r>
              <a:rPr lang="ru-RU" sz="2200" dirty="0" smtClean="0"/>
              <a:t> и возвеличить Слово наше…»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564695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1794-издание Словаря Российской Академии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1588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840" y="1247800"/>
            <a:ext cx="3449960" cy="41399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Московский государственный университет (МГУ)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3037"/>
            <a:ext cx="3354688" cy="4167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55892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Иван Шувалов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85656" y="558924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Михаил Ломоносов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84712" y="5758517"/>
            <a:ext cx="160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1755 год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59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3871" y="2132856"/>
            <a:ext cx="8229600" cy="4572000"/>
          </a:xfrm>
        </p:spPr>
        <p:txBody>
          <a:bodyPr>
            <a:normAutofit/>
          </a:bodyPr>
          <a:lstStyle/>
          <a:p>
            <a:r>
              <a:rPr lang="ru-RU" sz="2800" dirty="0"/>
              <a:t>Принцип </a:t>
            </a:r>
            <a:r>
              <a:rPr lang="ru-RU" sz="2800" dirty="0" err="1" smtClean="0"/>
              <a:t>всесословности</a:t>
            </a:r>
            <a:endParaRPr lang="ru-RU" sz="2800" dirty="0"/>
          </a:p>
          <a:p>
            <a:r>
              <a:rPr lang="ru-RU" sz="2800" dirty="0"/>
              <a:t>Н</a:t>
            </a:r>
            <a:r>
              <a:rPr lang="ru-RU" sz="2800" dirty="0" smtClean="0"/>
              <a:t>аличие стипендий для студентов</a:t>
            </a:r>
            <a:endParaRPr lang="ru-RU" sz="2800" dirty="0"/>
          </a:p>
          <a:p>
            <a:r>
              <a:rPr lang="ru-RU" sz="2800" dirty="0" smtClean="0"/>
              <a:t>Публичные лекции</a:t>
            </a:r>
          </a:p>
          <a:p>
            <a:r>
              <a:rPr lang="ru-RU" sz="2800" dirty="0" smtClean="0"/>
              <a:t>Единственная в Москве публичная библиотека</a:t>
            </a:r>
          </a:p>
          <a:p>
            <a:r>
              <a:rPr lang="ru-RU" sz="2800" dirty="0" smtClean="0"/>
              <a:t>Практика международного обмена студентов</a:t>
            </a:r>
          </a:p>
          <a:p>
            <a:endParaRPr lang="ru-RU" sz="2000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51341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 </a:t>
            </a:r>
            <a:r>
              <a:rPr lang="ru-RU" sz="3200" dirty="0" smtClean="0">
                <a:solidFill>
                  <a:srgbClr val="FF0000"/>
                </a:solidFill>
              </a:rPr>
              <a:t>Сосредоточение русского образования» (Герцен)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6041" y="109818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032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7008"/>
            <a:ext cx="4383360" cy="3835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42482"/>
            <a:ext cx="627504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Здания МГУ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24944"/>
            <a:ext cx="5169405" cy="33794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452" y="526351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Главная аптека у Воскресенских ворот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11318" y="209394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Главный корпус на Моховой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581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1755 – </a:t>
            </a:r>
            <a:r>
              <a:rPr lang="ru-RU" dirty="0"/>
              <a:t>М</a:t>
            </a:r>
            <a:r>
              <a:rPr lang="ru-RU" dirty="0" smtClean="0"/>
              <a:t>осковский Университет</a:t>
            </a:r>
          </a:p>
          <a:p>
            <a:r>
              <a:rPr lang="ru-RU" dirty="0" smtClean="0"/>
              <a:t>1802 – </a:t>
            </a:r>
            <a:r>
              <a:rPr lang="ru-RU" dirty="0" err="1"/>
              <a:t>Д</a:t>
            </a:r>
            <a:r>
              <a:rPr lang="ru-RU" dirty="0" err="1" smtClean="0"/>
              <a:t>ерптский</a:t>
            </a:r>
            <a:r>
              <a:rPr lang="ru-RU" dirty="0" smtClean="0"/>
              <a:t> университет</a:t>
            </a:r>
          </a:p>
          <a:p>
            <a:r>
              <a:rPr lang="ru-RU" dirty="0"/>
              <a:t>1804 – Казанский университет</a:t>
            </a:r>
          </a:p>
          <a:p>
            <a:r>
              <a:rPr lang="ru-RU" dirty="0" smtClean="0"/>
              <a:t>1805-Харьковский университет</a:t>
            </a:r>
          </a:p>
          <a:p>
            <a:r>
              <a:rPr lang="ru-RU" dirty="0" smtClean="0"/>
              <a:t>1819 (1724) – Санкт-</a:t>
            </a:r>
            <a:r>
              <a:rPr lang="ru-RU" dirty="0" err="1"/>
              <a:t>П</a:t>
            </a:r>
            <a:r>
              <a:rPr lang="ru-RU" dirty="0" err="1" smtClean="0"/>
              <a:t>етербурский</a:t>
            </a:r>
            <a:r>
              <a:rPr lang="ru-RU" dirty="0" smtClean="0"/>
              <a:t> университет</a:t>
            </a:r>
          </a:p>
          <a:p>
            <a:r>
              <a:rPr lang="ru-RU" dirty="0" smtClean="0"/>
              <a:t>1832- </a:t>
            </a:r>
            <a:r>
              <a:rPr lang="ru-RU" dirty="0" err="1" smtClean="0"/>
              <a:t>Виленский</a:t>
            </a:r>
            <a:r>
              <a:rPr lang="ru-RU" dirty="0" smtClean="0"/>
              <a:t> университет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Университеты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5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02" y="1524000"/>
            <a:ext cx="5969000" cy="42672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102" y="515889"/>
            <a:ext cx="8229600" cy="100811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Санкт-Петербургский государственный университет (СПбГУ)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096" y="60212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основе Педагогического университета в 1819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628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50" y="19918"/>
            <a:ext cx="6548350" cy="5294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6254" y="4852316"/>
            <a:ext cx="4321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Метеорологический кабинет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889"/>
            <a:ext cx="4930186" cy="4020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381" y="621598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Кабинет искусств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3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2841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1804- устав Александра </a:t>
            </a:r>
            <a:r>
              <a:rPr lang="en-US" sz="2800" dirty="0" smtClean="0"/>
              <a:t>I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sz="2800" dirty="0" smtClean="0"/>
              <a:t>1835- устав Николая </a:t>
            </a:r>
            <a:r>
              <a:rPr lang="en-US" sz="2800" dirty="0" smtClean="0"/>
              <a:t>I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sz="2800" dirty="0" smtClean="0"/>
              <a:t>1863- устав </a:t>
            </a:r>
            <a:r>
              <a:rPr lang="ru-RU" sz="2800" dirty="0"/>
              <a:t>А</a:t>
            </a:r>
            <a:r>
              <a:rPr lang="ru-RU" sz="2800" dirty="0" smtClean="0"/>
              <a:t>лександра </a:t>
            </a:r>
            <a:r>
              <a:rPr lang="en-US" sz="2800" dirty="0" smtClean="0"/>
              <a:t>II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sz="2800" dirty="0" smtClean="0"/>
              <a:t>1884- устав Александра </a:t>
            </a:r>
            <a:r>
              <a:rPr lang="en-US" sz="2800" dirty="0" smtClean="0"/>
              <a:t>III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6564" y="476672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Уставы высшего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63112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6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lya\Desktop\гор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4259253" cy="319443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3900486" cy="41910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28 июня 1774 г. – Горное училище.</a:t>
            </a:r>
          </a:p>
          <a:p>
            <a:r>
              <a:rPr lang="ru-RU" dirty="0" smtClean="0"/>
              <a:t>Согласно уставу разрешалось принимать детей дворян и разночинцев, владевших латинским, французским и немецким языками, а также основами арифметики, геометрии и химии.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Технические ВУЗы.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10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Институт инженеров путей сообщения  </a:t>
            </a:r>
            <a:r>
              <a:rPr lang="ru-RU" dirty="0" err="1" smtClean="0"/>
              <a:t>имп</a:t>
            </a:r>
            <a:r>
              <a:rPr lang="ru-RU" dirty="0" smtClean="0"/>
              <a:t>.  Александра I –  1810 г</a:t>
            </a:r>
          </a:p>
          <a:p>
            <a:r>
              <a:rPr lang="ru-RU" dirty="0" smtClean="0"/>
              <a:t>Технологический институт им.  Николая I в Петербурге - 1828</a:t>
            </a:r>
          </a:p>
          <a:p>
            <a:r>
              <a:rPr lang="ru-RU" dirty="0" smtClean="0"/>
              <a:t> Московское техническое училище –  1830</a:t>
            </a:r>
          </a:p>
          <a:p>
            <a:r>
              <a:rPr lang="ru-RU" dirty="0" smtClean="0"/>
              <a:t>Рижский политехнический институт –  1862</a:t>
            </a:r>
          </a:p>
          <a:p>
            <a:r>
              <a:rPr lang="ru-RU" dirty="0" err="1" smtClean="0"/>
              <a:t>Харьковскоий</a:t>
            </a:r>
            <a:r>
              <a:rPr lang="ru-RU" dirty="0" smtClean="0"/>
              <a:t> </a:t>
            </a:r>
            <a:r>
              <a:rPr lang="ru-RU" dirty="0" err="1" smtClean="0"/>
              <a:t>практическоий</a:t>
            </a:r>
            <a:r>
              <a:rPr lang="ru-RU" dirty="0" smtClean="0"/>
              <a:t> </a:t>
            </a:r>
            <a:r>
              <a:rPr lang="ru-RU" dirty="0" err="1" smtClean="0"/>
              <a:t>технологическоий</a:t>
            </a:r>
            <a:r>
              <a:rPr lang="ru-RU" dirty="0" smtClean="0"/>
              <a:t> институт –1885</a:t>
            </a:r>
          </a:p>
          <a:p>
            <a:r>
              <a:rPr lang="ru-RU" dirty="0" smtClean="0"/>
              <a:t>Технологический институте в Томске – 1896</a:t>
            </a:r>
          </a:p>
          <a:p>
            <a:r>
              <a:rPr lang="ru-RU" dirty="0" smtClean="0"/>
              <a:t>Институт гражданских инженеров </a:t>
            </a:r>
            <a:r>
              <a:rPr lang="ru-RU" dirty="0" err="1" smtClean="0"/>
              <a:t>имп</a:t>
            </a:r>
            <a:r>
              <a:rPr lang="ru-RU" dirty="0" smtClean="0"/>
              <a:t>. Николая I (основан в 1842 г. как строительное училище)</a:t>
            </a:r>
          </a:p>
          <a:p>
            <a:r>
              <a:rPr lang="ru-RU" dirty="0" smtClean="0"/>
              <a:t>Электротехнический институт.  </a:t>
            </a:r>
          </a:p>
          <a:p>
            <a:r>
              <a:rPr lang="ru-RU" dirty="0" smtClean="0"/>
              <a:t>Московское инженерное училище - 1896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84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1687 –славяно-греко-латинская Академия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Истоки высшего образования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1" y="2672416"/>
            <a:ext cx="2550451" cy="3756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92" y="2704210"/>
            <a:ext cx="4644008" cy="36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8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lya\Desktop\инжен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31296" t="41992" r="44546" b="21875"/>
          <a:stretch>
            <a:fillRect/>
          </a:stretch>
        </p:blipFill>
        <p:spPr bwMode="auto">
          <a:xfrm>
            <a:off x="457200" y="1742220"/>
            <a:ext cx="6083630" cy="511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lya\Desktop\инжене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8186766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Стоимость и продолжительность технического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58204" cy="49053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Санкт-Петербургский технологический институт Императора Николая I</a:t>
            </a:r>
            <a:r>
              <a:rPr lang="ru-RU" sz="1800" dirty="0" smtClean="0">
                <a:solidFill>
                  <a:schemeClr val="bg1"/>
                </a:solidFill>
              </a:rPr>
              <a:t>. Пятилетний </a:t>
            </a:r>
            <a:r>
              <a:rPr lang="ru-RU" sz="2000" dirty="0" smtClean="0">
                <a:solidFill>
                  <a:schemeClr val="bg1"/>
                </a:solidFill>
              </a:rPr>
              <a:t>курс. </a:t>
            </a:r>
            <a:r>
              <a:rPr lang="ru-RU" sz="2000" b="1" i="1" u="sng" dirty="0" smtClean="0">
                <a:solidFill>
                  <a:schemeClr val="bg1"/>
                </a:solidFill>
              </a:rPr>
              <a:t>Плата 50 руб. в год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Томский </a:t>
            </a:r>
            <a:r>
              <a:rPr lang="ru-RU" sz="1800" b="1" dirty="0" err="1" smtClean="0">
                <a:solidFill>
                  <a:schemeClr val="bg1"/>
                </a:solidFill>
              </a:rPr>
              <a:t>технологческий</a:t>
            </a:r>
            <a:r>
              <a:rPr lang="ru-RU" sz="1800" b="1" dirty="0" smtClean="0">
                <a:solidFill>
                  <a:schemeClr val="bg1"/>
                </a:solidFill>
              </a:rPr>
              <a:t> институт.</a:t>
            </a:r>
            <a:r>
              <a:rPr lang="ru-RU" sz="1800" dirty="0" smtClean="0">
                <a:solidFill>
                  <a:schemeClr val="bg1"/>
                </a:solidFill>
              </a:rPr>
              <a:t> Пятилетний курс. Плата за право обучения </a:t>
            </a:r>
            <a:r>
              <a:rPr lang="ru-RU" sz="1800" b="1" i="1" u="sng" dirty="0" smtClean="0">
                <a:solidFill>
                  <a:schemeClr val="bg1"/>
                </a:solidFill>
              </a:rPr>
              <a:t>50 </a:t>
            </a:r>
            <a:r>
              <a:rPr lang="ru-RU" sz="1800" b="1" i="1" u="sng" dirty="0" err="1" smtClean="0">
                <a:solidFill>
                  <a:schemeClr val="bg1"/>
                </a:solidFill>
              </a:rPr>
              <a:t>руб</a:t>
            </a:r>
            <a:r>
              <a:rPr lang="ru-RU" sz="1800" b="1" i="1" u="sng" dirty="0" smtClean="0">
                <a:solidFill>
                  <a:schemeClr val="bg1"/>
                </a:solidFill>
              </a:rPr>
              <a:t> в год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Харьковский технологический институт Императора Александра III</a:t>
            </a:r>
            <a:r>
              <a:rPr lang="ru-RU" sz="1800" dirty="0" smtClean="0">
                <a:solidFill>
                  <a:schemeClr val="bg1"/>
                </a:solidFill>
              </a:rPr>
              <a:t>. Плата за слушание лекций </a:t>
            </a:r>
            <a:r>
              <a:rPr lang="ru-RU" sz="1800" b="1" i="1" u="sng" dirty="0" smtClean="0">
                <a:solidFill>
                  <a:schemeClr val="bg1"/>
                </a:solidFill>
              </a:rPr>
              <a:t>50 </a:t>
            </a:r>
            <a:r>
              <a:rPr lang="ru-RU" sz="1800" b="1" i="1" u="sng" dirty="0" err="1" smtClean="0">
                <a:solidFill>
                  <a:schemeClr val="bg1"/>
                </a:solidFill>
              </a:rPr>
              <a:t>руб</a:t>
            </a:r>
            <a:r>
              <a:rPr lang="ru-RU" sz="1800" b="1" i="1" u="sng" dirty="0" smtClean="0">
                <a:solidFill>
                  <a:schemeClr val="bg1"/>
                </a:solidFill>
              </a:rPr>
              <a:t> в год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Киевский политехнический институт Императора Александра II</a:t>
            </a:r>
            <a:r>
              <a:rPr lang="ru-RU" sz="1800" dirty="0" smtClean="0">
                <a:solidFill>
                  <a:schemeClr val="bg1"/>
                </a:solidFill>
              </a:rPr>
              <a:t>. Учебный курс 4 года. За право учения плата по </a:t>
            </a:r>
            <a:r>
              <a:rPr lang="ru-RU" sz="1800" b="1" i="1" u="sng" dirty="0" smtClean="0">
                <a:solidFill>
                  <a:schemeClr val="bg1"/>
                </a:solidFill>
              </a:rPr>
              <a:t>50 руб. за каждое полугодие.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b="1" dirty="0" err="1" smtClean="0">
                <a:solidFill>
                  <a:schemeClr val="bg1"/>
                </a:solidFill>
              </a:rPr>
              <a:t>Электро-технический</a:t>
            </a:r>
            <a:r>
              <a:rPr lang="ru-RU" sz="1800" b="1" dirty="0" smtClean="0">
                <a:solidFill>
                  <a:schemeClr val="bg1"/>
                </a:solidFill>
              </a:rPr>
              <a:t> институт императора Александра III в С-Петербурге</a:t>
            </a:r>
            <a:r>
              <a:rPr lang="ru-RU" sz="1800" dirty="0" smtClean="0">
                <a:solidFill>
                  <a:schemeClr val="bg1"/>
                </a:solidFill>
              </a:rPr>
              <a:t>. Учебный курс 5 лет. </a:t>
            </a:r>
            <a:r>
              <a:rPr lang="ru-RU" sz="1800" b="1" i="1" u="sng" dirty="0" smtClean="0">
                <a:solidFill>
                  <a:schemeClr val="bg1"/>
                </a:solidFill>
              </a:rPr>
              <a:t>25 рублей за каждое полугодие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1800" b="1" dirty="0" smtClean="0">
                <a:solidFill>
                  <a:schemeClr val="bg1"/>
                </a:solidFill>
              </a:rPr>
              <a:t>Рижский политехнический институт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</a:rPr>
              <a:t>Комерческое</a:t>
            </a:r>
            <a:r>
              <a:rPr lang="ru-RU" sz="1800" dirty="0" smtClean="0">
                <a:solidFill>
                  <a:schemeClr val="bg1"/>
                </a:solidFill>
              </a:rPr>
              <a:t> отделение - 3.5 года, сельскохозяйственное - 4 года, все остальные (строительное, инженерное, химическое)5 лет. </a:t>
            </a:r>
            <a:r>
              <a:rPr lang="ru-RU" sz="1800" b="1" i="1" u="sng" dirty="0" smtClean="0">
                <a:solidFill>
                  <a:schemeClr val="bg1"/>
                </a:solidFill>
              </a:rPr>
              <a:t>80 рублей за полугодие (для уроженцев Прибалтийских губерний 75)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Императорское Московское техническое училище.</a:t>
            </a:r>
            <a:r>
              <a:rPr lang="ru-RU" sz="1800" dirty="0" smtClean="0">
                <a:solidFill>
                  <a:schemeClr val="bg1"/>
                </a:solidFill>
              </a:rPr>
              <a:t> 5 лет. Плата за учение </a:t>
            </a:r>
            <a:r>
              <a:rPr lang="ru-RU" sz="1800" b="1" i="1" u="sng" dirty="0" smtClean="0">
                <a:solidFill>
                  <a:schemeClr val="bg1"/>
                </a:solidFill>
              </a:rPr>
              <a:t>75 рублей в год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lya\Desktop\мед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-357214"/>
            <a:ext cx="8858312" cy="66444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01122" cy="392909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профессоров по патологии – терапии, хирургии теоретической и практической, повивальной и врачебной судной науки (судебной медицины), анатомии – физиологии и ботаники годовое жалованье составляло </a:t>
            </a:r>
            <a:r>
              <a:rPr lang="ru-RU" sz="3600" b="1" dirty="0" smtClean="0">
                <a:solidFill>
                  <a:schemeClr val="bg1"/>
                </a:solidFill>
              </a:rPr>
              <a:t>1200</a:t>
            </a:r>
            <a:r>
              <a:rPr lang="ru-RU" dirty="0" smtClean="0">
                <a:solidFill>
                  <a:schemeClr val="bg1"/>
                </a:solidFill>
              </a:rPr>
              <a:t> руб.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Для профессоров по математике – физике – </a:t>
            </a:r>
            <a:r>
              <a:rPr lang="ru-RU" sz="3600" b="1" dirty="0" smtClean="0">
                <a:solidFill>
                  <a:schemeClr val="bg1"/>
                </a:solidFill>
              </a:rPr>
              <a:t>1000</a:t>
            </a:r>
            <a:r>
              <a:rPr lang="ru-RU" dirty="0" smtClean="0">
                <a:solidFill>
                  <a:schemeClr val="bg1"/>
                </a:solidFill>
              </a:rPr>
              <a:t> руб.,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по химии – </a:t>
            </a:r>
            <a:r>
              <a:rPr lang="ru-RU" sz="3600" b="1" dirty="0" smtClean="0">
                <a:solidFill>
                  <a:schemeClr val="bg1"/>
                </a:solidFill>
              </a:rPr>
              <a:t>800</a:t>
            </a:r>
            <a:r>
              <a:rPr lang="ru-RU" dirty="0" smtClean="0">
                <a:solidFill>
                  <a:schemeClr val="bg1"/>
                </a:solidFill>
              </a:rPr>
              <a:t> руб. в год.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0"/>
            <a:ext cx="8358246" cy="78579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Медицинское Образование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кадемия художест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353" y="1524000"/>
            <a:ext cx="7799294" cy="4572000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Императорская </a:t>
            </a:r>
            <a:br>
              <a:rPr lang="ru-RU" dirty="0" smtClean="0"/>
            </a:br>
            <a:r>
              <a:rPr lang="ru-RU" dirty="0" smtClean="0"/>
              <a:t>Академия Художеств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уховная академия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071546"/>
            <a:ext cx="4403861" cy="2838463"/>
          </a:xfr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3956" cy="776270"/>
          </a:xfrm>
        </p:spPr>
        <p:txBody>
          <a:bodyPr/>
          <a:lstStyle/>
          <a:p>
            <a:r>
              <a:rPr lang="ru-RU" dirty="0" smtClean="0"/>
              <a:t>Духовное Образование</a:t>
            </a:r>
            <a:endParaRPr lang="ru-RU" dirty="0"/>
          </a:p>
        </p:txBody>
      </p:sp>
      <p:pic>
        <p:nvPicPr>
          <p:cNvPr id="5122" name="Picture 2" descr="C:\Users\Ilya\Desktop\католическая академ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29066"/>
            <a:ext cx="4118545" cy="26701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72067" y="1643050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Московская Духовная академия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Римско-Католическая духовная</a:t>
            </a:r>
          </a:p>
          <a:p>
            <a:r>
              <a:rPr lang="ru-RU" sz="2800" dirty="0" smtClean="0"/>
              <a:t>Академия в Санкт-Петербурге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женщин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033" y="785794"/>
            <a:ext cx="2830562" cy="4286280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9642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Высшее женское образование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57101" t="46875" r="18741" b="12109"/>
          <a:stretch>
            <a:fillRect/>
          </a:stretch>
        </p:blipFill>
        <p:spPr bwMode="auto">
          <a:xfrm>
            <a:off x="4684650" y="2709348"/>
            <a:ext cx="4258448" cy="406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34153" y="785794"/>
            <a:ext cx="5509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«Когда он встречал </a:t>
            </a:r>
            <a:r>
              <a:rPr lang="ru-RU" dirty="0" smtClean="0"/>
              <a:t>девушку</a:t>
            </a:r>
          </a:p>
          <a:p>
            <a:r>
              <a:rPr lang="ru-RU" dirty="0" smtClean="0"/>
              <a:t> </a:t>
            </a:r>
            <a:r>
              <a:rPr lang="ru-RU" dirty="0"/>
              <a:t>в очках и </a:t>
            </a:r>
            <a:r>
              <a:rPr lang="ru-RU" dirty="0" err="1"/>
              <a:t>гарибальдийской</a:t>
            </a:r>
            <a:r>
              <a:rPr lang="ru-RU" dirty="0"/>
              <a:t> шапочке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то пугался, думая, что перед ним нигилистка, </a:t>
            </a:r>
            <a:endParaRPr lang="ru-RU" dirty="0" smtClean="0"/>
          </a:p>
          <a:p>
            <a:r>
              <a:rPr lang="ru-RU" dirty="0" smtClean="0"/>
              <a:t>которая </a:t>
            </a:r>
            <a:r>
              <a:rPr lang="ru-RU" dirty="0"/>
              <a:t>вот-вот выпалит в него из пистолета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Кропоткин про Александра второго</a:t>
            </a:r>
            <a:endParaRPr lang="ru-RU" dirty="0"/>
          </a:p>
        </p:txBody>
      </p:sp>
      <p:pic>
        <p:nvPicPr>
          <p:cNvPr id="3076" name="Picture 4" descr="C:\Users\Ilya\Desktop\курсы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4956" y="4100729"/>
            <a:ext cx="3009752" cy="23325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Ilya\Desktop\кол-во студентов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43" y="1844824"/>
            <a:ext cx="8743714" cy="35719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480"/>
            <a:ext cx="8929718" cy="6333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Количество студентов в ВУЗах:</a:t>
            </a:r>
            <a:br>
              <a:rPr lang="ru-RU" sz="3600" dirty="0" smtClean="0"/>
            </a:br>
            <a:r>
              <a:rPr lang="ru-RU" sz="3600" dirty="0" smtClean="0"/>
              <a:t>Германии                                     России</a:t>
            </a:r>
            <a:endParaRPr lang="ru-RU" sz="3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/>
          <a:srcRect l="32948" t="35306" r="38008" b="20641"/>
          <a:stretch>
            <a:fillRect/>
          </a:stretch>
        </p:blipFill>
        <p:spPr bwMode="auto">
          <a:xfrm>
            <a:off x="0" y="1785926"/>
            <a:ext cx="43576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/>
          <a:srcRect l="34270" t="25979" r="34371" b="28773"/>
          <a:stretch>
            <a:fillRect/>
          </a:stretch>
        </p:blipFill>
        <p:spPr bwMode="auto">
          <a:xfrm>
            <a:off x="5072066" y="1142984"/>
            <a:ext cx="3786214" cy="322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5"/>
          <a:srcRect l="33055" t="34430" r="35605" b="40570"/>
          <a:stretch>
            <a:fillRect/>
          </a:stretch>
        </p:blipFill>
        <p:spPr bwMode="auto">
          <a:xfrm>
            <a:off x="5072066" y="4357694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4437112"/>
            <a:ext cx="8229600" cy="12192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51" y="260648"/>
            <a:ext cx="3931493" cy="453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3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Сфера духовного образования ( европейская традиция) </a:t>
            </a:r>
          </a:p>
          <a:p>
            <a:r>
              <a:rPr lang="ru-RU" dirty="0"/>
              <a:t>Принцип </a:t>
            </a:r>
            <a:r>
              <a:rPr lang="ru-RU" dirty="0" err="1"/>
              <a:t>всесословности</a:t>
            </a:r>
            <a:endParaRPr lang="ru-RU" dirty="0"/>
          </a:p>
          <a:p>
            <a:r>
              <a:rPr lang="ru-RU" dirty="0"/>
              <a:t>Зависимость от государства (возложены также полицейские и цензурные функции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200" dirty="0"/>
              <a:t>Основа для развития системы высшего образования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Особенности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5229200"/>
            <a:ext cx="1008112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1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8235" y="18945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Ломоносов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0538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Пушкин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26523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Жуковский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9406" y="588125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Сперанский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9986" y="3438497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Баженов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07804" y="1418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Соловьев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1618" y="435940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Попов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742" y="364209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Бутлеров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1328" y="496833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Семенов Тян-Шанский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207555" y="202105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Струве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43711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Сеченов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664439" y="536181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Вернадский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6387" y="706947"/>
            <a:ext cx="37804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 вы, которых ожидает</a:t>
            </a:r>
          </a:p>
          <a:p>
            <a:r>
              <a:rPr lang="ru-RU" sz="2000" dirty="0" smtClean="0"/>
              <a:t>Отечество от недр своих</a:t>
            </a:r>
          </a:p>
          <a:p>
            <a:r>
              <a:rPr lang="ru-RU" sz="2000" dirty="0" smtClean="0"/>
              <a:t>И видеть таковых желает,</a:t>
            </a:r>
          </a:p>
          <a:p>
            <a:r>
              <a:rPr lang="ru-RU" sz="2000" dirty="0" smtClean="0"/>
              <a:t>Каких зовет от стран чужих,</a:t>
            </a:r>
          </a:p>
          <a:p>
            <a:r>
              <a:rPr lang="ru-RU" sz="2000" dirty="0" smtClean="0"/>
              <a:t>О ваши дни благословенны!</a:t>
            </a:r>
          </a:p>
          <a:p>
            <a:r>
              <a:rPr lang="ru-RU" sz="2000" dirty="0" smtClean="0"/>
              <a:t>Дерзайте ныне </a:t>
            </a:r>
            <a:r>
              <a:rPr lang="ru-RU" sz="2000" dirty="0" err="1" smtClean="0"/>
              <a:t>ободренны</a:t>
            </a:r>
            <a:endParaRPr lang="ru-RU" sz="2000" dirty="0" smtClean="0"/>
          </a:p>
          <a:p>
            <a:r>
              <a:rPr lang="ru-RU" sz="2000" dirty="0" smtClean="0"/>
              <a:t>Раченьем вашим показать,</a:t>
            </a:r>
          </a:p>
          <a:p>
            <a:r>
              <a:rPr lang="ru-RU" sz="2000" dirty="0" smtClean="0"/>
              <a:t>Что может собственных Платонов</a:t>
            </a:r>
          </a:p>
          <a:p>
            <a:r>
              <a:rPr lang="ru-RU" sz="2000" dirty="0" smtClean="0"/>
              <a:t>И быстрых разумов Невтонов</a:t>
            </a:r>
          </a:p>
          <a:p>
            <a:r>
              <a:rPr lang="ru-RU" sz="2000" dirty="0" smtClean="0"/>
              <a:t>Российская земля рождать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5239653"/>
            <a:ext cx="205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Мечников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7" y="1628800"/>
            <a:ext cx="194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Тимирязев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40962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Чебышев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37752" y="3085510"/>
            <a:ext cx="205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Миклухо-Маклай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928742" y="5251546"/>
            <a:ext cx="126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Блок</a:t>
            </a:r>
            <a:endParaRPr lang="ru-RU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606260" y="6008146"/>
            <a:ext cx="2747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Строганов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3216"/>
            <a:ext cx="4101671" cy="48150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Создание российской науки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293216"/>
            <a:ext cx="4211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ответе Парижской академии 18 февраля (1 марта) 1721 года Пётр I, в частности, писал: </a:t>
            </a:r>
            <a:endParaRPr lang="ru-RU" sz="2000" dirty="0" smtClean="0"/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i="1" dirty="0"/>
              <a:t>«</a:t>
            </a:r>
            <a:r>
              <a:rPr lang="ru-RU" sz="2400" i="1" dirty="0"/>
              <a:t>Мы ничего больше не желаем, как чтоб через прилежность, которую мы будем прилагать, науки в лучший цвет </a:t>
            </a:r>
            <a:r>
              <a:rPr lang="ru-RU" sz="2400" i="1" dirty="0" err="1"/>
              <a:t>привесть</a:t>
            </a:r>
            <a:r>
              <a:rPr lang="ru-RU" sz="2400" i="1" dirty="0"/>
              <a:t>, </a:t>
            </a:r>
          </a:p>
          <a:p>
            <a:pPr>
              <a:lnSpc>
                <a:spcPct val="150000"/>
              </a:lnSpc>
            </a:pPr>
            <a:r>
              <a:rPr lang="ru-RU" sz="2400" i="1" dirty="0"/>
              <a:t>себя яко достойного вашей компании члена показать».</a:t>
            </a:r>
          </a:p>
        </p:txBody>
      </p:sp>
    </p:spTree>
    <p:extLst>
      <p:ext uri="{BB962C8B-B14F-4D97-AF65-F5344CB8AC3E}">
        <p14:creationId xmlns:p14="http://schemas.microsoft.com/office/powerpoint/2010/main" val="370045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764360" cy="34563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156"/>
            <a:ext cx="8229600" cy="8120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Академия наук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56992"/>
            <a:ext cx="4788024" cy="3270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96752"/>
            <a:ext cx="9073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28 января (8 февраля) – учреждение Академии наук и художеств</a:t>
            </a:r>
          </a:p>
          <a:p>
            <a:endParaRPr lang="ru-RU" sz="2200" dirty="0" smtClean="0"/>
          </a:p>
          <a:p>
            <a:r>
              <a:rPr lang="ru-RU" sz="2200" dirty="0" smtClean="0"/>
              <a:t>                            Проект </a:t>
            </a:r>
            <a:r>
              <a:rPr lang="ru-RU" sz="2200" dirty="0" err="1" smtClean="0"/>
              <a:t>Л.Л.Блюментроста</a:t>
            </a:r>
            <a:r>
              <a:rPr lang="ru-RU" sz="2200" dirty="0" smtClean="0"/>
              <a:t> (лейб-медик императора)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1647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ru-RU" b="1" dirty="0" err="1" smtClean="0"/>
              <a:t>Блюментрост</a:t>
            </a:r>
            <a:r>
              <a:rPr lang="ru-RU" b="1" dirty="0" smtClean="0"/>
              <a:t> – президент Академии</a:t>
            </a:r>
          </a:p>
          <a:p>
            <a:pPr>
              <a:lnSpc>
                <a:spcPct val="160000"/>
              </a:lnSpc>
            </a:pPr>
            <a:r>
              <a:rPr lang="ru-RU" b="1" dirty="0" smtClean="0"/>
              <a:t>И.Д. Шумахер - секретарь</a:t>
            </a:r>
          </a:p>
          <a:p>
            <a:pPr>
              <a:lnSpc>
                <a:spcPct val="160000"/>
              </a:lnSpc>
            </a:pPr>
            <a:r>
              <a:rPr lang="ru-RU" dirty="0"/>
              <a:t>Я. Герман – математика (</a:t>
            </a:r>
            <a:r>
              <a:rPr lang="en-US" dirty="0"/>
              <a:t>professor-</a:t>
            </a:r>
            <a:r>
              <a:rPr lang="en-US" dirty="0" err="1"/>
              <a:t>primarius</a:t>
            </a:r>
            <a:r>
              <a:rPr lang="ru-RU" dirty="0"/>
              <a:t>)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ru-RU" dirty="0" smtClean="0"/>
              <a:t>И.Х. </a:t>
            </a:r>
            <a:r>
              <a:rPr lang="ru-RU" dirty="0" err="1" smtClean="0"/>
              <a:t>Буксбаум</a:t>
            </a:r>
            <a:r>
              <a:rPr lang="ru-RU" dirty="0" smtClean="0"/>
              <a:t> – ботаника</a:t>
            </a:r>
            <a:endParaRPr lang="ru-RU" dirty="0"/>
          </a:p>
          <a:p>
            <a:pPr>
              <a:lnSpc>
                <a:spcPct val="160000"/>
              </a:lnSpc>
            </a:pPr>
            <a:r>
              <a:rPr lang="ru-RU" dirty="0" err="1" smtClean="0"/>
              <a:t>Бильфингер</a:t>
            </a:r>
            <a:r>
              <a:rPr lang="ru-RU" dirty="0" smtClean="0"/>
              <a:t> – физика</a:t>
            </a:r>
          </a:p>
          <a:p>
            <a:pPr>
              <a:lnSpc>
                <a:spcPct val="160000"/>
              </a:lnSpc>
            </a:pPr>
            <a:r>
              <a:rPr lang="ru-RU" dirty="0" err="1" smtClean="0"/>
              <a:t>Д.Бернулли</a:t>
            </a:r>
            <a:r>
              <a:rPr lang="ru-RU" dirty="0" smtClean="0"/>
              <a:t> –механика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Ж. </a:t>
            </a:r>
            <a:r>
              <a:rPr lang="ru-RU" dirty="0" err="1" smtClean="0"/>
              <a:t>Делиль</a:t>
            </a:r>
            <a:r>
              <a:rPr lang="ru-RU" dirty="0" smtClean="0"/>
              <a:t> –  астрономия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М. </a:t>
            </a:r>
            <a:r>
              <a:rPr lang="ru-RU" dirty="0" err="1" smtClean="0"/>
              <a:t>Бюргег</a:t>
            </a:r>
            <a:r>
              <a:rPr lang="ru-RU" dirty="0" smtClean="0"/>
              <a:t> – химия и медицина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Г. Байер – греческие и римские древности</a:t>
            </a:r>
          </a:p>
          <a:p>
            <a:pPr>
              <a:lnSpc>
                <a:spcPct val="160000"/>
              </a:lnSpc>
            </a:pPr>
            <a:r>
              <a:rPr lang="ru-RU" dirty="0" smtClean="0"/>
              <a:t>И. </a:t>
            </a:r>
            <a:r>
              <a:rPr lang="ru-RU" dirty="0" err="1" smtClean="0"/>
              <a:t>Бекенштейн</a:t>
            </a:r>
            <a:r>
              <a:rPr lang="ru-RU" dirty="0" smtClean="0"/>
              <a:t> - правоведение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Первый состав Академии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3 класса (отделения) – кафедры</a:t>
            </a:r>
          </a:p>
          <a:p>
            <a:pPr marL="0" indent="0" algn="ctr">
              <a:buNone/>
            </a:pPr>
            <a:endParaRPr lang="ru-RU" sz="1000" dirty="0" smtClean="0"/>
          </a:p>
          <a:p>
            <a:r>
              <a:rPr lang="ru-RU" b="1" dirty="0" smtClean="0"/>
              <a:t>Математический </a:t>
            </a:r>
            <a:r>
              <a:rPr lang="ru-RU" dirty="0" smtClean="0"/>
              <a:t>– </a:t>
            </a:r>
            <a:r>
              <a:rPr lang="ru-RU" sz="2400" dirty="0" smtClean="0"/>
              <a:t>высшей математики, астрономии, механики, физиологии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Физический</a:t>
            </a:r>
            <a:r>
              <a:rPr lang="ru-RU" dirty="0" smtClean="0"/>
              <a:t> –</a:t>
            </a:r>
            <a:r>
              <a:rPr lang="ru-RU" sz="2400" dirty="0" smtClean="0"/>
              <a:t> физики, химии и практической медицины, ботаники, анатомии и зоологии</a:t>
            </a:r>
          </a:p>
          <a:p>
            <a:endParaRPr lang="ru-RU" dirty="0" smtClean="0"/>
          </a:p>
          <a:p>
            <a:r>
              <a:rPr lang="ru-RU" b="1" dirty="0" smtClean="0"/>
              <a:t>Гуманитарный </a:t>
            </a:r>
            <a:r>
              <a:rPr lang="ru-RU" dirty="0" smtClean="0"/>
              <a:t>– </a:t>
            </a:r>
            <a:r>
              <a:rPr lang="ru-RU" sz="2400" dirty="0" smtClean="0"/>
              <a:t>красноречия и церковной истории, греческих и римских древностей, правоведения, логики и метафизики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Структура академии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Преподавание профессорами из Академией Наук</a:t>
            </a:r>
          </a:p>
          <a:p>
            <a:r>
              <a:rPr lang="ru-RU" dirty="0" smtClean="0"/>
              <a:t>Численность студентов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1726-8 чел.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1752-20 чел.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1758-16 чел.</a:t>
            </a:r>
          </a:p>
          <a:p>
            <a:r>
              <a:rPr lang="ru-RU" dirty="0" smtClean="0"/>
              <a:t>Финансирование за счет казны</a:t>
            </a:r>
          </a:p>
          <a:p>
            <a:r>
              <a:rPr lang="ru-RU" dirty="0" smtClean="0"/>
              <a:t>Лекции на латинском и немецких языках</a:t>
            </a:r>
          </a:p>
          <a:p>
            <a:r>
              <a:rPr lang="ru-RU" dirty="0" smtClean="0"/>
              <a:t>Нерегулярные занятия (прерывались в 1740 и 1753)</a:t>
            </a:r>
          </a:p>
          <a:p>
            <a:r>
              <a:rPr lang="ru-RU" dirty="0" smtClean="0"/>
              <a:t>1758-1765- ректор М. Н. Ломоносов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Академический университет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72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727</TotalTime>
  <Words>671</Words>
  <Application>Microsoft Office PowerPoint</Application>
  <PresentationFormat>Экран (4:3)</PresentationFormat>
  <Paragraphs>179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Constantia</vt:lpstr>
      <vt:lpstr>Wingdings</vt:lpstr>
      <vt:lpstr>Wingdings 2</vt:lpstr>
      <vt:lpstr>Бумажная</vt:lpstr>
      <vt:lpstr>Высшее Образование  в  Российской Империи</vt:lpstr>
      <vt:lpstr>Истоки высшего образования</vt:lpstr>
      <vt:lpstr>Особенности</vt:lpstr>
      <vt:lpstr>Презентация PowerPoint</vt:lpstr>
      <vt:lpstr>Создание российской науки</vt:lpstr>
      <vt:lpstr>Академия наук</vt:lpstr>
      <vt:lpstr>Первый состав Академии </vt:lpstr>
      <vt:lpstr>Структура академии</vt:lpstr>
      <vt:lpstr>Академический университет</vt:lpstr>
      <vt:lpstr>Императорская российская академия</vt:lpstr>
      <vt:lpstr>Московский государственный университет (МГУ)</vt:lpstr>
      <vt:lpstr>Презентация PowerPoint</vt:lpstr>
      <vt:lpstr>Здания МГУ</vt:lpstr>
      <vt:lpstr>Университеты</vt:lpstr>
      <vt:lpstr>Санкт-Петербургский государственный университет (СПбГУ)</vt:lpstr>
      <vt:lpstr>Презентация PowerPoint</vt:lpstr>
      <vt:lpstr>Уставы высшего образования</vt:lpstr>
      <vt:lpstr>Технические ВУЗы.</vt:lpstr>
      <vt:lpstr>Презентация PowerPoint</vt:lpstr>
      <vt:lpstr>Презентация PowerPoint</vt:lpstr>
      <vt:lpstr>Стоимость и продолжительность технического образования</vt:lpstr>
      <vt:lpstr>Медицинское Образование</vt:lpstr>
      <vt:lpstr>Императорская  Академия Художеств</vt:lpstr>
      <vt:lpstr>Духовное Образование</vt:lpstr>
      <vt:lpstr>Высшее женское образование</vt:lpstr>
      <vt:lpstr>Презентация PowerPoint</vt:lpstr>
      <vt:lpstr>Количество студентов в ВУЗах: Германии                                     России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Высшее Образование  в  Российской Империи</dc:title>
  <dc:creator>Ilya Metreveli</dc:creator>
  <cp:lastModifiedBy>444</cp:lastModifiedBy>
  <cp:revision>63</cp:revision>
  <dcterms:created xsi:type="dcterms:W3CDTF">2013-11-10T10:27:00Z</dcterms:created>
  <dcterms:modified xsi:type="dcterms:W3CDTF">2015-05-24T18:08:52Z</dcterms:modified>
</cp:coreProperties>
</file>