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CB2154A-297D-470F-BB7C-173337710F9D}" type="datetimeFigureOut">
              <a:rPr lang="ru-RU" smtClean="0"/>
              <a:t>13.01.2014</a:t>
            </a:fld>
            <a:endParaRPr lang="ru-RU"/>
          </a:p>
        </p:txBody>
      </p:sp>
      <p:sp>
        <p:nvSpPr>
          <p:cNvPr id="16" name="Номер слайда 15"/>
          <p:cNvSpPr>
            <a:spLocks noGrp="1"/>
          </p:cNvSpPr>
          <p:nvPr>
            <p:ph type="sldNum" sz="quarter" idx="11"/>
          </p:nvPr>
        </p:nvSpPr>
        <p:spPr/>
        <p:txBody>
          <a:bodyPr/>
          <a:lstStyle/>
          <a:p>
            <a:fld id="{F23ED9DB-BDAD-4C62-92C9-4D26A4924C20}"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CB2154A-297D-470F-BB7C-173337710F9D}" type="datetimeFigureOut">
              <a:rPr lang="ru-RU" smtClean="0"/>
              <a:t>13.01.2014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3ED9DB-BDAD-4C62-92C9-4D26A4924C2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CB2154A-297D-470F-BB7C-173337710F9D}" type="datetimeFigureOut">
              <a:rPr lang="ru-RU" smtClean="0"/>
              <a:t>13.01.2014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3ED9DB-BDAD-4C62-92C9-4D26A4924C2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CB2154A-297D-470F-BB7C-173337710F9D}" type="datetimeFigureOut">
              <a:rPr lang="ru-RU" smtClean="0"/>
              <a:t>13.01.2014</a:t>
            </a:fld>
            <a:endParaRPr lang="ru-RU"/>
          </a:p>
        </p:txBody>
      </p:sp>
      <p:sp>
        <p:nvSpPr>
          <p:cNvPr id="15" name="Номер слайда 14"/>
          <p:cNvSpPr>
            <a:spLocks noGrp="1"/>
          </p:cNvSpPr>
          <p:nvPr>
            <p:ph type="sldNum" sz="quarter" idx="15"/>
          </p:nvPr>
        </p:nvSpPr>
        <p:spPr/>
        <p:txBody>
          <a:bodyPr/>
          <a:lstStyle>
            <a:lvl1pPr algn="ctr">
              <a:defRPr/>
            </a:lvl1pPr>
          </a:lstStyle>
          <a:p>
            <a:fld id="{F23ED9DB-BDAD-4C62-92C9-4D26A4924C20}"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CB2154A-297D-470F-BB7C-173337710F9D}" type="datetimeFigureOut">
              <a:rPr lang="ru-RU" smtClean="0"/>
              <a:t>13.01.2014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3ED9DB-BDAD-4C62-92C9-4D26A4924C20}"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CB2154A-297D-470F-BB7C-173337710F9D}" type="datetimeFigureOut">
              <a:rPr lang="ru-RU" smtClean="0"/>
              <a:t>13.01.2014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3ED9DB-BDAD-4C62-92C9-4D26A4924C2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F23ED9DB-BDAD-4C62-92C9-4D26A4924C20}"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CB2154A-297D-470F-BB7C-173337710F9D}" type="datetimeFigureOut">
              <a:rPr lang="ru-RU" smtClean="0"/>
              <a:t>13.01.2014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CB2154A-297D-470F-BB7C-173337710F9D}" type="datetimeFigureOut">
              <a:rPr lang="ru-RU" smtClean="0"/>
              <a:t>13.01.2014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23ED9DB-BDAD-4C62-92C9-4D26A4924C2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CB2154A-297D-470F-BB7C-173337710F9D}" type="datetimeFigureOut">
              <a:rPr lang="ru-RU" smtClean="0"/>
              <a:t>13.01.2014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23ED9DB-BDAD-4C62-92C9-4D26A4924C2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CB2154A-297D-470F-BB7C-173337710F9D}" type="datetimeFigureOut">
              <a:rPr lang="ru-RU" smtClean="0"/>
              <a:t>13.01.2014</a:t>
            </a:fld>
            <a:endParaRPr lang="ru-RU"/>
          </a:p>
        </p:txBody>
      </p:sp>
      <p:sp>
        <p:nvSpPr>
          <p:cNvPr id="9" name="Номер слайда 8"/>
          <p:cNvSpPr>
            <a:spLocks noGrp="1"/>
          </p:cNvSpPr>
          <p:nvPr>
            <p:ph type="sldNum" sz="quarter" idx="15"/>
          </p:nvPr>
        </p:nvSpPr>
        <p:spPr/>
        <p:txBody>
          <a:bodyPr/>
          <a:lstStyle/>
          <a:p>
            <a:fld id="{F23ED9DB-BDAD-4C62-92C9-4D26A4924C20}"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CB2154A-297D-470F-BB7C-173337710F9D}" type="datetimeFigureOut">
              <a:rPr lang="ru-RU" smtClean="0"/>
              <a:t>13.01.2014</a:t>
            </a:fld>
            <a:endParaRPr lang="ru-RU"/>
          </a:p>
        </p:txBody>
      </p:sp>
      <p:sp>
        <p:nvSpPr>
          <p:cNvPr id="9" name="Номер слайда 8"/>
          <p:cNvSpPr>
            <a:spLocks noGrp="1"/>
          </p:cNvSpPr>
          <p:nvPr>
            <p:ph type="sldNum" sz="quarter" idx="11"/>
          </p:nvPr>
        </p:nvSpPr>
        <p:spPr/>
        <p:txBody>
          <a:bodyPr/>
          <a:lstStyle/>
          <a:p>
            <a:fld id="{F23ED9DB-BDAD-4C62-92C9-4D26A4924C20}"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CB2154A-297D-470F-BB7C-173337710F9D}" type="datetimeFigureOut">
              <a:rPr lang="ru-RU" smtClean="0"/>
              <a:t>13.01.2014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23ED9DB-BDAD-4C62-92C9-4D26A4924C20}"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7784" y="3573016"/>
            <a:ext cx="3992351" cy="2726802"/>
          </a:xfrm>
        </p:spPr>
      </p:pic>
      <p:sp>
        <p:nvSpPr>
          <p:cNvPr id="2" name="Заголовок 1"/>
          <p:cNvSpPr>
            <a:spLocks noGrp="1"/>
          </p:cNvSpPr>
          <p:nvPr>
            <p:ph type="title"/>
          </p:nvPr>
        </p:nvSpPr>
        <p:spPr>
          <a:xfrm>
            <a:off x="457200" y="152400"/>
            <a:ext cx="8229600" cy="3060576"/>
          </a:xfrm>
        </p:spPr>
        <p:txBody>
          <a:bodyPr>
            <a:noAutofit/>
          </a:bodyPr>
          <a:lstStyle/>
          <a:p>
            <a:pPr algn="ctr"/>
            <a:r>
              <a:rPr lang="ru-RU" sz="6000" b="1" i="1" dirty="0" smtClean="0">
                <a:solidFill>
                  <a:schemeClr val="tx2">
                    <a:lumMod val="75000"/>
                  </a:schemeClr>
                </a:solidFill>
                <a:latin typeface="Trebuchet MS" panose="020B0603020202020204" pitchFamily="34" charset="0"/>
                <a:cs typeface="Andalus" panose="02020603050405020304" pitchFamily="18" charset="-78"/>
              </a:rPr>
              <a:t>Воспитание детей </a:t>
            </a:r>
            <a:br>
              <a:rPr lang="ru-RU" sz="6000" b="1" i="1" dirty="0" smtClean="0">
                <a:solidFill>
                  <a:schemeClr val="tx2">
                    <a:lumMod val="75000"/>
                  </a:schemeClr>
                </a:solidFill>
                <a:latin typeface="Trebuchet MS" panose="020B0603020202020204" pitchFamily="34" charset="0"/>
                <a:cs typeface="Andalus" panose="02020603050405020304" pitchFamily="18" charset="-78"/>
              </a:rPr>
            </a:br>
            <a:r>
              <a:rPr lang="ru-RU" sz="6000" b="1" i="1" dirty="0" smtClean="0">
                <a:solidFill>
                  <a:schemeClr val="tx2">
                    <a:lumMod val="75000"/>
                  </a:schemeClr>
                </a:solidFill>
                <a:latin typeface="Trebuchet MS" panose="020B0603020202020204" pitchFamily="34" charset="0"/>
                <a:cs typeface="Andalus" panose="02020603050405020304" pitchFamily="18" charset="-78"/>
              </a:rPr>
              <a:t>в Спарте</a:t>
            </a:r>
            <a:endParaRPr lang="ru-RU" sz="6000" b="1" i="1" dirty="0">
              <a:solidFill>
                <a:schemeClr val="tx2">
                  <a:lumMod val="75000"/>
                </a:schemeClr>
              </a:solidFill>
              <a:latin typeface="Trebuchet MS" panose="020B0603020202020204" pitchFamily="34" charset="0"/>
              <a:cs typeface="Andalus" panose="02020603050405020304" pitchFamily="18" charset="-78"/>
            </a:endParaRPr>
          </a:p>
        </p:txBody>
      </p:sp>
    </p:spTree>
    <p:extLst>
      <p:ext uri="{BB962C8B-B14F-4D97-AF65-F5344CB8AC3E}">
        <p14:creationId xmlns:p14="http://schemas.microsoft.com/office/powerpoint/2010/main" val="3019495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1118"/>
            <a:ext cx="8229600" cy="5950398"/>
          </a:xfrm>
        </p:spPr>
        <p:txBody>
          <a:bodyPr>
            <a:normAutofit/>
          </a:bodyPr>
          <a:lstStyle/>
          <a:p>
            <a:r>
              <a:rPr lang="ru-RU" sz="2400" dirty="0">
                <a:effectLst/>
              </a:rPr>
              <a:t>Военная муштра, охота, плавание, конный спорт, искусство разведчика, умение шпионить и тяжелые, напряженные упражнения в гимнастическом зале - вот к чему сводилось спартанское воспитание. Спутниками и помощниками в этом воспитание служили национальные песни, патриотические стихи, музыка и танцы, которые считались важными инструментами в подъеме боевого духа. Поскольку арифметика отдавала коммерцией, которой не занимался ни один спартанец, тайна числа оставалась почти неоткрытой, за исключением боевого расчета при построении воинских формирований.</a:t>
            </a:r>
            <a:br>
              <a:rPr lang="ru-RU" sz="2400" dirty="0">
                <a:effectLst/>
              </a:rPr>
            </a:br>
            <a:r>
              <a:rPr lang="ru-RU" sz="2400" dirty="0">
                <a:effectLst/>
              </a:rPr>
              <a:t>Таким образом, спартанское воспитание сводилось почти исключительно к физической военной подготовке.</a:t>
            </a:r>
            <a:br>
              <a:rPr lang="ru-RU" sz="2400" dirty="0">
                <a:effectLst/>
              </a:rPr>
            </a:br>
            <a:endParaRPr lang="ru-RU" sz="2400" dirty="0"/>
          </a:p>
        </p:txBody>
      </p:sp>
    </p:spTree>
    <p:extLst>
      <p:ext uri="{BB962C8B-B14F-4D97-AF65-F5344CB8AC3E}">
        <p14:creationId xmlns:p14="http://schemas.microsoft.com/office/powerpoint/2010/main" val="3199692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620688"/>
            <a:ext cx="8229600" cy="4392488"/>
          </a:xfrm>
        </p:spPr>
        <p:txBody>
          <a:bodyPr>
            <a:noAutofit/>
          </a:bodyPr>
          <a:lstStyle/>
          <a:p>
            <a:r>
              <a:rPr lang="ru-RU" sz="2400" dirty="0" smtClean="0">
                <a:effectLst/>
              </a:rPr>
              <a:t/>
            </a:r>
            <a:br>
              <a:rPr lang="ru-RU" sz="2400" dirty="0" smtClean="0">
                <a:effectLst/>
              </a:rPr>
            </a:br>
            <a:r>
              <a:rPr lang="ru-RU" sz="2400" dirty="0">
                <a:effectLst/>
              </a:rPr>
              <a:t/>
            </a:r>
            <a:br>
              <a:rPr lang="ru-RU" sz="2400" dirty="0">
                <a:effectLst/>
              </a:rPr>
            </a:br>
            <a:r>
              <a:rPr lang="ru-RU" sz="2400" dirty="0" smtClean="0">
                <a:effectLst/>
              </a:rPr>
              <a:t/>
            </a:r>
            <a:br>
              <a:rPr lang="ru-RU" sz="2400" dirty="0" smtClean="0">
                <a:effectLst/>
              </a:rPr>
            </a:br>
            <a:r>
              <a:rPr lang="ru-RU" sz="2400" dirty="0">
                <a:solidFill>
                  <a:schemeClr val="tx1"/>
                </a:solidFill>
                <a:effectLst/>
              </a:rPr>
              <a:t/>
            </a:r>
            <a:br>
              <a:rPr lang="ru-RU" sz="2400" dirty="0">
                <a:solidFill>
                  <a:schemeClr val="tx1"/>
                </a:solidFill>
                <a:effectLst/>
              </a:rPr>
            </a:br>
            <a:r>
              <a:rPr lang="ru-RU" sz="2400" dirty="0" smtClean="0">
                <a:solidFill>
                  <a:schemeClr val="tx1"/>
                </a:solidFill>
                <a:effectLst/>
              </a:rPr>
              <a:t>Древняя </a:t>
            </a:r>
            <a:r>
              <a:rPr lang="ru-RU" sz="2400" dirty="0">
                <a:solidFill>
                  <a:schemeClr val="tx1"/>
                </a:solidFill>
                <a:effectLst/>
              </a:rPr>
              <a:t>Спарта преследовала цель подготовить воина – члена военной общины. </a:t>
            </a:r>
            <a:r>
              <a:rPr lang="ru-RU" sz="2400" dirty="0" smtClean="0">
                <a:solidFill>
                  <a:schemeClr val="tx1"/>
                </a:solidFill>
                <a:effectLst/>
              </a:rPr>
              <a:t/>
            </a:r>
            <a:br>
              <a:rPr lang="ru-RU" sz="2400" dirty="0" smtClean="0">
                <a:solidFill>
                  <a:schemeClr val="tx1"/>
                </a:solidFill>
                <a:effectLst/>
              </a:rPr>
            </a:br>
            <a:r>
              <a:rPr lang="ru-RU" sz="2400" dirty="0" smtClean="0">
                <a:solidFill>
                  <a:schemeClr val="tx1"/>
                </a:solidFill>
                <a:effectLst/>
              </a:rPr>
              <a:t/>
            </a:r>
            <a:br>
              <a:rPr lang="ru-RU" sz="2400" dirty="0" smtClean="0">
                <a:solidFill>
                  <a:schemeClr val="tx1"/>
                </a:solidFill>
                <a:effectLst/>
              </a:rPr>
            </a:br>
            <a:r>
              <a:rPr lang="ru-RU" sz="2400" dirty="0" smtClean="0">
                <a:solidFill>
                  <a:schemeClr val="tx1"/>
                </a:solidFill>
                <a:effectLst/>
              </a:rPr>
              <a:t>До </a:t>
            </a:r>
            <a:r>
              <a:rPr lang="ru-RU" sz="2400" dirty="0">
                <a:solidFill>
                  <a:schemeClr val="tx1"/>
                </a:solidFill>
                <a:effectLst/>
              </a:rPr>
              <a:t>7 лет ребенок воспитывался в семье няньками-кормилицами. </a:t>
            </a:r>
            <a:r>
              <a:rPr lang="ru-RU" sz="2400" dirty="0">
                <a:solidFill>
                  <a:schemeClr val="tx1"/>
                </a:solidFill>
                <a:effectLst/>
              </a:rPr>
              <a:t>С 7 лет полис (город-государство) брал на себя воспитание и обучение подраставших спартиатов. </a:t>
            </a:r>
            <a:r>
              <a:rPr lang="ru-RU" sz="2400" dirty="0">
                <a:solidFill>
                  <a:schemeClr val="tx1"/>
                </a:solidFill>
                <a:effectLst/>
              </a:rPr>
              <a:t>Этот процесс проходил в три </a:t>
            </a:r>
            <a:r>
              <a:rPr lang="ru-RU" sz="2400" dirty="0" smtClean="0">
                <a:solidFill>
                  <a:schemeClr val="tx1"/>
                </a:solidFill>
                <a:effectLst/>
              </a:rPr>
              <a:t>этапа:</a:t>
            </a:r>
            <a:br>
              <a:rPr lang="ru-RU" sz="2400" dirty="0" smtClean="0">
                <a:solidFill>
                  <a:schemeClr val="tx1"/>
                </a:solidFill>
                <a:effectLst/>
              </a:rPr>
            </a:br>
            <a:r>
              <a:rPr lang="ru-RU" sz="2400" dirty="0" smtClean="0">
                <a:solidFill>
                  <a:schemeClr val="tx1"/>
                </a:solidFill>
                <a:effectLst/>
              </a:rPr>
              <a:t>1 этап – 7 – 15 лет;</a:t>
            </a:r>
            <a:br>
              <a:rPr lang="ru-RU" sz="2400" dirty="0" smtClean="0">
                <a:solidFill>
                  <a:schemeClr val="tx1"/>
                </a:solidFill>
                <a:effectLst/>
              </a:rPr>
            </a:br>
            <a:r>
              <a:rPr lang="ru-RU" sz="2400" dirty="0" smtClean="0">
                <a:solidFill>
                  <a:schemeClr val="tx1"/>
                </a:solidFill>
                <a:effectLst/>
              </a:rPr>
              <a:t>2 этап – 15 – 20 лет;</a:t>
            </a:r>
            <a:br>
              <a:rPr lang="ru-RU" sz="2400" dirty="0" smtClean="0">
                <a:solidFill>
                  <a:schemeClr val="tx1"/>
                </a:solidFill>
                <a:effectLst/>
              </a:rPr>
            </a:br>
            <a:r>
              <a:rPr lang="ru-RU" sz="2400" dirty="0" smtClean="0">
                <a:solidFill>
                  <a:schemeClr val="tx1"/>
                </a:solidFill>
                <a:effectLst/>
              </a:rPr>
              <a:t>3 этап – 20 – 30 лет.</a:t>
            </a:r>
            <a:br>
              <a:rPr lang="ru-RU" sz="2400" dirty="0" smtClean="0">
                <a:solidFill>
                  <a:schemeClr val="tx1"/>
                </a:solidFill>
                <a:effectLst/>
              </a:rPr>
            </a:br>
            <a:endParaRPr lang="ru-RU" sz="2400" dirty="0">
              <a:solidFill>
                <a:schemeClr val="tx1"/>
              </a:solidFill>
            </a:endParaRPr>
          </a:p>
        </p:txBody>
      </p:sp>
    </p:spTree>
    <p:extLst>
      <p:ext uri="{BB962C8B-B14F-4D97-AF65-F5344CB8AC3E}">
        <p14:creationId xmlns:p14="http://schemas.microsoft.com/office/powerpoint/2010/main" val="2078007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3636640"/>
          </a:xfrm>
        </p:spPr>
        <p:txBody>
          <a:bodyPr>
            <a:noAutofit/>
          </a:bodyPr>
          <a:lstStyle/>
          <a:p>
            <a:r>
              <a:rPr lang="ru-RU" sz="2000" dirty="0">
                <a:effectLst/>
              </a:rPr>
              <a:t>На первом этапе (7-15 лет) дети приобретали навыки письма и чтения, но главным оставалось физическое закаливание, которое было чрезвычайно разнообразным (ходили босиком, спали на тонких соломенных подстилках). С 12 лет возрастала суровость воспитания мальчиков, которых приучали не только к аскетическому образу жизни, но и к немногословию. В 14 лет мальчика, пропуская через жестокие физические испытания, посвящали в эйрены - члена общины с предоставлением определенных гражданских прав. В течение последующего года эйренов</a:t>
            </a:r>
            <a:r>
              <a:rPr lang="ru-RU" sz="2000" dirty="0">
                <a:effectLst/>
              </a:rPr>
              <a:t> проверяли на стойкость в военных отрядах спартиатов.</a:t>
            </a:r>
            <a:br>
              <a:rPr lang="ru-RU" sz="2000" dirty="0">
                <a:effectLst/>
              </a:rPr>
            </a:br>
            <a:endParaRPr lang="ru-RU" sz="2000"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24128" y="3356992"/>
            <a:ext cx="2567540" cy="3049841"/>
          </a:xfrm>
        </p:spPr>
      </p:pic>
    </p:spTree>
    <p:extLst>
      <p:ext uri="{BB962C8B-B14F-4D97-AF65-F5344CB8AC3E}">
        <p14:creationId xmlns:p14="http://schemas.microsoft.com/office/powerpoint/2010/main" val="2383959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7904" y="2996952"/>
            <a:ext cx="4601456" cy="3096344"/>
          </a:xfrm>
        </p:spPr>
      </p:pic>
      <p:sp>
        <p:nvSpPr>
          <p:cNvPr id="3" name="Заголовок 2"/>
          <p:cNvSpPr>
            <a:spLocks noGrp="1"/>
          </p:cNvSpPr>
          <p:nvPr>
            <p:ph type="title"/>
          </p:nvPr>
        </p:nvSpPr>
        <p:spPr>
          <a:xfrm>
            <a:off x="457200" y="548680"/>
            <a:ext cx="8229600" cy="3240360"/>
          </a:xfrm>
        </p:spPr>
        <p:txBody>
          <a:bodyPr>
            <a:normAutofit fontScale="90000"/>
          </a:bodyPr>
          <a:lstStyle/>
          <a:p>
            <a:r>
              <a:rPr lang="ru-RU" sz="2700" dirty="0">
                <a:effectLst/>
              </a:rPr>
              <a:t>На втором этапе воспитания (15-20 лет) к минимальному обучению грамоте добавлялось обучение пению и музыке. Однако способы воспитания ужесточались. Подростков держали в голоде и приучали самим добывать себе еду, физически наказывая тех из них, которые терпели неудачу. К 20 годам эйрены посвящались в воины и получали полное вооружение.</a:t>
            </a:r>
            <a:r>
              <a:rPr lang="ru-RU" dirty="0">
                <a:effectLst/>
              </a:rPr>
              <a:t/>
            </a:r>
            <a:br>
              <a:rPr lang="ru-RU" dirty="0">
                <a:effectLst/>
              </a:rPr>
            </a:br>
            <a:endParaRPr lang="ru-RU" dirty="0"/>
          </a:p>
        </p:txBody>
      </p:sp>
    </p:spTree>
    <p:extLst>
      <p:ext uri="{BB962C8B-B14F-4D97-AF65-F5344CB8AC3E}">
        <p14:creationId xmlns:p14="http://schemas.microsoft.com/office/powerpoint/2010/main" val="3511417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64088" y="3068960"/>
            <a:ext cx="2662576" cy="3359719"/>
          </a:xfrm>
        </p:spPr>
      </p:pic>
      <p:sp>
        <p:nvSpPr>
          <p:cNvPr id="3" name="Заголовок 2"/>
          <p:cNvSpPr>
            <a:spLocks noGrp="1"/>
          </p:cNvSpPr>
          <p:nvPr>
            <p:ph type="title"/>
          </p:nvPr>
        </p:nvSpPr>
        <p:spPr>
          <a:xfrm>
            <a:off x="467544" y="-171400"/>
            <a:ext cx="8229600" cy="3564632"/>
          </a:xfrm>
        </p:spPr>
        <p:txBody>
          <a:bodyPr>
            <a:noAutofit/>
          </a:bodyPr>
          <a:lstStyle/>
          <a:p>
            <a:r>
              <a:rPr lang="ru-RU" sz="2000" dirty="0">
                <a:effectLst/>
              </a:rPr>
              <a:t>В течение третьего этапа (20-30 лет) они постепенно приобретали статус полноправного члена военной общины. В результате всех вышеперечисленных этапов воспитания воины свободно владели копьем, мечом, дротиком и другим оружием того времени. Однако спартанская культура воспитания оказалась гипертрофированной военной подготовкой при фактическом невежестве молодого поколения. Воспитательная традиция Спарты периода VI-IV вв. до н. э. в итоге свелась к физическим упражнениям и испытаниям. Именно эти элементы стали предметом подражания в последующие эпохи.</a:t>
            </a:r>
          </a:p>
        </p:txBody>
      </p:sp>
    </p:spTree>
    <p:extLst>
      <p:ext uri="{BB962C8B-B14F-4D97-AF65-F5344CB8AC3E}">
        <p14:creationId xmlns:p14="http://schemas.microsoft.com/office/powerpoint/2010/main" val="2560435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8184" y="2996952"/>
            <a:ext cx="1653303" cy="3456384"/>
          </a:xfrm>
        </p:spPr>
      </p:pic>
      <p:sp>
        <p:nvSpPr>
          <p:cNvPr id="3" name="Заголовок 2"/>
          <p:cNvSpPr>
            <a:spLocks noGrp="1"/>
          </p:cNvSpPr>
          <p:nvPr>
            <p:ph type="title"/>
          </p:nvPr>
        </p:nvSpPr>
        <p:spPr>
          <a:xfrm>
            <a:off x="457200" y="152400"/>
            <a:ext cx="8229600" cy="3276600"/>
          </a:xfrm>
        </p:spPr>
        <p:txBody>
          <a:bodyPr>
            <a:noAutofit/>
          </a:bodyPr>
          <a:lstStyle/>
          <a:p>
            <a:r>
              <a:rPr lang="ru-RU" sz="2400" dirty="0">
                <a:effectLst/>
              </a:rPr>
              <a:t>О мальчиках заботилось государство. Нигде в древнем мире подобного не было. Поделив детей на группы по возрасту, их расселяли в бараках, где они сами прибирались и наводили чисто­ту. Их воспитывали в закрытых полувоенных школах – своего рода «детских домах».</a:t>
            </a:r>
            <a:br>
              <a:rPr lang="ru-RU" sz="2400" dirty="0">
                <a:effectLst/>
              </a:rPr>
            </a:br>
            <a:r>
              <a:rPr lang="ru-RU" sz="2400" dirty="0">
                <a:effectLst/>
              </a:rPr>
              <a:t>Всех детей делили на отряды (агелы); в основном по шесть маль­чиков в каждом. </a:t>
            </a:r>
            <a:r>
              <a:rPr lang="ru-RU" sz="2400" dirty="0">
                <a:effectLst/>
              </a:rPr>
              <a:t>Командовал отрядом самый смышленый и ловкий ребенок. </a:t>
            </a:r>
            <a:endParaRPr lang="ru-RU" sz="2400" dirty="0"/>
          </a:p>
        </p:txBody>
      </p:sp>
    </p:spTree>
    <p:extLst>
      <p:ext uri="{BB962C8B-B14F-4D97-AF65-F5344CB8AC3E}">
        <p14:creationId xmlns:p14="http://schemas.microsoft.com/office/powerpoint/2010/main" val="2870445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9952" y="3140968"/>
            <a:ext cx="4428021" cy="3312368"/>
          </a:xfrm>
        </p:spPr>
      </p:pic>
      <p:sp>
        <p:nvSpPr>
          <p:cNvPr id="3" name="Заголовок 2"/>
          <p:cNvSpPr>
            <a:spLocks noGrp="1"/>
          </p:cNvSpPr>
          <p:nvPr>
            <p:ph type="title"/>
          </p:nvPr>
        </p:nvSpPr>
        <p:spPr>
          <a:xfrm>
            <a:off x="467544" y="-4030"/>
            <a:ext cx="8229600" cy="3492624"/>
          </a:xfrm>
        </p:spPr>
        <p:txBody>
          <a:bodyPr>
            <a:noAutofit/>
          </a:bodyPr>
          <a:lstStyle/>
          <a:p>
            <a:r>
              <a:rPr lang="ru-RU" sz="2400" dirty="0">
                <a:effectLst/>
              </a:rPr>
              <a:t>В школе приучали детей не только слушаться приказов, но и, выполняя их, доблестно воевать. Подготовка новых воинов была жизненно важна для государства. Все спортивные состязания и игры были подчинены одной цели – воспитывать в юношах солдат. С дет­ства спартанцы приучались владеть мечом, копьем и щитом. Во время игр выстраивались в фалангу. </a:t>
            </a:r>
            <a:r>
              <a:rPr lang="ru-RU" sz="2400" dirty="0">
                <a:effectLst/>
              </a:rPr>
              <a:t>Подолгу занимались бегом, борьбой, прыжками, метанием диска и дротика</a:t>
            </a:r>
            <a:r>
              <a:rPr lang="ru-RU" sz="2400" dirty="0" smtClean="0">
                <a:effectLst/>
              </a:rPr>
              <a:t>.</a:t>
            </a:r>
            <a:endParaRPr lang="ru-RU" sz="2400" dirty="0"/>
          </a:p>
        </p:txBody>
      </p:sp>
    </p:spTree>
    <p:extLst>
      <p:ext uri="{BB962C8B-B14F-4D97-AF65-F5344CB8AC3E}">
        <p14:creationId xmlns:p14="http://schemas.microsoft.com/office/powerpoint/2010/main" val="1837369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0136" y="3284984"/>
            <a:ext cx="4917179" cy="3096344"/>
          </a:xfrm>
        </p:spPr>
      </p:pic>
      <p:sp>
        <p:nvSpPr>
          <p:cNvPr id="3" name="Заголовок 2"/>
          <p:cNvSpPr>
            <a:spLocks noGrp="1"/>
          </p:cNvSpPr>
          <p:nvPr>
            <p:ph type="title"/>
          </p:nvPr>
        </p:nvSpPr>
        <p:spPr>
          <a:xfrm>
            <a:off x="457200" y="152400"/>
            <a:ext cx="8229600" cy="3132584"/>
          </a:xfrm>
        </p:spPr>
        <p:txBody>
          <a:bodyPr>
            <a:noAutofit/>
          </a:bodyPr>
          <a:lstStyle/>
          <a:p>
            <a:r>
              <a:rPr lang="ru-RU" sz="2400" dirty="0">
                <a:effectLst/>
              </a:rPr>
              <a:t>«Терпеть» – вот что было главным в спартанской «школе </a:t>
            </a:r>
            <a:r>
              <a:rPr lang="ru-RU" sz="2400" dirty="0" smtClean="0">
                <a:effectLst/>
              </a:rPr>
              <a:t>мужества</a:t>
            </a:r>
            <a:r>
              <a:rPr lang="ru-RU" sz="2400" dirty="0">
                <a:effectLst/>
              </a:rPr>
              <a:t>». </a:t>
            </a:r>
            <a:r>
              <a:rPr lang="ru-RU" sz="2400" dirty="0">
                <a:effectLst/>
              </a:rPr>
              <a:t>Гимнастические упражнения обычно выполняли голыми: ле­том под палящими лучами солнца; зимой – невзирая на снег и дождь. Принимать тёплые ванны и умащать тело запрещалось; грязь по­крывала тело. Спали мальчики в бараках, на подстилках из тростни­ка, сорванного голыми руками на берегу Эврота. </a:t>
            </a:r>
            <a:r>
              <a:rPr lang="ru-RU" sz="2400" dirty="0">
                <a:effectLst/>
              </a:rPr>
              <a:t>Зимой под низ под­стилки клали чертополох; считалось, что это растение согревает</a:t>
            </a:r>
            <a:r>
              <a:rPr lang="ru-RU" sz="2400" dirty="0" smtClean="0">
                <a:effectLst/>
              </a:rPr>
              <a:t>.</a:t>
            </a:r>
            <a:endParaRPr lang="ru-RU" sz="2400" dirty="0"/>
          </a:p>
        </p:txBody>
      </p:sp>
    </p:spTree>
    <p:extLst>
      <p:ext uri="{BB962C8B-B14F-4D97-AF65-F5344CB8AC3E}">
        <p14:creationId xmlns:p14="http://schemas.microsoft.com/office/powerpoint/2010/main" val="1915574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28185" y="3603136"/>
            <a:ext cx="2160240" cy="3046607"/>
          </a:xfrm>
        </p:spPr>
      </p:pic>
      <p:sp>
        <p:nvSpPr>
          <p:cNvPr id="3" name="Заголовок 2"/>
          <p:cNvSpPr>
            <a:spLocks noGrp="1"/>
          </p:cNvSpPr>
          <p:nvPr>
            <p:ph type="title"/>
          </p:nvPr>
        </p:nvSpPr>
        <p:spPr>
          <a:xfrm>
            <a:off x="467544" y="2276872"/>
            <a:ext cx="8229600" cy="1728192"/>
          </a:xfrm>
        </p:spPr>
        <p:txBody>
          <a:bodyPr>
            <a:noAutofit/>
          </a:bodyPr>
          <a:lstStyle/>
          <a:p>
            <a:r>
              <a:rPr lang="ru-RU" sz="2400" dirty="0">
                <a:effectLst/>
              </a:rPr>
              <a:t>Каждого новорожденного показывали опытным знатокам физического здоровья детей. Это было что-то вроде государственного комитета по здравоохранению, и если младенец был «хилым или плохо сложенным», то его выставляли на волю природных стихий в ущелье Апофет в горах Тайгет. </a:t>
            </a:r>
            <a:r>
              <a:rPr lang="ru-RU" sz="2400" dirty="0">
                <a:effectLst/>
              </a:rPr>
              <a:t>Тем же, кто выживал после этого испытания, сохраняли жизнь и в дальнейшем старались не подвергать чересчур сильным испытаниям, потому что, избавляясь от самых слабых детей, спартанцы заботились об остальных. </a:t>
            </a:r>
            <a:br>
              <a:rPr lang="ru-RU" sz="2400" dirty="0">
                <a:effectLst/>
              </a:rPr>
            </a:br>
            <a:endParaRPr lang="ru-RU" sz="2400" dirty="0"/>
          </a:p>
        </p:txBody>
      </p:sp>
    </p:spTree>
    <p:extLst>
      <p:ext uri="{BB962C8B-B14F-4D97-AF65-F5344CB8AC3E}">
        <p14:creationId xmlns:p14="http://schemas.microsoft.com/office/powerpoint/2010/main" val="42426449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56</TotalTime>
  <Words>589</Words>
  <Application>Microsoft Office PowerPoint</Application>
  <PresentationFormat>Экран (4:3)</PresentationFormat>
  <Paragraphs>10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Бумажная</vt:lpstr>
      <vt:lpstr>Воспитание детей  в Спарте</vt:lpstr>
      <vt:lpstr>    Древняя Спарта преследовала цель подготовить воина – члена военной общины.   До 7 лет ребенок воспитывался в семье няньками-кормилицами. С 7 лет полис (город-государство) брал на себя воспитание и обучение подраставших спартиатов. Этот процесс проходил в три этапа: 1 этап – 7 – 15 лет; 2 этап – 15 – 20 лет; 3 этап – 20 – 30 лет. </vt:lpstr>
      <vt:lpstr>На первом этапе (7-15 лет) дети приобретали навыки письма и чтения, но главным оставалось физическое закаливание, которое было чрезвычайно разнообразным (ходили босиком, спали на тонких соломенных подстилках). С 12 лет возрастала суровость воспитания мальчиков, которых приучали не только к аскетическому образу жизни, но и к немногословию. В 14 лет мальчика, пропуская через жестокие физические испытания, посвящали в эйрены - члена общины с предоставлением определенных гражданских прав. В течение последующего года эйренов проверяли на стойкость в военных отрядах спартиатов. </vt:lpstr>
      <vt:lpstr>На втором этапе воспитания (15-20 лет) к минимальному обучению грамоте добавлялось обучение пению и музыке. Однако способы воспитания ужесточались. Подростков держали в голоде и приучали самим добывать себе еду, физически наказывая тех из них, которые терпели неудачу. К 20 годам эйрены посвящались в воины и получали полное вооружение. </vt:lpstr>
      <vt:lpstr>В течение третьего этапа (20-30 лет) они постепенно приобретали статус полноправного члена военной общины. В результате всех вышеперечисленных этапов воспитания воины свободно владели копьем, мечом, дротиком и другим оружием того времени. Однако спартанская культура воспитания оказалась гипертрофированной военной подготовкой при фактическом невежестве молодого поколения. Воспитательная традиция Спарты периода VI-IV вв. до н. э. в итоге свелась к физическим упражнениям и испытаниям. Именно эти элементы стали предметом подражания в последующие эпохи.</vt:lpstr>
      <vt:lpstr>О мальчиках заботилось государство. Нигде в древнем мире подобного не было. Поделив детей на группы по возрасту, их расселяли в бараках, где они сами прибирались и наводили чисто­ту. Их воспитывали в закрытых полувоенных школах – своего рода «детских домах». Всех детей делили на отряды (агелы); в основном по шесть маль­чиков в каждом. Командовал отрядом самый смышленый и ловкий ребенок. </vt:lpstr>
      <vt:lpstr>В школе приучали детей не только слушаться приказов, но и, выполняя их, доблестно воевать. Подготовка новых воинов была жизненно важна для государства. Все спортивные состязания и игры были подчинены одной цели – воспитывать в юношах солдат. С дет­ства спартанцы приучались владеть мечом, копьем и щитом. Во время игр выстраивались в фалангу. Подолгу занимались бегом, борьбой, прыжками, метанием диска и дротика.</vt:lpstr>
      <vt:lpstr>«Терпеть» – вот что было главным в спартанской «школе мужества». Гимнастические упражнения обычно выполняли голыми: ле­том под палящими лучами солнца; зимой – невзирая на снег и дождь. Принимать тёплые ванны и умащать тело запрещалось; грязь по­крывала тело. Спали мальчики в бараках, на подстилках из тростни­ка, сорванного голыми руками на берегу Эврота. Зимой под низ под­стилки клали чертополох; считалось, что это растение согревает.</vt:lpstr>
      <vt:lpstr>Каждого новорожденного показывали опытным знатокам физического здоровья детей. Это было что-то вроде государственного комитета по здравоохранению, и если младенец был «хилым или плохо сложенным», то его выставляли на волю природных стихий в ущелье Апофет в горах Тайгет. Тем же, кто выживал после этого испытания, сохраняли жизнь и в дальнейшем старались не подвергать чересчур сильным испытаниям, потому что, избавляясь от самых слабых детей, спартанцы заботились об остальных.  </vt:lpstr>
      <vt:lpstr>Военная муштра, охота, плавание, конный спорт, искусство разведчика, умение шпионить и тяжелые, напряженные упражнения в гимнастическом зале - вот к чему сводилось спартанское воспитание. Спутниками и помощниками в этом воспитание служили национальные песни, патриотические стихи, музыка и танцы, которые считались важными инструментами в подъеме боевого духа. Поскольку арифметика отдавала коммерцией, которой не занимался ни один спартанец, тайна числа оставалась почти неоткрытой, за исключением боевого расчета при построении воинских формирований. Таким образом, спартанское воспитание сводилось почти исключительно к физической военной подготовке. </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Воспитание детей  в Спарте</dc:title>
  <dc:creator>Rustem</dc:creator>
  <cp:lastModifiedBy>Rustem</cp:lastModifiedBy>
  <cp:revision>10</cp:revision>
  <dcterms:created xsi:type="dcterms:W3CDTF">2014-01-13T18:43:44Z</dcterms:created>
  <dcterms:modified xsi:type="dcterms:W3CDTF">2014-01-13T19:40:13Z</dcterms:modified>
</cp:coreProperties>
</file>