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7" r:id="rId3"/>
    <p:sldId id="288" r:id="rId4"/>
    <p:sldId id="289" r:id="rId5"/>
    <p:sldId id="290" r:id="rId6"/>
    <p:sldId id="271" r:id="rId7"/>
    <p:sldId id="263" r:id="rId8"/>
    <p:sldId id="279" r:id="rId9"/>
    <p:sldId id="272" r:id="rId10"/>
    <p:sldId id="273" r:id="rId11"/>
    <p:sldId id="264" r:id="rId12"/>
    <p:sldId id="270" r:id="rId13"/>
    <p:sldId id="274" r:id="rId14"/>
    <p:sldId id="277" r:id="rId15"/>
    <p:sldId id="275" r:id="rId16"/>
    <p:sldId id="276" r:id="rId17"/>
    <p:sldId id="302" r:id="rId18"/>
    <p:sldId id="294" r:id="rId19"/>
    <p:sldId id="295" r:id="rId20"/>
    <p:sldId id="296" r:id="rId21"/>
    <p:sldId id="297" r:id="rId22"/>
    <p:sldId id="265" r:id="rId23"/>
    <p:sldId id="269" r:id="rId24"/>
    <p:sldId id="286" r:id="rId25"/>
    <p:sldId id="266" r:id="rId26"/>
    <p:sldId id="267" r:id="rId27"/>
    <p:sldId id="268" r:id="rId28"/>
    <p:sldId id="280" r:id="rId29"/>
    <p:sldId id="282" r:id="rId30"/>
    <p:sldId id="283" r:id="rId31"/>
    <p:sldId id="292" r:id="rId32"/>
    <p:sldId id="291" r:id="rId33"/>
    <p:sldId id="285" r:id="rId34"/>
    <p:sldId id="284" r:id="rId35"/>
    <p:sldId id="293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0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14888-1FB6-4692-9743-58DC30938B47}" type="doc">
      <dgm:prSet loTypeId="urn:microsoft.com/office/officeart/2005/8/layout/vList3#1" loCatId="list" qsTypeId="urn:microsoft.com/office/officeart/2005/8/quickstyle/simple1" qsCatId="simple" csTypeId="urn:microsoft.com/office/officeart/2005/8/colors/accent1_3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</dgm:pt>
    <dgm:pt modelId="{D3B54DFE-4E83-497B-A4AD-DDE785B98AC5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l"/>
          <a:r>
            <a:rPr lang="ru-RU" sz="2400" dirty="0" smtClean="0"/>
            <a:t>Тезис – </a:t>
          </a:r>
          <a:r>
            <a:rPr lang="ru-RU" sz="2400" b="1" dirty="0" smtClean="0"/>
            <a:t>простое </a:t>
          </a:r>
          <a:r>
            <a:rPr lang="ru-RU" sz="2400" dirty="0" smtClean="0"/>
            <a:t>повествовательное предложение</a:t>
          </a:r>
          <a:endParaRPr lang="ru-RU" sz="2400" dirty="0"/>
        </a:p>
      </dgm:t>
    </dgm:pt>
    <dgm:pt modelId="{E426F06A-01A4-4EC0-B944-B4EE1C7F2F58}" type="parTrans" cxnId="{6885C243-CC7F-4105-B480-EA5F47298ABB}">
      <dgm:prSet/>
      <dgm:spPr/>
      <dgm:t>
        <a:bodyPr/>
        <a:lstStyle/>
        <a:p>
          <a:endParaRPr lang="ru-RU"/>
        </a:p>
      </dgm:t>
    </dgm:pt>
    <dgm:pt modelId="{B483F578-479A-4104-83ED-DC647F6D9C76}" type="sibTrans" cxnId="{6885C243-CC7F-4105-B480-EA5F47298ABB}">
      <dgm:prSet/>
      <dgm:spPr/>
      <dgm:t>
        <a:bodyPr/>
        <a:lstStyle/>
        <a:p>
          <a:endParaRPr lang="ru-RU"/>
        </a:p>
      </dgm:t>
    </dgm:pt>
    <dgm:pt modelId="{11AFB224-5D5D-4606-AEE0-05C719C42CED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l"/>
          <a:r>
            <a:rPr lang="ru-RU" sz="2400" dirty="0" smtClean="0"/>
            <a:t>Все слова в тезисе  - в </a:t>
          </a:r>
          <a:r>
            <a:rPr lang="ru-RU" sz="2400" b="1" dirty="0" smtClean="0"/>
            <a:t>прямом</a:t>
          </a:r>
          <a:r>
            <a:rPr lang="ru-RU" sz="2400" dirty="0" smtClean="0"/>
            <a:t> значении</a:t>
          </a:r>
          <a:endParaRPr lang="ru-RU" sz="2400" dirty="0"/>
        </a:p>
      </dgm:t>
    </dgm:pt>
    <dgm:pt modelId="{61CC402E-C9C6-4DBB-9732-03273AE389C1}" type="parTrans" cxnId="{7CF9976F-31F1-4A14-B6C6-2B67B342DD9A}">
      <dgm:prSet/>
      <dgm:spPr/>
      <dgm:t>
        <a:bodyPr/>
        <a:lstStyle/>
        <a:p>
          <a:endParaRPr lang="ru-RU"/>
        </a:p>
      </dgm:t>
    </dgm:pt>
    <dgm:pt modelId="{254182A8-919D-4CDE-8456-12901F25ED84}" type="sibTrans" cxnId="{7CF9976F-31F1-4A14-B6C6-2B67B342DD9A}">
      <dgm:prSet/>
      <dgm:spPr/>
      <dgm:t>
        <a:bodyPr/>
        <a:lstStyle/>
        <a:p>
          <a:endParaRPr lang="ru-RU"/>
        </a:p>
      </dgm:t>
    </dgm:pt>
    <dgm:pt modelId="{26966DAF-2CC8-4870-B6DF-0EFA039033F4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l"/>
          <a:r>
            <a:rPr lang="ru-RU" sz="2400" dirty="0" smtClean="0"/>
            <a:t>В тезисе </a:t>
          </a:r>
          <a:r>
            <a:rPr lang="ru-RU" sz="2400" b="1" dirty="0" smtClean="0"/>
            <a:t>прямой</a:t>
          </a:r>
          <a:r>
            <a:rPr lang="ru-RU" sz="2400" dirty="0" smtClean="0"/>
            <a:t> порядок слов (1.подлежащее + 2. сказуемое)</a:t>
          </a:r>
          <a:endParaRPr lang="ru-RU" sz="2400" dirty="0"/>
        </a:p>
      </dgm:t>
    </dgm:pt>
    <dgm:pt modelId="{D434D213-6AD2-414B-8FB9-BE82AA9EAACE}" type="parTrans" cxnId="{72F84032-A630-4E74-805A-6E221F6F4CE0}">
      <dgm:prSet/>
      <dgm:spPr/>
      <dgm:t>
        <a:bodyPr/>
        <a:lstStyle/>
        <a:p>
          <a:endParaRPr lang="ru-RU"/>
        </a:p>
      </dgm:t>
    </dgm:pt>
    <dgm:pt modelId="{97F2A573-3691-411B-B293-5646138DD99F}" type="sibTrans" cxnId="{72F84032-A630-4E74-805A-6E221F6F4CE0}">
      <dgm:prSet/>
      <dgm:spPr/>
      <dgm:t>
        <a:bodyPr/>
        <a:lstStyle/>
        <a:p>
          <a:endParaRPr lang="ru-RU"/>
        </a:p>
      </dgm:t>
    </dgm:pt>
    <dgm:pt modelId="{E02CE86B-E65D-416B-A929-6335397D2A1A}" type="pres">
      <dgm:prSet presAssocID="{B5014888-1FB6-4692-9743-58DC30938B47}" presName="linearFlow" presStyleCnt="0">
        <dgm:presLayoutVars>
          <dgm:dir/>
          <dgm:resizeHandles val="exact"/>
        </dgm:presLayoutVars>
      </dgm:prSet>
      <dgm:spPr/>
    </dgm:pt>
    <dgm:pt modelId="{0AC180AD-3D9C-4914-85C5-30C941429174}" type="pres">
      <dgm:prSet presAssocID="{D3B54DFE-4E83-497B-A4AD-DDE785B98AC5}" presName="composit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705D159E-BA68-40A0-88AD-687668923501}" type="pres">
      <dgm:prSet presAssocID="{D3B54DFE-4E83-497B-A4AD-DDE785B98AC5}" presName="imgShp" presStyleLbl="fgImgPlace1" presStyleIdx="0" presStyleCnt="3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2CAF02E-AA2C-445B-8CC3-7E7A78146CBA}" type="pres">
      <dgm:prSet presAssocID="{D3B54DFE-4E83-497B-A4AD-DDE785B98AC5}" presName="txShp" presStyleLbl="node1" presStyleIdx="0" presStyleCnt="3" custScaleX="99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AF288-945F-4328-8770-9EA6BCAEF5FC}" type="pres">
      <dgm:prSet presAssocID="{B483F578-479A-4104-83ED-DC647F6D9C76}" presName="spacing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74E2B946-0348-4354-B585-03ECDCCC6FF3}" type="pres">
      <dgm:prSet presAssocID="{11AFB224-5D5D-4606-AEE0-05C719C42CED}" presName="composit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3690C13-CF4A-41A9-B3EA-07B7413238B3}" type="pres">
      <dgm:prSet presAssocID="{11AFB224-5D5D-4606-AEE0-05C719C42CED}" presName="imgShp" presStyleLbl="fgImgPlace1" presStyleIdx="1" presStyleCnt="3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976E53A9-E92D-43E7-A475-63AFD7EEBCE3}" type="pres">
      <dgm:prSet presAssocID="{11AFB224-5D5D-4606-AEE0-05C719C42CE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93872-0FFD-4FEB-B1AB-5C6067913CD6}" type="pres">
      <dgm:prSet presAssocID="{254182A8-919D-4CDE-8456-12901F25ED84}" presName="spacing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6EE111A-940C-492A-B683-0C3EAE91EECC}" type="pres">
      <dgm:prSet presAssocID="{26966DAF-2CC8-4870-B6DF-0EFA039033F4}" presName="composit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9B88C67-72E5-4C52-B7DF-F61DBF184AE2}" type="pres">
      <dgm:prSet presAssocID="{26966DAF-2CC8-4870-B6DF-0EFA039033F4}" presName="imgShp" presStyleLbl="fgImgPlace1" presStyleIdx="2" presStyleCnt="3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BA6ABC19-D90F-4DE6-89C8-387A10BF81AA}" type="pres">
      <dgm:prSet presAssocID="{26966DAF-2CC8-4870-B6DF-0EFA039033F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1928FE-DBD5-425D-8DF1-BB804EE62782}" type="presOf" srcId="{11AFB224-5D5D-4606-AEE0-05C719C42CED}" destId="{976E53A9-E92D-43E7-A475-63AFD7EEBCE3}" srcOrd="0" destOrd="0" presId="urn:microsoft.com/office/officeart/2005/8/layout/vList3#1"/>
    <dgm:cxn modelId="{1AC597FB-466C-42C3-8446-AB869C05E884}" type="presOf" srcId="{B5014888-1FB6-4692-9743-58DC30938B47}" destId="{E02CE86B-E65D-416B-A929-6335397D2A1A}" srcOrd="0" destOrd="0" presId="urn:microsoft.com/office/officeart/2005/8/layout/vList3#1"/>
    <dgm:cxn modelId="{6885C243-CC7F-4105-B480-EA5F47298ABB}" srcId="{B5014888-1FB6-4692-9743-58DC30938B47}" destId="{D3B54DFE-4E83-497B-A4AD-DDE785B98AC5}" srcOrd="0" destOrd="0" parTransId="{E426F06A-01A4-4EC0-B944-B4EE1C7F2F58}" sibTransId="{B483F578-479A-4104-83ED-DC647F6D9C76}"/>
    <dgm:cxn modelId="{72F84032-A630-4E74-805A-6E221F6F4CE0}" srcId="{B5014888-1FB6-4692-9743-58DC30938B47}" destId="{26966DAF-2CC8-4870-B6DF-0EFA039033F4}" srcOrd="2" destOrd="0" parTransId="{D434D213-6AD2-414B-8FB9-BE82AA9EAACE}" sibTransId="{97F2A573-3691-411B-B293-5646138DD99F}"/>
    <dgm:cxn modelId="{96CFAAD3-B49F-4CD1-96EF-38F8D0B374D4}" type="presOf" srcId="{D3B54DFE-4E83-497B-A4AD-DDE785B98AC5}" destId="{E2CAF02E-AA2C-445B-8CC3-7E7A78146CBA}" srcOrd="0" destOrd="0" presId="urn:microsoft.com/office/officeart/2005/8/layout/vList3#1"/>
    <dgm:cxn modelId="{7CF9976F-31F1-4A14-B6C6-2B67B342DD9A}" srcId="{B5014888-1FB6-4692-9743-58DC30938B47}" destId="{11AFB224-5D5D-4606-AEE0-05C719C42CED}" srcOrd="1" destOrd="0" parTransId="{61CC402E-C9C6-4DBB-9732-03273AE389C1}" sibTransId="{254182A8-919D-4CDE-8456-12901F25ED84}"/>
    <dgm:cxn modelId="{E91A44E9-1347-4146-A1C0-2513287A431C}" type="presOf" srcId="{26966DAF-2CC8-4870-B6DF-0EFA039033F4}" destId="{BA6ABC19-D90F-4DE6-89C8-387A10BF81AA}" srcOrd="0" destOrd="0" presId="urn:microsoft.com/office/officeart/2005/8/layout/vList3#1"/>
    <dgm:cxn modelId="{921737BC-2EB7-4C47-95F3-9782434AA5CB}" type="presParOf" srcId="{E02CE86B-E65D-416B-A929-6335397D2A1A}" destId="{0AC180AD-3D9C-4914-85C5-30C941429174}" srcOrd="0" destOrd="0" presId="urn:microsoft.com/office/officeart/2005/8/layout/vList3#1"/>
    <dgm:cxn modelId="{E368454C-11ED-4B13-BB23-55D2522B807E}" type="presParOf" srcId="{0AC180AD-3D9C-4914-85C5-30C941429174}" destId="{705D159E-BA68-40A0-88AD-687668923501}" srcOrd="0" destOrd="0" presId="urn:microsoft.com/office/officeart/2005/8/layout/vList3#1"/>
    <dgm:cxn modelId="{45A15740-12D3-4F60-9041-2673613DBD6B}" type="presParOf" srcId="{0AC180AD-3D9C-4914-85C5-30C941429174}" destId="{E2CAF02E-AA2C-445B-8CC3-7E7A78146CBA}" srcOrd="1" destOrd="0" presId="urn:microsoft.com/office/officeart/2005/8/layout/vList3#1"/>
    <dgm:cxn modelId="{0E78F2C3-69DD-49FD-85B2-B39E961D6F76}" type="presParOf" srcId="{E02CE86B-E65D-416B-A929-6335397D2A1A}" destId="{92CAF288-945F-4328-8770-9EA6BCAEF5FC}" srcOrd="1" destOrd="0" presId="urn:microsoft.com/office/officeart/2005/8/layout/vList3#1"/>
    <dgm:cxn modelId="{B5562B1D-D585-4832-BD1B-382FB6B4C639}" type="presParOf" srcId="{E02CE86B-E65D-416B-A929-6335397D2A1A}" destId="{74E2B946-0348-4354-B585-03ECDCCC6FF3}" srcOrd="2" destOrd="0" presId="urn:microsoft.com/office/officeart/2005/8/layout/vList3#1"/>
    <dgm:cxn modelId="{FFCC5919-2778-45E1-91F9-C7792A64C322}" type="presParOf" srcId="{74E2B946-0348-4354-B585-03ECDCCC6FF3}" destId="{E3690C13-CF4A-41A9-B3EA-07B7413238B3}" srcOrd="0" destOrd="0" presId="urn:microsoft.com/office/officeart/2005/8/layout/vList3#1"/>
    <dgm:cxn modelId="{0F395751-3673-46D9-B05D-7408177886BC}" type="presParOf" srcId="{74E2B946-0348-4354-B585-03ECDCCC6FF3}" destId="{976E53A9-E92D-43E7-A475-63AFD7EEBCE3}" srcOrd="1" destOrd="0" presId="urn:microsoft.com/office/officeart/2005/8/layout/vList3#1"/>
    <dgm:cxn modelId="{1AAC8354-8FC0-40E7-A652-02BFFF1F7B19}" type="presParOf" srcId="{E02CE86B-E65D-416B-A929-6335397D2A1A}" destId="{E8793872-0FFD-4FEB-B1AB-5C6067913CD6}" srcOrd="3" destOrd="0" presId="urn:microsoft.com/office/officeart/2005/8/layout/vList3#1"/>
    <dgm:cxn modelId="{7DBBC949-0AFB-4919-8515-CA0A506A9C01}" type="presParOf" srcId="{E02CE86B-E65D-416B-A929-6335397D2A1A}" destId="{F6EE111A-940C-492A-B683-0C3EAE91EECC}" srcOrd="4" destOrd="0" presId="urn:microsoft.com/office/officeart/2005/8/layout/vList3#1"/>
    <dgm:cxn modelId="{E42995AC-7AA1-4D85-B203-6062F65895F4}" type="presParOf" srcId="{F6EE111A-940C-492A-B683-0C3EAE91EECC}" destId="{69B88C67-72E5-4C52-B7DF-F61DBF184AE2}" srcOrd="0" destOrd="0" presId="urn:microsoft.com/office/officeart/2005/8/layout/vList3#1"/>
    <dgm:cxn modelId="{F9DDBE8E-930D-409D-AC94-AB631C36E323}" type="presParOf" srcId="{F6EE111A-940C-492A-B683-0C3EAE91EECC}" destId="{BA6ABC19-D90F-4DE6-89C8-387A10BF81A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9D6917-5FCA-4E1E-ABD5-48A8722C3147}" type="doc">
      <dgm:prSet loTypeId="urn:microsoft.com/office/officeart/2005/8/layout/cycle7" loCatId="cycle" qsTypeId="urn:microsoft.com/office/officeart/2005/8/quickstyle/simple3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ru-RU"/>
        </a:p>
      </dgm:t>
    </dgm:pt>
    <dgm:pt modelId="{5100E1EC-9321-475C-B171-EEAE1015150B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Тезис</a:t>
          </a:r>
          <a:endParaRPr lang="ru-RU" sz="2800" b="1" dirty="0">
            <a:solidFill>
              <a:schemeClr val="bg1"/>
            </a:solidFill>
          </a:endParaRPr>
        </a:p>
      </dgm:t>
    </dgm:pt>
    <dgm:pt modelId="{E5419065-5E85-48B7-909C-4346640BEA85}" type="parTrans" cxnId="{3088DB5E-EBD7-4288-94E0-8D4BD1C174C0}">
      <dgm:prSet/>
      <dgm:spPr/>
      <dgm:t>
        <a:bodyPr/>
        <a:lstStyle/>
        <a:p>
          <a:endParaRPr lang="ru-RU"/>
        </a:p>
      </dgm:t>
    </dgm:pt>
    <dgm:pt modelId="{97463560-719B-433E-9438-006CB4F44196}" type="sibTrans" cxnId="{3088DB5E-EBD7-4288-94E0-8D4BD1C174C0}">
      <dgm:prSet/>
      <dgm:spPr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>
          <a:bevelT/>
        </a:sp3d>
      </dgm:spPr>
      <dgm:t>
        <a:bodyPr/>
        <a:lstStyle/>
        <a:p>
          <a:endParaRPr lang="ru-RU"/>
        </a:p>
      </dgm:t>
    </dgm:pt>
    <dgm:pt modelId="{F15C657A-66FC-4289-93B4-ED384531084F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Различные </a:t>
          </a:r>
        </a:p>
        <a:p>
          <a:r>
            <a:rPr lang="ru-RU" sz="2800" b="1" dirty="0" smtClean="0">
              <a:solidFill>
                <a:schemeClr val="bg1"/>
              </a:solidFill>
            </a:rPr>
            <a:t>части речи</a:t>
          </a:r>
          <a:endParaRPr lang="ru-RU" sz="2800" b="1" dirty="0">
            <a:solidFill>
              <a:schemeClr val="bg1"/>
            </a:solidFill>
          </a:endParaRPr>
        </a:p>
      </dgm:t>
    </dgm:pt>
    <dgm:pt modelId="{D7767743-F50F-481E-A8E1-73C613F53541}" type="parTrans" cxnId="{ABE46A7B-B838-4B76-BCA8-61550C47AD71}">
      <dgm:prSet/>
      <dgm:spPr/>
      <dgm:t>
        <a:bodyPr/>
        <a:lstStyle/>
        <a:p>
          <a:endParaRPr lang="ru-RU"/>
        </a:p>
      </dgm:t>
    </dgm:pt>
    <dgm:pt modelId="{C9FC6D10-D631-4B7F-849C-3C6822D8D13E}" type="sibTrans" cxnId="{ABE46A7B-B838-4B76-BCA8-61550C47AD71}">
      <dgm:prSet/>
      <dgm:spPr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>
          <a:bevelT/>
        </a:sp3d>
      </dgm:spPr>
      <dgm:t>
        <a:bodyPr/>
        <a:lstStyle/>
        <a:p>
          <a:endParaRPr lang="ru-RU"/>
        </a:p>
      </dgm:t>
    </dgm:pt>
    <dgm:pt modelId="{48424FD2-2932-418F-8C6E-CEC00874B454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Сущ. в Им. </a:t>
          </a:r>
          <a:r>
            <a:rPr lang="ru-RU" sz="2800" b="1" dirty="0" err="1" smtClean="0">
              <a:solidFill>
                <a:schemeClr val="bg1"/>
              </a:solidFill>
            </a:rPr>
            <a:t>пад</a:t>
          </a:r>
          <a:r>
            <a:rPr lang="ru-RU" sz="2800" b="1" dirty="0" smtClean="0">
              <a:solidFill>
                <a:schemeClr val="bg1"/>
              </a:solidFill>
            </a:rPr>
            <a:t>.</a:t>
          </a:r>
          <a:endParaRPr lang="ru-RU" sz="2800" b="1" dirty="0">
            <a:solidFill>
              <a:schemeClr val="bg1"/>
            </a:solidFill>
          </a:endParaRPr>
        </a:p>
      </dgm:t>
    </dgm:pt>
    <dgm:pt modelId="{6E8D8F42-56D3-40A4-9FCB-36E189E9C843}" type="parTrans" cxnId="{09733EB3-F19B-46D7-BC71-46239D19B873}">
      <dgm:prSet/>
      <dgm:spPr/>
      <dgm:t>
        <a:bodyPr/>
        <a:lstStyle/>
        <a:p>
          <a:endParaRPr lang="ru-RU"/>
        </a:p>
      </dgm:t>
    </dgm:pt>
    <dgm:pt modelId="{589F831D-6EF8-4681-A8DE-F9C793544A8B}" type="sibTrans" cxnId="{09733EB3-F19B-46D7-BC71-46239D19B873}">
      <dgm:prSet/>
      <dgm:spPr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>
          <a:bevelT/>
        </a:sp3d>
      </dgm:spPr>
      <dgm:t>
        <a:bodyPr/>
        <a:lstStyle/>
        <a:p>
          <a:endParaRPr lang="ru-RU"/>
        </a:p>
      </dgm:t>
    </dgm:pt>
    <dgm:pt modelId="{2332FAD3-56AE-4710-9240-4D8CA0C55DA7}" type="pres">
      <dgm:prSet presAssocID="{189D6917-5FCA-4E1E-ABD5-48A8722C314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E69518-CA8E-419F-9B42-89D5BB67C661}" type="pres">
      <dgm:prSet presAssocID="{5100E1EC-9321-475C-B171-EEAE1015150B}" presName="node" presStyleLbl="node1" presStyleIdx="0" presStyleCnt="3" custScaleX="188755" custRadScaleRad="87382" custRadScaleInc="-6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13F02-0588-4F11-A6F1-14A55CBCF94C}" type="pres">
      <dgm:prSet presAssocID="{97463560-719B-433E-9438-006CB4F4419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1D7E1B9-09DB-4AAF-B5C3-7CE347D337B8}" type="pres">
      <dgm:prSet presAssocID="{97463560-719B-433E-9438-006CB4F4419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48EFF05-7589-4FAB-ACB9-762291883492}" type="pres">
      <dgm:prSet presAssocID="{F15C657A-66FC-4289-93B4-ED384531084F}" presName="node" presStyleLbl="node1" presStyleIdx="1" presStyleCnt="3" custScaleX="157550" custScaleY="129816" custRadScaleRad="118452" custRadScaleInc="-26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606C1-7BBE-4C68-BB50-8FA9C72F733B}" type="pres">
      <dgm:prSet presAssocID="{C9FC6D10-D631-4B7F-849C-3C6822D8D13E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AB38F76-9DC7-4541-8849-4D88A9588497}" type="pres">
      <dgm:prSet presAssocID="{C9FC6D10-D631-4B7F-849C-3C6822D8D13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9F93109-4796-420D-8E03-5099E5CED490}" type="pres">
      <dgm:prSet presAssocID="{48424FD2-2932-418F-8C6E-CEC00874B454}" presName="node" presStyleLbl="node1" presStyleIdx="2" presStyleCnt="3" custScaleX="157359" custScaleY="130005" custRadScaleRad="100244" custRadScaleInc="21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FF603-7302-4D17-AFA0-E43C59E747B5}" type="pres">
      <dgm:prSet presAssocID="{589F831D-6EF8-4681-A8DE-F9C793544A8B}" presName="sibTrans" presStyleLbl="sibTrans2D1" presStyleIdx="2" presStyleCnt="3"/>
      <dgm:spPr/>
      <dgm:t>
        <a:bodyPr/>
        <a:lstStyle/>
        <a:p>
          <a:endParaRPr lang="ru-RU"/>
        </a:p>
      </dgm:t>
    </dgm:pt>
    <dgm:pt modelId="{6F452D2F-B675-430A-92E4-14A0234A511A}" type="pres">
      <dgm:prSet presAssocID="{589F831D-6EF8-4681-A8DE-F9C793544A8B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BE46A7B-B838-4B76-BCA8-61550C47AD71}" srcId="{189D6917-5FCA-4E1E-ABD5-48A8722C3147}" destId="{F15C657A-66FC-4289-93B4-ED384531084F}" srcOrd="1" destOrd="0" parTransId="{D7767743-F50F-481E-A8E1-73C613F53541}" sibTransId="{C9FC6D10-D631-4B7F-849C-3C6822D8D13E}"/>
    <dgm:cxn modelId="{3088DB5E-EBD7-4288-94E0-8D4BD1C174C0}" srcId="{189D6917-5FCA-4E1E-ABD5-48A8722C3147}" destId="{5100E1EC-9321-475C-B171-EEAE1015150B}" srcOrd="0" destOrd="0" parTransId="{E5419065-5E85-48B7-909C-4346640BEA85}" sibTransId="{97463560-719B-433E-9438-006CB4F44196}"/>
    <dgm:cxn modelId="{F97C325C-D91E-4B58-B652-DCC3340A49FA}" type="presOf" srcId="{F15C657A-66FC-4289-93B4-ED384531084F}" destId="{B48EFF05-7589-4FAB-ACB9-762291883492}" srcOrd="0" destOrd="0" presId="urn:microsoft.com/office/officeart/2005/8/layout/cycle7"/>
    <dgm:cxn modelId="{2B937E45-BD46-4033-945B-01A90261D34A}" type="presOf" srcId="{48424FD2-2932-418F-8C6E-CEC00874B454}" destId="{69F93109-4796-420D-8E03-5099E5CED490}" srcOrd="0" destOrd="0" presId="urn:microsoft.com/office/officeart/2005/8/layout/cycle7"/>
    <dgm:cxn modelId="{BBE28F9D-6A85-4F26-BC03-65DB5268F722}" type="presOf" srcId="{189D6917-5FCA-4E1E-ABD5-48A8722C3147}" destId="{2332FAD3-56AE-4710-9240-4D8CA0C55DA7}" srcOrd="0" destOrd="0" presId="urn:microsoft.com/office/officeart/2005/8/layout/cycle7"/>
    <dgm:cxn modelId="{09733EB3-F19B-46D7-BC71-46239D19B873}" srcId="{189D6917-5FCA-4E1E-ABD5-48A8722C3147}" destId="{48424FD2-2932-418F-8C6E-CEC00874B454}" srcOrd="2" destOrd="0" parTransId="{6E8D8F42-56D3-40A4-9FCB-36E189E9C843}" sibTransId="{589F831D-6EF8-4681-A8DE-F9C793544A8B}"/>
    <dgm:cxn modelId="{381692A6-38D0-4E45-A02A-05D8B99D5463}" type="presOf" srcId="{589F831D-6EF8-4681-A8DE-F9C793544A8B}" destId="{CCFFF603-7302-4D17-AFA0-E43C59E747B5}" srcOrd="0" destOrd="0" presId="urn:microsoft.com/office/officeart/2005/8/layout/cycle7"/>
    <dgm:cxn modelId="{E6E3812F-D245-4F2F-8AA7-B1E1BD88BF90}" type="presOf" srcId="{C9FC6D10-D631-4B7F-849C-3C6822D8D13E}" destId="{DAB38F76-9DC7-4541-8849-4D88A9588497}" srcOrd="1" destOrd="0" presId="urn:microsoft.com/office/officeart/2005/8/layout/cycle7"/>
    <dgm:cxn modelId="{B602FE32-EF02-4EFB-AE09-145D06D2391D}" type="presOf" srcId="{5100E1EC-9321-475C-B171-EEAE1015150B}" destId="{C8E69518-CA8E-419F-9B42-89D5BB67C661}" srcOrd="0" destOrd="0" presId="urn:microsoft.com/office/officeart/2005/8/layout/cycle7"/>
    <dgm:cxn modelId="{A4363E8A-4CDB-4759-BAE2-3D83CC7001FB}" type="presOf" srcId="{589F831D-6EF8-4681-A8DE-F9C793544A8B}" destId="{6F452D2F-B675-430A-92E4-14A0234A511A}" srcOrd="1" destOrd="0" presId="urn:microsoft.com/office/officeart/2005/8/layout/cycle7"/>
    <dgm:cxn modelId="{C8F621DC-0FC6-4AAF-8FA0-F606492660E0}" type="presOf" srcId="{97463560-719B-433E-9438-006CB4F44196}" destId="{29013F02-0588-4F11-A6F1-14A55CBCF94C}" srcOrd="0" destOrd="0" presId="urn:microsoft.com/office/officeart/2005/8/layout/cycle7"/>
    <dgm:cxn modelId="{317BDF32-43E0-4C4D-8A1A-817DB988D63D}" type="presOf" srcId="{97463560-719B-433E-9438-006CB4F44196}" destId="{C1D7E1B9-09DB-4AAF-B5C3-7CE347D337B8}" srcOrd="1" destOrd="0" presId="urn:microsoft.com/office/officeart/2005/8/layout/cycle7"/>
    <dgm:cxn modelId="{86B4BFED-737E-4621-A704-A5E00F2BBDE3}" type="presOf" srcId="{C9FC6D10-D631-4B7F-849C-3C6822D8D13E}" destId="{8EF606C1-7BBE-4C68-BB50-8FA9C72F733B}" srcOrd="0" destOrd="0" presId="urn:microsoft.com/office/officeart/2005/8/layout/cycle7"/>
    <dgm:cxn modelId="{B916BD82-6D42-406C-ADA4-83C2D5BC9BEA}" type="presParOf" srcId="{2332FAD3-56AE-4710-9240-4D8CA0C55DA7}" destId="{C8E69518-CA8E-419F-9B42-89D5BB67C661}" srcOrd="0" destOrd="0" presId="urn:microsoft.com/office/officeart/2005/8/layout/cycle7"/>
    <dgm:cxn modelId="{6022BB7E-0DA7-4F13-87A5-78D3AAEC931F}" type="presParOf" srcId="{2332FAD3-56AE-4710-9240-4D8CA0C55DA7}" destId="{29013F02-0588-4F11-A6F1-14A55CBCF94C}" srcOrd="1" destOrd="0" presId="urn:microsoft.com/office/officeart/2005/8/layout/cycle7"/>
    <dgm:cxn modelId="{84C07A6D-3AE4-455B-ACC9-BE10C9623CFB}" type="presParOf" srcId="{29013F02-0588-4F11-A6F1-14A55CBCF94C}" destId="{C1D7E1B9-09DB-4AAF-B5C3-7CE347D337B8}" srcOrd="0" destOrd="0" presId="urn:microsoft.com/office/officeart/2005/8/layout/cycle7"/>
    <dgm:cxn modelId="{D9CDF94E-58FA-4BD0-9019-D6E3D905136C}" type="presParOf" srcId="{2332FAD3-56AE-4710-9240-4D8CA0C55DA7}" destId="{B48EFF05-7589-4FAB-ACB9-762291883492}" srcOrd="2" destOrd="0" presId="urn:microsoft.com/office/officeart/2005/8/layout/cycle7"/>
    <dgm:cxn modelId="{F3D7588D-3DAB-4E13-B5CE-2E7BCC5FA15A}" type="presParOf" srcId="{2332FAD3-56AE-4710-9240-4D8CA0C55DA7}" destId="{8EF606C1-7BBE-4C68-BB50-8FA9C72F733B}" srcOrd="3" destOrd="0" presId="urn:microsoft.com/office/officeart/2005/8/layout/cycle7"/>
    <dgm:cxn modelId="{F2D5C4FE-EF36-437D-ADAC-B8714385089C}" type="presParOf" srcId="{8EF606C1-7BBE-4C68-BB50-8FA9C72F733B}" destId="{DAB38F76-9DC7-4541-8849-4D88A9588497}" srcOrd="0" destOrd="0" presId="urn:microsoft.com/office/officeart/2005/8/layout/cycle7"/>
    <dgm:cxn modelId="{016E45E1-FC15-47C3-AA20-2295EC6CD4DA}" type="presParOf" srcId="{2332FAD3-56AE-4710-9240-4D8CA0C55DA7}" destId="{69F93109-4796-420D-8E03-5099E5CED490}" srcOrd="4" destOrd="0" presId="urn:microsoft.com/office/officeart/2005/8/layout/cycle7"/>
    <dgm:cxn modelId="{CE10D726-2562-4443-9694-B730D7763583}" type="presParOf" srcId="{2332FAD3-56AE-4710-9240-4D8CA0C55DA7}" destId="{CCFFF603-7302-4D17-AFA0-E43C59E747B5}" srcOrd="5" destOrd="0" presId="urn:microsoft.com/office/officeart/2005/8/layout/cycle7"/>
    <dgm:cxn modelId="{30786723-7DDD-4E19-B073-612CE5E15679}" type="presParOf" srcId="{CCFFF603-7302-4D17-AFA0-E43C59E747B5}" destId="{6F452D2F-B675-430A-92E4-14A0234A511A}" srcOrd="0" destOrd="0" presId="urn:microsoft.com/office/officeart/2005/8/layout/cycle7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CAF02E-AA2C-445B-8CC3-7E7A78146CBA}">
      <dsp:nvSpPr>
        <dsp:cNvPr id="0" name=""/>
        <dsp:cNvSpPr/>
      </dsp:nvSpPr>
      <dsp:spPr>
        <a:xfrm rot="10800000">
          <a:off x="1570420" y="1908"/>
          <a:ext cx="5147066" cy="1077128"/>
        </a:xfrm>
        <a:prstGeom prst="homePlat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984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Тезис – </a:t>
          </a:r>
          <a:r>
            <a:rPr lang="ru-RU" sz="2400" b="1" kern="1200" dirty="0" smtClean="0"/>
            <a:t>простое </a:t>
          </a:r>
          <a:r>
            <a:rPr lang="ru-RU" sz="2400" kern="1200" dirty="0" smtClean="0"/>
            <a:t>повествовательное предложение</a:t>
          </a:r>
          <a:endParaRPr lang="ru-RU" sz="2400" kern="1200" dirty="0"/>
        </a:p>
      </dsp:txBody>
      <dsp:txXfrm rot="10800000">
        <a:off x="1570420" y="1908"/>
        <a:ext cx="5147066" cy="1077128"/>
      </dsp:txXfrm>
    </dsp:sp>
    <dsp:sp modelId="{705D159E-BA68-40A0-88AD-687668923501}">
      <dsp:nvSpPr>
        <dsp:cNvPr id="0" name=""/>
        <dsp:cNvSpPr/>
      </dsp:nvSpPr>
      <dsp:spPr>
        <a:xfrm>
          <a:off x="1029512" y="1908"/>
          <a:ext cx="1077128" cy="10771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6E53A9-E92D-43E7-A475-63AFD7EEBCE3}">
      <dsp:nvSpPr>
        <dsp:cNvPr id="0" name=""/>
        <dsp:cNvSpPr/>
      </dsp:nvSpPr>
      <dsp:spPr>
        <a:xfrm rot="10800000">
          <a:off x="1566904" y="1400567"/>
          <a:ext cx="5151755" cy="1077128"/>
        </a:xfrm>
        <a:prstGeom prst="homePlate">
          <a:avLst/>
        </a:prstGeom>
        <a:solidFill>
          <a:schemeClr val="accent1">
            <a:shade val="80000"/>
            <a:hueOff val="-154823"/>
            <a:satOff val="-20707"/>
            <a:lumOff val="17709"/>
            <a:alphaOff val="0"/>
          </a:schemeClr>
        </a:solidFill>
        <a:ln w="1905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984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Все слова в тезисе  - в </a:t>
          </a:r>
          <a:r>
            <a:rPr lang="ru-RU" sz="2400" b="1" kern="1200" dirty="0" smtClean="0"/>
            <a:t>прямом</a:t>
          </a:r>
          <a:r>
            <a:rPr lang="ru-RU" sz="2400" kern="1200" dirty="0" smtClean="0"/>
            <a:t> значении</a:t>
          </a:r>
          <a:endParaRPr lang="ru-RU" sz="2400" kern="1200" dirty="0"/>
        </a:p>
      </dsp:txBody>
      <dsp:txXfrm rot="10800000">
        <a:off x="1566904" y="1400567"/>
        <a:ext cx="5151755" cy="1077128"/>
      </dsp:txXfrm>
    </dsp:sp>
    <dsp:sp modelId="{E3690C13-CF4A-41A9-B3EA-07B7413238B3}">
      <dsp:nvSpPr>
        <dsp:cNvPr id="0" name=""/>
        <dsp:cNvSpPr/>
      </dsp:nvSpPr>
      <dsp:spPr>
        <a:xfrm>
          <a:off x="1028340" y="1400567"/>
          <a:ext cx="1077128" cy="1077128"/>
        </a:xfrm>
        <a:prstGeom prst="ellipse">
          <a:avLst/>
        </a:prstGeom>
        <a:solidFill>
          <a:schemeClr val="accent1">
            <a:tint val="50000"/>
            <a:hueOff val="-6397"/>
            <a:satOff val="-860"/>
            <a:lumOff val="7175"/>
            <a:alphaOff val="0"/>
          </a:schemeClr>
        </a:solidFill>
        <a:ln w="1905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ABC19-D90F-4DE6-89C8-387A10BF81AA}">
      <dsp:nvSpPr>
        <dsp:cNvPr id="0" name=""/>
        <dsp:cNvSpPr/>
      </dsp:nvSpPr>
      <dsp:spPr>
        <a:xfrm rot="10800000">
          <a:off x="1566904" y="2799226"/>
          <a:ext cx="5151755" cy="1077128"/>
        </a:xfrm>
        <a:prstGeom prst="homePlate">
          <a:avLst/>
        </a:prstGeom>
        <a:solidFill>
          <a:schemeClr val="accent1">
            <a:shade val="80000"/>
            <a:hueOff val="-309645"/>
            <a:satOff val="-41414"/>
            <a:lumOff val="35418"/>
            <a:alphaOff val="0"/>
          </a:schemeClr>
        </a:solidFill>
        <a:ln w="1905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984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тезисе </a:t>
          </a:r>
          <a:r>
            <a:rPr lang="ru-RU" sz="2400" b="1" kern="1200" dirty="0" smtClean="0"/>
            <a:t>прямой</a:t>
          </a:r>
          <a:r>
            <a:rPr lang="ru-RU" sz="2400" kern="1200" dirty="0" smtClean="0"/>
            <a:t> порядок слов (1.подлежащее + 2. сказуемое)</a:t>
          </a:r>
          <a:endParaRPr lang="ru-RU" sz="2400" kern="1200" dirty="0"/>
        </a:p>
      </dsp:txBody>
      <dsp:txXfrm rot="10800000">
        <a:off x="1566904" y="2799226"/>
        <a:ext cx="5151755" cy="1077128"/>
      </dsp:txXfrm>
    </dsp:sp>
    <dsp:sp modelId="{69B88C67-72E5-4C52-B7DF-F61DBF184AE2}">
      <dsp:nvSpPr>
        <dsp:cNvPr id="0" name=""/>
        <dsp:cNvSpPr/>
      </dsp:nvSpPr>
      <dsp:spPr>
        <a:xfrm>
          <a:off x="1028340" y="2799226"/>
          <a:ext cx="1077128" cy="1077128"/>
        </a:xfrm>
        <a:prstGeom prst="ellipse">
          <a:avLst/>
        </a:prstGeom>
        <a:solidFill>
          <a:schemeClr val="accent1">
            <a:tint val="50000"/>
            <a:hueOff val="-12794"/>
            <a:satOff val="-1720"/>
            <a:lumOff val="14351"/>
            <a:alphaOff val="0"/>
          </a:schemeClr>
        </a:solidFill>
        <a:ln w="1905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E69518-CA8E-419F-9B42-89D5BB67C661}">
      <dsp:nvSpPr>
        <dsp:cNvPr id="0" name=""/>
        <dsp:cNvSpPr/>
      </dsp:nvSpPr>
      <dsp:spPr>
        <a:xfrm>
          <a:off x="1857280" y="171568"/>
          <a:ext cx="3791373" cy="10043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Тезис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1857280" y="171568"/>
        <a:ext cx="3791373" cy="1004310"/>
      </dsp:txXfrm>
    </dsp:sp>
    <dsp:sp modelId="{29013F02-0588-4F11-A6F1-14A55CBCF94C}">
      <dsp:nvSpPr>
        <dsp:cNvPr id="0" name=""/>
        <dsp:cNvSpPr/>
      </dsp:nvSpPr>
      <dsp:spPr>
        <a:xfrm rot="2634652">
          <a:off x="4485684" y="1538277"/>
          <a:ext cx="695822" cy="351508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2634652">
        <a:off x="4485684" y="1538277"/>
        <a:ext cx="695822" cy="351508"/>
      </dsp:txXfrm>
    </dsp:sp>
    <dsp:sp modelId="{B48EFF05-7589-4FAB-ACB9-762291883492}">
      <dsp:nvSpPr>
        <dsp:cNvPr id="0" name=""/>
        <dsp:cNvSpPr/>
      </dsp:nvSpPr>
      <dsp:spPr>
        <a:xfrm>
          <a:off x="4487459" y="2252183"/>
          <a:ext cx="3164583" cy="1303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Различные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части речи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4487459" y="2252183"/>
        <a:ext cx="3164583" cy="1303756"/>
      </dsp:txXfrm>
    </dsp:sp>
    <dsp:sp modelId="{8EF606C1-7BBE-4C68-BB50-8FA9C72F733B}">
      <dsp:nvSpPr>
        <dsp:cNvPr id="0" name=""/>
        <dsp:cNvSpPr/>
      </dsp:nvSpPr>
      <dsp:spPr>
        <a:xfrm rot="10799996">
          <a:off x="3704658" y="2728309"/>
          <a:ext cx="695822" cy="351508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799996">
        <a:off x="3704658" y="2728309"/>
        <a:ext cx="695822" cy="351508"/>
      </dsp:txXfrm>
    </dsp:sp>
    <dsp:sp modelId="{69F93109-4796-420D-8E03-5099E5CED490}">
      <dsp:nvSpPr>
        <dsp:cNvPr id="0" name=""/>
        <dsp:cNvSpPr/>
      </dsp:nvSpPr>
      <dsp:spPr>
        <a:xfrm>
          <a:off x="456934" y="2251238"/>
          <a:ext cx="3160746" cy="1305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Сущ. в Им. </a:t>
          </a:r>
          <a:r>
            <a:rPr lang="ru-RU" sz="2800" b="1" kern="1200" dirty="0" err="1" smtClean="0">
              <a:solidFill>
                <a:schemeClr val="bg1"/>
              </a:solidFill>
            </a:rPr>
            <a:t>пад</a:t>
          </a:r>
          <a:r>
            <a:rPr lang="ru-RU" sz="2800" b="1" kern="1200" dirty="0" smtClean="0">
              <a:solidFill>
                <a:schemeClr val="bg1"/>
              </a:solidFill>
            </a:rPr>
            <a:t>.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456934" y="2251238"/>
        <a:ext cx="3160746" cy="1305654"/>
      </dsp:txXfrm>
    </dsp:sp>
    <dsp:sp modelId="{CCFFF603-7302-4D17-AFA0-E43C59E747B5}">
      <dsp:nvSpPr>
        <dsp:cNvPr id="0" name=""/>
        <dsp:cNvSpPr/>
      </dsp:nvSpPr>
      <dsp:spPr>
        <a:xfrm rot="18454127">
          <a:off x="2605176" y="1537804"/>
          <a:ext cx="695822" cy="351508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8454127">
        <a:off x="2605176" y="1537804"/>
        <a:ext cx="695822" cy="351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DA0511-8E99-47BE-B18C-B98F2E3F26E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2DE03A-E130-4616-ADD0-BA643318F43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0511-8E99-47BE-B18C-B98F2E3F26E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E03A-E130-4616-ADD0-BA643318F43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0511-8E99-47BE-B18C-B98F2E3F26E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E03A-E130-4616-ADD0-BA643318F43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0511-8E99-47BE-B18C-B98F2E3F26E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E03A-E130-4616-ADD0-BA643318F4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0511-8E99-47BE-B18C-B98F2E3F26E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E03A-E130-4616-ADD0-BA643318F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0511-8E99-47BE-B18C-B98F2E3F26E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E03A-E130-4616-ADD0-BA643318F4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0511-8E99-47BE-B18C-B98F2E3F26E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E03A-E130-4616-ADD0-BA643318F43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0511-8E99-47BE-B18C-B98F2E3F26E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E03A-E130-4616-ADD0-BA643318F43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0511-8E99-47BE-B18C-B98F2E3F26E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E03A-E130-4616-ADD0-BA643318F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0511-8E99-47BE-B18C-B98F2E3F26E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E03A-E130-4616-ADD0-BA643318F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0511-8E99-47BE-B18C-B98F2E3F26E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E03A-E130-4616-ADD0-BA643318F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DA0511-8E99-47BE-B18C-B98F2E3F26E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62DE03A-E130-4616-ADD0-BA643318F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n-belyaeva@yandex.ru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76672"/>
            <a:ext cx="6777318" cy="2664296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Урок </a:t>
            </a:r>
            <a:r>
              <a:rPr lang="ru-RU" sz="3600" dirty="0"/>
              <a:t>– практикум в 11 классе по написанию итогового сочинения: </a:t>
            </a:r>
            <a:r>
              <a:rPr lang="ru-RU" sz="3600" dirty="0" smtClean="0"/>
              <a:t>алгоритм работы по формулировке тезиса , </a:t>
            </a:r>
            <a:r>
              <a:rPr lang="ru-RU" sz="3600" dirty="0"/>
              <a:t>создание вступления и заключения.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720080"/>
          </a:xfrm>
        </p:spPr>
        <p:txBody>
          <a:bodyPr>
            <a:normAutofit/>
          </a:bodyPr>
          <a:lstStyle/>
          <a:p>
            <a:r>
              <a:rPr lang="ru-RU" dirty="0"/>
              <a:t>2</a:t>
            </a:r>
            <a:r>
              <a:rPr lang="ru-RU" dirty="0" smtClean="0"/>
              <a:t>014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6847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05196821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Формулировка тезиса по виду              ТЕМА - ПОНЯТИЕ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03648" y="5445224"/>
            <a:ext cx="26642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64088" y="5670540"/>
            <a:ext cx="28083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64088" y="5589240"/>
            <a:ext cx="28083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67944" y="2996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51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7" y="2060848"/>
            <a:ext cx="8208913" cy="47971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Памятка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1.	Найди в теме имя сущ. в Им.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пад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2.	Определи,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 ком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или о чём надо писать конкретно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Например, детство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– о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детях ,человечность –о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человеческих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отношениях, милосердие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– о бескорыстной помощи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3.	 Подбери к сущ. в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Им.пад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 сказуемое оценочного содержания (глагол,  существительное, прилагательное, причастие, краткие формы прил. и 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прич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.)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Например, Война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влияет на судьбы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людей. Война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- это зло.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Война разрушительна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4.	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Помни: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от того,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какое сказуемое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ты подберешь, будет зависеть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направление мысли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рассуждении по теме.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56263" cy="105425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Формулировка тезиса по виду              ТЕМА - ПОНЯТИЕ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587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132857"/>
            <a:ext cx="7745505" cy="4608512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Памятка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.	Найди подлежащее и сказуемое в вопросе.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2.	 В тезисе подлежащее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поставь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на 1 место, сказуемое – на второе.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Например,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На чем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строятся взаимоотношения 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в семье? –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Взаимоотношения строятся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…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.2.  Формулировка тезиса.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- ВОПРОС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2276872"/>
            <a:ext cx="4464496" cy="93610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       Сущ. В </a:t>
            </a:r>
            <a:r>
              <a:rPr lang="ru-RU" sz="2000" dirty="0" err="1" smtClean="0"/>
              <a:t>Им.пад</a:t>
            </a:r>
            <a:r>
              <a:rPr lang="ru-RU" sz="2000" dirty="0" smtClean="0"/>
              <a:t>. + Различные ч. р.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2300376"/>
            <a:ext cx="2232248" cy="912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 на вопросительное слово</a:t>
            </a:r>
            <a:endParaRPr lang="ru-RU" dirty="0"/>
          </a:p>
        </p:txBody>
      </p:sp>
      <p:sp>
        <p:nvSpPr>
          <p:cNvPr id="12" name="Плюс 11"/>
          <p:cNvSpPr/>
          <p:nvPr/>
        </p:nvSpPr>
        <p:spPr>
          <a:xfrm>
            <a:off x="5244333" y="2348880"/>
            <a:ext cx="576064" cy="648072"/>
          </a:xfrm>
          <a:prstGeom prst="mathPlus">
            <a:avLst>
              <a:gd name="adj1" fmla="val 19240"/>
            </a:avLst>
          </a:prstGeom>
          <a:solidFill>
            <a:schemeClr val="bg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755576" y="2996952"/>
            <a:ext cx="1624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843808" y="2996952"/>
            <a:ext cx="1800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843808" y="3042248"/>
            <a:ext cx="1800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026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16832"/>
            <a:ext cx="7745505" cy="525658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3.Найди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вопросительное слово в теме, перенеси ответ на него в конец тезиса 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ответ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должен соответствовать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 структуре этому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вопросительному слову)</a:t>
            </a:r>
          </a:p>
          <a:p>
            <a:pPr marL="0" indent="0">
              <a:spcBef>
                <a:spcPts val="0"/>
              </a:spcBef>
              <a:buNone/>
            </a:pPr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Например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На чем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строятся взаимоотношения в семье? – Взаимоотношения строятся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на доверии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4 Если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вопросе есть частица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то ответ на вопрос должен быть без частицы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ли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Утвердительный!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забудь переставить подлежащее на 1 место.</a:t>
            </a:r>
          </a:p>
          <a:p>
            <a:pPr marL="0" indent="0">
              <a:spcBef>
                <a:spcPts val="0"/>
              </a:spcBef>
              <a:buNone/>
            </a:pPr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Например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Есть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ли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смысл в самопожертвовании? – Смысл в самопожертвовании есть.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.2.  Формулировка тезиса.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- ВОПРОС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57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accent1"/>
                </a:solidFill>
              </a:rPr>
              <a:t>3.</a:t>
            </a:r>
            <a:r>
              <a:rPr lang="ru-RU" sz="3100" dirty="0">
                <a:solidFill>
                  <a:schemeClr val="accent1"/>
                </a:solidFill>
              </a:rPr>
              <a:t>	</a:t>
            </a:r>
            <a:r>
              <a:rPr lang="ru-RU" sz="3400" dirty="0">
                <a:solidFill>
                  <a:schemeClr val="accent1">
                    <a:lumMod val="75000"/>
                  </a:schemeClr>
                </a:solidFill>
              </a:rPr>
              <a:t>Если </a:t>
            </a: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</a:rPr>
              <a:t>нет подлежащего</a:t>
            </a:r>
            <a:r>
              <a:rPr lang="ru-RU" sz="3400" dirty="0">
                <a:solidFill>
                  <a:schemeClr val="accent1">
                    <a:lumMod val="75000"/>
                  </a:schemeClr>
                </a:solidFill>
              </a:rPr>
              <a:t>, выраженного им. </a:t>
            </a:r>
            <a:r>
              <a:rPr lang="ru-RU" sz="3400" dirty="0" err="1">
                <a:solidFill>
                  <a:schemeClr val="accent1">
                    <a:lumMod val="75000"/>
                  </a:schemeClr>
                </a:solidFill>
              </a:rPr>
              <a:t>сущ</a:t>
            </a:r>
            <a:r>
              <a:rPr lang="ru-RU" sz="3400" dirty="0" err="1" smtClean="0">
                <a:solidFill>
                  <a:schemeClr val="accent1">
                    <a:lumMod val="75000"/>
                  </a:schemeClr>
                </a:solidFill>
              </a:rPr>
              <a:t>.,то</a:t>
            </a:r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 задай </a:t>
            </a:r>
            <a:r>
              <a:rPr lang="ru-RU" sz="3400" dirty="0">
                <a:solidFill>
                  <a:schemeClr val="accent1">
                    <a:lumMod val="75000"/>
                  </a:schemeClr>
                </a:solidFill>
              </a:rPr>
              <a:t>вопрос, </a:t>
            </a: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</a:rPr>
              <a:t>кто</a:t>
            </a:r>
            <a:r>
              <a:rPr lang="ru-RU" sz="3400" dirty="0">
                <a:solidFill>
                  <a:schemeClr val="accent1">
                    <a:lumMod val="75000"/>
                  </a:schemeClr>
                </a:solidFill>
              </a:rPr>
              <a:t> может совершать действие (</a:t>
            </a: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</a:rPr>
              <a:t>ЧЕЛОВЕК, ЛЮДИ</a:t>
            </a:r>
            <a:r>
              <a:rPr lang="ru-RU" sz="3400" dirty="0">
                <a:solidFill>
                  <a:schemeClr val="accent1">
                    <a:lumMod val="75000"/>
                  </a:schemeClr>
                </a:solidFill>
              </a:rPr>
              <a:t>). </a:t>
            </a:r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Произведи </a:t>
            </a:r>
            <a:r>
              <a:rPr lang="ru-RU" sz="3400" dirty="0">
                <a:solidFill>
                  <a:schemeClr val="accent1">
                    <a:lumMod val="75000"/>
                  </a:schemeClr>
                </a:solidFill>
              </a:rPr>
              <a:t>замены. </a:t>
            </a:r>
          </a:p>
          <a:p>
            <a:pPr marL="0" indent="0">
              <a:buNone/>
            </a:pPr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</a:rPr>
              <a:t>Патриотизм </a:t>
            </a:r>
            <a:r>
              <a:rPr lang="ru-RU" sz="3400" i="1" dirty="0">
                <a:solidFill>
                  <a:schemeClr val="accent1">
                    <a:lumMod val="75000"/>
                  </a:schemeClr>
                </a:solidFill>
              </a:rPr>
              <a:t>– патриот, героизм – герой и т. д.</a:t>
            </a:r>
          </a:p>
          <a:p>
            <a:pPr marL="0" indent="0">
              <a:buNone/>
            </a:pPr>
            <a:r>
              <a:rPr lang="ru-RU" sz="3400" i="1" dirty="0">
                <a:solidFill>
                  <a:schemeClr val="accent1">
                    <a:lumMod val="75000"/>
                  </a:schemeClr>
                </a:solidFill>
              </a:rPr>
              <a:t>«Чтобы поверить в добро, надо начать делать его» (</a:t>
            </a:r>
            <a:r>
              <a:rPr lang="ru-RU" sz="3400" i="1" dirty="0" err="1">
                <a:solidFill>
                  <a:schemeClr val="accent1">
                    <a:lumMod val="75000"/>
                  </a:schemeClr>
                </a:solidFill>
              </a:rPr>
              <a:t>Л.Н.Толстой</a:t>
            </a:r>
            <a:r>
              <a:rPr lang="ru-RU" sz="3400" i="1" dirty="0">
                <a:solidFill>
                  <a:schemeClr val="accent1">
                    <a:lumMod val="75000"/>
                  </a:schemeClr>
                </a:solidFill>
              </a:rPr>
              <a:t>) – </a:t>
            </a:r>
            <a:r>
              <a:rPr lang="ru-RU" sz="3400" b="1" i="1" dirty="0">
                <a:solidFill>
                  <a:schemeClr val="accent1">
                    <a:lumMod val="75000"/>
                  </a:schemeClr>
                </a:solidFill>
              </a:rPr>
              <a:t>Человек</a:t>
            </a:r>
            <a:r>
              <a:rPr lang="ru-RU" sz="3400" i="1" dirty="0">
                <a:solidFill>
                  <a:schemeClr val="accent1">
                    <a:lumMod val="75000"/>
                  </a:schemeClr>
                </a:solidFill>
              </a:rPr>
              <a:t> поверит в добро,  если начнёт  делать его. – </a:t>
            </a:r>
            <a:r>
              <a:rPr lang="ru-RU" sz="3400" b="1" i="1" dirty="0">
                <a:solidFill>
                  <a:schemeClr val="accent1">
                    <a:lumMod val="75000"/>
                  </a:schemeClr>
                </a:solidFill>
              </a:rPr>
              <a:t>Люди </a:t>
            </a:r>
            <a:r>
              <a:rPr lang="ru-RU" sz="3400" i="1" dirty="0">
                <a:solidFill>
                  <a:schemeClr val="accent1">
                    <a:lumMod val="75000"/>
                  </a:schemeClr>
                </a:solidFill>
              </a:rPr>
              <a:t> поверят в добро,  если начнут  делать его. </a:t>
            </a:r>
          </a:p>
          <a:p>
            <a:pPr marL="0" indent="0">
              <a:buNone/>
            </a:pPr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3400" dirty="0">
                <a:solidFill>
                  <a:schemeClr val="accent1">
                    <a:lumMod val="75000"/>
                  </a:schemeClr>
                </a:solidFill>
              </a:rPr>
              <a:t>.	Лучше всего тезис формулировать в </a:t>
            </a: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</a:rPr>
              <a:t>виде СПП</a:t>
            </a:r>
            <a:r>
              <a:rPr lang="ru-RU" sz="3400" dirty="0">
                <a:solidFill>
                  <a:schemeClr val="accent1">
                    <a:lumMod val="75000"/>
                  </a:schemeClr>
                </a:solidFill>
              </a:rPr>
              <a:t>, где слово </a:t>
            </a: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</a:rPr>
              <a:t>ЧЕЛОВЕК</a:t>
            </a:r>
            <a:r>
              <a:rPr lang="ru-RU" sz="3400" dirty="0">
                <a:solidFill>
                  <a:schemeClr val="accent1">
                    <a:lumMod val="75000"/>
                  </a:schemeClr>
                </a:solidFill>
              </a:rPr>
              <a:t> будет находиться </a:t>
            </a: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</a:rPr>
              <a:t>в главном предложении</a:t>
            </a:r>
            <a:r>
              <a:rPr lang="ru-RU" sz="3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3400" i="1" dirty="0">
                <a:solidFill>
                  <a:schemeClr val="accent1">
                    <a:lumMod val="75000"/>
                  </a:schemeClr>
                </a:solidFill>
              </a:rPr>
              <a:t>Надо жить, надо любить, надо верить» </a:t>
            </a:r>
          </a:p>
          <a:p>
            <a:pPr marL="0" indent="0">
              <a:buNone/>
            </a:pPr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b="1" i="1" dirty="0">
                <a:solidFill>
                  <a:schemeClr val="accent1">
                    <a:lumMod val="75000"/>
                  </a:schemeClr>
                </a:solidFill>
              </a:rPr>
              <a:t>Человек </a:t>
            </a:r>
            <a:r>
              <a:rPr lang="ru-RU" sz="3400" i="1" dirty="0">
                <a:solidFill>
                  <a:schemeClr val="accent1">
                    <a:lumMod val="75000"/>
                  </a:schemeClr>
                </a:solidFill>
              </a:rPr>
              <a:t>живёт, если любит и верит.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.3.  Формулировка тезиса.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-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ЦИТАТА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456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16832"/>
            <a:ext cx="7745505" cy="54005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Памятка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1. Найди в теме подлежащее и сказуемое (сказуемое может быть выражено глаголом,  существительным, прилагательным, причастием, краткой формой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прилагательного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и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причастия)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2. Определи, в прямом или в переносном значении употреблены оба главных члена.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3. Сформулируй тезис так, чтобы главные члены были употреблены в прямом значении.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4. Помни: сказуемое уже определит направление мысли.</a:t>
            </a: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56263" cy="105425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.3.  Формулировка тезиса.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-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СУЖДЕНИЕ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00661" y="2118079"/>
            <a:ext cx="2592288" cy="7200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8064" y="2132856"/>
            <a:ext cx="2592288" cy="7200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187624" y="2492896"/>
            <a:ext cx="936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96805" y="2492896"/>
            <a:ext cx="10790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96805" y="2564904"/>
            <a:ext cx="11510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64088" y="2564904"/>
            <a:ext cx="792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264188" y="2492896"/>
            <a:ext cx="180020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516216" y="256490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516216" y="2564904"/>
            <a:ext cx="1080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516216" y="2636912"/>
            <a:ext cx="1080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766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63961" y="2248347"/>
            <a:ext cx="8178052" cy="460965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Памятка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1.	Найти имя существительное в прямом значении в Им. </a:t>
            </a:r>
            <a:r>
              <a:rPr lang="ru-RU" sz="3000" dirty="0" err="1">
                <a:solidFill>
                  <a:schemeClr val="accent1">
                    <a:lumMod val="75000"/>
                  </a:schemeClr>
                </a:solidFill>
              </a:rPr>
              <a:t>пад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. (может быть и в косвенном). Если в косвенном, то </a:t>
            </a:r>
            <a:r>
              <a:rPr lang="ru-RU" sz="3000" dirty="0" err="1">
                <a:solidFill>
                  <a:schemeClr val="accent1">
                    <a:lumMod val="75000"/>
                  </a:schemeClr>
                </a:solidFill>
              </a:rPr>
              <a:t>поствить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 в форму Им. </a:t>
            </a:r>
            <a:r>
              <a:rPr lang="ru-RU" sz="3000" dirty="0" err="1">
                <a:solidFill>
                  <a:schemeClr val="accent1">
                    <a:lumMod val="75000"/>
                  </a:schemeClr>
                </a:solidFill>
              </a:rPr>
              <a:t>пад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2.	Найти все сказуемые (цитатами часто бываю сложные предложения, предложения с однородными членами), перевести в прямое значение оба сказуемых.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.4. 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Формулировка тезиса.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-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ЦИТАТА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3960" y="2132857"/>
            <a:ext cx="2291114" cy="129614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«Цитата»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2132857"/>
            <a:ext cx="2232248" cy="129614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ЧЕЛОВЕК</a:t>
            </a:r>
          </a:p>
          <a:p>
            <a:pPr algn="ctr"/>
            <a:r>
              <a:rPr lang="ru-RU" b="1" dirty="0" smtClean="0"/>
              <a:t>ЛЮДИ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32766" y="2132857"/>
            <a:ext cx="2509247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Глагол 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(однокоренной + </a:t>
            </a:r>
          </a:p>
          <a:p>
            <a:pPr algn="ctr"/>
            <a:r>
              <a:rPr lang="ru-RU" b="1" dirty="0" smtClean="0"/>
              <a:t>к любому слову </a:t>
            </a:r>
          </a:p>
          <a:p>
            <a:pPr algn="ctr"/>
            <a:r>
              <a:rPr lang="ru-RU" b="1" dirty="0" smtClean="0"/>
              <a:t>в цитате)</a:t>
            </a:r>
            <a:endParaRPr lang="ru-RU" b="1" dirty="0"/>
          </a:p>
        </p:txBody>
      </p:sp>
      <p:sp>
        <p:nvSpPr>
          <p:cNvPr id="7" name="Плюс 6"/>
          <p:cNvSpPr/>
          <p:nvPr/>
        </p:nvSpPr>
        <p:spPr>
          <a:xfrm>
            <a:off x="5453668" y="2505826"/>
            <a:ext cx="486484" cy="51709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2663489" y="2611594"/>
            <a:ext cx="457200" cy="411322"/>
          </a:xfrm>
          <a:prstGeom prst="mathEqual">
            <a:avLst>
              <a:gd name="adj1" fmla="val 23520"/>
              <a:gd name="adj2" fmla="val 228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419872" y="3212976"/>
            <a:ext cx="17281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660232" y="2611594"/>
            <a:ext cx="13681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660232" y="2505826"/>
            <a:ext cx="13681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5046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8691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3.</a:t>
            </a:r>
            <a:r>
              <a:rPr lang="ru-RU" sz="2000" dirty="0" smtClean="0">
                <a:solidFill>
                  <a:schemeClr val="accent1"/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Если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нет подлежащего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выраженного им.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сущ.,то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задай вопрос,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кто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может совершать действие (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ЧЕЛОВЕК, ЛЮДИ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). Произведи замены.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Патриотизм – патриот, героизм – герой и т. д.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«Чтобы поверить в добро, надо начать делать его» (Л.Н.Толстой) 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Человек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поверит в добро,  если начнёт  делать его. 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Люди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поверят в добро,  если начнут  делать его.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4.	Лучше всего тезис формулировать 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виде СПП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где слово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ЧЕЛОВЕК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будет находиться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главном предложении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«Надо жить, надо любить, надо верить»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Человек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живёт, если любит и верит.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.4.  Формулировка тезиса.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- ЦИТАТА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Логические связки при переводе цитат в тезис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Причина – следствие     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почему                                      что из этого следует?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потому что                                       поэтому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«Кто не страдал и кто не ошибался, тот цену истины и счастья не узнал» (Н.А.Добролюбов)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Человек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познает истину и счастье,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потому что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страдает и ошибается.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Человек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страдает и ошибается,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поэтому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счастлив и знает цену истины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Формулировка тезиса.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- ЦИТАТА </a:t>
            </a:r>
            <a:endParaRPr lang="ru-RU" sz="28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835696" y="32129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444208" y="32129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99992" y="46531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2. Условие – время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 каком условии                               когда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если                                          когда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Кто не страдал и кто не ошибался, тот цену истины и счастья не узнал» (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Н.А.Добролюбов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Если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человек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страдал и ошибался, то он знает цену истины и счастья.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Когда человек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страдает и ошибается, он познает цену истины и счастья.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Формулировка тезиса.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- ЦИТАТА </a:t>
            </a:r>
            <a:endParaRPr lang="ru-RU" sz="2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123728" y="299695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084168" y="30689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303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Учебные: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1. Отработка знаний учащихся о видах тем сочинений, понятии тезиса, способах аргументации.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2. Выявление роли разных частей речи в теме и тезисе в качестве ключевых слов.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Воспитательные: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1.Формирование  нравственных качеств, умения выразить свою позицию.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2. Воспитание чуткости к слову,  уважения к родному языку.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 урока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679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3. Уступка – цель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Несмотря на что                        с какой целью, зачем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Хотя                                  чтобы, для того чтобы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Несмотря на то что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«Кто не страдал и кто не ошибался, тот цену истины и счастья не узнал» (Н.А.Добролюбов)</a:t>
            </a:r>
          </a:p>
          <a:p>
            <a:pPr marL="0" indent="0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Несмотря на то что человек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страдает и ошибается, он познал цену истины и счастья.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Для того чтобы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познать цену истины и счастья, 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человек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должен страдать и ошибаться.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Формулировка тезиса.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- ЦИТАТА </a:t>
            </a:r>
            <a:endParaRPr lang="ru-RU" sz="2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979712" y="292494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56176" y="292494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006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1" cy="47971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Противопоставление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 Однако, но</a:t>
            </a:r>
          </a:p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   «Кто не страдал и кто не ошибался, тот цену истины и счастья не узнал» (Н.А.Добролюбов)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Человек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страдает и ошибается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, но при этом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узнает цену истины и счастья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Пояснение.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а именно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Человек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счастлив, страдая и ошибаясь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он познаёт цену истины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.                                             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(а именно)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.4.  Формулировка тезиса.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- ЦИТАТА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04864"/>
            <a:ext cx="7745505" cy="5328592"/>
          </a:xfrm>
        </p:spPr>
        <p:txBody>
          <a:bodyPr>
            <a:normAutofit fontScale="77500" lnSpcReduction="2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sz="3800" b="1" dirty="0" smtClean="0">
                <a:solidFill>
                  <a:schemeClr val="accent1"/>
                </a:solidFill>
              </a:rPr>
              <a:t> </a:t>
            </a: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</a:rPr>
              <a:t>воеобразный </a:t>
            </a: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ввод в </a:t>
            </a: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</a:rPr>
              <a:t>тему. </a:t>
            </a: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Это может быть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</a:rPr>
              <a:t>-  </a:t>
            </a:r>
            <a:r>
              <a:rPr lang="ru-RU" sz="3800" u="sng" dirty="0">
                <a:solidFill>
                  <a:schemeClr val="accent1">
                    <a:lumMod val="75000"/>
                  </a:schemeClr>
                </a:solidFill>
              </a:rPr>
              <a:t>высказывание  своего взгляда </a:t>
            </a: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</a:rPr>
              <a:t>тему (</a:t>
            </a: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Я</a:t>
            </a: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  <a:endParaRPr lang="ru-RU" sz="3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</a:rPr>
              <a:t>-  </a:t>
            </a:r>
            <a:r>
              <a:rPr lang="ru-RU" sz="3800" u="sng" dirty="0" smtClean="0">
                <a:solidFill>
                  <a:schemeClr val="accent1">
                    <a:lumMod val="75000"/>
                  </a:schemeClr>
                </a:solidFill>
              </a:rPr>
              <a:t>вступление </a:t>
            </a:r>
            <a:r>
              <a:rPr lang="ru-RU" sz="3800" u="sng" dirty="0">
                <a:solidFill>
                  <a:schemeClr val="accent1">
                    <a:lumMod val="75000"/>
                  </a:schemeClr>
                </a:solidFill>
              </a:rPr>
              <a:t>в спор </a:t>
            </a: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с воображаемым оппонентом или </a:t>
            </a:r>
            <a:r>
              <a:rPr lang="ru-RU" sz="3800" u="sng" dirty="0">
                <a:solidFill>
                  <a:schemeClr val="accent1">
                    <a:lumMod val="75000"/>
                  </a:schemeClr>
                </a:solidFill>
              </a:rPr>
              <a:t>приглашение</a:t>
            </a: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 его к разговору;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3800" u="sng" dirty="0">
                <a:solidFill>
                  <a:schemeClr val="accent1">
                    <a:lumMod val="75000"/>
                  </a:schemeClr>
                </a:solidFill>
              </a:rPr>
              <a:t>обоснование причин </a:t>
            </a: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обращения к этой </a:t>
            </a: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</a:rPr>
              <a:t>теме (</a:t>
            </a: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проблема</a:t>
            </a: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lvl="0">
              <a:buClr>
                <a:srgbClr val="873624"/>
              </a:buClr>
              <a:buFontTx/>
              <a:buChar char="-"/>
              <a:defRPr/>
            </a:pPr>
            <a:r>
              <a:rPr lang="ru-RU" sz="3800" u="sng" dirty="0" smtClean="0">
                <a:solidFill>
                  <a:schemeClr val="accent1">
                    <a:lumMod val="75000"/>
                  </a:schemeClr>
                </a:solidFill>
              </a:rPr>
              <a:t>эмоциональный </a:t>
            </a:r>
            <a:r>
              <a:rPr lang="ru-RU" sz="3800" u="sng" dirty="0">
                <a:solidFill>
                  <a:schemeClr val="accent1">
                    <a:lumMod val="75000"/>
                  </a:schemeClr>
                </a:solidFill>
              </a:rPr>
              <a:t>ввод в тему </a:t>
            </a: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сочинения(оценочная лексика</a:t>
            </a: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lvl="0">
              <a:buClr>
                <a:srgbClr val="873624"/>
              </a:buClr>
              <a:buNone/>
              <a:defRPr/>
            </a:pP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</a:rPr>
              <a:t>- ряд вопросов: Почему? Зачем? Как? Что? Что значит?</a:t>
            </a:r>
            <a:endParaRPr lang="ru-RU" sz="3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 2" pitchFamily="18" charset="2"/>
              <a:buNone/>
              <a:defRPr/>
            </a:pPr>
            <a:endParaRPr lang="ru-RU" sz="33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33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III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  <a:r>
              <a:rPr lang="ru-RU" sz="2800" b="1" dirty="0">
                <a:solidFill>
                  <a:srgbClr val="FF0000"/>
                </a:solidFill>
              </a:rPr>
              <a:t>Обдумать  вступление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880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060848"/>
            <a:ext cx="7745505" cy="5544616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эмоциональный ввод </a:t>
            </a:r>
            <a:r>
              <a:rPr lang="ru-RU" sz="2800" u="sng" dirty="0">
                <a:solidFill>
                  <a:schemeClr val="accent1">
                    <a:lumMod val="75000"/>
                  </a:schemeClr>
                </a:solidFill>
              </a:rPr>
              <a:t>в тему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сочинения(оценочная лексика);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использование </a:t>
            </a:r>
            <a:r>
              <a:rPr lang="ru-RU" sz="2800" u="sng" dirty="0">
                <a:solidFill>
                  <a:schemeClr val="accent1">
                    <a:lumMod val="75000"/>
                  </a:schemeClr>
                </a:solidFill>
              </a:rPr>
              <a:t>оригинальной цитаты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, обращённой  к слушателю или читателю;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проведение </a:t>
            </a:r>
            <a:r>
              <a:rPr lang="ru-RU" sz="2800" u="sng" dirty="0">
                <a:solidFill>
                  <a:schemeClr val="accent1">
                    <a:lumMod val="75000"/>
                  </a:schemeClr>
                </a:solidFill>
              </a:rPr>
              <a:t>анализа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какого-либо понятия, входящего в формулировку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темы (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из словаря, моё понимание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проведение </a:t>
            </a:r>
            <a:r>
              <a:rPr lang="ru-RU" sz="2800" u="sng" dirty="0">
                <a:solidFill>
                  <a:schemeClr val="accent1">
                    <a:lumMod val="75000"/>
                  </a:schemeClr>
                </a:solidFill>
              </a:rPr>
              <a:t>экскурса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 историю (краткая 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  характеристика эпохи) и т.д.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56263" cy="105425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III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  <a:r>
              <a:rPr lang="ru-RU" sz="2800" b="1" dirty="0">
                <a:solidFill>
                  <a:srgbClr val="FF0000"/>
                </a:solidFill>
              </a:rPr>
              <a:t>Обдумать  вступление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76991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925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800" dirty="0" smtClean="0">
                <a:solidFill>
                  <a:schemeClr val="accent1"/>
                </a:solidFill>
              </a:rPr>
              <a:t>1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 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Ваша позиция аргументируется на основе не менее одного произведения отечественной или мировой литературы по Вашему выбору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2. Примеры из художественной литературы должны подтверждать тезис, раскрывать вашу позицию по проблеме , должны быть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оформлены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(название произведения,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ф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амилия автора, анализ эпизода, а не просто пересказ)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ru-RU" sz="2800" b="1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ru-RU" sz="2800" b="1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FF0000"/>
                </a:solidFill>
                <a:ea typeface="+mn-ea"/>
                <a:cs typeface="+mn-cs"/>
              </a:rPr>
              <a:t>Шаг </a:t>
            </a:r>
            <a:r>
              <a:rPr lang="en-US" sz="2800" b="1" dirty="0" smtClean="0">
                <a:solidFill>
                  <a:srgbClr val="FF0000"/>
                </a:solidFill>
                <a:ea typeface="+mn-ea"/>
                <a:cs typeface="+mn-cs"/>
              </a:rPr>
              <a:t>IV</a:t>
            </a:r>
            <a:r>
              <a:rPr lang="ru-RU" sz="2800" b="1" dirty="0">
                <a:solidFill>
                  <a:srgbClr val="FF0000"/>
                </a:solidFill>
                <a:ea typeface="+mn-ea"/>
                <a:cs typeface="+mn-cs"/>
              </a:rPr>
              <a:t>. </a:t>
            </a:r>
            <a:r>
              <a:rPr lang="ru-RU" sz="2800" b="1" dirty="0" smtClean="0">
                <a:solidFill>
                  <a:srgbClr val="FF0000"/>
                </a:solidFill>
                <a:ea typeface="+mn-ea"/>
                <a:cs typeface="+mn-cs"/>
              </a:rPr>
              <a:t>Подобрать аргументы</a:t>
            </a:r>
            <a:r>
              <a:rPr lang="ru-RU" sz="1800" b="1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1591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7745505" cy="5688632"/>
          </a:xfrm>
        </p:spPr>
        <p:txBody>
          <a:bodyPr>
            <a:normAutofit fontScale="92500"/>
          </a:bodyPr>
          <a:lstStyle/>
          <a:p>
            <a:pPr algn="just"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Это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может быть: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обобщение </a:t>
            </a:r>
            <a:r>
              <a:rPr lang="ru-RU" sz="2800" u="sng" dirty="0">
                <a:solidFill>
                  <a:schemeClr val="accent1">
                    <a:lumMod val="75000"/>
                  </a:schemeClr>
                </a:solidFill>
              </a:rPr>
              <a:t>сказанного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. Для этого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ещё раз перечитываю логическую схему сочинения,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записанный на черновике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, тезис во вступлении,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и, не повторяя высказанные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мысли.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-  При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этом не забываю,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что тезис перестраиваю,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переводя подлежащее в дополнение.</a:t>
            </a:r>
          </a:p>
          <a:p>
            <a:pPr marL="0" lvl="0" indent="0" algn="just">
              <a:buClr>
                <a:srgbClr val="873624"/>
              </a:buClr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Например, </a:t>
            </a:r>
          </a:p>
          <a:p>
            <a:pPr marL="0" lvl="0" indent="0" algn="just">
              <a:buClr>
                <a:srgbClr val="873624"/>
              </a:buClr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Тезис во вступлении - </a:t>
            </a:r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Человек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живёт, если любит и верит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lvl="0" indent="0" algn="just">
              <a:buClr>
                <a:srgbClr val="873624"/>
              </a:buCl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В заключении: Любовь и вера помогают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человеку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жить.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 2" pitchFamily="18" charset="2"/>
              <a:buNone/>
              <a:defRPr/>
            </a:pPr>
            <a:endParaRPr lang="ru-RU" sz="2800" dirty="0">
              <a:solidFill>
                <a:schemeClr val="accent1"/>
              </a:solidFill>
            </a:endParaRPr>
          </a:p>
          <a:p>
            <a:pPr algn="just"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764704"/>
            <a:ext cx="7756263" cy="859702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9" name="Минус 8"/>
          <p:cNvSpPr/>
          <p:nvPr/>
        </p:nvSpPr>
        <p:spPr>
          <a:xfrm>
            <a:off x="5643570" y="6215082"/>
            <a:ext cx="216024" cy="5886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0" name="Минус 9"/>
          <p:cNvSpPr/>
          <p:nvPr/>
        </p:nvSpPr>
        <p:spPr>
          <a:xfrm>
            <a:off x="5857884" y="6215082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Минус 10"/>
          <p:cNvSpPr/>
          <p:nvPr/>
        </p:nvSpPr>
        <p:spPr>
          <a:xfrm>
            <a:off x="6072198" y="6215082"/>
            <a:ext cx="294765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683568" y="764704"/>
            <a:ext cx="7756263" cy="8597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Шаг</a:t>
            </a:r>
            <a:r>
              <a:rPr lang="en-US" sz="2800" b="1" dirty="0" smtClean="0">
                <a:solidFill>
                  <a:srgbClr val="FF0000"/>
                </a:solidFill>
              </a:rPr>
              <a:t> V</a:t>
            </a:r>
            <a:r>
              <a:rPr lang="ru-RU" sz="2800" b="1" dirty="0" smtClean="0">
                <a:solidFill>
                  <a:srgbClr val="FF0000"/>
                </a:solidFill>
              </a:rPr>
              <a:t>. Обдумать заключение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8" name="Минус 7"/>
          <p:cNvSpPr/>
          <p:nvPr/>
        </p:nvSpPr>
        <p:spPr>
          <a:xfrm>
            <a:off x="6357950" y="6215082"/>
            <a:ext cx="294765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15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060848"/>
            <a:ext cx="7905200" cy="5040560"/>
          </a:xfrm>
        </p:spPr>
        <p:txBody>
          <a:bodyPr>
            <a:normAutofit lnSpcReduction="10000"/>
          </a:bodyPr>
          <a:lstStyle/>
          <a:p>
            <a:pPr algn="just"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- </a:t>
            </a:r>
            <a:r>
              <a:rPr lang="ru-RU" sz="2600" u="sng" dirty="0" smtClean="0">
                <a:solidFill>
                  <a:schemeClr val="accent1"/>
                </a:solidFill>
              </a:rPr>
              <a:t>возвращение </a:t>
            </a:r>
            <a:r>
              <a:rPr lang="ru-RU" sz="2600" u="sng" dirty="0">
                <a:solidFill>
                  <a:schemeClr val="accent1"/>
                </a:solidFill>
              </a:rPr>
              <a:t>к началу разговора</a:t>
            </a:r>
            <a:r>
              <a:rPr lang="ru-RU" sz="2600" dirty="0">
                <a:solidFill>
                  <a:schemeClr val="accent1"/>
                </a:solidFill>
              </a:rPr>
              <a:t> (приём «</a:t>
            </a:r>
            <a:r>
              <a:rPr lang="ru-RU" sz="2600" dirty="0" err="1">
                <a:solidFill>
                  <a:schemeClr val="accent1"/>
                </a:solidFill>
              </a:rPr>
              <a:t>закольцовывания</a:t>
            </a:r>
            <a:r>
              <a:rPr lang="ru-RU" sz="2600" dirty="0">
                <a:solidFill>
                  <a:schemeClr val="accent1"/>
                </a:solidFill>
              </a:rPr>
              <a:t>»). 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sz="2600" dirty="0" smtClean="0">
                <a:solidFill>
                  <a:schemeClr val="accent1"/>
                </a:solidFill>
              </a:rPr>
              <a:t>-  </a:t>
            </a:r>
            <a:r>
              <a:rPr lang="ru-RU" sz="2600" u="sng" dirty="0" smtClean="0">
                <a:solidFill>
                  <a:schemeClr val="accent1"/>
                </a:solidFill>
              </a:rPr>
              <a:t>взгляд </a:t>
            </a:r>
            <a:r>
              <a:rPr lang="ru-RU" sz="2600" u="sng" dirty="0">
                <a:solidFill>
                  <a:schemeClr val="accent1"/>
                </a:solidFill>
              </a:rPr>
              <a:t>вперёд</a:t>
            </a:r>
            <a:r>
              <a:rPr lang="ru-RU" sz="2600" dirty="0">
                <a:solidFill>
                  <a:schemeClr val="accent1"/>
                </a:solidFill>
              </a:rPr>
              <a:t>. Можно пофилософствовать о том, что будет, если… (</a:t>
            </a:r>
            <a:r>
              <a:rPr lang="ru-RU" sz="2600" i="1" dirty="0">
                <a:solidFill>
                  <a:schemeClr val="accent1"/>
                </a:solidFill>
              </a:rPr>
              <a:t>Например, рассуждая о «взгляде на судьбу России классиков различных лет», представить, что сказали бы классики будущего, если положение дел в стране резко не изменится</a:t>
            </a:r>
            <a:r>
              <a:rPr lang="ru-RU" sz="2600" dirty="0">
                <a:solidFill>
                  <a:schemeClr val="accent1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accent1"/>
                </a:solidFill>
              </a:rPr>
              <a:t>     Хорошее </a:t>
            </a:r>
            <a:r>
              <a:rPr lang="ru-RU" sz="2600" dirty="0">
                <a:solidFill>
                  <a:schemeClr val="accent1"/>
                </a:solidFill>
              </a:rPr>
              <a:t>осмысленное </a:t>
            </a:r>
            <a:r>
              <a:rPr lang="ru-RU" sz="2600" dirty="0" smtClean="0">
                <a:solidFill>
                  <a:schemeClr val="accent1"/>
                </a:solidFill>
              </a:rPr>
              <a:t>заключение должно</a:t>
            </a:r>
          </a:p>
          <a:p>
            <a:pPr marL="0" lvl="0" indent="0" algn="just">
              <a:buClr>
                <a:srgbClr val="873624"/>
              </a:buClr>
              <a:buNone/>
            </a:pPr>
            <a:r>
              <a:rPr lang="ru-RU" sz="2600" dirty="0">
                <a:solidFill>
                  <a:schemeClr val="accent1"/>
                </a:solidFill>
              </a:rPr>
              <a:t> </a:t>
            </a:r>
            <a:r>
              <a:rPr lang="ru-RU" sz="2600" dirty="0" smtClean="0">
                <a:solidFill>
                  <a:schemeClr val="accent1"/>
                </a:solidFill>
              </a:rPr>
              <a:t>    </a:t>
            </a:r>
            <a:r>
              <a:rPr lang="ru-RU" sz="2600" dirty="0" smtClean="0">
                <a:solidFill>
                  <a:srgbClr val="873624"/>
                </a:solidFill>
              </a:rPr>
              <a:t>содержать </a:t>
            </a:r>
            <a:r>
              <a:rPr lang="ru-RU" sz="2600" dirty="0">
                <a:solidFill>
                  <a:srgbClr val="873624"/>
                </a:solidFill>
              </a:rPr>
              <a:t>не больше 6-7 предложений.</a:t>
            </a:r>
          </a:p>
          <a:p>
            <a:pPr marL="0" lvl="0" indent="0">
              <a:buClr>
                <a:srgbClr val="873624"/>
              </a:buClr>
              <a:buNone/>
            </a:pPr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 algn="just">
              <a:buNone/>
            </a:pPr>
            <a:endParaRPr lang="ru-RU" sz="2600" dirty="0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ru-RU" sz="2600" dirty="0">
                <a:solidFill>
                  <a:schemeClr val="accent1"/>
                </a:solidFill>
              </a:rPr>
              <a:t> </a:t>
            </a:r>
            <a:r>
              <a:rPr lang="ru-RU" sz="2600" dirty="0" smtClean="0">
                <a:solidFill>
                  <a:schemeClr val="accent1"/>
                </a:solidFill>
              </a:rPr>
              <a:t>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764704"/>
            <a:ext cx="7756263" cy="85970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ru-RU" sz="2800" b="1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FF0000"/>
                </a:solidFill>
                <a:ea typeface="+mn-ea"/>
                <a:cs typeface="+mn-cs"/>
              </a:rPr>
              <a:t>Шаг </a:t>
            </a:r>
            <a:r>
              <a:rPr lang="en-US" sz="2800" b="1" dirty="0" smtClean="0">
                <a:solidFill>
                  <a:srgbClr val="FF0000"/>
                </a:solidFill>
                <a:ea typeface="+mn-ea"/>
                <a:cs typeface="+mn-cs"/>
              </a:rPr>
              <a:t>V</a:t>
            </a:r>
            <a:r>
              <a:rPr lang="ru-RU" sz="2800" b="1" dirty="0">
                <a:solidFill>
                  <a:srgbClr val="FF0000"/>
                </a:solidFill>
                <a:ea typeface="+mn-ea"/>
                <a:cs typeface="+mn-cs"/>
              </a:rPr>
              <a:t>. </a:t>
            </a:r>
            <a:r>
              <a:rPr lang="ru-RU" sz="2800" b="1" dirty="0" smtClean="0">
                <a:solidFill>
                  <a:srgbClr val="FF0000"/>
                </a:solidFill>
              </a:rPr>
              <a:t>Обдумать </a:t>
            </a:r>
            <a:r>
              <a:rPr lang="ru-RU" sz="2800" b="1" dirty="0">
                <a:solidFill>
                  <a:srgbClr val="FF0000"/>
                </a:solidFill>
              </a:rPr>
              <a:t>заключение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0985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dirty="0"/>
              <a:t>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-  </a:t>
            </a:r>
            <a:r>
              <a:rPr lang="ru-RU" sz="2800" u="sng" dirty="0">
                <a:solidFill>
                  <a:schemeClr val="accent5">
                    <a:lumMod val="75000"/>
                  </a:schemeClr>
                </a:solidFill>
              </a:rPr>
              <a:t>обращение к читателю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. Если вступление было оформлено в форме приглашения к разговору, то закончить сочинение можно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таким же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обращением. Смысл обращения к собеседнику может быть различным: можно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призвать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его к какому-то поступку или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задать риторический вопрос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, на который каждый из нас  должен ответить самостоятельно.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ru-RU" sz="2800" u="sng" dirty="0" smtClean="0">
                <a:solidFill>
                  <a:schemeClr val="accent5">
                    <a:lumMod val="75000"/>
                  </a:schemeClr>
                </a:solidFill>
              </a:rPr>
              <a:t>обращение </a:t>
            </a:r>
            <a:r>
              <a:rPr lang="ru-RU" sz="2800" u="sng" dirty="0">
                <a:solidFill>
                  <a:schemeClr val="accent5">
                    <a:lumMod val="75000"/>
                  </a:schemeClr>
                </a:solidFill>
              </a:rPr>
              <a:t>к оригинальной </a:t>
            </a:r>
            <a:r>
              <a:rPr lang="ru-RU" sz="2800" b="1" u="sng" dirty="0">
                <a:solidFill>
                  <a:schemeClr val="accent5">
                    <a:lumMod val="75000"/>
                  </a:schemeClr>
                </a:solidFill>
              </a:rPr>
              <a:t>цитате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ru-RU" sz="2800" b="1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FF0000"/>
                </a:solidFill>
                <a:ea typeface="+mn-ea"/>
                <a:cs typeface="+mn-cs"/>
              </a:rPr>
              <a:t>Шаг </a:t>
            </a:r>
            <a:r>
              <a:rPr lang="en-US" sz="2800" b="1" dirty="0" smtClean="0">
                <a:solidFill>
                  <a:srgbClr val="FF0000"/>
                </a:solidFill>
                <a:ea typeface="+mn-ea"/>
                <a:cs typeface="+mn-cs"/>
              </a:rPr>
              <a:t>V</a:t>
            </a:r>
            <a:r>
              <a:rPr lang="ru-RU" sz="2800" b="1" dirty="0">
                <a:solidFill>
                  <a:srgbClr val="FF0000"/>
                </a:solidFill>
                <a:ea typeface="+mn-ea"/>
                <a:cs typeface="+mn-cs"/>
              </a:rPr>
              <a:t>. </a:t>
            </a:r>
            <a:r>
              <a:rPr lang="ru-RU" sz="2800" b="1" dirty="0" smtClean="0">
                <a:solidFill>
                  <a:srgbClr val="FF0000"/>
                </a:solidFill>
              </a:rPr>
              <a:t>Обдумать </a:t>
            </a:r>
            <a:r>
              <a:rPr lang="ru-RU" sz="2800" b="1" dirty="0">
                <a:solidFill>
                  <a:srgbClr val="FF0000"/>
                </a:solidFill>
              </a:rPr>
              <a:t>заключение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11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16832"/>
            <a:ext cx="8121225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accent1"/>
                </a:solidFill>
              </a:rPr>
              <a:t>1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. Пишу сочинение на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черновике, разделяя текст на 4 или 5 абзацев.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2. Пересчитываю количество слов (не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менее 250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слов, рекомендованное количество -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350 слов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3. Перечитываю сочинение, проверяя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речевые нормы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нормы грамотности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, пользуясь орфографическим словарем. (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5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критерий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 предложенном к обсуждению списке - “Грамотность”. Выпускник, допустивший пять ошибок на 100 слов, получает оценку “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незачет”).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оотнося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 критериями оценивания,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отвечаю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на следующие вопросы: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- 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Правильно ли понята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тема?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- Соответствует ли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сочинение теме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2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Шаг </a:t>
            </a:r>
            <a:r>
              <a:rPr lang="en-US" sz="2800" b="1" dirty="0" smtClean="0">
                <a:solidFill>
                  <a:srgbClr val="FF0000"/>
                </a:solidFill>
              </a:rPr>
              <a:t>VI</a:t>
            </a:r>
            <a:r>
              <a:rPr lang="ru-RU" sz="2800" b="1" dirty="0" smtClean="0">
                <a:solidFill>
                  <a:srgbClr val="FF0000"/>
                </a:solidFill>
              </a:rPr>
              <a:t>. Написание черновика . Проверка на соответствие критериям.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54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16832"/>
            <a:ext cx="8337249" cy="4941167"/>
          </a:xfrm>
        </p:spPr>
        <p:txBody>
          <a:bodyPr>
            <a:noAutofit/>
          </a:bodyPr>
          <a:lstStyle/>
          <a:p>
            <a:pPr lvl="0">
              <a:buClr>
                <a:srgbClr val="873624"/>
              </a:buClr>
              <a:buFontTx/>
              <a:buChar char="-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Сформулирован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тезис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?  (Это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критерий 1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обязательный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получения зачёта)</a:t>
            </a:r>
          </a:p>
          <a:p>
            <a:pPr marL="0" lvl="0" indent="0">
              <a:buClr>
                <a:srgbClr val="873624"/>
              </a:buCl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Соответствует ли аргумент тезису?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(Это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критерий 2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marL="0" lvl="0" indent="0">
              <a:buClr>
                <a:srgbClr val="873624"/>
              </a:buClr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обязательный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для получения зачёта) </a:t>
            </a:r>
          </a:p>
          <a:p>
            <a:pPr algn="just">
              <a:buFontTx/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Соблюдены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ли правила построения сочинения? </a:t>
            </a:r>
          </a:p>
          <a:p>
            <a:pPr algn="just">
              <a:buFontTx/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- Не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нарушена ли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пропорциональность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частей? </a:t>
            </a:r>
          </a:p>
          <a:p>
            <a:pPr algn="just">
              <a:buFontTx/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- Есть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ли переходы от одной части сочинения к другой,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логичны ли эти переходы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?</a:t>
            </a:r>
          </a:p>
          <a:p>
            <a:pPr algn="just">
              <a:buFontTx/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- Есть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ли выводы,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завершающие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части сочинения и работу в целом?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Связано ли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заключение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 вступлением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(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Это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критерий 3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Шаг </a:t>
            </a:r>
            <a:r>
              <a:rPr lang="en-US" sz="2800" b="1" dirty="0">
                <a:solidFill>
                  <a:srgbClr val="FF0000"/>
                </a:solidFill>
              </a:rPr>
              <a:t>VI</a:t>
            </a:r>
            <a:r>
              <a:rPr lang="ru-RU" sz="2800" b="1" dirty="0">
                <a:solidFill>
                  <a:srgbClr val="FF0000"/>
                </a:solidFill>
              </a:rPr>
              <a:t>. Написание черновика . Проверка на соответствие критериям.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55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571744"/>
            <a:ext cx="7745505" cy="3554418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- Отрабатывать навык анализа вида темы, формулировать тезис;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dirty="0" smtClean="0"/>
              <a:t> </a:t>
            </a:r>
            <a:r>
              <a:rPr lang="ru-RU" b="1" dirty="0" smtClean="0"/>
              <a:t>-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продолжить работу над развитием речи учащихся; 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004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 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Сочинение переписываю с черновика внимательно     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Пишу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чётко и разборчиво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Соблюдаю правило «Красной строки»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Не делаю исправлений, не пользуюсь «штрихом»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Шаг </a:t>
            </a:r>
            <a:r>
              <a:rPr lang="en-US" sz="2800" b="1" dirty="0">
                <a:solidFill>
                  <a:srgbClr val="FF0000"/>
                </a:solidFill>
              </a:rPr>
              <a:t>VII</a:t>
            </a:r>
            <a:r>
              <a:rPr lang="ru-RU" sz="2800" b="1" dirty="0">
                <a:solidFill>
                  <a:srgbClr val="FF0000"/>
                </a:solidFill>
              </a:rPr>
              <a:t>. Написание чистовика. Проверка грамотности.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6988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3"/>
            <a:ext cx="8496943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1"/>
                </a:solidFill>
              </a:rPr>
              <a:t>Выберите тему, сформулируйте тезис по предложенной теме, подберите произведение для аргументации.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1 вариант:</a:t>
            </a: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dirty="0" smtClean="0">
                <a:solidFill>
                  <a:schemeClr val="accent1"/>
                </a:solidFill>
                <a:cs typeface="Arial" pitchFamily="34" charset="0"/>
              </a:rPr>
              <a:t>1. Роль природы в художественных произведениях.</a:t>
            </a: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dirty="0" smtClean="0">
                <a:solidFill>
                  <a:schemeClr val="accent1"/>
                </a:solidFill>
                <a:cs typeface="Arial" pitchFamily="34" charset="0"/>
              </a:rPr>
              <a:t>2. «Все семьи счастливы одинаково» и «каждая семья несчастна по-своему» (</a:t>
            </a:r>
            <a:r>
              <a:rPr lang="ru-RU" dirty="0" err="1" smtClean="0">
                <a:solidFill>
                  <a:schemeClr val="accent1"/>
                </a:solidFill>
                <a:cs typeface="Arial" pitchFamily="34" charset="0"/>
              </a:rPr>
              <a:t>Л.Н.Толстой</a:t>
            </a:r>
            <a:r>
              <a:rPr lang="ru-RU" dirty="0" smtClean="0">
                <a:solidFill>
                  <a:schemeClr val="accent1"/>
                </a:solidFill>
                <a:cs typeface="Arial" pitchFamily="34" charset="0"/>
              </a:rPr>
              <a:t>)</a:t>
            </a: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dirty="0" smtClean="0">
                <a:solidFill>
                  <a:schemeClr val="accent1"/>
                </a:solidFill>
                <a:cs typeface="Arial" pitchFamily="34" charset="0"/>
              </a:rPr>
              <a:t>3. Что важнее – красота внешняя или красота внутренняя?</a:t>
            </a:r>
          </a:p>
          <a:p>
            <a:pPr marL="0" lvl="0" indent="0">
              <a:buClr>
                <a:srgbClr val="873624"/>
              </a:buClr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2 вариант:</a:t>
            </a: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dirty="0" smtClean="0">
                <a:solidFill>
                  <a:schemeClr val="accent1"/>
                </a:solidFill>
                <a:cs typeface="Arial" pitchFamily="34" charset="0"/>
              </a:rPr>
              <a:t>1. Тема «лишнего человека» в произведении </a:t>
            </a:r>
            <a:r>
              <a:rPr lang="ru-RU" dirty="0" err="1" smtClean="0">
                <a:solidFill>
                  <a:schemeClr val="accent1"/>
                </a:solidFill>
                <a:cs typeface="Arial" pitchFamily="34" charset="0"/>
              </a:rPr>
              <a:t>М.Ю.Лермонтова</a:t>
            </a:r>
            <a:r>
              <a:rPr lang="ru-RU" dirty="0" smtClean="0">
                <a:solidFill>
                  <a:schemeClr val="accent1"/>
                </a:solidFill>
                <a:cs typeface="Arial" pitchFamily="34" charset="0"/>
              </a:rPr>
              <a:t> «Герой нашего времени».</a:t>
            </a: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dirty="0" smtClean="0">
                <a:solidFill>
                  <a:schemeClr val="accent1"/>
                </a:solidFill>
                <a:cs typeface="Arial" pitchFamily="34" charset="0"/>
              </a:rPr>
              <a:t>2. Героизм и предательство в годы войны.</a:t>
            </a: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dirty="0" smtClean="0">
                <a:solidFill>
                  <a:schemeClr val="accent1"/>
                </a:solidFill>
                <a:cs typeface="Arial" pitchFamily="34" charset="0"/>
              </a:rPr>
              <a:t>3. 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chemeClr val="accent1"/>
                </a:solidFill>
              </a:rPr>
              <a:t>«Честь дороже жизни». (</a:t>
            </a:r>
            <a:r>
              <a:rPr lang="ru-RU" dirty="0" err="1">
                <a:solidFill>
                  <a:schemeClr val="accent1"/>
                </a:solidFill>
              </a:rPr>
              <a:t>Ф.Шиллер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  <a:p>
            <a:pPr marL="0" lvl="0" indent="0">
              <a:buClr>
                <a:srgbClr val="873624"/>
              </a:buClr>
              <a:buNone/>
            </a:pPr>
            <a:endParaRPr lang="ru-RU" b="1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Практикум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16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3108" y="2000241"/>
            <a:ext cx="6301644" cy="450059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Сегодня я узнал…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Было интересно…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Было трудно…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Я выполнял задания…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Я понял, что…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Теперь я могу…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Я приобрел…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Я научился…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У меня получилось …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Я смог…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Я попробую…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Урок дал мне для жизни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62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u="sng" dirty="0" smtClean="0">
                <a:solidFill>
                  <a:schemeClr val="accent1"/>
                </a:solidFill>
              </a:rPr>
              <a:t>Адрес  </a:t>
            </a:r>
            <a:r>
              <a:rPr lang="ru-RU" sz="2800" b="1" i="1" u="sng" dirty="0">
                <a:solidFill>
                  <a:schemeClr val="accent1"/>
                </a:solidFill>
              </a:rPr>
              <a:t>сайта: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Методические рекомендации</a:t>
            </a:r>
          </a:p>
          <a:p>
            <a:pPr marL="0" indent="0" algn="ctr">
              <a:buNone/>
            </a:pPr>
            <a:r>
              <a:rPr lang="en-US" sz="2800" b="1" u="sng" dirty="0">
                <a:solidFill>
                  <a:schemeClr val="accent1"/>
                </a:solidFill>
              </a:rPr>
              <a:t>http/</a:t>
            </a:r>
            <a:r>
              <a:rPr lang="ru-RU" sz="2800" b="1" u="sng" dirty="0">
                <a:solidFill>
                  <a:schemeClr val="accent1"/>
                </a:solidFill>
              </a:rPr>
              <a:t>/:</a:t>
            </a:r>
            <a:r>
              <a:rPr lang="en-US" sz="2800" b="1" u="sng" dirty="0">
                <a:solidFill>
                  <a:schemeClr val="accent1"/>
                </a:solidFill>
              </a:rPr>
              <a:t>ege.edu.ru</a:t>
            </a:r>
            <a:r>
              <a:rPr lang="ru-RU" sz="2800" b="1" u="sng" dirty="0">
                <a:solidFill>
                  <a:schemeClr val="accent1"/>
                </a:solidFill>
              </a:rPr>
              <a:t>,</a:t>
            </a:r>
            <a:r>
              <a:rPr lang="en-US" sz="2800" b="1" u="sng" dirty="0">
                <a:solidFill>
                  <a:schemeClr val="accent1"/>
                </a:solidFill>
              </a:rPr>
              <a:t> fipi.ru</a:t>
            </a:r>
            <a:endParaRPr lang="ru-RU" sz="2800" b="1" u="sng" dirty="0">
              <a:solidFill>
                <a:schemeClr val="accent1"/>
              </a:solidFill>
            </a:endParaRPr>
          </a:p>
          <a:p>
            <a:endParaRPr lang="ru-RU" sz="2800" b="1" u="sng" dirty="0">
              <a:solidFill>
                <a:srgbClr val="025198"/>
              </a:solidFill>
              <a:latin typeface="Century Gothic" pitchFamily="34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accent1"/>
                </a:solidFill>
                <a:hlinkClick r:id="rId2"/>
              </a:rPr>
              <a:t>n-belyaeva@yandex.ru</a:t>
            </a:r>
            <a:endParaRPr lang="ru-RU" sz="28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/>
                </a:solidFill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</a:rPr>
              <a:t>презентация</a:t>
            </a:r>
            <a:r>
              <a:rPr lang="ru-RU" sz="2800" b="1" dirty="0" smtClean="0">
                <a:solidFill>
                  <a:schemeClr val="accent1"/>
                </a:solidFill>
              </a:rPr>
              <a:t>)</a:t>
            </a:r>
            <a:endParaRPr lang="ru-RU" sz="28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1"/>
                </a:solidFill>
              </a:rPr>
              <a:t>Сайт: сочинение.11.рф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РЕКОМЕНДАЦИИ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161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fontScale="700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None/>
            </a:pPr>
            <a:r>
              <a:rPr lang="ru-RU" sz="4600" b="1" dirty="0">
                <a:solidFill>
                  <a:srgbClr val="FF0000"/>
                </a:solidFill>
                <a:cs typeface="Arial" charset="0"/>
              </a:rPr>
              <a:t>И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НТЕНСИВНАЯ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None/>
            </a:pPr>
            <a:endParaRPr lang="ru-RU" sz="3100" b="1" i="1" dirty="0">
              <a:solidFill>
                <a:srgbClr val="00B050"/>
              </a:solidFill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None/>
            </a:pPr>
            <a:r>
              <a:rPr lang="ru-RU" sz="4600" b="1" dirty="0" smtClean="0">
                <a:solidFill>
                  <a:srgbClr val="FF0000"/>
                </a:solidFill>
                <a:cs typeface="Arial" charset="0"/>
              </a:rPr>
              <a:t>                Т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ВОРЧЕСКАЯ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None/>
            </a:pPr>
            <a:endParaRPr lang="ru-RU" sz="3100" b="1" i="1" dirty="0">
              <a:solidFill>
                <a:srgbClr val="00B050"/>
              </a:solidFill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None/>
            </a:pPr>
            <a:r>
              <a:rPr lang="ru-RU" sz="4600" b="1" dirty="0" smtClean="0">
                <a:solidFill>
                  <a:srgbClr val="FF0000"/>
                </a:solidFill>
                <a:cs typeface="Arial" charset="0"/>
              </a:rPr>
              <a:t>                              О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БЩАЯ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None/>
            </a:pPr>
            <a:endParaRPr lang="ru-RU" sz="3100" b="1" i="1" dirty="0">
              <a:solidFill>
                <a:srgbClr val="00B050"/>
              </a:solidFill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None/>
            </a:pPr>
            <a:r>
              <a:rPr lang="ru-RU" sz="4600" b="1" dirty="0" smtClean="0">
                <a:solidFill>
                  <a:srgbClr val="FF0000"/>
                </a:solidFill>
                <a:cs typeface="Arial" charset="0"/>
              </a:rPr>
              <a:t>                                             Г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ОТОВНОСТЬ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None/>
            </a:pPr>
            <a:endParaRPr lang="ru-RU" sz="3100" b="1" i="1" dirty="0">
              <a:solidFill>
                <a:srgbClr val="FF0000"/>
              </a:solidFill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None/>
            </a:pPr>
            <a:r>
              <a:rPr lang="ru-RU" sz="3100" b="1" i="1" dirty="0" smtClean="0">
                <a:solidFill>
                  <a:srgbClr val="008000"/>
                </a:solidFill>
                <a:cs typeface="Arial" charset="0"/>
              </a:rPr>
              <a:t>                      </a:t>
            </a:r>
            <a:r>
              <a:rPr lang="ru-RU" sz="3100" b="1" i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4600" b="1" i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К СОЧИНЕНИЮ</a:t>
            </a:r>
            <a:endParaRPr lang="ru-RU" sz="4400" b="1" i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ИТОГ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07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99247" y="3357562"/>
            <a:ext cx="7745505" cy="276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СПАСИБО ЗА РАБОТУ!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7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Сформулируйте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тезисы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по предложенным темам:</a:t>
            </a: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Тема патриотизма в творчестве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М.Ю.Лермонтова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Война и детские судьбы…</a:t>
            </a: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Истоки безответственного отношения человека к природе.</a:t>
            </a: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Роль семьи в жизни ребенка.</a:t>
            </a: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Совесть человека.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82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5328592"/>
          </a:xfrm>
        </p:spPr>
        <p:txBody>
          <a:bodyPr>
            <a:normAutofit/>
          </a:bodyPr>
          <a:lstStyle/>
          <a:p>
            <a:pPr marL="342000" lvl="0" indent="-342000" algn="ctr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Тезисы по предложенным темам</a:t>
            </a: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творчестве </a:t>
            </a:r>
            <a:r>
              <a:rPr lang="ru-RU" sz="2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М.Ю.Лермонтова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ярко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раскрывается    тема патриотизма.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Война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калечит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детские судьбы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Истоки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безответственного отношения человека к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природе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кроются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отсутствии нравственности .</a:t>
            </a: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семьи в жизни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велика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000" lvl="0" indent="-342000" eaLnBrk="0" fontAlgn="base" hangingPunct="0">
              <a:spcAft>
                <a:spcPct val="0"/>
              </a:spcAft>
              <a:buClrTx/>
              <a:buSzPct val="80000"/>
              <a:buNone/>
              <a:defRPr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Совесть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помогает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оценить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человеку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свое поведение с точки зрения моральных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ценностей. (сделать выбор)</a:t>
            </a: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7685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7"/>
            <a:ext cx="7745505" cy="4065315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   Понять, о чём нужно писать в каждой из предложенных тем.</a:t>
            </a:r>
          </a:p>
          <a:p>
            <a:pPr marL="457200" indent="-457200">
              <a:buAutoNum type="arabicPeriod"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	Выбрать одну из тем, по  которой есть что сказать,  т.е.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«знаю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текстов и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могу привести их в качестве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аргумента».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	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Сформулировать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тезис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Алгоритм работы над формулировкой тезиса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492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276872"/>
            <a:ext cx="7745505" cy="4320480"/>
          </a:xfrm>
        </p:spPr>
        <p:txBody>
          <a:bodyPr>
            <a:normAutofit/>
          </a:bodyPr>
          <a:lstStyle/>
          <a:p>
            <a:pPr marL="457200" lvl="0" indent="-457200">
              <a:buClr>
                <a:srgbClr val="873624"/>
              </a:buClr>
              <a:buFont typeface="Wingdings" pitchFamily="2" charset="2"/>
              <a:buAutoNum type="arabicPeriod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Определяю,  вид темы, которую выбрал:</a:t>
            </a:r>
          </a:p>
          <a:p>
            <a:pPr marL="0" lvl="0" indent="0">
              <a:buClr>
                <a:srgbClr val="873624"/>
              </a:buClr>
              <a:buNone/>
            </a:pP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Clr>
                <a:srgbClr val="873624"/>
              </a:buClr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1.	тема – понятие,</a:t>
            </a:r>
          </a:p>
          <a:p>
            <a:pPr marL="0" lvl="0" indent="0">
              <a:buClr>
                <a:srgbClr val="873624"/>
              </a:buClr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2.	тема – вопрос,</a:t>
            </a:r>
          </a:p>
          <a:p>
            <a:pPr marL="0" lvl="0" indent="0">
              <a:buClr>
                <a:srgbClr val="873624"/>
              </a:buClr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3.	тема – суждение или</a:t>
            </a:r>
          </a:p>
          <a:p>
            <a:pPr marL="0" lvl="0" indent="0">
              <a:buClr>
                <a:srgbClr val="873624"/>
              </a:buClr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4.	тема в виде цитаты </a:t>
            </a:r>
          </a:p>
          <a:p>
            <a:pPr marL="0" indent="0">
              <a:buNone/>
            </a:pPr>
            <a:endParaRPr lang="ru-RU" sz="2600" b="1" dirty="0">
              <a:solidFill>
                <a:schemeClr val="accent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.1.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темы. Анализ тем.</a:t>
            </a:r>
            <a:endParaRPr lang="ru-RU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75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1. Определение типа темы.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3679838"/>
            <a:ext cx="194421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Тип формулировки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7784" y="3357348"/>
            <a:ext cx="259769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/>
              <a:t>Тема-вопрос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7783" y="4520417"/>
            <a:ext cx="259769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/>
              <a:t>Тема-суждение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56353" y="5661248"/>
            <a:ext cx="241604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«П»  Все виды предложений.</a:t>
            </a:r>
          </a:p>
          <a:p>
            <a:pPr algn="ctr"/>
            <a:r>
              <a:rPr lang="ru-RU" b="1" dirty="0" smtClean="0"/>
              <a:t>Метафоричность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52120" y="2179712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Слово или</a:t>
            </a:r>
          </a:p>
          <a:p>
            <a:pPr algn="ctr"/>
            <a:r>
              <a:rPr lang="ru-RU" b="1" dirty="0" smtClean="0"/>
              <a:t>словосочетание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52120" y="3357348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Вопросительное слово  или </a:t>
            </a:r>
          </a:p>
          <a:p>
            <a:pPr algn="ctr"/>
            <a:r>
              <a:rPr lang="ru-RU" b="1" dirty="0" smtClean="0"/>
              <a:t>частица ЛИ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56353" y="4520417"/>
            <a:ext cx="243334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Простое предложение</a:t>
            </a:r>
          </a:p>
          <a:p>
            <a:pPr algn="ctr"/>
            <a:r>
              <a:rPr lang="ru-RU" b="1" dirty="0" smtClean="0"/>
              <a:t>(есть подл. и сказ.)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27784" y="2214883"/>
            <a:ext cx="259769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/>
              <a:t>Тема-понятие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 flipH="1" flipV="1">
            <a:off x="-252538" y="1844823"/>
            <a:ext cx="45719" cy="1440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27783" y="5683696"/>
            <a:ext cx="259769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Т</a:t>
            </a:r>
            <a:r>
              <a:rPr lang="ru-RU" sz="2400" b="1" dirty="0" smtClean="0"/>
              <a:t>ема</a:t>
            </a:r>
            <a:r>
              <a:rPr lang="ru-RU" b="1" dirty="0" smtClean="0"/>
              <a:t> </a:t>
            </a:r>
            <a:r>
              <a:rPr lang="ru-RU" b="1" dirty="0"/>
              <a:t>– </a:t>
            </a:r>
            <a:r>
              <a:rPr lang="ru-RU" sz="2400" b="1" dirty="0"/>
              <a:t>цитата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336036" y="2672083"/>
            <a:ext cx="258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287185" y="2672083"/>
            <a:ext cx="0" cy="3503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330948" y="6140896"/>
            <a:ext cx="504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368833" y="3814548"/>
            <a:ext cx="258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330948" y="4903084"/>
            <a:ext cx="263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225480" y="2672083"/>
            <a:ext cx="426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225479" y="3814548"/>
            <a:ext cx="5308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единительная линия 1024"/>
          <p:cNvCxnSpPr/>
          <p:nvPr/>
        </p:nvCxnSpPr>
        <p:spPr>
          <a:xfrm>
            <a:off x="5225479" y="4977617"/>
            <a:ext cx="5308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120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93562314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Правило триединства тезиса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2636912"/>
            <a:ext cx="501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1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1" y="3789040"/>
            <a:ext cx="343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2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1" y="5445224"/>
            <a:ext cx="594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3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939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1328</TotalTime>
  <Words>1681</Words>
  <Application>Microsoft Office PowerPoint</Application>
  <PresentationFormat>Экран (4:3)</PresentationFormat>
  <Paragraphs>284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Твердый переплет</vt:lpstr>
      <vt:lpstr>      Урок – практикум в 11 классе по написанию итогового сочинения: алгоритм работы по формулировке тезиса , создание вступления и заключения.</vt:lpstr>
      <vt:lpstr>Цели урока</vt:lpstr>
      <vt:lpstr>Задачи урока</vt:lpstr>
      <vt:lpstr>Диагностика</vt:lpstr>
      <vt:lpstr>Диагностика</vt:lpstr>
      <vt:lpstr>Алгоритм работы над формулировкой тезиса</vt:lpstr>
      <vt:lpstr>Шаг I.1. Выбор темы. Анализ тем.</vt:lpstr>
      <vt:lpstr>Шаг II. 1. Определение типа темы.</vt:lpstr>
      <vt:lpstr>Шаг II. 1. Правило триединства тезиса</vt:lpstr>
      <vt:lpstr>Шаг II. 1. Формулировка тезиса по виду              ТЕМА - ПОНЯТИЕ </vt:lpstr>
      <vt:lpstr>Шаг II. 1. Формулировка тезиса по виду              ТЕМА - ПОНЯТИЕ </vt:lpstr>
      <vt:lpstr>Шаг II.2.  Формулировка тезиса. ТЕМА - ВОПРОС</vt:lpstr>
      <vt:lpstr>Шаг II.2.  Формулировка тезиса. ТЕМА - ВОПРОС</vt:lpstr>
      <vt:lpstr>Шаг II.3.  Формулировка тезиса. ТЕМА - ЦИТАТА</vt:lpstr>
      <vt:lpstr>Шаг II.3.  Формулировка тезиса. ТЕМА - СУЖДЕНИЕ</vt:lpstr>
      <vt:lpstr>Шаг II.4.  Формулировка тезиса. ТЕМА - ЦИТАТА</vt:lpstr>
      <vt:lpstr>Шаг II.4.  Формулировка тезиса. ТЕМА - ЦИТАТА</vt:lpstr>
      <vt:lpstr>Шаг II.4.  Формулировка тезиса. ТЕМА - ЦИТАТА </vt:lpstr>
      <vt:lpstr>Шаг II.4.  Формулировка тезиса. ТЕМА - ЦИТАТА </vt:lpstr>
      <vt:lpstr>Шаг II.4.  Формулировка тезиса. ТЕМА - ЦИТАТА </vt:lpstr>
      <vt:lpstr>Шаг II.4.  Формулировка тезиса. ТЕМА - ЦИТАТА </vt:lpstr>
      <vt:lpstr>Шаг III. Обдумать  вступление </vt:lpstr>
      <vt:lpstr>Шаг III. Обдумать  вступление </vt:lpstr>
      <vt:lpstr>  Шаг IV. Подобрать аргументы  </vt:lpstr>
      <vt:lpstr> </vt:lpstr>
      <vt:lpstr>  Шаг V. Обдумать заключение </vt:lpstr>
      <vt:lpstr>  Шаг V. Обдумать заключение </vt:lpstr>
      <vt:lpstr>Шаг VI. Написание черновика . Проверка на соответствие критериям.</vt:lpstr>
      <vt:lpstr>Шаг VI. Написание черновика . Проверка на соответствие критериям.</vt:lpstr>
      <vt:lpstr>Шаг VII. Написание чистовика. Проверка грамотности.</vt:lpstr>
      <vt:lpstr>Практикум</vt:lpstr>
      <vt:lpstr>Рефлексия</vt:lpstr>
      <vt:lpstr>  РЕКОМЕНДАЦИИ </vt:lpstr>
      <vt:lpstr>ИТОГ</vt:lpstr>
      <vt:lpstr>Слайд 35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практикум в 11 классе по написанию итогового сочинения: алгоритм написания, создание вступления и заключения.</dc:title>
  <dc:creator>User</dc:creator>
  <cp:lastModifiedBy>Алексей</cp:lastModifiedBy>
  <cp:revision>98</cp:revision>
  <dcterms:created xsi:type="dcterms:W3CDTF">2014-11-20T14:57:45Z</dcterms:created>
  <dcterms:modified xsi:type="dcterms:W3CDTF">2014-11-26T16:09:01Z</dcterms:modified>
</cp:coreProperties>
</file>