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1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640960" cy="1368152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Найдите слова с ошибочным </a:t>
            </a:r>
            <a:r>
              <a:rPr lang="ru-RU" sz="3600" b="1" dirty="0" smtClean="0"/>
              <a:t>ударением</a:t>
            </a:r>
            <a:r>
              <a:rPr lang="x-none" sz="3600" i="1" smtClean="0"/>
              <a:t> (</a:t>
            </a:r>
            <a:r>
              <a:rPr lang="x-none" sz="3600" i="1" smtClean="0"/>
              <a:t>задание </a:t>
            </a:r>
            <a:r>
              <a:rPr lang="ru-RU" sz="3600" i="1" dirty="0" smtClean="0"/>
              <a:t>4 ЕГЭ</a:t>
            </a:r>
            <a:r>
              <a:rPr lang="x-none" sz="3600" i="1" smtClean="0"/>
              <a:t>)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3347864" cy="508518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1 вариант                                                                                                  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1.цЕмент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2.клАла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3.звонИт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4.прИняли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5.апОстроф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6.квАртал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7.мЕстностей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8.прОстыня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9.оцененА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10.нОвостей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39952" y="1556792"/>
            <a:ext cx="457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 smtClean="0"/>
              <a:t>2 </a:t>
            </a:r>
            <a:r>
              <a:rPr lang="ru-RU" sz="2700" b="1" dirty="0" smtClean="0"/>
              <a:t>вариант</a:t>
            </a:r>
            <a:endParaRPr lang="en-US" sz="2700" b="1" dirty="0" smtClean="0"/>
          </a:p>
          <a:p>
            <a:endParaRPr lang="en-US" sz="2700" dirty="0" smtClean="0"/>
          </a:p>
          <a:p>
            <a:r>
              <a:rPr lang="ru-RU" sz="2700" dirty="0" smtClean="0"/>
              <a:t>11</a:t>
            </a:r>
            <a:r>
              <a:rPr lang="ru-RU" sz="2700" dirty="0" smtClean="0"/>
              <a:t>. </a:t>
            </a:r>
            <a:r>
              <a:rPr lang="ru-RU" sz="2700" dirty="0" err="1" smtClean="0"/>
              <a:t>бралА</a:t>
            </a:r>
            <a:endParaRPr lang="ru-RU" sz="2700" dirty="0" smtClean="0"/>
          </a:p>
          <a:p>
            <a:r>
              <a:rPr lang="ru-RU" sz="2700" dirty="0" smtClean="0"/>
              <a:t>12.взялА</a:t>
            </a:r>
          </a:p>
          <a:p>
            <a:r>
              <a:rPr lang="ru-RU" sz="2700" dirty="0" smtClean="0"/>
              <a:t>13.Эксперт</a:t>
            </a:r>
            <a:endParaRPr lang="ru-RU" sz="2700" dirty="0" smtClean="0"/>
          </a:p>
          <a:p>
            <a:r>
              <a:rPr lang="ru-RU" sz="2700" dirty="0" smtClean="0"/>
              <a:t>14.Иконопись</a:t>
            </a:r>
            <a:endParaRPr lang="ru-RU" sz="2700" dirty="0" smtClean="0"/>
          </a:p>
          <a:p>
            <a:r>
              <a:rPr lang="ru-RU" sz="2700" dirty="0" smtClean="0"/>
              <a:t>15.сливОвый</a:t>
            </a:r>
            <a:endParaRPr lang="ru-RU" sz="2700" dirty="0" smtClean="0"/>
          </a:p>
          <a:p>
            <a:r>
              <a:rPr lang="ru-RU" sz="2700" dirty="0" smtClean="0"/>
              <a:t>16.пОгнутый</a:t>
            </a:r>
            <a:endParaRPr lang="ru-RU" sz="2700" dirty="0" smtClean="0"/>
          </a:p>
          <a:p>
            <a:r>
              <a:rPr lang="ru-RU" sz="2700" dirty="0" smtClean="0"/>
              <a:t>17.грушЕвый</a:t>
            </a:r>
            <a:endParaRPr lang="ru-RU" sz="2700" dirty="0" smtClean="0"/>
          </a:p>
          <a:p>
            <a:r>
              <a:rPr lang="ru-RU" sz="2700" dirty="0" smtClean="0"/>
              <a:t>18.кровотОчить</a:t>
            </a:r>
            <a:endParaRPr lang="ru-RU" sz="2700" dirty="0" smtClean="0"/>
          </a:p>
          <a:p>
            <a:r>
              <a:rPr lang="ru-RU" sz="2700" dirty="0" smtClean="0"/>
              <a:t>19.вероисповедАние</a:t>
            </a:r>
            <a:endParaRPr lang="ru-RU" sz="2700" dirty="0" smtClean="0"/>
          </a:p>
          <a:p>
            <a:r>
              <a:rPr lang="ru-RU" sz="2700" dirty="0" smtClean="0"/>
              <a:t>20.добелА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889843"/>
            <a:ext cx="867645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001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в) Я люблю, когда шумят березы,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     Когда листья падают с берез.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Н. Рубцов</a:t>
            </a:r>
          </a:p>
          <a:p>
            <a:pPr marL="0" marR="0" lvl="0" indent="2286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г) Кора березы находит применение при изготовлении различных поделок, а как бумагу бересту использовали не только в древности, но и в Великую Отечественную войну в партизанских отрядах.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x-none" sz="3600" b="1" smtClean="0"/>
              <a:t>Чем отличается постановка знаков препинания в данных предложениях?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x-none" smtClean="0"/>
              <a:t>[   ], и, (хотя), [   ].              </a:t>
            </a:r>
            <a:r>
              <a:rPr lang="x-none" smtClean="0"/>
              <a:t> </a:t>
            </a:r>
            <a:r>
              <a:rPr lang="x-none" smtClean="0"/>
              <a:t>    [   ], и (хотя), но [   ].</a:t>
            </a:r>
            <a:endParaRPr lang="ru-RU" dirty="0" smtClean="0"/>
          </a:p>
          <a:p>
            <a:pPr>
              <a:buNone/>
            </a:pPr>
            <a:r>
              <a:rPr lang="x-none" smtClean="0"/>
              <a:t>[   ], и, (но), [ , (если), ]. </a:t>
            </a:r>
            <a:r>
              <a:rPr lang="x-none" smtClean="0"/>
              <a:t>  </a:t>
            </a:r>
            <a:r>
              <a:rPr lang="ru-RU" dirty="0" smtClean="0"/>
              <a:t>    </a:t>
            </a:r>
            <a:r>
              <a:rPr lang="x-none" smtClean="0"/>
              <a:t>  [   ], и (но) [ (если), то ].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д\з</a:t>
            </a:r>
            <a:r>
              <a:rPr lang="ru-RU" dirty="0" smtClean="0"/>
              <a:t>: Сборник ЕГЭ - 2015, задание 19, варианты 6-15.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mtClean="0"/>
              <a:t>Продолжите фразу:</a:t>
            </a:r>
            <a:endParaRPr lang="ru-RU" dirty="0" smtClean="0"/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Сегодня я узнал…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Было интересно…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Было трудно…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 понял, что…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 попробую…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 меня получилось…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 смог…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Мне захотелось…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640960" cy="1368152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Ответы: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3347864" cy="5085184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1 вариант                                                                                                  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1.цЕмент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5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r>
              <a:rPr lang="ru-RU" b="1" dirty="0" smtClean="0">
                <a:solidFill>
                  <a:schemeClr val="tx1"/>
                </a:solidFill>
              </a:rPr>
              <a:t>апОстроф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6.квАртал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8.прОстыня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10.нОвостей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39952" y="1556792"/>
            <a:ext cx="45720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2 </a:t>
            </a:r>
            <a:r>
              <a:rPr lang="ru-RU" sz="3200" b="1" dirty="0" smtClean="0"/>
              <a:t>вариант</a:t>
            </a:r>
            <a:endParaRPr lang="en-US" sz="3200" b="1" dirty="0" smtClean="0"/>
          </a:p>
          <a:p>
            <a:endParaRPr lang="ru-RU" sz="2700" dirty="0" smtClean="0"/>
          </a:p>
          <a:p>
            <a:endParaRPr lang="en-US" sz="2700" dirty="0" smtClean="0"/>
          </a:p>
          <a:p>
            <a:r>
              <a:rPr lang="ru-RU" sz="3200" b="1" dirty="0" smtClean="0"/>
              <a:t>13.Эксперт</a:t>
            </a:r>
            <a:endParaRPr lang="ru-RU" sz="3200" dirty="0" smtClean="0"/>
          </a:p>
          <a:p>
            <a:r>
              <a:rPr lang="ru-RU" sz="3200" b="1" dirty="0" smtClean="0"/>
              <a:t>15.сливОвый</a:t>
            </a:r>
            <a:endParaRPr lang="ru-RU" sz="3200" dirty="0" smtClean="0"/>
          </a:p>
          <a:p>
            <a:r>
              <a:rPr lang="ru-RU" sz="3200" b="1" dirty="0" smtClean="0"/>
              <a:t>17.грушЕвый</a:t>
            </a:r>
            <a:endParaRPr lang="ru-RU" sz="3200" dirty="0" smtClean="0"/>
          </a:p>
          <a:p>
            <a:r>
              <a:rPr lang="ru-RU" sz="3200" b="1" dirty="0" smtClean="0"/>
              <a:t>18.кровотОчить</a:t>
            </a:r>
            <a:endParaRPr lang="ru-RU" sz="3200" dirty="0" smtClean="0"/>
          </a:p>
          <a:p>
            <a:r>
              <a:rPr lang="ru-RU" sz="3200" b="1" dirty="0" smtClean="0"/>
              <a:t>19.вероисповедАние</a:t>
            </a:r>
            <a:endParaRPr lang="ru-RU" sz="3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Autofit/>
          </a:bodyPr>
          <a:lstStyle/>
          <a:p>
            <a:r>
              <a:rPr lang="x-none" sz="3600" b="1" smtClean="0"/>
              <a:t>«Дай толкование слова» </a:t>
            </a:r>
            <a:r>
              <a:rPr lang="x-none" sz="3600" b="1" i="1" smtClean="0"/>
              <a:t>(задание </a:t>
            </a:r>
            <a:r>
              <a:rPr lang="ru-RU" sz="3600" b="1" i="1" dirty="0" smtClean="0"/>
              <a:t>3 ЕГЭ</a:t>
            </a:r>
            <a:r>
              <a:rPr lang="x-none" sz="3600" b="1" i="1" smtClean="0"/>
              <a:t>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 smtClean="0"/>
              <a:t> </a:t>
            </a:r>
            <a:r>
              <a:rPr lang="ru-RU" dirty="0" smtClean="0"/>
              <a:t>Прочитайте фрагмент словарной статьи</a:t>
            </a:r>
            <a:r>
              <a:rPr lang="ru-RU" dirty="0" smtClean="0"/>
              <a:t>, в </a:t>
            </a:r>
            <a:r>
              <a:rPr lang="ru-RU" dirty="0" smtClean="0"/>
              <a:t>которой приводятся значения </a:t>
            </a:r>
            <a:r>
              <a:rPr lang="ru-RU" dirty="0" smtClean="0"/>
              <a:t>слова ВЫХОД. </a:t>
            </a:r>
            <a:r>
              <a:rPr lang="ru-RU" dirty="0" smtClean="0"/>
              <a:t>Определите значение</a:t>
            </a:r>
            <a:r>
              <a:rPr lang="ru-RU" dirty="0" smtClean="0"/>
              <a:t>, в </a:t>
            </a:r>
            <a:r>
              <a:rPr lang="ru-RU" dirty="0" smtClean="0"/>
              <a:t>котором </a:t>
            </a:r>
            <a:r>
              <a:rPr lang="ru-RU" dirty="0" smtClean="0"/>
              <a:t>это слово </a:t>
            </a:r>
            <a:r>
              <a:rPr lang="ru-RU" dirty="0" smtClean="0"/>
              <a:t>употреблено </a:t>
            </a:r>
            <a:r>
              <a:rPr lang="ru-RU" dirty="0" smtClean="0"/>
              <a:t>во </a:t>
            </a:r>
            <a:r>
              <a:rPr lang="ru-RU" dirty="0" smtClean="0"/>
              <a:t>втором </a:t>
            </a:r>
            <a:r>
              <a:rPr lang="ru-RU" dirty="0" smtClean="0"/>
              <a:t>(2) </a:t>
            </a:r>
            <a:r>
              <a:rPr lang="ru-RU" dirty="0" smtClean="0"/>
              <a:t>предложении текста</a:t>
            </a:r>
            <a:r>
              <a:rPr lang="ru-RU" dirty="0" smtClean="0"/>
              <a:t>. </a:t>
            </a:r>
            <a:r>
              <a:rPr lang="ru-RU" dirty="0" smtClean="0"/>
              <a:t>Выпишите </a:t>
            </a:r>
            <a:r>
              <a:rPr lang="ru-RU" dirty="0" smtClean="0"/>
              <a:t>цифру, </a:t>
            </a:r>
            <a:r>
              <a:rPr lang="ru-RU" dirty="0" smtClean="0"/>
              <a:t>соответствующую </a:t>
            </a:r>
            <a:r>
              <a:rPr lang="ru-RU" dirty="0" smtClean="0"/>
              <a:t>этому </a:t>
            </a:r>
            <a:r>
              <a:rPr lang="ru-RU" dirty="0" smtClean="0"/>
              <a:t>значению </a:t>
            </a:r>
            <a:r>
              <a:rPr lang="ru-RU" dirty="0" smtClean="0"/>
              <a:t>в </a:t>
            </a:r>
            <a:r>
              <a:rPr lang="ru-RU" dirty="0" smtClean="0"/>
              <a:t>приведённом фрагменте словарной статьи.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ВЫ́ХОД</a:t>
            </a:r>
            <a:r>
              <a:rPr lang="ru-RU" dirty="0" smtClean="0"/>
              <a:t>, -а, муж.</a:t>
            </a:r>
          </a:p>
          <a:p>
            <a:r>
              <a:rPr lang="ru-RU" sz="3600" dirty="0" smtClean="0"/>
              <a:t>1. см. выйти.</a:t>
            </a:r>
          </a:p>
          <a:p>
            <a:r>
              <a:rPr lang="ru-RU" sz="3600" dirty="0" smtClean="0"/>
              <a:t>2. </a:t>
            </a:r>
            <a:r>
              <a:rPr lang="ru-RU" sz="3600" dirty="0" smtClean="0"/>
              <a:t>Появление </a:t>
            </a:r>
            <a:r>
              <a:rPr lang="ru-RU" sz="3600" dirty="0" smtClean="0"/>
              <a:t>на сцене </a:t>
            </a:r>
            <a:r>
              <a:rPr lang="ru-RU" sz="3600" dirty="0" smtClean="0"/>
              <a:t>действующего </a:t>
            </a:r>
            <a:r>
              <a:rPr lang="ru-RU" sz="3600" dirty="0" smtClean="0"/>
              <a:t>лица. </a:t>
            </a:r>
            <a:r>
              <a:rPr lang="ru-RU" sz="3600" i="1" dirty="0" smtClean="0"/>
              <a:t>Ваш в.</a:t>
            </a:r>
            <a:r>
              <a:rPr lang="ru-RU" sz="3600" dirty="0" smtClean="0"/>
              <a:t>! (</a:t>
            </a:r>
            <a:r>
              <a:rPr lang="ru-RU" sz="3600" dirty="0" smtClean="0"/>
              <a:t>напоминание </a:t>
            </a:r>
            <a:r>
              <a:rPr lang="ru-RU" sz="3600" dirty="0" smtClean="0"/>
              <a:t>актёру, </a:t>
            </a:r>
            <a:r>
              <a:rPr lang="ru-RU" sz="3600" dirty="0" smtClean="0"/>
              <a:t>находящемуся </a:t>
            </a:r>
            <a:r>
              <a:rPr lang="ru-RU" sz="3600" dirty="0" smtClean="0"/>
              <a:t>за </a:t>
            </a:r>
            <a:r>
              <a:rPr lang="ru-RU" sz="3600" dirty="0" smtClean="0"/>
              <a:t>сценой</a:t>
            </a:r>
            <a:r>
              <a:rPr lang="ru-RU" sz="3600" dirty="0" smtClean="0"/>
              <a:t>).</a:t>
            </a:r>
          </a:p>
          <a:p>
            <a:r>
              <a:rPr lang="ru-RU" sz="3600" dirty="0" smtClean="0"/>
              <a:t>3. Место, где </a:t>
            </a:r>
            <a:r>
              <a:rPr lang="ru-RU" sz="3600" dirty="0" smtClean="0"/>
              <a:t>выходят</a:t>
            </a:r>
            <a:r>
              <a:rPr lang="ru-RU" sz="3600" dirty="0" smtClean="0"/>
              <a:t>, а также место, где что-н. </a:t>
            </a:r>
            <a:r>
              <a:rPr lang="ru-RU" sz="3600" dirty="0" smtClean="0"/>
              <a:t>выступает наружу</a:t>
            </a:r>
            <a:r>
              <a:rPr lang="ru-RU" sz="3600" dirty="0" smtClean="0"/>
              <a:t>, </a:t>
            </a:r>
            <a:r>
              <a:rPr lang="ru-RU" sz="3600" dirty="0" smtClean="0"/>
              <a:t>выпускается</a:t>
            </a:r>
            <a:r>
              <a:rPr lang="ru-RU" sz="3600" dirty="0" smtClean="0"/>
              <a:t>, </a:t>
            </a:r>
            <a:r>
              <a:rPr lang="ru-RU" sz="3600" dirty="0" smtClean="0"/>
              <a:t>вытекает</a:t>
            </a:r>
            <a:r>
              <a:rPr lang="ru-RU" sz="3600" dirty="0" smtClean="0"/>
              <a:t>. </a:t>
            </a:r>
            <a:r>
              <a:rPr lang="ru-RU" sz="3600" i="1" dirty="0" smtClean="0"/>
              <a:t>Стоять </a:t>
            </a:r>
            <a:r>
              <a:rPr lang="ru-RU" sz="3600" i="1" dirty="0" smtClean="0"/>
              <a:t>у </a:t>
            </a:r>
            <a:r>
              <a:rPr lang="ru-RU" sz="3600" i="1" dirty="0" smtClean="0"/>
              <a:t>выхода</a:t>
            </a:r>
            <a:r>
              <a:rPr lang="ru-RU" sz="3600" i="1" dirty="0" smtClean="0"/>
              <a:t>. </a:t>
            </a:r>
            <a:r>
              <a:rPr lang="ru-RU" sz="3600" i="1" dirty="0" smtClean="0"/>
              <a:t>Запасный </a:t>
            </a:r>
            <a:r>
              <a:rPr lang="ru-RU" sz="3600" i="1" dirty="0" smtClean="0"/>
              <a:t>в. В. </a:t>
            </a:r>
            <a:r>
              <a:rPr lang="ru-RU" sz="3600" i="1" dirty="0" smtClean="0"/>
              <a:t>алмазоносной трубки</a:t>
            </a:r>
            <a:r>
              <a:rPr lang="ru-RU" sz="3600" i="1" dirty="0" smtClean="0"/>
              <a:t>.</a:t>
            </a:r>
            <a:endParaRPr lang="ru-RU" sz="3600" dirty="0" smtClean="0"/>
          </a:p>
          <a:p>
            <a:r>
              <a:rPr lang="ru-RU" sz="3600" dirty="0" smtClean="0"/>
              <a:t>4. </a:t>
            </a:r>
            <a:r>
              <a:rPr lang="ru-RU" sz="3600" dirty="0" smtClean="0"/>
              <a:t>Способ разрешить трудность</a:t>
            </a:r>
            <a:r>
              <a:rPr lang="ru-RU" sz="3600" dirty="0" smtClean="0"/>
              <a:t>, выйти из </a:t>
            </a:r>
            <a:r>
              <a:rPr lang="ru-RU" sz="3600" dirty="0" smtClean="0"/>
              <a:t>затруднения</a:t>
            </a:r>
            <a:r>
              <a:rPr lang="ru-RU" sz="3600" dirty="0" smtClean="0"/>
              <a:t>. </a:t>
            </a:r>
            <a:r>
              <a:rPr lang="ru-RU" sz="3600" i="1" dirty="0" smtClean="0"/>
              <a:t>В. из </a:t>
            </a:r>
            <a:r>
              <a:rPr lang="ru-RU" sz="3600" i="1" dirty="0" smtClean="0"/>
              <a:t>положения</a:t>
            </a:r>
            <a:r>
              <a:rPr lang="ru-RU" sz="3600" i="1" dirty="0" smtClean="0"/>
              <a:t>.</a:t>
            </a:r>
            <a:endParaRPr lang="ru-RU" sz="3600" dirty="0" smtClean="0"/>
          </a:p>
          <a:p>
            <a:r>
              <a:rPr lang="ru-RU" sz="3600" dirty="0" smtClean="0"/>
              <a:t>5. </a:t>
            </a:r>
            <a:r>
              <a:rPr lang="ru-RU" sz="3600" dirty="0" smtClean="0"/>
              <a:t>Количество произведённого продукта </a:t>
            </a:r>
            <a:r>
              <a:rPr lang="ru-RU" sz="3600" dirty="0" smtClean="0"/>
              <a:t>(спец.). </a:t>
            </a:r>
            <a:r>
              <a:rPr lang="ru-RU" sz="3600" i="1" dirty="0" smtClean="0"/>
              <a:t>Норма </a:t>
            </a:r>
            <a:r>
              <a:rPr lang="ru-RU" sz="3600" i="1" dirty="0" smtClean="0"/>
              <a:t>выхода</a:t>
            </a:r>
            <a:r>
              <a:rPr lang="ru-RU" sz="3600" i="1" dirty="0" smtClean="0"/>
              <a:t>. </a:t>
            </a:r>
            <a:r>
              <a:rPr lang="ru-RU" sz="3600" i="1" dirty="0" smtClean="0"/>
              <a:t>Высокий </a:t>
            </a:r>
            <a:r>
              <a:rPr lang="ru-RU" sz="3600" i="1" dirty="0" smtClean="0"/>
              <a:t>в. </a:t>
            </a:r>
            <a:r>
              <a:rPr lang="ru-RU" sz="3600" i="1" dirty="0" smtClean="0"/>
              <a:t>шерсти </a:t>
            </a:r>
            <a:r>
              <a:rPr lang="ru-RU" sz="3600" i="1" dirty="0" smtClean="0"/>
              <a:t>у овец.</a:t>
            </a:r>
            <a:endParaRPr lang="ru-RU" sz="3600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3600" b="1" i="1" dirty="0" smtClean="0"/>
              <a:t>(</a:t>
            </a:r>
            <a:r>
              <a:rPr lang="ru-RU" sz="3600" b="1" i="1" dirty="0" smtClean="0"/>
              <a:t>1)Грунтовые хранилища жидких радиоактивных продуктов </a:t>
            </a:r>
            <a:r>
              <a:rPr lang="ru-RU" sz="3600" b="1" i="1" dirty="0" smtClean="0"/>
              <a:t>и места </a:t>
            </a:r>
            <a:r>
              <a:rPr lang="ru-RU" sz="3600" b="1" i="1" dirty="0" smtClean="0"/>
              <a:t>захоронения </a:t>
            </a:r>
            <a:r>
              <a:rPr lang="ru-RU" sz="3600" b="1" i="1" dirty="0" smtClean="0"/>
              <a:t>твёрдых </a:t>
            </a:r>
            <a:r>
              <a:rPr lang="ru-RU" sz="3600" b="1" i="1" dirty="0" smtClean="0"/>
              <a:t>отходов </a:t>
            </a:r>
            <a:r>
              <a:rPr lang="ru-RU" sz="3600" b="1" i="1" dirty="0" smtClean="0"/>
              <a:t>могут быть </a:t>
            </a:r>
            <a:r>
              <a:rPr lang="ru-RU" sz="3600" b="1" i="1" dirty="0" smtClean="0"/>
              <a:t>источниками загрязнения грунтов</a:t>
            </a:r>
            <a:r>
              <a:rPr lang="ru-RU" sz="3600" b="1" i="1" dirty="0" smtClean="0"/>
              <a:t>, </a:t>
            </a:r>
            <a:r>
              <a:rPr lang="ru-RU" sz="3600" b="1" i="1" dirty="0" smtClean="0"/>
              <a:t>грунтовых </a:t>
            </a:r>
            <a:r>
              <a:rPr lang="ru-RU" sz="3600" b="1" i="1" dirty="0" smtClean="0"/>
              <a:t>и </a:t>
            </a:r>
            <a:r>
              <a:rPr lang="ru-RU" sz="3600" b="1" i="1" dirty="0" smtClean="0"/>
              <a:t>подземных </a:t>
            </a:r>
            <a:r>
              <a:rPr lang="ru-RU" sz="3600" b="1" i="1" dirty="0" smtClean="0"/>
              <a:t>(</a:t>
            </a:r>
            <a:r>
              <a:rPr lang="ru-RU" sz="3600" b="1" i="1" dirty="0" smtClean="0"/>
              <a:t>глубинных</a:t>
            </a:r>
            <a:r>
              <a:rPr lang="ru-RU" sz="3600" b="1" i="1" dirty="0" smtClean="0"/>
              <a:t>) вод. (2)&lt;...&gt; для </a:t>
            </a:r>
            <a:r>
              <a:rPr lang="ru-RU" sz="3600" b="1" i="1" dirty="0" smtClean="0"/>
              <a:t>предупреждения </a:t>
            </a:r>
            <a:r>
              <a:rPr lang="ru-RU" sz="3600" b="1" i="1" dirty="0" smtClean="0"/>
              <a:t>и </a:t>
            </a:r>
            <a:r>
              <a:rPr lang="ru-RU" sz="3600" b="1" i="1" dirty="0" smtClean="0"/>
              <a:t>предотвращения опасных радиоактивных загрязнений проводится контроль </a:t>
            </a:r>
            <a:r>
              <a:rPr lang="ru-RU" sz="3600" b="1" i="1" dirty="0" smtClean="0"/>
              <a:t>за </a:t>
            </a:r>
            <a:r>
              <a:rPr lang="ru-RU" sz="3600" b="1" i="1" dirty="0" smtClean="0"/>
              <a:t>движением грунтовых </a:t>
            </a:r>
            <a:r>
              <a:rPr lang="ru-RU" sz="3600" b="1" i="1" dirty="0" smtClean="0"/>
              <a:t>вод от </a:t>
            </a:r>
            <a:r>
              <a:rPr lang="ru-RU" sz="3600" b="1" i="1" dirty="0" smtClean="0"/>
              <a:t>пунктов захоронения </a:t>
            </a:r>
            <a:r>
              <a:rPr lang="ru-RU" sz="3600" b="1" i="1" dirty="0" smtClean="0"/>
              <a:t>до </a:t>
            </a:r>
            <a:r>
              <a:rPr lang="ru-RU" sz="3600" b="1" i="1" dirty="0" smtClean="0"/>
              <a:t>выхода грунтовых </a:t>
            </a:r>
            <a:r>
              <a:rPr lang="ru-RU" sz="3600" b="1" i="1" dirty="0" smtClean="0"/>
              <a:t>вод к </a:t>
            </a:r>
            <a:r>
              <a:rPr lang="ru-RU" sz="3600" b="1" i="1" dirty="0" smtClean="0"/>
              <a:t>поверхностному </a:t>
            </a:r>
            <a:r>
              <a:rPr lang="ru-RU" sz="3600" b="1" i="1" dirty="0" err="1" smtClean="0"/>
              <a:t>водоисточнику</a:t>
            </a:r>
            <a:r>
              <a:rPr lang="ru-RU" sz="3600" b="1" i="1" dirty="0" smtClean="0"/>
              <a:t>. (3)Этот </a:t>
            </a:r>
            <a:r>
              <a:rPr lang="ru-RU" sz="3600" b="1" i="1" dirty="0" smtClean="0"/>
              <a:t>контроль осуществляется </a:t>
            </a:r>
            <a:r>
              <a:rPr lang="ru-RU" sz="3600" b="1" i="1" dirty="0" smtClean="0"/>
              <a:t>с </a:t>
            </a:r>
            <a:r>
              <a:rPr lang="ru-RU" sz="3600" b="1" i="1" dirty="0" smtClean="0"/>
              <a:t>помощью специальных </a:t>
            </a:r>
            <a:r>
              <a:rPr lang="ru-RU" sz="3600" b="1" i="1" dirty="0" smtClean="0"/>
              <a:t>карт </a:t>
            </a:r>
            <a:r>
              <a:rPr lang="ru-RU" sz="3600" b="1" i="1" dirty="0" smtClean="0"/>
              <a:t>движения грунтовых </a:t>
            </a:r>
            <a:r>
              <a:rPr lang="ru-RU" sz="3600" b="1" i="1" dirty="0" smtClean="0"/>
              <a:t>вод и </a:t>
            </a:r>
            <a:r>
              <a:rPr lang="ru-RU" sz="3600" b="1" i="1" dirty="0" smtClean="0"/>
              <a:t>возможной миграции загрязнений</a:t>
            </a:r>
            <a:r>
              <a:rPr lang="ru-RU" sz="3600" b="1" i="1" dirty="0" smtClean="0"/>
              <a:t>.</a:t>
            </a:r>
            <a:endParaRPr lang="ru-RU" sz="36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0000" lnSpcReduction="20000"/>
          </a:bodyPr>
          <a:lstStyle/>
          <a:p>
            <a:pPr lvl="0">
              <a:buNone/>
            </a:pPr>
            <a:r>
              <a:rPr lang="ru-RU" dirty="0" smtClean="0"/>
              <a:t>Прочитайте фрагмент словарной статьи, в которой приводятся значения слова </a:t>
            </a:r>
            <a:r>
              <a:rPr lang="ru-RU" dirty="0" smtClean="0"/>
              <a:t>ДВИЖЕНИЕ. Определите </a:t>
            </a:r>
            <a:r>
              <a:rPr lang="ru-RU" dirty="0" smtClean="0"/>
              <a:t>значение, в котором это слово употреблено </a:t>
            </a:r>
            <a:r>
              <a:rPr lang="ru-RU" dirty="0" smtClean="0"/>
              <a:t>в первом (1) предложении </a:t>
            </a:r>
            <a:r>
              <a:rPr lang="ru-RU" dirty="0" smtClean="0"/>
              <a:t>текста. Выпишите цифру, соответствующую этому значению в приведённом фрагменте словарной статьи.  </a:t>
            </a:r>
          </a:p>
          <a:p>
            <a:pPr>
              <a:buNone/>
            </a:pPr>
            <a:r>
              <a:rPr lang="ru-RU" b="1" dirty="0" smtClean="0"/>
              <a:t>ДВИЖЕ́НИЕ</a:t>
            </a:r>
            <a:r>
              <a:rPr lang="ru-RU" dirty="0" smtClean="0"/>
              <a:t>, -я, ср.</a:t>
            </a:r>
          </a:p>
          <a:p>
            <a:r>
              <a:rPr lang="ru-RU" sz="4500" dirty="0" smtClean="0"/>
              <a:t>1. см. </a:t>
            </a:r>
            <a:r>
              <a:rPr lang="ru-RU" sz="4500" dirty="0" smtClean="0"/>
              <a:t>двигаться</a:t>
            </a:r>
            <a:r>
              <a:rPr lang="ru-RU" sz="4500" dirty="0" smtClean="0"/>
              <a:t>.</a:t>
            </a:r>
          </a:p>
          <a:p>
            <a:r>
              <a:rPr lang="ru-RU" sz="4500" dirty="0" smtClean="0"/>
              <a:t>2. Форма </a:t>
            </a:r>
            <a:r>
              <a:rPr lang="ru-RU" sz="4500" dirty="0" smtClean="0"/>
              <a:t>существования материи</a:t>
            </a:r>
            <a:r>
              <a:rPr lang="ru-RU" sz="4500" dirty="0" smtClean="0"/>
              <a:t>, </a:t>
            </a:r>
            <a:r>
              <a:rPr lang="ru-RU" sz="4500" dirty="0" smtClean="0"/>
              <a:t>непрерывный процесс развития материального </a:t>
            </a:r>
            <a:r>
              <a:rPr lang="ru-RU" sz="4500" dirty="0" smtClean="0"/>
              <a:t>мира. </a:t>
            </a:r>
            <a:r>
              <a:rPr lang="ru-RU" sz="4500" i="1" dirty="0" smtClean="0"/>
              <a:t>Нет </a:t>
            </a:r>
            <a:r>
              <a:rPr lang="ru-RU" sz="4500" i="1" dirty="0" smtClean="0"/>
              <a:t>материи </a:t>
            </a:r>
            <a:r>
              <a:rPr lang="ru-RU" sz="4500" i="1" dirty="0" smtClean="0"/>
              <a:t>без </a:t>
            </a:r>
            <a:r>
              <a:rPr lang="ru-RU" sz="4500" i="1" dirty="0" smtClean="0"/>
              <a:t>движения </a:t>
            </a:r>
            <a:r>
              <a:rPr lang="ru-RU" sz="4500" i="1" dirty="0" smtClean="0"/>
              <a:t>и </a:t>
            </a:r>
            <a:r>
              <a:rPr lang="ru-RU" sz="4500" i="1" dirty="0" smtClean="0"/>
              <a:t>движения </a:t>
            </a:r>
            <a:r>
              <a:rPr lang="ru-RU" sz="4500" i="1" dirty="0" smtClean="0"/>
              <a:t>без </a:t>
            </a:r>
            <a:r>
              <a:rPr lang="ru-RU" sz="4500" i="1" dirty="0" smtClean="0"/>
              <a:t>материи</a:t>
            </a:r>
            <a:r>
              <a:rPr lang="ru-RU" sz="4500" i="1" dirty="0" smtClean="0"/>
              <a:t>.</a:t>
            </a:r>
            <a:endParaRPr lang="ru-RU" sz="4500" dirty="0" smtClean="0"/>
          </a:p>
          <a:p>
            <a:r>
              <a:rPr lang="ru-RU" sz="4500" dirty="0" smtClean="0"/>
              <a:t>3. </a:t>
            </a:r>
            <a:r>
              <a:rPr lang="ru-RU" sz="4500" dirty="0" smtClean="0"/>
              <a:t>Перемещение </a:t>
            </a:r>
            <a:r>
              <a:rPr lang="ru-RU" sz="4500" dirty="0" err="1" smtClean="0"/>
              <a:t>кого-чего-н</a:t>
            </a:r>
            <a:r>
              <a:rPr lang="ru-RU" sz="4500" dirty="0" smtClean="0"/>
              <a:t>. в </a:t>
            </a:r>
            <a:r>
              <a:rPr lang="ru-RU" sz="4500" dirty="0" smtClean="0"/>
              <a:t>определённом направлении</a:t>
            </a:r>
            <a:r>
              <a:rPr lang="ru-RU" sz="4500" dirty="0" smtClean="0"/>
              <a:t>. </a:t>
            </a:r>
            <a:r>
              <a:rPr lang="ru-RU" sz="4500" i="1" dirty="0" smtClean="0"/>
              <a:t>Вращательное </a:t>
            </a:r>
            <a:r>
              <a:rPr lang="ru-RU" sz="4500" i="1" dirty="0" smtClean="0"/>
              <a:t>д. </a:t>
            </a:r>
            <a:r>
              <a:rPr lang="ru-RU" sz="4500" i="1" dirty="0" smtClean="0"/>
              <a:t>Привести </a:t>
            </a:r>
            <a:r>
              <a:rPr lang="ru-RU" sz="4500" i="1" dirty="0" smtClean="0"/>
              <a:t>в д. что-н. Д. </a:t>
            </a:r>
            <a:r>
              <a:rPr lang="ru-RU" sz="4500" i="1" dirty="0" smtClean="0"/>
              <a:t>планет</a:t>
            </a:r>
            <a:r>
              <a:rPr lang="ru-RU" sz="4500" i="1" dirty="0" smtClean="0"/>
              <a:t>. Д. войск.</a:t>
            </a:r>
            <a:endParaRPr lang="ru-RU" sz="4500" dirty="0" smtClean="0"/>
          </a:p>
          <a:p>
            <a:r>
              <a:rPr lang="ru-RU" sz="4500" dirty="0" smtClean="0"/>
              <a:t>4. </a:t>
            </a:r>
            <a:r>
              <a:rPr lang="ru-RU" sz="4500" dirty="0" smtClean="0"/>
              <a:t>Изменение положения </a:t>
            </a:r>
            <a:r>
              <a:rPr lang="ru-RU" sz="4500" dirty="0" smtClean="0"/>
              <a:t>тела или его </a:t>
            </a:r>
            <a:r>
              <a:rPr lang="ru-RU" sz="4500" dirty="0" smtClean="0"/>
              <a:t>частей</a:t>
            </a:r>
            <a:r>
              <a:rPr lang="ru-RU" sz="4500" dirty="0" smtClean="0"/>
              <a:t>. </a:t>
            </a:r>
            <a:r>
              <a:rPr lang="ru-RU" sz="4500" i="1" dirty="0" smtClean="0"/>
              <a:t>Д. руки. </a:t>
            </a:r>
            <a:r>
              <a:rPr lang="ru-RU" sz="4500" i="1" dirty="0" smtClean="0"/>
              <a:t>Неловкое </a:t>
            </a:r>
            <a:r>
              <a:rPr lang="ru-RU" sz="4500" i="1" dirty="0" smtClean="0"/>
              <a:t>д. </a:t>
            </a:r>
            <a:r>
              <a:rPr lang="ru-RU" sz="4500" i="1" dirty="0" smtClean="0"/>
              <a:t>Лежать </a:t>
            </a:r>
            <a:r>
              <a:rPr lang="ru-RU" sz="4500" i="1" dirty="0" smtClean="0"/>
              <a:t>без </a:t>
            </a:r>
            <a:r>
              <a:rPr lang="ru-RU" sz="4500" i="1" dirty="0" smtClean="0"/>
              <a:t>движения</a:t>
            </a:r>
            <a:r>
              <a:rPr lang="ru-RU" sz="4500" i="1" dirty="0" smtClean="0"/>
              <a:t>.</a:t>
            </a:r>
            <a:endParaRPr lang="ru-RU" sz="4500" dirty="0" smtClean="0"/>
          </a:p>
          <a:p>
            <a:r>
              <a:rPr lang="ru-RU" sz="4500" dirty="0" smtClean="0"/>
              <a:t>5. перен. </a:t>
            </a:r>
            <a:r>
              <a:rPr lang="ru-RU" sz="4500" dirty="0" smtClean="0"/>
              <a:t>Внутреннее побуждение</a:t>
            </a:r>
            <a:r>
              <a:rPr lang="ru-RU" sz="4500" dirty="0" smtClean="0"/>
              <a:t>, </a:t>
            </a:r>
            <a:r>
              <a:rPr lang="ru-RU" sz="4500" dirty="0" smtClean="0"/>
              <a:t>вызванное </a:t>
            </a:r>
            <a:r>
              <a:rPr lang="ru-RU" sz="4500" dirty="0" smtClean="0"/>
              <a:t>каким-н. </a:t>
            </a:r>
            <a:r>
              <a:rPr lang="ru-RU" sz="4500" dirty="0" smtClean="0"/>
              <a:t>чувством</a:t>
            </a:r>
            <a:r>
              <a:rPr lang="ru-RU" sz="4500" dirty="0" smtClean="0"/>
              <a:t>, </a:t>
            </a:r>
            <a:r>
              <a:rPr lang="ru-RU" sz="4500" dirty="0" smtClean="0"/>
              <a:t>переживанием</a:t>
            </a:r>
            <a:r>
              <a:rPr lang="ru-RU" sz="4500" dirty="0" smtClean="0"/>
              <a:t>. </a:t>
            </a:r>
            <a:r>
              <a:rPr lang="ru-RU" sz="4500" i="1" dirty="0" smtClean="0"/>
              <a:t>Д. серд­ца. </a:t>
            </a:r>
            <a:r>
              <a:rPr lang="ru-RU" sz="4500" i="1" dirty="0" smtClean="0"/>
              <a:t>Душевное </a:t>
            </a:r>
            <a:r>
              <a:rPr lang="ru-RU" sz="4500" i="1" dirty="0" smtClean="0"/>
              <a:t>д.</a:t>
            </a:r>
            <a:endParaRPr lang="ru-RU" sz="4500" dirty="0" smtClean="0"/>
          </a:p>
          <a:p>
            <a:r>
              <a:rPr lang="ru-RU" sz="4500" dirty="0" smtClean="0"/>
              <a:t>6. Езда, </a:t>
            </a:r>
            <a:r>
              <a:rPr lang="ru-RU" sz="4500" dirty="0" smtClean="0"/>
              <a:t>ходьба </a:t>
            </a:r>
            <a:r>
              <a:rPr lang="ru-RU" sz="4500" dirty="0" smtClean="0"/>
              <a:t>в </a:t>
            </a:r>
            <a:r>
              <a:rPr lang="ru-RU" sz="4500" dirty="0" smtClean="0"/>
              <a:t>разных направлениях</a:t>
            </a:r>
            <a:r>
              <a:rPr lang="ru-RU" sz="4500" dirty="0" smtClean="0"/>
              <a:t>. </a:t>
            </a:r>
            <a:r>
              <a:rPr lang="ru-RU" sz="4500" i="1" dirty="0" smtClean="0"/>
              <a:t>Оживлённое д. </a:t>
            </a:r>
            <a:r>
              <a:rPr lang="ru-RU" sz="4500" i="1" dirty="0" smtClean="0"/>
              <a:t>транспорта</a:t>
            </a:r>
            <a:r>
              <a:rPr lang="ru-RU" sz="4500" i="1" dirty="0" smtClean="0"/>
              <a:t>. </a:t>
            </a:r>
            <a:r>
              <a:rPr lang="ru-RU" sz="4500" i="1" dirty="0" smtClean="0"/>
              <a:t>Правила дорожного движения</a:t>
            </a:r>
            <a:r>
              <a:rPr lang="ru-RU" sz="4500" i="1" dirty="0" smtClean="0"/>
              <a:t>. </a:t>
            </a:r>
            <a:r>
              <a:rPr lang="ru-RU" sz="4500" i="1" dirty="0" smtClean="0"/>
              <a:t>Служба движения</a:t>
            </a:r>
            <a:r>
              <a:rPr lang="ru-RU" sz="4500" dirty="0" smtClean="0"/>
              <a:t> (отдел </a:t>
            </a:r>
            <a:r>
              <a:rPr lang="ru-RU" sz="4500" dirty="0" smtClean="0"/>
              <a:t>управления </a:t>
            </a:r>
            <a:r>
              <a:rPr lang="ru-RU" sz="4500" dirty="0" smtClean="0"/>
              <a:t>на </a:t>
            </a:r>
            <a:r>
              <a:rPr lang="ru-RU" sz="4500" dirty="0" smtClean="0"/>
              <a:t>транспорте</a:t>
            </a:r>
            <a:r>
              <a:rPr lang="ru-RU" sz="4500" dirty="0" smtClean="0"/>
              <a:t>).</a:t>
            </a:r>
          </a:p>
          <a:p>
            <a:r>
              <a:rPr lang="ru-RU" sz="4500" dirty="0" smtClean="0"/>
              <a:t>7. перен. Оживлённость, </a:t>
            </a:r>
            <a:r>
              <a:rPr lang="ru-RU" sz="4500" dirty="0" smtClean="0"/>
              <a:t>напряжённость действия</a:t>
            </a:r>
            <a:r>
              <a:rPr lang="ru-RU" sz="4500" dirty="0" smtClean="0"/>
              <a:t>. </a:t>
            </a:r>
            <a:r>
              <a:rPr lang="ru-RU" sz="4500" i="1" dirty="0" smtClean="0"/>
              <a:t>В пьесе мало </a:t>
            </a:r>
            <a:r>
              <a:rPr lang="ru-RU" sz="4500" i="1" dirty="0" smtClean="0"/>
              <a:t>движения</a:t>
            </a:r>
            <a:r>
              <a:rPr lang="ru-RU" sz="4500" i="1" dirty="0" smtClean="0"/>
              <a:t>.</a:t>
            </a:r>
            <a:endParaRPr lang="ru-RU" sz="4500" dirty="0" smtClean="0"/>
          </a:p>
          <a:p>
            <a:r>
              <a:rPr lang="ru-RU" sz="4500" dirty="0" smtClean="0"/>
              <a:t>8. </a:t>
            </a:r>
            <a:r>
              <a:rPr lang="ru-RU" sz="4500" dirty="0" smtClean="0"/>
              <a:t>Активная деятельность многих </a:t>
            </a:r>
            <a:r>
              <a:rPr lang="ru-RU" sz="4500" dirty="0" smtClean="0"/>
              <a:t>людей, </a:t>
            </a:r>
            <a:r>
              <a:rPr lang="ru-RU" sz="4500" dirty="0" smtClean="0"/>
              <a:t>направленная </a:t>
            </a:r>
            <a:r>
              <a:rPr lang="ru-RU" sz="4500" dirty="0" smtClean="0"/>
              <a:t>на </a:t>
            </a:r>
            <a:r>
              <a:rPr lang="ru-RU" sz="4500" dirty="0" smtClean="0"/>
              <a:t>достижение </a:t>
            </a:r>
            <a:r>
              <a:rPr lang="ru-RU" sz="4500" dirty="0" smtClean="0"/>
              <a:t>общей </a:t>
            </a:r>
            <a:r>
              <a:rPr lang="ru-RU" sz="4500" dirty="0" smtClean="0"/>
              <a:t>социальной </a:t>
            </a:r>
            <a:r>
              <a:rPr lang="ru-RU" sz="4500" dirty="0" smtClean="0"/>
              <a:t>цели. </a:t>
            </a:r>
            <a:r>
              <a:rPr lang="ru-RU" sz="4500" i="1" dirty="0" smtClean="0"/>
              <a:t>Демократическое</a:t>
            </a:r>
            <a:r>
              <a:rPr lang="ru-RU" sz="4500" i="1" dirty="0" smtClean="0"/>
              <a:t> д. Д. </a:t>
            </a:r>
            <a:r>
              <a:rPr lang="ru-RU" sz="4500" i="1" dirty="0" smtClean="0"/>
              <a:t>сторонников </a:t>
            </a:r>
            <a:r>
              <a:rPr lang="ru-RU" sz="4500" i="1" dirty="0" smtClean="0"/>
              <a:t>мира.</a:t>
            </a:r>
            <a:endParaRPr lang="ru-RU" sz="4500" dirty="0" smtClean="0"/>
          </a:p>
          <a:p>
            <a:r>
              <a:rPr lang="ru-RU" sz="4500" dirty="0" smtClean="0"/>
              <a:t>9. </a:t>
            </a:r>
            <a:r>
              <a:rPr lang="ru-RU" sz="4500" dirty="0" smtClean="0"/>
              <a:t>Переход </a:t>
            </a:r>
            <a:r>
              <a:rPr lang="ru-RU" sz="4500" dirty="0" smtClean="0"/>
              <a:t>из </a:t>
            </a:r>
            <a:r>
              <a:rPr lang="ru-RU" sz="4500" dirty="0" smtClean="0"/>
              <a:t>одного состояния</a:t>
            </a:r>
            <a:r>
              <a:rPr lang="ru-RU" sz="4500" dirty="0" smtClean="0"/>
              <a:t>, из одной </a:t>
            </a:r>
            <a:r>
              <a:rPr lang="ru-RU" sz="4500" dirty="0" smtClean="0"/>
              <a:t>стадии развития </a:t>
            </a:r>
            <a:r>
              <a:rPr lang="ru-RU" sz="4500" dirty="0" smtClean="0"/>
              <a:t>в </a:t>
            </a:r>
            <a:r>
              <a:rPr lang="ru-RU" sz="4500" dirty="0" smtClean="0"/>
              <a:t>другое состояние</a:t>
            </a:r>
            <a:r>
              <a:rPr lang="ru-RU" sz="4500" dirty="0" smtClean="0"/>
              <a:t>, </a:t>
            </a:r>
            <a:r>
              <a:rPr lang="ru-RU" sz="4500" dirty="0" smtClean="0"/>
              <a:t>другую стадию</a:t>
            </a:r>
            <a:r>
              <a:rPr lang="ru-RU" sz="4500" dirty="0" smtClean="0"/>
              <a:t>. </a:t>
            </a:r>
            <a:r>
              <a:rPr lang="ru-RU" sz="4500" i="1" dirty="0" smtClean="0"/>
              <a:t>Д. </a:t>
            </a:r>
            <a:r>
              <a:rPr lang="ru-RU" sz="4500" i="1" dirty="0" smtClean="0"/>
              <a:t>событий.</a:t>
            </a:r>
            <a:endParaRPr lang="ru-RU" dirty="0" smtClean="0"/>
          </a:p>
          <a:p>
            <a:r>
              <a:rPr lang="ru-RU" sz="4300" b="1" i="1" dirty="0" smtClean="0"/>
              <a:t>(1)Если Вам </a:t>
            </a:r>
            <a:r>
              <a:rPr lang="ru-RU" sz="4300" b="1" i="1" dirty="0" smtClean="0"/>
              <a:t>довелось </a:t>
            </a:r>
            <a:r>
              <a:rPr lang="ru-RU" sz="4300" b="1" i="1" dirty="0" smtClean="0"/>
              <a:t>во время грозы при </a:t>
            </a:r>
            <a:r>
              <a:rPr lang="ru-RU" sz="4300" b="1" i="1" dirty="0" smtClean="0"/>
              <a:t>кратких вспышках молнии оказаться </a:t>
            </a:r>
            <a:r>
              <a:rPr lang="ru-RU" sz="4300" b="1" i="1" dirty="0" smtClean="0"/>
              <a:t>на оживлённой </a:t>
            </a:r>
            <a:r>
              <a:rPr lang="ru-RU" sz="4300" b="1" i="1" dirty="0" smtClean="0"/>
              <a:t>городской </a:t>
            </a:r>
            <a:r>
              <a:rPr lang="ru-RU" sz="4300" b="1" i="1" dirty="0" smtClean="0"/>
              <a:t>улице, Вы, </a:t>
            </a:r>
            <a:r>
              <a:rPr lang="ru-RU" sz="4300" b="1" i="1" dirty="0" smtClean="0"/>
              <a:t>конечно</a:t>
            </a:r>
            <a:r>
              <a:rPr lang="ru-RU" sz="4300" b="1" i="1" dirty="0" smtClean="0"/>
              <a:t>, </a:t>
            </a:r>
            <a:r>
              <a:rPr lang="ru-RU" sz="4300" b="1" i="1" dirty="0" smtClean="0"/>
              <a:t>заметили </a:t>
            </a:r>
            <a:r>
              <a:rPr lang="ru-RU" sz="4300" b="1" i="1" dirty="0" smtClean="0"/>
              <a:t>одну </a:t>
            </a:r>
            <a:r>
              <a:rPr lang="ru-RU" sz="4300" b="1" i="1" dirty="0" smtClean="0"/>
              <a:t>странную особенность</a:t>
            </a:r>
            <a:r>
              <a:rPr lang="ru-RU" sz="4300" b="1" i="1" dirty="0" smtClean="0"/>
              <a:t>: улица, </a:t>
            </a:r>
            <a:r>
              <a:rPr lang="ru-RU" sz="4300" b="1" i="1" dirty="0" smtClean="0"/>
              <a:t>только </a:t>
            </a:r>
            <a:r>
              <a:rPr lang="ru-RU" sz="4300" b="1" i="1" dirty="0" smtClean="0"/>
              <a:t>что </a:t>
            </a:r>
            <a:r>
              <a:rPr lang="ru-RU" sz="4300" b="1" i="1" dirty="0" smtClean="0"/>
              <a:t>полная движения</a:t>
            </a:r>
            <a:r>
              <a:rPr lang="ru-RU" sz="4300" b="1" i="1" dirty="0" smtClean="0"/>
              <a:t>, </a:t>
            </a:r>
            <a:r>
              <a:rPr lang="ru-RU" sz="4300" b="1" i="1" dirty="0" smtClean="0"/>
              <a:t>кажется </a:t>
            </a:r>
            <a:r>
              <a:rPr lang="ru-RU" sz="4300" b="1" i="1" dirty="0" smtClean="0"/>
              <a:t>в такие </a:t>
            </a:r>
            <a:r>
              <a:rPr lang="ru-RU" sz="4300" b="1" i="1" dirty="0" smtClean="0"/>
              <a:t>мгновения </a:t>
            </a:r>
            <a:r>
              <a:rPr lang="ru-RU" sz="4300" b="1" i="1" dirty="0" smtClean="0"/>
              <a:t>слов­но за­стыв­шей, </a:t>
            </a:r>
            <a:r>
              <a:rPr lang="ru-RU" sz="4300" b="1" i="1" dirty="0" smtClean="0"/>
              <a:t>прохожие останавливаются </a:t>
            </a:r>
            <a:r>
              <a:rPr lang="ru-RU" sz="4300" b="1" i="1" dirty="0" smtClean="0"/>
              <a:t>в </a:t>
            </a:r>
            <a:r>
              <a:rPr lang="ru-RU" sz="4300" b="1" i="1" dirty="0" smtClean="0"/>
              <a:t>напряжённых </a:t>
            </a:r>
            <a:r>
              <a:rPr lang="ru-RU" sz="4300" b="1" i="1" dirty="0" smtClean="0"/>
              <a:t>позах, </a:t>
            </a:r>
            <a:r>
              <a:rPr lang="ru-RU" sz="4300" b="1" i="1" dirty="0" smtClean="0"/>
              <a:t>машины неподвижны</a:t>
            </a:r>
            <a:r>
              <a:rPr lang="ru-RU" sz="4300" b="1" i="1" dirty="0" smtClean="0"/>
              <a:t>, отчётливо видна </a:t>
            </a:r>
            <a:r>
              <a:rPr lang="ru-RU" sz="4300" b="1" i="1" dirty="0" smtClean="0"/>
              <a:t>каждая </a:t>
            </a:r>
            <a:r>
              <a:rPr lang="ru-RU" sz="4300" b="1" i="1" dirty="0" smtClean="0"/>
              <a:t>спица </a:t>
            </a:r>
            <a:r>
              <a:rPr lang="ru-RU" sz="4300" b="1" i="1" dirty="0" smtClean="0"/>
              <a:t>колеса велосипеда</a:t>
            </a:r>
            <a:r>
              <a:rPr lang="ru-RU" sz="4300" b="1" i="1" dirty="0" smtClean="0"/>
              <a:t>. (</a:t>
            </a:r>
            <a:r>
              <a:rPr lang="ru-RU" sz="4300" b="1" i="1" dirty="0" smtClean="0"/>
              <a:t>2)Причина кажущейся неподвижности заключается </a:t>
            </a:r>
            <a:r>
              <a:rPr lang="ru-RU" sz="4300" b="1" i="1" dirty="0" smtClean="0"/>
              <a:t>в </a:t>
            </a:r>
            <a:r>
              <a:rPr lang="ru-RU" sz="4300" b="1" i="1" dirty="0" smtClean="0"/>
              <a:t>ничтожной продолжительности молнии </a:t>
            </a:r>
            <a:r>
              <a:rPr lang="ru-RU" sz="4300" b="1" i="1" dirty="0" smtClean="0"/>
              <a:t>— </a:t>
            </a:r>
            <a:r>
              <a:rPr lang="ru-RU" sz="4300" b="1" i="1" dirty="0" smtClean="0"/>
              <a:t>тысячные </a:t>
            </a:r>
            <a:r>
              <a:rPr lang="ru-RU" sz="4300" b="1" i="1" dirty="0" smtClean="0"/>
              <a:t>доли </a:t>
            </a:r>
            <a:r>
              <a:rPr lang="ru-RU" sz="4300" b="1" i="1" dirty="0" smtClean="0"/>
              <a:t>секунды</a:t>
            </a:r>
            <a:r>
              <a:rPr lang="ru-RU" sz="4300" b="1" i="1" dirty="0" smtClean="0"/>
              <a:t>. (</a:t>
            </a:r>
            <a:r>
              <a:rPr lang="ru-RU" sz="4300" b="1" i="1" dirty="0" smtClean="0"/>
              <a:t>3)Неудивительно </a:t>
            </a:r>
            <a:r>
              <a:rPr lang="ru-RU" sz="4300" b="1" i="1" dirty="0" smtClean="0"/>
              <a:t>&lt;...&gt;, что улица, </a:t>
            </a:r>
            <a:r>
              <a:rPr lang="ru-RU" sz="4300" b="1" i="1" dirty="0" smtClean="0"/>
              <a:t>полная разнообразных движений</a:t>
            </a:r>
            <a:r>
              <a:rPr lang="ru-RU" sz="4300" b="1" i="1" dirty="0" smtClean="0"/>
              <a:t>, </a:t>
            </a:r>
            <a:r>
              <a:rPr lang="ru-RU" sz="4300" b="1" i="1" dirty="0" smtClean="0"/>
              <a:t>представляется </a:t>
            </a:r>
            <a:r>
              <a:rPr lang="ru-RU" sz="4300" b="1" i="1" dirty="0" smtClean="0"/>
              <a:t>при свете </a:t>
            </a:r>
            <a:r>
              <a:rPr lang="ru-RU" sz="4300" b="1" i="1" dirty="0" smtClean="0"/>
              <a:t>молнии совершенно неподвижной</a:t>
            </a:r>
            <a:r>
              <a:rPr lang="ru-RU" sz="4300" b="1" i="1" dirty="0" smtClean="0"/>
              <a:t>: ведь мы </a:t>
            </a:r>
            <a:r>
              <a:rPr lang="ru-RU" sz="4300" b="1" i="1" dirty="0" smtClean="0"/>
              <a:t>замечаем </a:t>
            </a:r>
            <a:r>
              <a:rPr lang="ru-RU" sz="4300" b="1" i="1" dirty="0" smtClean="0"/>
              <a:t>на ней </a:t>
            </a:r>
            <a:r>
              <a:rPr lang="ru-RU" sz="4300" b="1" i="1" dirty="0" smtClean="0"/>
              <a:t>только </a:t>
            </a:r>
            <a:r>
              <a:rPr lang="ru-RU" sz="4300" b="1" i="1" dirty="0" smtClean="0"/>
              <a:t>то, что </a:t>
            </a:r>
            <a:r>
              <a:rPr lang="ru-RU" sz="4300" b="1" i="1" dirty="0" smtClean="0"/>
              <a:t>длится тысячные </a:t>
            </a:r>
            <a:r>
              <a:rPr lang="ru-RU" sz="4300" b="1" i="1" dirty="0" smtClean="0"/>
              <a:t>доли </a:t>
            </a:r>
            <a:r>
              <a:rPr lang="ru-RU" sz="4300" b="1" i="1" dirty="0" smtClean="0"/>
              <a:t>секунды</a:t>
            </a:r>
            <a:r>
              <a:rPr lang="ru-RU" sz="4300" b="1" i="1" dirty="0" smtClean="0"/>
              <a:t>.</a:t>
            </a:r>
            <a:endParaRPr lang="ru-RU" sz="43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/>
              <a:t>Прочитайте фрагмент словарной статьи, в которой приводятся значения слова </a:t>
            </a:r>
            <a:r>
              <a:rPr lang="ru-RU" dirty="0" smtClean="0"/>
              <a:t>УЧЁНЫЕ. </a:t>
            </a:r>
            <a:r>
              <a:rPr lang="ru-RU" dirty="0" smtClean="0"/>
              <a:t>Определите значение, в котором это слово употреблено </a:t>
            </a:r>
            <a:r>
              <a:rPr lang="ru-RU" dirty="0" smtClean="0"/>
              <a:t>во втором (2) </a:t>
            </a:r>
            <a:r>
              <a:rPr lang="ru-RU" dirty="0" smtClean="0"/>
              <a:t>предложении текста. Выпишите цифру, соответствующую этому значению в приведённом фрагменте словарной статьи.  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УЧЁНЫЙ</a:t>
            </a:r>
            <a:r>
              <a:rPr lang="ru-RU" dirty="0" smtClean="0"/>
              <a:t>, -</a:t>
            </a:r>
            <a:r>
              <a:rPr lang="ru-RU" dirty="0" err="1" smtClean="0"/>
              <a:t>ая</a:t>
            </a:r>
            <a:r>
              <a:rPr lang="ru-RU" dirty="0" smtClean="0"/>
              <a:t>, -</a:t>
            </a:r>
            <a:r>
              <a:rPr lang="ru-RU" dirty="0" err="1" smtClean="0"/>
              <a:t>ое</a:t>
            </a:r>
            <a:r>
              <a:rPr lang="ru-RU" dirty="0" smtClean="0"/>
              <a:t>; -</a:t>
            </a:r>
            <a:r>
              <a:rPr lang="ru-RU" dirty="0" err="1" smtClean="0"/>
              <a:t>ен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1. </a:t>
            </a:r>
            <a:r>
              <a:rPr lang="ru-RU" dirty="0" smtClean="0"/>
              <a:t>Выученный</a:t>
            </a:r>
            <a:r>
              <a:rPr lang="ru-RU" dirty="0" smtClean="0"/>
              <a:t>, </a:t>
            </a:r>
            <a:r>
              <a:rPr lang="ru-RU" dirty="0" smtClean="0"/>
              <a:t>наученный </a:t>
            </a:r>
            <a:r>
              <a:rPr lang="ru-RU" dirty="0" smtClean="0"/>
              <a:t>чему-н. </a:t>
            </a:r>
            <a:r>
              <a:rPr lang="ru-RU" i="1" dirty="0" smtClean="0"/>
              <a:t>Учёного учить </a:t>
            </a:r>
            <a:r>
              <a:rPr lang="ru-RU" i="1" dirty="0" smtClean="0"/>
              <a:t>только </a:t>
            </a:r>
            <a:r>
              <a:rPr lang="ru-RU" i="1" dirty="0" smtClean="0"/>
              <a:t>пор­тить</a:t>
            </a:r>
            <a:r>
              <a:rPr lang="ru-RU" dirty="0" smtClean="0"/>
              <a:t> (посл.). </a:t>
            </a:r>
            <a:r>
              <a:rPr lang="ru-RU" i="1" dirty="0" smtClean="0"/>
              <a:t>Не учи учёного</a:t>
            </a:r>
            <a:r>
              <a:rPr lang="ru-RU" dirty="0" smtClean="0"/>
              <a:t> (</a:t>
            </a:r>
            <a:r>
              <a:rPr lang="ru-RU" dirty="0" smtClean="0"/>
              <a:t>говорится </a:t>
            </a:r>
            <a:r>
              <a:rPr lang="ru-RU" dirty="0" smtClean="0"/>
              <a:t>в знач. знаю сам, не хуже тебя; разг.). </a:t>
            </a:r>
            <a:r>
              <a:rPr lang="ru-RU" i="1" dirty="0" smtClean="0"/>
              <a:t>Учёные </a:t>
            </a:r>
            <a:r>
              <a:rPr lang="ru-RU" i="1" dirty="0" smtClean="0"/>
              <a:t>медведи</a:t>
            </a:r>
            <a:r>
              <a:rPr lang="ru-RU" dirty="0" smtClean="0"/>
              <a:t> (</a:t>
            </a:r>
            <a:r>
              <a:rPr lang="ru-RU" dirty="0" smtClean="0"/>
              <a:t>дрессированные</a:t>
            </a:r>
            <a:r>
              <a:rPr lang="ru-RU" dirty="0" smtClean="0"/>
              <a:t>).</a:t>
            </a:r>
          </a:p>
          <a:p>
            <a:r>
              <a:rPr lang="ru-RU" dirty="0" smtClean="0"/>
              <a:t>2. Много </a:t>
            </a:r>
            <a:r>
              <a:rPr lang="ru-RU" dirty="0" smtClean="0"/>
              <a:t>знающий</a:t>
            </a:r>
            <a:r>
              <a:rPr lang="ru-RU" dirty="0" smtClean="0"/>
              <a:t>, </a:t>
            </a:r>
            <a:r>
              <a:rPr lang="ru-RU" dirty="0" smtClean="0"/>
              <a:t>образованный</a:t>
            </a:r>
            <a:r>
              <a:rPr lang="ru-RU" dirty="0" smtClean="0"/>
              <a:t>. </a:t>
            </a:r>
            <a:r>
              <a:rPr lang="ru-RU" i="1" dirty="0" smtClean="0"/>
              <a:t>У. </a:t>
            </a:r>
            <a:r>
              <a:rPr lang="ru-RU" i="1" dirty="0" smtClean="0"/>
              <a:t>человек</a:t>
            </a:r>
            <a:r>
              <a:rPr lang="ru-RU" dirty="0" smtClean="0"/>
              <a:t>.</a:t>
            </a:r>
            <a:r>
              <a:rPr lang="ru-RU" i="1" dirty="0" smtClean="0"/>
              <a:t> Не очень учён кто-н.</a:t>
            </a:r>
            <a:r>
              <a:rPr lang="ru-RU" dirty="0" smtClean="0"/>
              <a:t> (не </a:t>
            </a:r>
            <a:r>
              <a:rPr lang="ru-RU" dirty="0" smtClean="0"/>
              <a:t>получил образования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3. полн. </a:t>
            </a:r>
            <a:r>
              <a:rPr lang="ru-RU" dirty="0" smtClean="0"/>
              <a:t>Относящийся </a:t>
            </a:r>
            <a:r>
              <a:rPr lang="ru-RU" dirty="0" smtClean="0"/>
              <a:t>к науке, </a:t>
            </a:r>
            <a:r>
              <a:rPr lang="ru-RU" dirty="0" smtClean="0"/>
              <a:t>научный</a:t>
            </a:r>
            <a:r>
              <a:rPr lang="ru-RU" dirty="0" smtClean="0"/>
              <a:t>. </a:t>
            </a:r>
            <a:r>
              <a:rPr lang="ru-RU" i="1" dirty="0" smtClean="0"/>
              <a:t>У. спор. Учёное </a:t>
            </a:r>
            <a:r>
              <a:rPr lang="ru-RU" i="1" dirty="0" smtClean="0"/>
              <a:t>звание</a:t>
            </a:r>
            <a:r>
              <a:rPr lang="ru-RU" i="1" dirty="0" smtClean="0"/>
              <a:t>. Учёная </a:t>
            </a:r>
            <a:r>
              <a:rPr lang="ru-RU" i="1" dirty="0" smtClean="0"/>
              <a:t>степень</a:t>
            </a:r>
            <a:r>
              <a:rPr lang="ru-RU" i="1" dirty="0" smtClean="0"/>
              <a:t>. У. совет</a:t>
            </a:r>
            <a:r>
              <a:rPr lang="ru-RU" dirty="0" smtClean="0"/>
              <a:t> (</a:t>
            </a:r>
            <a:r>
              <a:rPr lang="ru-RU" dirty="0" smtClean="0"/>
              <a:t>научный коллегиальный </a:t>
            </a:r>
            <a:r>
              <a:rPr lang="ru-RU" dirty="0" smtClean="0"/>
              <a:t>орган в </a:t>
            </a:r>
            <a:r>
              <a:rPr lang="ru-RU" dirty="0" smtClean="0"/>
              <a:t>научно-исследовательских учреждениях</a:t>
            </a:r>
            <a:r>
              <a:rPr lang="ru-RU" dirty="0" smtClean="0"/>
              <a:t>, вузах).</a:t>
            </a:r>
          </a:p>
          <a:p>
            <a:r>
              <a:rPr lang="ru-RU" dirty="0" smtClean="0"/>
              <a:t>4. учёный, -ого, муж. </a:t>
            </a:r>
            <a:r>
              <a:rPr lang="ru-RU" dirty="0" smtClean="0"/>
              <a:t>Специалист </a:t>
            </a:r>
            <a:r>
              <a:rPr lang="ru-RU" dirty="0" smtClean="0"/>
              <a:t>в какой-н. </a:t>
            </a:r>
            <a:r>
              <a:rPr lang="ru-RU" dirty="0" smtClean="0"/>
              <a:t>области </a:t>
            </a:r>
            <a:r>
              <a:rPr lang="ru-RU" dirty="0" smtClean="0"/>
              <a:t>науки. </a:t>
            </a:r>
            <a:r>
              <a:rPr lang="ru-RU" i="1" dirty="0" smtClean="0"/>
              <a:t>У. с </a:t>
            </a:r>
            <a:r>
              <a:rPr lang="ru-RU" i="1" dirty="0" smtClean="0"/>
              <a:t>мировым именем</a:t>
            </a:r>
            <a:r>
              <a:rPr lang="ru-RU" i="1" dirty="0" smtClean="0"/>
              <a:t>. </a:t>
            </a:r>
            <a:r>
              <a:rPr lang="ru-RU" i="1" dirty="0" err="1" smtClean="0"/>
              <a:t>У.-</a:t>
            </a:r>
            <a:r>
              <a:rPr lang="ru-RU" i="1" dirty="0" err="1" smtClean="0"/>
              <a:t>экспериментатор</a:t>
            </a:r>
            <a:r>
              <a:rPr lang="ru-RU" i="1" dirty="0" smtClean="0"/>
              <a:t>.</a:t>
            </a:r>
            <a:r>
              <a:rPr lang="ru-RU" dirty="0" smtClean="0"/>
              <a:t> </a:t>
            </a:r>
          </a:p>
          <a:p>
            <a:r>
              <a:rPr lang="ru-RU" b="1" i="1" dirty="0" smtClean="0"/>
              <a:t>(1)Лю­би­те­ли по­на­блю­дать за живой па­лит­рой осен­них ли­стьев об­ра­ти­ли вни­ма­ние на то, что она по­туск­не­ла, и при­шли к та­ко­му вы­во­ду: гло­баль­ное по­теп­ле­ние кли­ма­та пла­не­ты вли­я­ет на ин­тен­сив­ность окрас­ки осен­ней лист­вы. (2)Изу­чая, каким об­ра­зом кли­мат вли­я­ет на цвет ли­стьев, учёные при­шли к вы­во­ду, что при за­су­хе ли­стья </a:t>
            </a:r>
            <a:r>
              <a:rPr lang="ru-RU" b="1" i="1" dirty="0" err="1" smtClean="0"/>
              <a:t>ко­рич­не­ве­ют</a:t>
            </a:r>
            <a:r>
              <a:rPr lang="ru-RU" b="1" i="1" dirty="0" smtClean="0"/>
              <a:t> и опа­да­ют, а при об­лач­ной по­го­де в листе за­мед­ля­ет­ся об­ра­зо­ва­ние крас­но­го пиг­мен­та. (3)&lt;...&gt;, ин­тен­сив­ность цвета осен­них ли­стьев за­ви­сит от по­го­ды.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/>
              <a:t>Расставить знаки препинания, составить схему, дать характеристику предложени</a:t>
            </a:r>
            <a:r>
              <a:rPr lang="ru-RU" sz="2000" b="1" dirty="0" smtClean="0"/>
              <a:t>я</a:t>
            </a:r>
            <a:r>
              <a:rPr lang="x-none" sz="2000" b="1" smtClean="0"/>
              <a:t>: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pPr>
              <a:buNone/>
            </a:pPr>
            <a:r>
              <a:rPr lang="x-none" smtClean="0"/>
              <a:t>Есть дерево о </a:t>
            </a:r>
            <a:r>
              <a:rPr lang="x-none" smtClean="0"/>
              <a:t>четыре </a:t>
            </a:r>
            <a:r>
              <a:rPr lang="x-none" smtClean="0"/>
              <a:t>дела</a:t>
            </a:r>
            <a:r>
              <a:rPr lang="ru-RU" dirty="0" smtClean="0"/>
              <a:t> </a:t>
            </a:r>
            <a:r>
              <a:rPr lang="x-none" smtClean="0"/>
              <a:t> </a:t>
            </a:r>
            <a:r>
              <a:rPr lang="x-none" smtClean="0"/>
              <a:t>первое </a:t>
            </a:r>
            <a:r>
              <a:rPr lang="x-none" smtClean="0"/>
              <a:t>дело </a:t>
            </a:r>
            <a:r>
              <a:rPr lang="x-none" smtClean="0"/>
              <a:t> </a:t>
            </a:r>
            <a:r>
              <a:rPr lang="x-none" smtClean="0"/>
              <a:t>мир </a:t>
            </a:r>
            <a:r>
              <a:rPr lang="x-none" smtClean="0"/>
              <a:t> </a:t>
            </a:r>
            <a:r>
              <a:rPr lang="x-none" smtClean="0"/>
              <a:t>освещать</a:t>
            </a:r>
            <a:r>
              <a:rPr lang="ru-RU" dirty="0" smtClean="0"/>
              <a:t> </a:t>
            </a:r>
            <a:r>
              <a:rPr lang="x-none" smtClean="0"/>
              <a:t>  другое  </a:t>
            </a:r>
            <a:r>
              <a:rPr lang="x-none" smtClean="0"/>
              <a:t>дело 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x-none" smtClean="0"/>
              <a:t>крик утишать </a:t>
            </a:r>
            <a:r>
              <a:rPr lang="x-none" smtClean="0"/>
              <a:t>третье </a:t>
            </a:r>
            <a:r>
              <a:rPr lang="x-none" smtClean="0"/>
              <a:t>дело </a:t>
            </a:r>
            <a:r>
              <a:rPr lang="x-none" smtClean="0"/>
              <a:t> </a:t>
            </a:r>
            <a:r>
              <a:rPr lang="x-none" smtClean="0"/>
              <a:t>больных </a:t>
            </a:r>
            <a:r>
              <a:rPr lang="x-none" smtClean="0"/>
              <a:t>исцелять </a:t>
            </a:r>
            <a:r>
              <a:rPr lang="x-none" smtClean="0"/>
              <a:t>четвертое </a:t>
            </a:r>
            <a:r>
              <a:rPr lang="x-none" smtClean="0"/>
              <a:t>дело </a:t>
            </a:r>
            <a:r>
              <a:rPr lang="ru-RU" dirty="0" smtClean="0"/>
              <a:t> </a:t>
            </a:r>
            <a:r>
              <a:rPr lang="x-none" smtClean="0"/>
              <a:t>чистоту </a:t>
            </a:r>
            <a:r>
              <a:rPr lang="x-none" smtClean="0"/>
              <a:t>соблюдать</a:t>
            </a:r>
            <a:r>
              <a:rPr lang="x-none" smtClean="0"/>
              <a:t>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59024" y="4293096"/>
            <a:ext cx="878497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Есть дерево о четыре дела: первое дело – мир 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освещать,  другое  дело – крик утишать,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третье дело – больных исцелять, четвертое дело – чистоту соблюдать.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СЛОЖНЫЕ ПРЕДЛОЖЕНИЯ С РАЗНЫМИ ВИДАМИ СВЯЗИ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x-none" b="1" smtClean="0"/>
              <a:t>Цели</a:t>
            </a:r>
            <a:r>
              <a:rPr lang="x-none" b="1" smtClean="0"/>
              <a:t>:</a:t>
            </a:r>
            <a:r>
              <a:rPr lang="x-none" smtClean="0"/>
              <a:t> повторить виды сложных предложений</a:t>
            </a:r>
            <a:r>
              <a:rPr lang="x-none" smtClean="0"/>
              <a:t>, </a:t>
            </a:r>
            <a:endParaRPr lang="ru-RU" dirty="0" smtClean="0"/>
          </a:p>
          <a:p>
            <a:pPr>
              <a:buNone/>
            </a:pPr>
            <a:r>
              <a:rPr lang="x-none" smtClean="0"/>
              <a:t>закрепить </a:t>
            </a:r>
            <a:r>
              <a:rPr lang="x-none" smtClean="0"/>
              <a:t>умение определять вид связи в сложных предложениях с разными видами </a:t>
            </a:r>
            <a:r>
              <a:rPr lang="x-none" smtClean="0"/>
              <a:t>связи</a:t>
            </a:r>
            <a:r>
              <a:rPr lang="x-none" smtClean="0"/>
              <a:t>,</a:t>
            </a:r>
            <a:endParaRPr lang="ru-RU" dirty="0" smtClean="0"/>
          </a:p>
          <a:p>
            <a:pPr>
              <a:buNone/>
            </a:pPr>
            <a:r>
              <a:rPr lang="x-none" smtClean="0"/>
              <a:t> </a:t>
            </a:r>
            <a:r>
              <a:rPr lang="x-none" smtClean="0"/>
              <a:t>расставлять знаки препинания в предложениях данного вида.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x-none" sz="3200" b="1" smtClean="0"/>
              <a:t>Определить вид сложного предложения</a:t>
            </a:r>
            <a:r>
              <a:rPr lang="ru-RU" sz="3200" b="1" dirty="0" smtClean="0"/>
              <a:t>, назвать виды связи, составить </a:t>
            </a:r>
            <a:r>
              <a:rPr lang="ru-RU" sz="3200" b="1" dirty="0" smtClean="0"/>
              <a:t>схему.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x-none" smtClean="0"/>
              <a:t>а</a:t>
            </a:r>
            <a:r>
              <a:rPr lang="x-none" smtClean="0"/>
              <a:t>) </a:t>
            </a:r>
            <a:r>
              <a:rPr lang="ru-RU" dirty="0" smtClean="0"/>
              <a:t>   </a:t>
            </a:r>
            <a:r>
              <a:rPr lang="x-none" smtClean="0"/>
              <a:t>В </a:t>
            </a:r>
            <a:r>
              <a:rPr lang="x-none" smtClean="0"/>
              <a:t>глуши на </a:t>
            </a:r>
            <a:r>
              <a:rPr lang="x-none" smtClean="0"/>
              <a:t>почве </a:t>
            </a:r>
            <a:r>
              <a:rPr lang="x-none" smtClean="0"/>
              <a:t>раскаленной</a:t>
            </a:r>
            <a:endParaRPr lang="ru-RU" dirty="0" smtClean="0"/>
          </a:p>
          <a:p>
            <a:pPr>
              <a:buNone/>
            </a:pPr>
            <a:r>
              <a:rPr lang="x-none" smtClean="0"/>
              <a:t>        Береза старая стоит;</a:t>
            </a:r>
            <a:endParaRPr lang="ru-RU" dirty="0" smtClean="0"/>
          </a:p>
          <a:p>
            <a:pPr>
              <a:buNone/>
            </a:pPr>
            <a:r>
              <a:rPr lang="x-none" smtClean="0"/>
              <a:t>        В ее вершине обнаженной</a:t>
            </a:r>
            <a:endParaRPr lang="ru-RU" dirty="0" smtClean="0"/>
          </a:p>
          <a:p>
            <a:pPr>
              <a:buNone/>
            </a:pPr>
            <a:r>
              <a:rPr lang="x-none" smtClean="0"/>
              <a:t>         Зеленый лист не шелестит.</a:t>
            </a:r>
            <a:endParaRPr lang="ru-RU" dirty="0" smtClean="0"/>
          </a:p>
          <a:p>
            <a:pPr algn="r">
              <a:buNone/>
            </a:pPr>
            <a:r>
              <a:rPr lang="x-none" i="1" smtClean="0"/>
              <a:t>       И. Никитин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x-none" smtClean="0"/>
              <a:t>б</a:t>
            </a:r>
            <a:r>
              <a:rPr lang="x-none" smtClean="0"/>
              <a:t>)</a:t>
            </a:r>
            <a:r>
              <a:rPr lang="ru-RU" dirty="0" smtClean="0"/>
              <a:t>              </a:t>
            </a:r>
            <a:r>
              <a:rPr lang="x-none" smtClean="0"/>
              <a:t> </a:t>
            </a:r>
            <a:r>
              <a:rPr lang="x-none" smtClean="0"/>
              <a:t>Без березы не мыслю России –</a:t>
            </a:r>
            <a:endParaRPr lang="ru-RU" dirty="0" smtClean="0"/>
          </a:p>
          <a:p>
            <a:pPr>
              <a:buNone/>
            </a:pPr>
            <a:r>
              <a:rPr lang="x-none" smtClean="0"/>
              <a:t>                    Так светла по-славянски она,</a:t>
            </a:r>
            <a:endParaRPr lang="ru-RU" dirty="0" smtClean="0"/>
          </a:p>
          <a:p>
            <a:pPr>
              <a:buNone/>
            </a:pPr>
            <a:r>
              <a:rPr lang="x-none" smtClean="0"/>
              <a:t>                    Что, быть может, в столетья иные</a:t>
            </a:r>
            <a:endParaRPr lang="ru-RU" dirty="0" smtClean="0"/>
          </a:p>
          <a:p>
            <a:pPr>
              <a:buNone/>
            </a:pPr>
            <a:r>
              <a:rPr lang="x-none" smtClean="0"/>
              <a:t>                   От березы вся Русь рождена.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                                         </a:t>
            </a:r>
            <a:r>
              <a:rPr lang="x-none" i="1" smtClean="0"/>
              <a:t>О. Шестинский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242</Words>
  <Application>Microsoft Office PowerPoint</Application>
  <PresentationFormat>Экран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Найдите слова с ошибочным ударением (задание 4 ЕГЭ)</vt:lpstr>
      <vt:lpstr>Ответы:</vt:lpstr>
      <vt:lpstr>«Дай толкование слова» (задание 3 ЕГЭ)</vt:lpstr>
      <vt:lpstr>Слайд 4</vt:lpstr>
      <vt:lpstr>Слайд 5</vt:lpstr>
      <vt:lpstr>Расставить знаки препинания, составить схему, дать характеристику предложения:</vt:lpstr>
      <vt:lpstr>СЛОЖНЫЕ ПРЕДЛОЖЕНИЯ С РАЗНЫМИ ВИДАМИ СВЯЗИ </vt:lpstr>
      <vt:lpstr>Определить вид сложного предложения, назвать виды связи, составить схему.</vt:lpstr>
      <vt:lpstr>Слайд 9</vt:lpstr>
      <vt:lpstr>Слайд 10</vt:lpstr>
      <vt:lpstr>Чем отличается постановка знаков препинания в данных предложениях? </vt:lpstr>
      <vt:lpstr>д\з: Сборник ЕГЭ - 2015, задание 19, варианты 6-15.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Найдите слова с ошибочным ударением (задание 4 ЕГЭ)</dc:title>
  <dc:creator>алёна</dc:creator>
  <cp:lastModifiedBy>алёна</cp:lastModifiedBy>
  <cp:revision>7</cp:revision>
  <dcterms:created xsi:type="dcterms:W3CDTF">2015-04-20T18:39:36Z</dcterms:created>
  <dcterms:modified xsi:type="dcterms:W3CDTF">2015-04-20T19:37:26Z</dcterms:modified>
</cp:coreProperties>
</file>