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98" autoAdjust="0"/>
  </p:normalViewPr>
  <p:slideViewPr>
    <p:cSldViewPr>
      <p:cViewPr varScale="1">
        <p:scale>
          <a:sx n="54" d="100"/>
          <a:sy n="54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8CBC-7FF2-49FB-A7AA-8D4E47845973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42BA6-A66E-4CEA-8151-55AAA16E3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Calibri" pitchFamily="34" charset="0"/>
              </a:rPr>
              <a:t>Для определения величины изображенного изделия или какой либо его части по чертежу на нем проставляются размеры.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Размер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число, характеризующее величину отрезка прямой или величину угла.</a:t>
            </a:r>
            <a:r>
              <a:rPr lang="ru-RU" sz="1200" b="0" dirty="0" smtClean="0"/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нанесения размеров устанавливают стандарты ЕСКД (</a:t>
            </a:r>
            <a:r>
              <a:rPr lang="ru-RU" dirty="0" smtClean="0"/>
              <a:t>ГОСТ 2.307-68).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допускается повторять размеры одного и того же элемента на разных изображениях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Размеры проставляют действительные, независимо от масштаба. Угловые размеры при уменьшении и увеличении изображения не изменяются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Размеры делятся на три основных размера: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1.Размеры элементов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 это размеры величины вырезов, выступов, отверстий, пазов и т.д.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2.Координирующие размеры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 это размеры, показывающие расположение элементов относительно контура детали и друг друга.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3.Габаритные размеры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 это наибольшие размеры детали по длине, высоте, толщине.</a:t>
            </a:r>
          </a:p>
          <a:p>
            <a:pPr fontAlgn="base"/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Последовательность нанесения размеров: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Поэлементные размеры – размеры каждой поверхности, входящей в данную деталь. Эти размеры ставятся на том изображении, где эта поверхность лучше читается.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Координирующие размеры – размеры привязки центров одних элементов к другим, межосевые, межцентровые.</a:t>
            </a:r>
            <a:r>
              <a:rPr lang="ru-RU" sz="1200" dirty="0" smtClean="0">
                <a:solidFill>
                  <a:schemeClr val="folHlink"/>
                </a:solidFill>
              </a:rPr>
              <a:t> Координирующие</a:t>
            </a:r>
            <a:r>
              <a:rPr lang="ru-RU" sz="1200" dirty="0" smtClean="0"/>
              <a:t> размеры наносят группируя по конструктивным элементам.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fontAlgn="base">
              <a:buFont typeface="+mj-lt"/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Габаритные размеры – общая высота, длина и ширина изделий. Эти размеры располагаются дальше всего от контура детали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Перечертите заданные изображения. Нанесите размеры, определив их с помощью обмера изображений. Толщина деталей: Вариант 1 –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8мм; Вариант 2 - 5мм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Размеры делятся на линейные и угловые. Линейные размеры характеризуют длину, ширину, толщину, высоту, диаметр или радиус измеряемой части изделия. Линейные размеры указывают в мм, но обозначения единицы измерения не наносят. Угловые размеры характеризуют величину</a:t>
            </a:r>
            <a:r>
              <a:rPr lang="ru-RU" sz="1200" baseline="0" dirty="0" smtClean="0">
                <a:solidFill>
                  <a:schemeClr val="tx1"/>
                </a:solidFill>
              </a:rPr>
              <a:t> угла.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Угловые размеры указывают в градусах, минутах и секундах с обозначением единицы измерения. 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нанесении размера прямолинейного отрезка размерную линию проводят параллельно этому отрезку, а выносные линии - перпендикулярно размерам. При нанесении размера угла размерную линию проводят в виде дуги с центром в его вершине, а выносные линии – радиально.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Размеры указывают размерными числами, выносными и размерными линиями. Размерные и выносные линии следует выполнять сплошными тонкими линиями. Размерные линии ограничены стрелками.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Величина стрелок выбирается в зависимости от толщины S линии видимого контура предмета.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Размерные числа в пределах одного чертежа выполняют шрифтом одного размера.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Размерные числа наносят над размерной линией возможно ближе к её середине. При нанесении нескольких параллельных или концентричных размерных линий на небольшом расстоянии друг от друга размерные числа над ними рекомендуется располагать в шахматном порядке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Минимальные расстояния между параллельными размерными линиями – 7 мм, а между размерной и линией контура – 10 мм. Необходимо избегать пересечения размерных линий между собой и выносными линиями. Выносные линии должны выходить за концы стрелок или засечек на 1…5 мм.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на чертеже несколько размерных линий, параллельных друг другу, то ближе к изображению наносят меньший размер.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Размерные линии предпочтительно наносить вне контура изображения, располагая по возможности внутренние и наружные размеры по разные стороны изображения. Однако размеры можно нанести внутри контура изображения, если ясность чертежа от этого не пострадает.</a:t>
            </a:r>
            <a:endParaRPr lang="ru-RU" sz="1200" b="0" dirty="0" smtClean="0">
              <a:latin typeface="Calibri" pitchFamily="34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Размерные числа линейных размеров при различных наклонах размерных линий располагают, как показано на рис. Если необходимо указать размер в заштрихованной зоне, то размерное число наносят на полке линии – выноски. Для учебных чертежей высота размерных чисел рекомендуется 3,5 мм или 5 мм, расстояние между цифрами и размерной линией – 0,5…1 мм.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 чертеже дана полная окружность указывают размер диаметра (кружок, перечеркнутый линией).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обозначения диаметра перед размерным числом наносят специальный знак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 чертеже изображена дуга необходимо указать размер радиуса (прописную латинскую букву R). Размерную линию проводят из центра дуги, размерная стрелка упирается в точку окружности.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обозначения радиуса перед размерным числом пишут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размерным числом, указывающим сторону квадратного элемента, наносят □.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изображении плоских деталей в одной проекции, толщина детали указывается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встречаются несколько одинаковых элементов, то рекомендуют наносить размер лишь одного из них, с указанием количества.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Размерные линии можно проводить с обрывом и при указании размера диаметров окружности независимо от того, изображена ли окружность полностью или частично, при этом обрыв размерной линии делают дальше центра окружности.</a:t>
            </a:r>
            <a:endParaRPr lang="ru-RU" sz="1200" b="0"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42BA6-A66E-4CEA-8151-55AAA16E3F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228CFE-9CDC-4B3E-B6A8-AB660326FF8E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ACD798-FD84-4516-B29E-17665648D8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hannet.jimdo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5723468" cy="1828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0" dirty="0" smtClean="0">
                <a:solidFill>
                  <a:srgbClr val="DB0023"/>
                </a:solidFill>
                <a:effectLst/>
                <a:latin typeface="Courier New"/>
              </a:rPr>
              <a:t>Основные правила нанесения размеров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81984"/>
            <a:ext cx="2480320" cy="10576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Александрова Ж.В.</a:t>
            </a:r>
          </a:p>
          <a:p>
            <a:r>
              <a:rPr lang="ru-RU" dirty="0" smtClean="0"/>
              <a:t>ГБОУ гимназия №399</a:t>
            </a:r>
          </a:p>
          <a:p>
            <a:r>
              <a:rPr lang="ru-RU" dirty="0" smtClean="0"/>
              <a:t>СПб, 2014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04864"/>
            <a:ext cx="340963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46" y="908720"/>
            <a:ext cx="5876271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9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2" y="944724"/>
            <a:ext cx="7205616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Последовательность нанесения размеров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72817"/>
            <a:ext cx="7311508" cy="3327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24197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А – размеры конструктивных элементов;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Б – координирующие размеры;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В – габаритные размеры.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789345" cy="72007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Самостоятельная работа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84784"/>
            <a:ext cx="1644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Вариант 1</a:t>
            </a:r>
            <a:endParaRPr lang="ru-RU" sz="24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497742"/>
            <a:ext cx="1680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Вариант 2</a:t>
            </a:r>
            <a:endParaRPr lang="ru-RU" sz="24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229200"/>
            <a:ext cx="741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Перечертите заданные изображения. Нанесите размеры, определив их с помощью обмера изображений. Толщина деталей: Вариант 1 – 8мм; Вариант 2 - 5мм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52" y="2309811"/>
            <a:ext cx="2898792" cy="268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2234885"/>
            <a:ext cx="2412269" cy="275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3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789345" cy="93610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Домашнее задание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§6 (читать)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выполнить графическую работу №5 «Масштаб, нанесение размеров» (формат А4)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9715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hlinkClick r:id="rId3"/>
              </a:rPr>
              <a:t>http://zhannet.jimdo.com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черчение/ </a:t>
            </a:r>
            <a:r>
              <a:rPr lang="ru-RU" sz="2400" dirty="0" err="1">
                <a:solidFill>
                  <a:prstClr val="black"/>
                </a:solidFill>
              </a:rPr>
              <a:t>дз</a:t>
            </a:r>
            <a:r>
              <a:rPr lang="ru-RU" sz="2400" dirty="0">
                <a:solidFill>
                  <a:prstClr val="black"/>
                </a:solidFill>
              </a:rPr>
              <a:t>/ 2014-2015 </a:t>
            </a:r>
            <a:r>
              <a:rPr lang="ru-RU" sz="2400" dirty="0" err="1">
                <a:solidFill>
                  <a:prstClr val="black"/>
                </a:solidFill>
              </a:rPr>
              <a:t>уч.год</a:t>
            </a:r>
            <a:r>
              <a:rPr lang="ru-RU" sz="2400" dirty="0">
                <a:solidFill>
                  <a:prstClr val="black"/>
                </a:solidFill>
              </a:rPr>
              <a:t>/ </a:t>
            </a:r>
            <a:r>
              <a:rPr lang="ru-RU" sz="2400" b="1" u="sng" dirty="0">
                <a:solidFill>
                  <a:srgbClr val="0070C0"/>
                </a:solidFill>
              </a:rPr>
              <a:t>Графическая работа </a:t>
            </a:r>
            <a:r>
              <a:rPr lang="ru-RU" sz="2400" b="1" u="sng">
                <a:solidFill>
                  <a:srgbClr val="0070C0"/>
                </a:solidFill>
              </a:rPr>
              <a:t>№ </a:t>
            </a:r>
            <a:r>
              <a:rPr lang="ru-RU" sz="2400" b="1" u="sng" smtClean="0">
                <a:solidFill>
                  <a:srgbClr val="0070C0"/>
                </a:solidFill>
              </a:rPr>
              <a:t>5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>
                <a:solidFill>
                  <a:srgbClr val="0070C0"/>
                </a:solidFill>
              </a:rPr>
              <a:t>- </a:t>
            </a:r>
            <a:r>
              <a:rPr lang="ru-RU" sz="2400" b="1" smtClean="0">
                <a:solidFill>
                  <a:srgbClr val="0070C0"/>
                </a:solidFill>
              </a:rPr>
              <a:t>Масштаб, нанесение размеров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789345" cy="93610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Ответ на самостоятельную работу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7580"/>
            <a:ext cx="3571875" cy="3390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20" y="1985218"/>
            <a:ext cx="2838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Правила нанесения </a:t>
            </a:r>
            <a:r>
              <a:rPr lang="ru-RU" sz="3200" dirty="0" smtClean="0">
                <a:solidFill>
                  <a:srgbClr val="FF0000"/>
                </a:solidFill>
              </a:rPr>
              <a:t>размеров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(ГОСТ 2.307-68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628800"/>
            <a:ext cx="5656890" cy="4420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 descr="img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880320" cy="24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556792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Размер</a:t>
            </a:r>
            <a:r>
              <a:rPr lang="ru-RU" sz="2000" dirty="0"/>
              <a:t> — число, характеризующее величину отрезка прямой или величину угла.</a:t>
            </a:r>
          </a:p>
        </p:txBody>
      </p:sp>
    </p:spTree>
    <p:extLst>
      <p:ext uri="{BB962C8B-B14F-4D97-AF65-F5344CB8AC3E}">
        <p14:creationId xmlns:p14="http://schemas.microsoft.com/office/powerpoint/2010/main" val="35648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9"/>
          <p:cNvSpPr/>
          <p:nvPr/>
        </p:nvSpPr>
        <p:spPr>
          <a:xfrm>
            <a:off x="1223628" y="764704"/>
            <a:ext cx="6696744" cy="1279085"/>
          </a:xfrm>
          <a:custGeom>
            <a:avLst/>
            <a:gdLst>
              <a:gd name="connsiteX0" fmla="*/ 0 w 6696744"/>
              <a:gd name="connsiteY0" fmla="*/ 1080552 h 2880320"/>
              <a:gd name="connsiteX1" fmla="*/ 1080552 w 6696744"/>
              <a:gd name="connsiteY1" fmla="*/ 0 h 2880320"/>
              <a:gd name="connsiteX2" fmla="*/ 5616192 w 6696744"/>
              <a:gd name="connsiteY2" fmla="*/ 0 h 2880320"/>
              <a:gd name="connsiteX3" fmla="*/ 6696744 w 6696744"/>
              <a:gd name="connsiteY3" fmla="*/ 1080552 h 2880320"/>
              <a:gd name="connsiteX4" fmla="*/ 6696744 w 6696744"/>
              <a:gd name="connsiteY4" fmla="*/ 1799768 h 2880320"/>
              <a:gd name="connsiteX5" fmla="*/ 5616192 w 6696744"/>
              <a:gd name="connsiteY5" fmla="*/ 2880320 h 2880320"/>
              <a:gd name="connsiteX6" fmla="*/ 1080552 w 6696744"/>
              <a:gd name="connsiteY6" fmla="*/ 2880320 h 2880320"/>
              <a:gd name="connsiteX7" fmla="*/ 0 w 6696744"/>
              <a:gd name="connsiteY7" fmla="*/ 1799768 h 2880320"/>
              <a:gd name="connsiteX8" fmla="*/ 0 w 6696744"/>
              <a:gd name="connsiteY8" fmla="*/ 1080552 h 2880320"/>
              <a:gd name="connsiteX0" fmla="*/ 0 w 6696744"/>
              <a:gd name="connsiteY0" fmla="*/ 1080552 h 2880320"/>
              <a:gd name="connsiteX1" fmla="*/ 1080552 w 6696744"/>
              <a:gd name="connsiteY1" fmla="*/ 0 h 2880320"/>
              <a:gd name="connsiteX2" fmla="*/ 5616192 w 6696744"/>
              <a:gd name="connsiteY2" fmla="*/ 0 h 2880320"/>
              <a:gd name="connsiteX3" fmla="*/ 6696744 w 6696744"/>
              <a:gd name="connsiteY3" fmla="*/ 1080552 h 2880320"/>
              <a:gd name="connsiteX4" fmla="*/ 6696744 w 6696744"/>
              <a:gd name="connsiteY4" fmla="*/ 1799768 h 2880320"/>
              <a:gd name="connsiteX5" fmla="*/ 5616192 w 6696744"/>
              <a:gd name="connsiteY5" fmla="*/ 2880320 h 2880320"/>
              <a:gd name="connsiteX6" fmla="*/ 1708349 w 6696744"/>
              <a:gd name="connsiteY6" fmla="*/ 1269884 h 2880320"/>
              <a:gd name="connsiteX7" fmla="*/ 0 w 6696744"/>
              <a:gd name="connsiteY7" fmla="*/ 1799768 h 2880320"/>
              <a:gd name="connsiteX8" fmla="*/ 0 w 6696744"/>
              <a:gd name="connsiteY8" fmla="*/ 1080552 h 2880320"/>
              <a:gd name="connsiteX0" fmla="*/ 0 w 6696744"/>
              <a:gd name="connsiteY0" fmla="*/ 1080552 h 2880320"/>
              <a:gd name="connsiteX1" fmla="*/ 1080552 w 6696744"/>
              <a:gd name="connsiteY1" fmla="*/ 0 h 2880320"/>
              <a:gd name="connsiteX2" fmla="*/ 5616192 w 6696744"/>
              <a:gd name="connsiteY2" fmla="*/ 0 h 2880320"/>
              <a:gd name="connsiteX3" fmla="*/ 6696744 w 6696744"/>
              <a:gd name="connsiteY3" fmla="*/ 1080552 h 2880320"/>
              <a:gd name="connsiteX4" fmla="*/ 6696744 w 6696744"/>
              <a:gd name="connsiteY4" fmla="*/ 1799768 h 2880320"/>
              <a:gd name="connsiteX5" fmla="*/ 5616192 w 6696744"/>
              <a:gd name="connsiteY5" fmla="*/ 2880320 h 2880320"/>
              <a:gd name="connsiteX6" fmla="*/ 1708349 w 6696744"/>
              <a:gd name="connsiteY6" fmla="*/ 1269884 h 2880320"/>
              <a:gd name="connsiteX7" fmla="*/ 0 w 6696744"/>
              <a:gd name="connsiteY7" fmla="*/ 1799768 h 2880320"/>
              <a:gd name="connsiteX8" fmla="*/ 0 w 6696744"/>
              <a:gd name="connsiteY8" fmla="*/ 1080552 h 2880320"/>
              <a:gd name="connsiteX0" fmla="*/ 0 w 6696744"/>
              <a:gd name="connsiteY0" fmla="*/ 1080552 h 1987411"/>
              <a:gd name="connsiteX1" fmla="*/ 1080552 w 6696744"/>
              <a:gd name="connsiteY1" fmla="*/ 0 h 1987411"/>
              <a:gd name="connsiteX2" fmla="*/ 5616192 w 6696744"/>
              <a:gd name="connsiteY2" fmla="*/ 0 h 1987411"/>
              <a:gd name="connsiteX3" fmla="*/ 6696744 w 6696744"/>
              <a:gd name="connsiteY3" fmla="*/ 1080552 h 1987411"/>
              <a:gd name="connsiteX4" fmla="*/ 6696744 w 6696744"/>
              <a:gd name="connsiteY4" fmla="*/ 1799768 h 1987411"/>
              <a:gd name="connsiteX5" fmla="*/ 5507010 w 6696744"/>
              <a:gd name="connsiteY5" fmla="*/ 1379066 h 1987411"/>
              <a:gd name="connsiteX6" fmla="*/ 1708349 w 6696744"/>
              <a:gd name="connsiteY6" fmla="*/ 1269884 h 1987411"/>
              <a:gd name="connsiteX7" fmla="*/ 0 w 6696744"/>
              <a:gd name="connsiteY7" fmla="*/ 1799768 h 1987411"/>
              <a:gd name="connsiteX8" fmla="*/ 0 w 6696744"/>
              <a:gd name="connsiteY8" fmla="*/ 1080552 h 1987411"/>
              <a:gd name="connsiteX0" fmla="*/ 0 w 6696744"/>
              <a:gd name="connsiteY0" fmla="*/ 1080552 h 1980524"/>
              <a:gd name="connsiteX1" fmla="*/ 1080552 w 6696744"/>
              <a:gd name="connsiteY1" fmla="*/ 0 h 1980524"/>
              <a:gd name="connsiteX2" fmla="*/ 5616192 w 6696744"/>
              <a:gd name="connsiteY2" fmla="*/ 0 h 1980524"/>
              <a:gd name="connsiteX3" fmla="*/ 6696744 w 6696744"/>
              <a:gd name="connsiteY3" fmla="*/ 1080552 h 1980524"/>
              <a:gd name="connsiteX4" fmla="*/ 6696744 w 6696744"/>
              <a:gd name="connsiteY4" fmla="*/ 1799768 h 1980524"/>
              <a:gd name="connsiteX5" fmla="*/ 5493362 w 6696744"/>
              <a:gd name="connsiteY5" fmla="*/ 1324475 h 1980524"/>
              <a:gd name="connsiteX6" fmla="*/ 1708349 w 6696744"/>
              <a:gd name="connsiteY6" fmla="*/ 1269884 h 1980524"/>
              <a:gd name="connsiteX7" fmla="*/ 0 w 6696744"/>
              <a:gd name="connsiteY7" fmla="*/ 1799768 h 1980524"/>
              <a:gd name="connsiteX8" fmla="*/ 0 w 6696744"/>
              <a:gd name="connsiteY8" fmla="*/ 1080552 h 1980524"/>
              <a:gd name="connsiteX0" fmla="*/ 0 w 6696744"/>
              <a:gd name="connsiteY0" fmla="*/ 1080552 h 1975678"/>
              <a:gd name="connsiteX1" fmla="*/ 1080552 w 6696744"/>
              <a:gd name="connsiteY1" fmla="*/ 0 h 1975678"/>
              <a:gd name="connsiteX2" fmla="*/ 5616192 w 6696744"/>
              <a:gd name="connsiteY2" fmla="*/ 0 h 1975678"/>
              <a:gd name="connsiteX3" fmla="*/ 6696744 w 6696744"/>
              <a:gd name="connsiteY3" fmla="*/ 1080552 h 1975678"/>
              <a:gd name="connsiteX4" fmla="*/ 6696744 w 6696744"/>
              <a:gd name="connsiteY4" fmla="*/ 1799768 h 1975678"/>
              <a:gd name="connsiteX5" fmla="*/ 5520657 w 6696744"/>
              <a:gd name="connsiteY5" fmla="*/ 1283532 h 1975678"/>
              <a:gd name="connsiteX6" fmla="*/ 1708349 w 6696744"/>
              <a:gd name="connsiteY6" fmla="*/ 1269884 h 1975678"/>
              <a:gd name="connsiteX7" fmla="*/ 0 w 6696744"/>
              <a:gd name="connsiteY7" fmla="*/ 1799768 h 1975678"/>
              <a:gd name="connsiteX8" fmla="*/ 0 w 6696744"/>
              <a:gd name="connsiteY8" fmla="*/ 1080552 h 1975678"/>
              <a:gd name="connsiteX0" fmla="*/ 0 w 6696768"/>
              <a:gd name="connsiteY0" fmla="*/ 1080552 h 1957364"/>
              <a:gd name="connsiteX1" fmla="*/ 1080552 w 6696768"/>
              <a:gd name="connsiteY1" fmla="*/ 0 h 1957364"/>
              <a:gd name="connsiteX2" fmla="*/ 5616192 w 6696768"/>
              <a:gd name="connsiteY2" fmla="*/ 0 h 1957364"/>
              <a:gd name="connsiteX3" fmla="*/ 6696744 w 6696768"/>
              <a:gd name="connsiteY3" fmla="*/ 1080552 h 1957364"/>
              <a:gd name="connsiteX4" fmla="*/ 6696744 w 6696768"/>
              <a:gd name="connsiteY4" fmla="*/ 1799768 h 1957364"/>
              <a:gd name="connsiteX5" fmla="*/ 5520657 w 6696768"/>
              <a:gd name="connsiteY5" fmla="*/ 1283532 h 1957364"/>
              <a:gd name="connsiteX6" fmla="*/ 1708349 w 6696768"/>
              <a:gd name="connsiteY6" fmla="*/ 1269884 h 1957364"/>
              <a:gd name="connsiteX7" fmla="*/ 0 w 6696768"/>
              <a:gd name="connsiteY7" fmla="*/ 1799768 h 1957364"/>
              <a:gd name="connsiteX8" fmla="*/ 0 w 6696768"/>
              <a:gd name="connsiteY8" fmla="*/ 1080552 h 1957364"/>
              <a:gd name="connsiteX0" fmla="*/ 0 w 6696768"/>
              <a:gd name="connsiteY0" fmla="*/ 1080552 h 1957364"/>
              <a:gd name="connsiteX1" fmla="*/ 1080552 w 6696768"/>
              <a:gd name="connsiteY1" fmla="*/ 0 h 1957364"/>
              <a:gd name="connsiteX2" fmla="*/ 5616192 w 6696768"/>
              <a:gd name="connsiteY2" fmla="*/ 0 h 1957364"/>
              <a:gd name="connsiteX3" fmla="*/ 6696744 w 6696768"/>
              <a:gd name="connsiteY3" fmla="*/ 1080552 h 1957364"/>
              <a:gd name="connsiteX4" fmla="*/ 6696744 w 6696768"/>
              <a:gd name="connsiteY4" fmla="*/ 1799768 h 1957364"/>
              <a:gd name="connsiteX5" fmla="*/ 5520657 w 6696768"/>
              <a:gd name="connsiteY5" fmla="*/ 1283532 h 1957364"/>
              <a:gd name="connsiteX6" fmla="*/ 1708349 w 6696768"/>
              <a:gd name="connsiteY6" fmla="*/ 1269884 h 1957364"/>
              <a:gd name="connsiteX7" fmla="*/ 0 w 6696768"/>
              <a:gd name="connsiteY7" fmla="*/ 1799768 h 1957364"/>
              <a:gd name="connsiteX8" fmla="*/ 0 w 6696768"/>
              <a:gd name="connsiteY8" fmla="*/ 1080552 h 1957364"/>
              <a:gd name="connsiteX0" fmla="*/ 0 w 6696768"/>
              <a:gd name="connsiteY0" fmla="*/ 1080552 h 1957364"/>
              <a:gd name="connsiteX1" fmla="*/ 1080552 w 6696768"/>
              <a:gd name="connsiteY1" fmla="*/ 0 h 1957364"/>
              <a:gd name="connsiteX2" fmla="*/ 5616192 w 6696768"/>
              <a:gd name="connsiteY2" fmla="*/ 0 h 1957364"/>
              <a:gd name="connsiteX3" fmla="*/ 6696744 w 6696768"/>
              <a:gd name="connsiteY3" fmla="*/ 1080552 h 1957364"/>
              <a:gd name="connsiteX4" fmla="*/ 6696744 w 6696768"/>
              <a:gd name="connsiteY4" fmla="*/ 1799768 h 1957364"/>
              <a:gd name="connsiteX5" fmla="*/ 5520657 w 6696768"/>
              <a:gd name="connsiteY5" fmla="*/ 1283532 h 1957364"/>
              <a:gd name="connsiteX6" fmla="*/ 1708349 w 6696768"/>
              <a:gd name="connsiteY6" fmla="*/ 1269884 h 1957364"/>
              <a:gd name="connsiteX7" fmla="*/ 0 w 6696768"/>
              <a:gd name="connsiteY7" fmla="*/ 1799768 h 1957364"/>
              <a:gd name="connsiteX8" fmla="*/ 0 w 6696768"/>
              <a:gd name="connsiteY8" fmla="*/ 1080552 h 1957364"/>
              <a:gd name="connsiteX0" fmla="*/ 0 w 6696744"/>
              <a:gd name="connsiteY0" fmla="*/ 1080552 h 1956099"/>
              <a:gd name="connsiteX1" fmla="*/ 1080552 w 6696744"/>
              <a:gd name="connsiteY1" fmla="*/ 0 h 1956099"/>
              <a:gd name="connsiteX2" fmla="*/ 5616192 w 6696744"/>
              <a:gd name="connsiteY2" fmla="*/ 0 h 1956099"/>
              <a:gd name="connsiteX3" fmla="*/ 6696744 w 6696744"/>
              <a:gd name="connsiteY3" fmla="*/ 1080552 h 1956099"/>
              <a:gd name="connsiteX4" fmla="*/ 6696744 w 6696744"/>
              <a:gd name="connsiteY4" fmla="*/ 1799768 h 1956099"/>
              <a:gd name="connsiteX5" fmla="*/ 5479714 w 6696744"/>
              <a:gd name="connsiteY5" fmla="*/ 953771 h 1956099"/>
              <a:gd name="connsiteX6" fmla="*/ 1708349 w 6696744"/>
              <a:gd name="connsiteY6" fmla="*/ 1269884 h 1956099"/>
              <a:gd name="connsiteX7" fmla="*/ 0 w 6696744"/>
              <a:gd name="connsiteY7" fmla="*/ 1799768 h 1956099"/>
              <a:gd name="connsiteX8" fmla="*/ 0 w 6696744"/>
              <a:gd name="connsiteY8" fmla="*/ 1080552 h 1956099"/>
              <a:gd name="connsiteX0" fmla="*/ 0 w 6696744"/>
              <a:gd name="connsiteY0" fmla="*/ 1080552 h 1931601"/>
              <a:gd name="connsiteX1" fmla="*/ 1080552 w 6696744"/>
              <a:gd name="connsiteY1" fmla="*/ 0 h 1931601"/>
              <a:gd name="connsiteX2" fmla="*/ 5616192 w 6696744"/>
              <a:gd name="connsiteY2" fmla="*/ 0 h 1931601"/>
              <a:gd name="connsiteX3" fmla="*/ 6696744 w 6696744"/>
              <a:gd name="connsiteY3" fmla="*/ 1080552 h 1931601"/>
              <a:gd name="connsiteX4" fmla="*/ 6696744 w 6696744"/>
              <a:gd name="connsiteY4" fmla="*/ 1799768 h 1931601"/>
              <a:gd name="connsiteX5" fmla="*/ 5479714 w 6696744"/>
              <a:gd name="connsiteY5" fmla="*/ 953771 h 1931601"/>
              <a:gd name="connsiteX6" fmla="*/ 1858474 w 6696744"/>
              <a:gd name="connsiteY6" fmla="*/ 919513 h 1931601"/>
              <a:gd name="connsiteX7" fmla="*/ 0 w 6696744"/>
              <a:gd name="connsiteY7" fmla="*/ 1799768 h 1931601"/>
              <a:gd name="connsiteX8" fmla="*/ 0 w 6696744"/>
              <a:gd name="connsiteY8" fmla="*/ 1080552 h 193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6744" h="1931601">
                <a:moveTo>
                  <a:pt x="0" y="1080552"/>
                </a:moveTo>
                <a:cubicBezTo>
                  <a:pt x="0" y="483780"/>
                  <a:pt x="483780" y="0"/>
                  <a:pt x="1080552" y="0"/>
                </a:cubicBezTo>
                <a:lnTo>
                  <a:pt x="5616192" y="0"/>
                </a:lnTo>
                <a:cubicBezTo>
                  <a:pt x="6212964" y="0"/>
                  <a:pt x="6696744" y="483780"/>
                  <a:pt x="6696744" y="1080552"/>
                </a:cubicBezTo>
                <a:lnTo>
                  <a:pt x="6696744" y="1799768"/>
                </a:lnTo>
                <a:cubicBezTo>
                  <a:pt x="6696744" y="2396540"/>
                  <a:pt x="6676987" y="762702"/>
                  <a:pt x="5479714" y="953771"/>
                </a:cubicBezTo>
                <a:cubicBezTo>
                  <a:pt x="4208945" y="1017461"/>
                  <a:pt x="3197482" y="1005949"/>
                  <a:pt x="1858474" y="919513"/>
                </a:cubicBezTo>
                <a:cubicBezTo>
                  <a:pt x="142586" y="728444"/>
                  <a:pt x="0" y="2396540"/>
                  <a:pt x="0" y="1799768"/>
                </a:cubicBezTo>
                <a:lnTo>
                  <a:pt x="0" y="108055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44000" rtlCol="0" anchor="t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РАЗМЕРЫ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14"/>
          <p:cNvSpPr/>
          <p:nvPr/>
        </p:nvSpPr>
        <p:spPr>
          <a:xfrm>
            <a:off x="899592" y="1899967"/>
            <a:ext cx="2761374" cy="1070530"/>
          </a:xfrm>
          <a:custGeom>
            <a:avLst/>
            <a:gdLst>
              <a:gd name="connsiteX0" fmla="*/ 0 w 6624736"/>
              <a:gd name="connsiteY0" fmla="*/ 864096 h 1728192"/>
              <a:gd name="connsiteX1" fmla="*/ 864096 w 6624736"/>
              <a:gd name="connsiteY1" fmla="*/ 0 h 1728192"/>
              <a:gd name="connsiteX2" fmla="*/ 5760640 w 6624736"/>
              <a:gd name="connsiteY2" fmla="*/ 0 h 1728192"/>
              <a:gd name="connsiteX3" fmla="*/ 6624736 w 6624736"/>
              <a:gd name="connsiteY3" fmla="*/ 864096 h 1728192"/>
              <a:gd name="connsiteX4" fmla="*/ 6624736 w 6624736"/>
              <a:gd name="connsiteY4" fmla="*/ 864096 h 1728192"/>
              <a:gd name="connsiteX5" fmla="*/ 5760640 w 6624736"/>
              <a:gd name="connsiteY5" fmla="*/ 1728192 h 1728192"/>
              <a:gd name="connsiteX6" fmla="*/ 864096 w 6624736"/>
              <a:gd name="connsiteY6" fmla="*/ 1728192 h 1728192"/>
              <a:gd name="connsiteX7" fmla="*/ 0 w 6624736"/>
              <a:gd name="connsiteY7" fmla="*/ 864096 h 1728192"/>
              <a:gd name="connsiteX0" fmla="*/ 0 w 6624736"/>
              <a:gd name="connsiteY0" fmla="*/ 1708138 h 2572234"/>
              <a:gd name="connsiteX1" fmla="*/ 864096 w 6624736"/>
              <a:gd name="connsiteY1" fmla="*/ 844042 h 2572234"/>
              <a:gd name="connsiteX2" fmla="*/ 5760640 w 6624736"/>
              <a:gd name="connsiteY2" fmla="*/ 844042 h 2572234"/>
              <a:gd name="connsiteX3" fmla="*/ 6300317 w 6624736"/>
              <a:gd name="connsiteY3" fmla="*/ 13833 h 2572234"/>
              <a:gd name="connsiteX4" fmla="*/ 6624736 w 6624736"/>
              <a:gd name="connsiteY4" fmla="*/ 1708138 h 2572234"/>
              <a:gd name="connsiteX5" fmla="*/ 6624736 w 6624736"/>
              <a:gd name="connsiteY5" fmla="*/ 1708138 h 2572234"/>
              <a:gd name="connsiteX6" fmla="*/ 5760640 w 6624736"/>
              <a:gd name="connsiteY6" fmla="*/ 2572234 h 2572234"/>
              <a:gd name="connsiteX7" fmla="*/ 864096 w 6624736"/>
              <a:gd name="connsiteY7" fmla="*/ 2572234 h 2572234"/>
              <a:gd name="connsiteX8" fmla="*/ 0 w 6624736"/>
              <a:gd name="connsiteY8" fmla="*/ 1708138 h 2572234"/>
              <a:gd name="connsiteX0" fmla="*/ 0 w 6624736"/>
              <a:gd name="connsiteY0" fmla="*/ 1709009 h 2573105"/>
              <a:gd name="connsiteX1" fmla="*/ 864096 w 6624736"/>
              <a:gd name="connsiteY1" fmla="*/ 844913 h 2573105"/>
              <a:gd name="connsiteX2" fmla="*/ 5760640 w 6624736"/>
              <a:gd name="connsiteY2" fmla="*/ 844913 h 2573105"/>
              <a:gd name="connsiteX3" fmla="*/ 6300317 w 6624736"/>
              <a:gd name="connsiteY3" fmla="*/ 14704 h 2573105"/>
              <a:gd name="connsiteX4" fmla="*/ 6624736 w 6624736"/>
              <a:gd name="connsiteY4" fmla="*/ 1709009 h 2573105"/>
              <a:gd name="connsiteX5" fmla="*/ 6624736 w 6624736"/>
              <a:gd name="connsiteY5" fmla="*/ 1709009 h 2573105"/>
              <a:gd name="connsiteX6" fmla="*/ 5760640 w 6624736"/>
              <a:gd name="connsiteY6" fmla="*/ 2573105 h 2573105"/>
              <a:gd name="connsiteX7" fmla="*/ 864096 w 6624736"/>
              <a:gd name="connsiteY7" fmla="*/ 2573105 h 2573105"/>
              <a:gd name="connsiteX8" fmla="*/ 0 w 6624736"/>
              <a:gd name="connsiteY8" fmla="*/ 1709009 h 2573105"/>
              <a:gd name="connsiteX0" fmla="*/ 0 w 6628455"/>
              <a:gd name="connsiteY0" fmla="*/ 1709009 h 2573105"/>
              <a:gd name="connsiteX1" fmla="*/ 864096 w 6628455"/>
              <a:gd name="connsiteY1" fmla="*/ 844913 h 2573105"/>
              <a:gd name="connsiteX2" fmla="*/ 5760640 w 6628455"/>
              <a:gd name="connsiteY2" fmla="*/ 844913 h 2573105"/>
              <a:gd name="connsiteX3" fmla="*/ 6300317 w 6628455"/>
              <a:gd name="connsiteY3" fmla="*/ 14704 h 2573105"/>
              <a:gd name="connsiteX4" fmla="*/ 6624736 w 6628455"/>
              <a:gd name="connsiteY4" fmla="*/ 1709009 h 2573105"/>
              <a:gd name="connsiteX5" fmla="*/ 6624736 w 6628455"/>
              <a:gd name="connsiteY5" fmla="*/ 1709009 h 2573105"/>
              <a:gd name="connsiteX6" fmla="*/ 5760640 w 6628455"/>
              <a:gd name="connsiteY6" fmla="*/ 2573105 h 2573105"/>
              <a:gd name="connsiteX7" fmla="*/ 864096 w 6628455"/>
              <a:gd name="connsiteY7" fmla="*/ 2573105 h 2573105"/>
              <a:gd name="connsiteX8" fmla="*/ 0 w 6628455"/>
              <a:gd name="connsiteY8" fmla="*/ 1709009 h 257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455" h="2573105">
                <a:moveTo>
                  <a:pt x="0" y="1709009"/>
                </a:moveTo>
                <a:cubicBezTo>
                  <a:pt x="0" y="1231782"/>
                  <a:pt x="386869" y="844913"/>
                  <a:pt x="864096" y="844913"/>
                </a:cubicBezTo>
                <a:lnTo>
                  <a:pt x="5760640" y="844913"/>
                </a:lnTo>
                <a:cubicBezTo>
                  <a:pt x="6741739" y="831650"/>
                  <a:pt x="6156301" y="-129312"/>
                  <a:pt x="6300317" y="14704"/>
                </a:cubicBezTo>
                <a:cubicBezTo>
                  <a:pt x="6444333" y="158720"/>
                  <a:pt x="6659376" y="337079"/>
                  <a:pt x="6624736" y="1709009"/>
                </a:cubicBezTo>
                <a:lnTo>
                  <a:pt x="6624736" y="1709009"/>
                </a:lnTo>
                <a:cubicBezTo>
                  <a:pt x="6624736" y="2186236"/>
                  <a:pt x="6237867" y="2573105"/>
                  <a:pt x="5760640" y="2573105"/>
                </a:cubicBezTo>
                <a:lnTo>
                  <a:pt x="864096" y="2573105"/>
                </a:lnTo>
                <a:cubicBezTo>
                  <a:pt x="386869" y="2573105"/>
                  <a:pt x="0" y="2186236"/>
                  <a:pt x="0" y="1709009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16000" rtlCol="0" anchor="b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ЛИНЕЙНЫЕ</a:t>
            </a:r>
          </a:p>
        </p:txBody>
      </p:sp>
      <p:sp>
        <p:nvSpPr>
          <p:cNvPr id="12" name="Скругленный прямоугольник 14"/>
          <p:cNvSpPr/>
          <p:nvPr/>
        </p:nvSpPr>
        <p:spPr>
          <a:xfrm flipH="1">
            <a:off x="5580112" y="1899967"/>
            <a:ext cx="2761374" cy="1070530"/>
          </a:xfrm>
          <a:custGeom>
            <a:avLst/>
            <a:gdLst>
              <a:gd name="connsiteX0" fmla="*/ 0 w 6624736"/>
              <a:gd name="connsiteY0" fmla="*/ 864096 h 1728192"/>
              <a:gd name="connsiteX1" fmla="*/ 864096 w 6624736"/>
              <a:gd name="connsiteY1" fmla="*/ 0 h 1728192"/>
              <a:gd name="connsiteX2" fmla="*/ 5760640 w 6624736"/>
              <a:gd name="connsiteY2" fmla="*/ 0 h 1728192"/>
              <a:gd name="connsiteX3" fmla="*/ 6624736 w 6624736"/>
              <a:gd name="connsiteY3" fmla="*/ 864096 h 1728192"/>
              <a:gd name="connsiteX4" fmla="*/ 6624736 w 6624736"/>
              <a:gd name="connsiteY4" fmla="*/ 864096 h 1728192"/>
              <a:gd name="connsiteX5" fmla="*/ 5760640 w 6624736"/>
              <a:gd name="connsiteY5" fmla="*/ 1728192 h 1728192"/>
              <a:gd name="connsiteX6" fmla="*/ 864096 w 6624736"/>
              <a:gd name="connsiteY6" fmla="*/ 1728192 h 1728192"/>
              <a:gd name="connsiteX7" fmla="*/ 0 w 6624736"/>
              <a:gd name="connsiteY7" fmla="*/ 864096 h 1728192"/>
              <a:gd name="connsiteX0" fmla="*/ 0 w 6624736"/>
              <a:gd name="connsiteY0" fmla="*/ 1708138 h 2572234"/>
              <a:gd name="connsiteX1" fmla="*/ 864096 w 6624736"/>
              <a:gd name="connsiteY1" fmla="*/ 844042 h 2572234"/>
              <a:gd name="connsiteX2" fmla="*/ 5760640 w 6624736"/>
              <a:gd name="connsiteY2" fmla="*/ 844042 h 2572234"/>
              <a:gd name="connsiteX3" fmla="*/ 6300317 w 6624736"/>
              <a:gd name="connsiteY3" fmla="*/ 13833 h 2572234"/>
              <a:gd name="connsiteX4" fmla="*/ 6624736 w 6624736"/>
              <a:gd name="connsiteY4" fmla="*/ 1708138 h 2572234"/>
              <a:gd name="connsiteX5" fmla="*/ 6624736 w 6624736"/>
              <a:gd name="connsiteY5" fmla="*/ 1708138 h 2572234"/>
              <a:gd name="connsiteX6" fmla="*/ 5760640 w 6624736"/>
              <a:gd name="connsiteY6" fmla="*/ 2572234 h 2572234"/>
              <a:gd name="connsiteX7" fmla="*/ 864096 w 6624736"/>
              <a:gd name="connsiteY7" fmla="*/ 2572234 h 2572234"/>
              <a:gd name="connsiteX8" fmla="*/ 0 w 6624736"/>
              <a:gd name="connsiteY8" fmla="*/ 1708138 h 2572234"/>
              <a:gd name="connsiteX0" fmla="*/ 0 w 6624736"/>
              <a:gd name="connsiteY0" fmla="*/ 1709009 h 2573105"/>
              <a:gd name="connsiteX1" fmla="*/ 864096 w 6624736"/>
              <a:gd name="connsiteY1" fmla="*/ 844913 h 2573105"/>
              <a:gd name="connsiteX2" fmla="*/ 5760640 w 6624736"/>
              <a:gd name="connsiteY2" fmla="*/ 844913 h 2573105"/>
              <a:gd name="connsiteX3" fmla="*/ 6300317 w 6624736"/>
              <a:gd name="connsiteY3" fmla="*/ 14704 h 2573105"/>
              <a:gd name="connsiteX4" fmla="*/ 6624736 w 6624736"/>
              <a:gd name="connsiteY4" fmla="*/ 1709009 h 2573105"/>
              <a:gd name="connsiteX5" fmla="*/ 6624736 w 6624736"/>
              <a:gd name="connsiteY5" fmla="*/ 1709009 h 2573105"/>
              <a:gd name="connsiteX6" fmla="*/ 5760640 w 6624736"/>
              <a:gd name="connsiteY6" fmla="*/ 2573105 h 2573105"/>
              <a:gd name="connsiteX7" fmla="*/ 864096 w 6624736"/>
              <a:gd name="connsiteY7" fmla="*/ 2573105 h 2573105"/>
              <a:gd name="connsiteX8" fmla="*/ 0 w 6624736"/>
              <a:gd name="connsiteY8" fmla="*/ 1709009 h 2573105"/>
              <a:gd name="connsiteX0" fmla="*/ 0 w 6628455"/>
              <a:gd name="connsiteY0" fmla="*/ 1709009 h 2573105"/>
              <a:gd name="connsiteX1" fmla="*/ 864096 w 6628455"/>
              <a:gd name="connsiteY1" fmla="*/ 844913 h 2573105"/>
              <a:gd name="connsiteX2" fmla="*/ 5760640 w 6628455"/>
              <a:gd name="connsiteY2" fmla="*/ 844913 h 2573105"/>
              <a:gd name="connsiteX3" fmla="*/ 6300317 w 6628455"/>
              <a:gd name="connsiteY3" fmla="*/ 14704 h 2573105"/>
              <a:gd name="connsiteX4" fmla="*/ 6624736 w 6628455"/>
              <a:gd name="connsiteY4" fmla="*/ 1709009 h 2573105"/>
              <a:gd name="connsiteX5" fmla="*/ 6624736 w 6628455"/>
              <a:gd name="connsiteY5" fmla="*/ 1709009 h 2573105"/>
              <a:gd name="connsiteX6" fmla="*/ 5760640 w 6628455"/>
              <a:gd name="connsiteY6" fmla="*/ 2573105 h 2573105"/>
              <a:gd name="connsiteX7" fmla="*/ 864096 w 6628455"/>
              <a:gd name="connsiteY7" fmla="*/ 2573105 h 2573105"/>
              <a:gd name="connsiteX8" fmla="*/ 0 w 6628455"/>
              <a:gd name="connsiteY8" fmla="*/ 1709009 h 257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455" h="2573105">
                <a:moveTo>
                  <a:pt x="0" y="1709009"/>
                </a:moveTo>
                <a:cubicBezTo>
                  <a:pt x="0" y="1231782"/>
                  <a:pt x="386869" y="844913"/>
                  <a:pt x="864096" y="844913"/>
                </a:cubicBezTo>
                <a:lnTo>
                  <a:pt x="5760640" y="844913"/>
                </a:lnTo>
                <a:cubicBezTo>
                  <a:pt x="6741739" y="831650"/>
                  <a:pt x="6156301" y="-129312"/>
                  <a:pt x="6300317" y="14704"/>
                </a:cubicBezTo>
                <a:cubicBezTo>
                  <a:pt x="6444333" y="158720"/>
                  <a:pt x="6659376" y="337079"/>
                  <a:pt x="6624736" y="1709009"/>
                </a:cubicBezTo>
                <a:lnTo>
                  <a:pt x="6624736" y="1709009"/>
                </a:lnTo>
                <a:cubicBezTo>
                  <a:pt x="6624736" y="2186236"/>
                  <a:pt x="6237867" y="2573105"/>
                  <a:pt x="5760640" y="2573105"/>
                </a:cubicBezTo>
                <a:lnTo>
                  <a:pt x="864096" y="2573105"/>
                </a:lnTo>
                <a:cubicBezTo>
                  <a:pt x="386869" y="2573105"/>
                  <a:pt x="0" y="2186236"/>
                  <a:pt x="0" y="1709009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16000" rtlCol="0" anchor="b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УГЛОВЫЕ</a:t>
            </a:r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827582" y="3789040"/>
            <a:ext cx="3888434" cy="2248853"/>
          </a:xfrm>
          <a:prstGeom prst="cloudCallout">
            <a:avLst>
              <a:gd name="adj1" fmla="val 27813"/>
              <a:gd name="adj2" fmla="val -941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 длину, ширину, толщину, высоту, диаметр или радиус измеряемой части изделия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118719" y="3458974"/>
            <a:ext cx="2736812" cy="1405533"/>
          </a:xfrm>
          <a:prstGeom prst="cloudCallout">
            <a:avLst>
              <a:gd name="adj1" fmla="val 27813"/>
              <a:gd name="adj2" fmla="val -941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 величину угла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изделия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690215"/>
            <a:ext cx="5256584" cy="5477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5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7"/>
            <a:ext cx="6965245" cy="6480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Нанесение размеров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1" y="1392633"/>
            <a:ext cx="4756158" cy="452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46" y="1340768"/>
            <a:ext cx="5030109" cy="461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7"/>
            <a:ext cx="6965245" cy="6480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Обозначение размеров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425668"/>
            <a:ext cx="5688632" cy="4595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7"/>
            <a:ext cx="6965245" cy="6480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Стрелки размерной линии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10" y="1700807"/>
            <a:ext cx="6642379" cy="2858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0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79"/>
            <a:ext cx="6965245" cy="6480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Требования к нанесению размеров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38" y="1268760"/>
            <a:ext cx="5136725" cy="4778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7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789345" cy="93610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Расположение размерных чисел линейных размеров при различных наклонах размерных линий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63137"/>
            <a:ext cx="3888432" cy="4419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789345" cy="72007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Символьные обозначения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8" y="1660124"/>
            <a:ext cx="4213668" cy="3353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048000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2667000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41"/>
            <a:ext cx="6092964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2c81f9d945bb449252bea81313daa647ecf2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386</TotalTime>
  <Words>752</Words>
  <Application>Microsoft Office PowerPoint</Application>
  <PresentationFormat>Экран (4:3)</PresentationFormat>
  <Paragraphs>72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Основные правила нанесения размеров</vt:lpstr>
      <vt:lpstr>Правила нанесения размеров (ГОСТ 2.307-68)</vt:lpstr>
      <vt:lpstr>Презентация PowerPoint</vt:lpstr>
      <vt:lpstr>Нанесение размеров</vt:lpstr>
      <vt:lpstr>Обозначение размеров</vt:lpstr>
      <vt:lpstr>Стрелки размерной линии</vt:lpstr>
      <vt:lpstr>Требования к нанесению размеров</vt:lpstr>
      <vt:lpstr>Расположение размерных чисел линейных размеров при различных наклонах размерных линий</vt:lpstr>
      <vt:lpstr>Символьные обозначения</vt:lpstr>
      <vt:lpstr>Презентация PowerPoint</vt:lpstr>
      <vt:lpstr>Презентация PowerPoint</vt:lpstr>
      <vt:lpstr>Последовательность нанесения размеров</vt:lpstr>
      <vt:lpstr>Самостоятельная работа </vt:lpstr>
      <vt:lpstr>Домашнее задание</vt:lpstr>
      <vt:lpstr>Ответ на самостоятельную работу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правила нанесения размеров</dc:title>
  <dc:creator>Samsung</dc:creator>
  <cp:lastModifiedBy>Samsung</cp:lastModifiedBy>
  <cp:revision>46</cp:revision>
  <dcterms:created xsi:type="dcterms:W3CDTF">2014-09-28T05:53:20Z</dcterms:created>
  <dcterms:modified xsi:type="dcterms:W3CDTF">2014-10-03T19:05:24Z</dcterms:modified>
</cp:coreProperties>
</file>