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0D6E-8ABF-4866-99CE-603E5C2F4B1C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E89B-3D02-4F78-98B6-4A2C6D4CE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Развитие умения писать буквы безударных гласных в падежных окончаниях имён существительных, действовать по алгоритму.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i="1" dirty="0" smtClean="0"/>
              <a:t>                                                                                                    1.Ставлю существительное в  н.ф. и определяю  род, склонение.                                                                                     2. Подбираю   и ставлю…..                              3.Пишу такое окончание, …</a:t>
            </a:r>
          </a:p>
          <a:p>
            <a:pPr marL="457200" indent="-457200"/>
            <a:r>
              <a:rPr lang="ru-RU" sz="2400" i="1" dirty="0" smtClean="0"/>
              <a:t>4. Проверяю: обозначаю орфограмму.</a:t>
            </a:r>
          </a:p>
          <a:p>
            <a:pPr marL="457200" indent="-457200"/>
            <a:endParaRPr lang="ru-RU" sz="24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«Какой же у Иволги домик маленький»,-пропищала Береговушка. (В.Бианки)</a:t>
            </a:r>
          </a:p>
          <a:p>
            <a:pPr marL="457200" indent="-457200">
              <a:buAutoNum type="arabicPeriod"/>
            </a:pPr>
            <a:r>
              <a:rPr lang="ru-RU" i="1" dirty="0" smtClean="0"/>
              <a:t>Проверьте предложение.</a:t>
            </a:r>
          </a:p>
          <a:p>
            <a:pPr marL="457200" indent="-457200">
              <a:buAutoNum type="arabicPeriod"/>
            </a:pPr>
            <a:r>
              <a:rPr lang="ru-RU" i="1" dirty="0" smtClean="0"/>
              <a:t>Составьте схему предложения.</a:t>
            </a:r>
          </a:p>
          <a:p>
            <a:pPr marL="457200" indent="-457200">
              <a:buAutoNum type="arabicPeriod"/>
            </a:pPr>
            <a:r>
              <a:rPr lang="ru-RU" i="1" dirty="0" smtClean="0"/>
              <a:t>Разберите слово (Береговушка)  по составу , запишите однокоренные слова.</a:t>
            </a:r>
          </a:p>
          <a:p>
            <a:pPr marL="457200" indent="-457200">
              <a:buAutoNum type="arabicPeriod"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Игра «Наполни корзину»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b="1" i="1" dirty="0" smtClean="0">
                <a:latin typeface="+mj-lt"/>
              </a:rPr>
              <a:t>          к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о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</a:t>
            </a:r>
            <a:r>
              <a:rPr lang="ru-RU" sz="2400" b="1" i="1" dirty="0" err="1" smtClean="0">
                <a:latin typeface="+mj-lt"/>
              </a:rPr>
              <a:t>р</a:t>
            </a:r>
            <a:r>
              <a:rPr lang="ru-RU" sz="2400" b="1" i="1" dirty="0" smtClean="0">
                <a:latin typeface="+mj-lt"/>
              </a:rPr>
              <a:t>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</a:t>
            </a:r>
            <a:r>
              <a:rPr lang="ru-RU" sz="2400" b="1" i="1" dirty="0" err="1" smtClean="0">
                <a:latin typeface="+mj-lt"/>
              </a:rPr>
              <a:t>з</a:t>
            </a:r>
            <a:r>
              <a:rPr lang="ru-RU" sz="2400" b="1" i="1" dirty="0" smtClean="0">
                <a:latin typeface="+mj-lt"/>
              </a:rPr>
              <a:t> 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и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</a:t>
            </a:r>
            <a:r>
              <a:rPr lang="ru-RU" sz="2400" b="1" i="1" dirty="0" err="1" smtClean="0">
                <a:latin typeface="+mj-lt"/>
              </a:rPr>
              <a:t>н</a:t>
            </a:r>
            <a:r>
              <a:rPr lang="ru-RU" sz="2400" b="1" i="1" dirty="0" smtClean="0">
                <a:latin typeface="+mj-lt"/>
              </a:rPr>
              <a:t>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о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ч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к   -</a:t>
            </a:r>
          </a:p>
          <a:p>
            <a:pPr algn="just">
              <a:buNone/>
            </a:pP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smtClean="0">
                <a:latin typeface="+mj-lt"/>
              </a:rPr>
              <a:t>         а   -</a:t>
            </a:r>
            <a:endParaRPr lang="ru-RU" sz="2400" b="1" i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Вставьте пропущенные буквы, объясните их выбор.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1.  Хвостик </a:t>
            </a:r>
            <a:r>
              <a:rPr lang="ru-RU" i="1" dirty="0" err="1" smtClean="0"/>
              <a:t>м_рков_</a:t>
            </a:r>
            <a:r>
              <a:rPr lang="ru-RU" i="1" dirty="0" smtClean="0"/>
              <a:t>, выдернули по </a:t>
            </a:r>
            <a:r>
              <a:rPr lang="ru-RU" i="1" dirty="0" err="1" smtClean="0"/>
              <a:t>м_рковк_</a:t>
            </a:r>
            <a:r>
              <a:rPr lang="ru-RU" i="1" dirty="0" smtClean="0"/>
              <a:t>, читал о </a:t>
            </a:r>
            <a:r>
              <a:rPr lang="ru-RU" i="1" dirty="0" err="1" smtClean="0"/>
              <a:t>к_ртофел_</a:t>
            </a:r>
            <a:r>
              <a:rPr lang="ru-RU" i="1" dirty="0" smtClean="0"/>
              <a:t>, мечтал о </a:t>
            </a:r>
            <a:r>
              <a:rPr lang="ru-RU" i="1" dirty="0" err="1" smtClean="0"/>
              <a:t>к_ртошк_</a:t>
            </a:r>
            <a:r>
              <a:rPr lang="ru-RU" i="1" dirty="0" smtClean="0"/>
              <a:t>, поднялись по </a:t>
            </a:r>
            <a:r>
              <a:rPr lang="ru-RU" i="1" dirty="0" err="1" smtClean="0"/>
              <a:t>тр_вог_</a:t>
            </a:r>
            <a:r>
              <a:rPr lang="ru-RU" i="1" dirty="0" smtClean="0"/>
              <a:t>, нарвал букет </a:t>
            </a:r>
            <a:r>
              <a:rPr lang="ru-RU" i="1" dirty="0" err="1" smtClean="0"/>
              <a:t>с_рен_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Схемы предложений.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и              ,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     ,       и       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6. А: «П».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7.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                ,        и       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357818" y="1714488"/>
            <a:ext cx="357190" cy="357190"/>
            <a:chOff x="3419872" y="1124744"/>
            <a:chExt cx="774320" cy="792088"/>
          </a:xfrm>
        </p:grpSpPr>
        <p:sp>
          <p:nvSpPr>
            <p:cNvPr id="6" name="Блок-схема: узел 5"/>
            <p:cNvSpPr/>
            <p:nvPr/>
          </p:nvSpPr>
          <p:spPr>
            <a:xfrm>
              <a:off x="3419872" y="1124744"/>
              <a:ext cx="774320" cy="79208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3563888" y="1441579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563888" y="1599997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2357422" y="1714488"/>
            <a:ext cx="357190" cy="357190"/>
            <a:chOff x="3419872" y="1124744"/>
            <a:chExt cx="774320" cy="792088"/>
          </a:xfrm>
        </p:grpSpPr>
        <p:sp>
          <p:nvSpPr>
            <p:cNvPr id="10" name="Блок-схема: узел 9"/>
            <p:cNvSpPr/>
            <p:nvPr/>
          </p:nvSpPr>
          <p:spPr>
            <a:xfrm>
              <a:off x="3419872" y="1124744"/>
              <a:ext cx="774320" cy="79208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563888" y="1441579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563888" y="1599997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1428728" y="1714488"/>
            <a:ext cx="357190" cy="357190"/>
            <a:chOff x="3419872" y="1124744"/>
            <a:chExt cx="774320" cy="792088"/>
          </a:xfrm>
        </p:grpSpPr>
        <p:sp>
          <p:nvSpPr>
            <p:cNvPr id="22" name="Блок-схема: узел 21"/>
            <p:cNvSpPr/>
            <p:nvPr/>
          </p:nvSpPr>
          <p:spPr>
            <a:xfrm>
              <a:off x="3419872" y="1124744"/>
              <a:ext cx="774320" cy="792088"/>
            </a:xfrm>
            <a:prstGeom prst="flowChartConnector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563888" y="1441579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563888" y="1599997"/>
              <a:ext cx="50405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Блок-схема: узел 25"/>
          <p:cNvSpPr/>
          <p:nvPr/>
        </p:nvSpPr>
        <p:spPr>
          <a:xfrm>
            <a:off x="3000364" y="1714488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4429124" y="1714488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3714744" y="1714488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endCxn id="30" idx="5"/>
          </p:cNvCxnSpPr>
          <p:nvPr/>
        </p:nvCxnSpPr>
        <p:spPr>
          <a:xfrm rot="16200000" flipH="1">
            <a:off x="4714876" y="2000239"/>
            <a:ext cx="19129" cy="19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571604" y="300037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71604" y="321468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214546" y="307181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Блок-схема: узел 52"/>
          <p:cNvSpPr/>
          <p:nvPr/>
        </p:nvSpPr>
        <p:spPr>
          <a:xfrm>
            <a:off x="3000364" y="1714488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3071802" y="2928934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узел 54"/>
          <p:cNvSpPr/>
          <p:nvPr/>
        </p:nvSpPr>
        <p:spPr>
          <a:xfrm>
            <a:off x="4071934" y="2928934"/>
            <a:ext cx="357190" cy="35719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Упр.2, </a:t>
            </a:r>
            <a:r>
              <a:rPr lang="ru-RU" dirty="0" smtClean="0"/>
              <a:t>с.2</a:t>
            </a:r>
            <a:r>
              <a:rPr lang="en-US" dirty="0" smtClean="0"/>
              <a:t>8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185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Развитие умения писать буквы безударных гласных в падежных окончаниях имён существительных, действовать по алгоритму. </vt:lpstr>
      <vt:lpstr>Слайд 2</vt:lpstr>
      <vt:lpstr>Игра «Наполни корзину»</vt:lpstr>
      <vt:lpstr>Вставьте пропущенные буквы, объясните их выбор.</vt:lpstr>
      <vt:lpstr>Схемы предложений.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умения писать буквы безударных гласных в падежных окончаниях имён существительных, действовать по алгоритму. </dc:title>
  <dc:creator>Admin</dc:creator>
  <cp:lastModifiedBy>Admin</cp:lastModifiedBy>
  <cp:revision>19</cp:revision>
  <dcterms:created xsi:type="dcterms:W3CDTF">2013-01-14T21:43:54Z</dcterms:created>
  <dcterms:modified xsi:type="dcterms:W3CDTF">2013-01-15T10:32:03Z</dcterms:modified>
</cp:coreProperties>
</file>