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95" r:id="rId2"/>
    <p:sldId id="280" r:id="rId3"/>
    <p:sldId id="282" r:id="rId4"/>
    <p:sldId id="277" r:id="rId5"/>
    <p:sldId id="281" r:id="rId6"/>
    <p:sldId id="269" r:id="rId7"/>
    <p:sldId id="283" r:id="rId8"/>
    <p:sldId id="257" r:id="rId9"/>
    <p:sldId id="284" r:id="rId10"/>
    <p:sldId id="273" r:id="rId11"/>
    <p:sldId id="285" r:id="rId12"/>
    <p:sldId id="290" r:id="rId13"/>
    <p:sldId id="291" r:id="rId14"/>
    <p:sldId id="294" r:id="rId15"/>
    <p:sldId id="263" r:id="rId16"/>
    <p:sldId id="296" r:id="rId17"/>
    <p:sldId id="298" r:id="rId18"/>
    <p:sldId id="30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808"/>
    <a:srgbClr val="008000"/>
    <a:srgbClr val="005000"/>
    <a:srgbClr val="3D6AA1"/>
    <a:srgbClr val="B7E3F7"/>
    <a:srgbClr val="5B89C1"/>
    <a:srgbClr val="B3F7A3"/>
    <a:srgbClr val="05A33A"/>
    <a:srgbClr val="038F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0" autoAdjust="0"/>
    <p:restoredTop sz="94624" autoAdjust="0"/>
  </p:normalViewPr>
  <p:slideViewPr>
    <p:cSldViewPr>
      <p:cViewPr varScale="1">
        <p:scale>
          <a:sx n="63" d="100"/>
          <a:sy n="63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13039E1-65B8-494D-B0F7-2899F99591E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49E7184-5C9A-4BC8-BD5A-822068AD3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46E462-BF45-4DBA-AB3B-75418D5FF9CC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CA0D1-615F-460E-B124-7E7565C801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3E02E-080D-4A51-882F-E1E7693CD642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086AA-035E-4D6C-B76C-5F7F5F2737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CB581-0642-43A5-88BA-805761DAD666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6212E-515E-42F8-BF1C-A4E7EB2B29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0964E-5B16-44A1-8F94-388A24F4689E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9F886-7157-4E4A-BFF5-BF55B27DF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95797-86F7-4D36-BDDE-C41E6A7FC4DE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96B3BF07-566D-4386-810E-4A56B97FF7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36BD74-1021-46DE-B9B9-0041242D3851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B2471-AA8F-4CF2-AFFD-BB19C9C0A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68201-41A7-44D0-97FB-EFA061A6D9FC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09AFC-81DA-4C8C-A1A1-A848011AB3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1869FD-7A12-4DE0-ABD3-CC9C5640710F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2257B-FFC4-440A-926E-1922CF318D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8CB32-7DA6-434D-8C2F-DF6F0D999DE3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A654E-46CC-4144-954A-71C09AD9FE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0C3F0-11A0-4753-B6FA-4BF3AFB6B4AE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F275E-5F5B-4624-BE69-74B7E52588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657DA-C681-4B87-98CC-8368CD9FE429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21C65-5C73-4171-902E-5963E8DCC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076F7D4-0811-4177-B39D-383371427CA5}" type="datetimeFigureOut">
              <a:rPr lang="ru-RU" smtClean="0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C1323D1-C79C-4728-9430-D23F72B739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domilfo.ru/pled-vesna-140h20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hyperlink" Target="http://www.domilfo.ru/pled-iz-mikrofibryi-BETHAN-180h20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0" y="476672"/>
            <a:ext cx="843133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</a:t>
            </a:r>
          </a:p>
          <a:p>
            <a:pPr algn="ctr"/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ТКАНИ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6093296"/>
            <a:ext cx="4543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ГБОУ гимназии №402 г. Москвы</a:t>
            </a:r>
          </a:p>
          <a:p>
            <a:r>
              <a:rPr lang="ru-RU" dirty="0" smtClean="0"/>
              <a:t>Берендюкова Г.В.</a:t>
            </a:r>
            <a:endParaRPr lang="ru-RU" dirty="0"/>
          </a:p>
        </p:txBody>
      </p:sp>
      <p:pic>
        <p:nvPicPr>
          <p:cNvPr id="29698" name="Picture 2" descr="https://im1-tub-ru.yandex.net/i?id=07233a7839730879e55f9655a9c15957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2664296" cy="2664296"/>
          </a:xfrm>
          <a:prstGeom prst="rect">
            <a:avLst/>
          </a:prstGeom>
          <a:noFill/>
        </p:spPr>
      </p:pic>
      <p:pic>
        <p:nvPicPr>
          <p:cNvPr id="29700" name="Picture 4" descr="https://im3-tub-ru.yandex.net/i?id=0e6d54abcf70027950c4348a69cb8a1d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700808"/>
            <a:ext cx="2520280" cy="2443908"/>
          </a:xfrm>
          <a:prstGeom prst="rect">
            <a:avLst/>
          </a:prstGeom>
          <a:noFill/>
        </p:spPr>
      </p:pic>
      <p:pic>
        <p:nvPicPr>
          <p:cNvPr id="29702" name="Picture 6" descr="https://im0-tub-ru.yandex.net/i?id=f3aa3beaeedd97a2be0ba39aafb88d01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356992"/>
            <a:ext cx="2448272" cy="18362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51520" y="2204864"/>
            <a:ext cx="4248472" cy="4188913"/>
            <a:chOff x="539552" y="2436813"/>
            <a:chExt cx="3887986" cy="3295650"/>
          </a:xfrm>
        </p:grpSpPr>
        <p:sp>
          <p:nvSpPr>
            <p:cNvPr id="28" name="AutoShape 46"/>
            <p:cNvSpPr>
              <a:spLocks noChangeArrowheads="1"/>
            </p:cNvSpPr>
            <p:nvPr/>
          </p:nvSpPr>
          <p:spPr bwMode="gray">
            <a:xfrm>
              <a:off x="542925" y="2436813"/>
              <a:ext cx="3884613" cy="329565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57001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52"/>
            <p:cNvSpPr>
              <a:spLocks noChangeArrowheads="1"/>
            </p:cNvSpPr>
            <p:nvPr/>
          </p:nvSpPr>
          <p:spPr bwMode="gray">
            <a:xfrm flipV="1">
              <a:off x="539552" y="5496058"/>
              <a:ext cx="3855525" cy="5665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2000">
                  <a:srgbClr val="99CC00">
                    <a:gamma/>
                    <a:tint val="33333"/>
                    <a:invGamma/>
                    <a:alpha val="14000"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071563" y="257175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3924300" y="1557338"/>
            <a:ext cx="5429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rgbClr val="3D6AA1"/>
              </a:solidFill>
            </a:endParaRPr>
          </a:p>
          <a:p>
            <a:r>
              <a:rPr lang="ru-RU" sz="2800">
                <a:solidFill>
                  <a:srgbClr val="002060"/>
                </a:solidFill>
              </a:rPr>
              <a:t>       </a:t>
            </a:r>
            <a:endParaRPr lang="ru-RU" sz="3200">
              <a:solidFill>
                <a:srgbClr val="3D6AA1"/>
              </a:solidFill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gray">
          <a:xfrm>
            <a:off x="395536" y="2852936"/>
            <a:ext cx="3887663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                 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ТКАНИ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НАКАПЛИВАТЬ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ВЫДЕЛЯЕМОЕ ТЕЛОМ ЧЕЛОВЕКА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3"/>
          <p:cNvGrpSpPr>
            <a:grpSpLocks/>
          </p:cNvGrpSpPr>
          <p:nvPr/>
        </p:nvGrpSpPr>
        <p:grpSpPr bwMode="auto">
          <a:xfrm>
            <a:off x="3419872" y="620688"/>
            <a:ext cx="5724128" cy="1366838"/>
            <a:chOff x="11923" y="620688"/>
            <a:chExt cx="4767935" cy="1368425"/>
          </a:xfrm>
        </p:grpSpPr>
        <p:sp>
          <p:nvSpPr>
            <p:cNvPr id="16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51"/>
            <p:cNvSpPr txBox="1">
              <a:spLocks noChangeArrowheads="1"/>
            </p:cNvSpPr>
            <p:nvPr/>
          </p:nvSpPr>
          <p:spPr bwMode="gray">
            <a:xfrm>
              <a:off x="11923" y="981146"/>
              <a:ext cx="4767935" cy="6470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3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ТЕПЛОЗАЩИТНОСТЬ</a:t>
              </a:r>
              <a:endPara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484" name="Picture 4" descr="Плед ВЕСНА 140х2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2095500" cy="1552576"/>
          </a:xfrm>
          <a:prstGeom prst="rect">
            <a:avLst/>
          </a:prstGeom>
          <a:noFill/>
        </p:spPr>
      </p:pic>
      <p:pic>
        <p:nvPicPr>
          <p:cNvPr id="20486" name="Picture 6" descr="Плед из микрофибры BETHAN 180х2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212976"/>
            <a:ext cx="4081923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6"/>
          <p:cNvSpPr>
            <a:spLocks noChangeArrowheads="1"/>
          </p:cNvSpPr>
          <p:nvPr/>
        </p:nvSpPr>
        <p:spPr bwMode="invGray">
          <a:xfrm rot="6929342">
            <a:off x="3468658" y="4280298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395536" y="476672"/>
            <a:ext cx="4824536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bg1"/>
                </a:solidFill>
              </a:rPr>
              <a:t>           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ОСЫПАЕМОСТЬ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835696" y="4869160"/>
            <a:ext cx="396448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СКОЛЬЖЕНИЕ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0" name="AutoShape 6"/>
          <p:cNvSpPr>
            <a:spLocks noChangeArrowheads="1"/>
          </p:cNvSpPr>
          <p:nvPr/>
        </p:nvSpPr>
        <p:spPr bwMode="invGray">
          <a:xfrm rot="-7521544">
            <a:off x="2138493" y="1827452"/>
            <a:ext cx="806450" cy="276225"/>
          </a:xfrm>
          <a:prstGeom prst="rightArrow">
            <a:avLst>
              <a:gd name="adj1" fmla="val 35167"/>
              <a:gd name="adj2" fmla="val 110821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AutoShape 6"/>
          <p:cNvSpPr>
            <a:spLocks noChangeArrowheads="1"/>
          </p:cNvSpPr>
          <p:nvPr/>
        </p:nvSpPr>
        <p:spPr bwMode="invGray">
          <a:xfrm rot="-3000737">
            <a:off x="6050782" y="1930509"/>
            <a:ext cx="714375" cy="246063"/>
          </a:xfrm>
          <a:prstGeom prst="rightArrow">
            <a:avLst>
              <a:gd name="adj1" fmla="val 35167"/>
              <a:gd name="adj2" fmla="val 111384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642" name="Группа 35"/>
          <p:cNvGrpSpPr>
            <a:grpSpLocks/>
          </p:cNvGrpSpPr>
          <p:nvPr/>
        </p:nvGrpSpPr>
        <p:grpSpPr bwMode="auto">
          <a:xfrm>
            <a:off x="1763688" y="2276872"/>
            <a:ext cx="6048672" cy="1728192"/>
            <a:chOff x="1763688" y="2852936"/>
            <a:chExt cx="5616624" cy="1944216"/>
          </a:xfrm>
        </p:grpSpPr>
        <p:sp>
          <p:nvSpPr>
            <p:cNvPr id="48" name="Блок-схема: узел 47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6648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26650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6651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652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75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653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796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654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6649" name="TextBox 34"/>
            <p:cNvSpPr txBox="1">
              <a:spLocks noChangeArrowheads="1"/>
            </p:cNvSpPr>
            <p:nvPr/>
          </p:nvSpPr>
          <p:spPr bwMode="auto">
            <a:xfrm>
              <a:off x="2051720" y="3429000"/>
              <a:ext cx="4896544" cy="727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ТЕХНОЛОГИЧЕСКИЕ</a:t>
              </a:r>
            </a:p>
          </p:txBody>
        </p: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24128" y="980728"/>
            <a:ext cx="2951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УСАДКА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4356100" y="0"/>
            <a:ext cx="6286500" cy="46038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800" smtClean="0">
              <a:solidFill>
                <a:schemeClr val="bg1"/>
              </a:solidFill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5500688" y="2214563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5508625" y="1773238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rgbClr val="002060"/>
              </a:solidFill>
            </a:endParaRPr>
          </a:p>
        </p:txBody>
      </p:sp>
      <p:grpSp>
        <p:nvGrpSpPr>
          <p:cNvPr id="27654" name="Группа 13"/>
          <p:cNvGrpSpPr>
            <a:grpSpLocks/>
          </p:cNvGrpSpPr>
          <p:nvPr/>
        </p:nvGrpSpPr>
        <p:grpSpPr bwMode="auto">
          <a:xfrm>
            <a:off x="1393825" y="404664"/>
            <a:ext cx="6367463" cy="1008113"/>
            <a:chOff x="243012" y="620688"/>
            <a:chExt cx="4321176" cy="1368425"/>
          </a:xfrm>
        </p:grpSpPr>
        <p:sp>
          <p:nvSpPr>
            <p:cNvPr id="27664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5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51"/>
            <p:cNvSpPr txBox="1">
              <a:spLocks noChangeArrowheads="1"/>
            </p:cNvSpPr>
            <p:nvPr/>
          </p:nvSpPr>
          <p:spPr bwMode="gray">
            <a:xfrm>
              <a:off x="884950" y="816177"/>
              <a:ext cx="3064523" cy="747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ОСЫПАЕМОСТЬ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55" name="AutoShape 46"/>
          <p:cNvSpPr>
            <a:spLocks noChangeArrowheads="1"/>
          </p:cNvSpPr>
          <p:nvPr/>
        </p:nvSpPr>
        <p:spPr bwMode="gray">
          <a:xfrm>
            <a:off x="1115615" y="5301208"/>
            <a:ext cx="6696745" cy="1296144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475E00"/>
              </a:gs>
              <a:gs pos="57001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48"/>
          <p:cNvSpPr>
            <a:spLocks noChangeArrowheads="1"/>
          </p:cNvSpPr>
          <p:nvPr/>
        </p:nvSpPr>
        <p:spPr bwMode="gray">
          <a:xfrm flipV="1">
            <a:off x="1115616" y="5229200"/>
            <a:ext cx="6696744" cy="2160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4B034">
                  <a:alpha val="0"/>
                </a:srgbClr>
              </a:gs>
              <a:gs pos="100000">
                <a:srgbClr val="A3DBA3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gray">
          <a:xfrm>
            <a:off x="900113" y="5386388"/>
            <a:ext cx="70913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ВЫПАДЕНИЕ НИТЕЙ НА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СРЕЗАХ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56792"/>
            <a:ext cx="41370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95536" y="5013176"/>
            <a:ext cx="8424936" cy="1656184"/>
            <a:chOff x="539552" y="2436813"/>
            <a:chExt cx="3887986" cy="3295650"/>
          </a:xfrm>
        </p:grpSpPr>
        <p:sp>
          <p:nvSpPr>
            <p:cNvPr id="18" name="AutoShape 46"/>
            <p:cNvSpPr>
              <a:spLocks noChangeArrowheads="1"/>
            </p:cNvSpPr>
            <p:nvPr/>
          </p:nvSpPr>
          <p:spPr bwMode="gray">
            <a:xfrm>
              <a:off x="542925" y="2436813"/>
              <a:ext cx="3884613" cy="329565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57001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52"/>
            <p:cNvSpPr>
              <a:spLocks noChangeArrowheads="1"/>
            </p:cNvSpPr>
            <p:nvPr/>
          </p:nvSpPr>
          <p:spPr bwMode="gray">
            <a:xfrm flipV="1">
              <a:off x="539552" y="5496058"/>
              <a:ext cx="3855525" cy="5665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2000">
                  <a:srgbClr val="99CC00">
                    <a:gamma/>
                    <a:tint val="33333"/>
                    <a:invGamma/>
                    <a:alpha val="14000"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" name="Text Box 31"/>
          <p:cNvSpPr txBox="1">
            <a:spLocks noChangeArrowheads="1"/>
          </p:cNvSpPr>
          <p:nvPr/>
        </p:nvSpPr>
        <p:spPr bwMode="gray">
          <a:xfrm>
            <a:off x="611560" y="5157192"/>
            <a:ext cx="81041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ТКАНИ УМЕНЬШАТЬСЯ В РАЗМЕРАХ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91759"/>
            <a:ext cx="5904656" cy="310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Группа 13"/>
          <p:cNvGrpSpPr>
            <a:grpSpLocks/>
          </p:cNvGrpSpPr>
          <p:nvPr/>
        </p:nvGrpSpPr>
        <p:grpSpPr bwMode="auto">
          <a:xfrm>
            <a:off x="1403648" y="260648"/>
            <a:ext cx="6367463" cy="1152128"/>
            <a:chOff x="243012" y="620688"/>
            <a:chExt cx="4321176" cy="1368425"/>
          </a:xfrm>
        </p:grpSpPr>
        <p:sp>
          <p:nvSpPr>
            <p:cNvPr id="13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49"/>
            <p:cNvSpPr>
              <a:spLocks noChangeArrowheads="1"/>
            </p:cNvSpPr>
            <p:nvPr/>
          </p:nvSpPr>
          <p:spPr bwMode="gray">
            <a:xfrm>
              <a:off x="243012" y="620688"/>
              <a:ext cx="4297018" cy="2565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gray">
            <a:xfrm>
              <a:off x="888348" y="981469"/>
              <a:ext cx="2973404" cy="7087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УСАДКА ТКАНИ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4356100" y="0"/>
            <a:ext cx="6286500" cy="46038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800" smtClean="0">
              <a:solidFill>
                <a:schemeClr val="bg1"/>
              </a:solidFill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5500688" y="2214563"/>
            <a:ext cx="3643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5508625" y="1773238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rgbClr val="002060"/>
              </a:solidFill>
            </a:endParaRPr>
          </a:p>
        </p:txBody>
      </p:sp>
      <p:grpSp>
        <p:nvGrpSpPr>
          <p:cNvPr id="29702" name="Группа 13"/>
          <p:cNvGrpSpPr>
            <a:grpSpLocks/>
          </p:cNvGrpSpPr>
          <p:nvPr/>
        </p:nvGrpSpPr>
        <p:grpSpPr bwMode="auto">
          <a:xfrm>
            <a:off x="1403648" y="332657"/>
            <a:ext cx="6439471" cy="1080120"/>
            <a:chOff x="243012" y="620689"/>
            <a:chExt cx="4321176" cy="1207435"/>
          </a:xfrm>
        </p:grpSpPr>
        <p:sp>
          <p:nvSpPr>
            <p:cNvPr id="29715" name="AutoShape 47"/>
            <p:cNvSpPr>
              <a:spLocks noChangeArrowheads="1"/>
            </p:cNvSpPr>
            <p:nvPr/>
          </p:nvSpPr>
          <p:spPr bwMode="gray">
            <a:xfrm>
              <a:off x="243012" y="620689"/>
              <a:ext cx="4321176" cy="120743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6" name="AutoShape 49"/>
            <p:cNvSpPr>
              <a:spLocks noChangeArrowheads="1"/>
            </p:cNvSpPr>
            <p:nvPr/>
          </p:nvSpPr>
          <p:spPr bwMode="gray">
            <a:xfrm>
              <a:off x="243012" y="620689"/>
              <a:ext cx="4321176" cy="1609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51"/>
            <p:cNvSpPr txBox="1">
              <a:spLocks noChangeArrowheads="1"/>
            </p:cNvSpPr>
            <p:nvPr/>
          </p:nvSpPr>
          <p:spPr bwMode="gray">
            <a:xfrm>
              <a:off x="1068079" y="848759"/>
              <a:ext cx="2690432" cy="791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СКОЛЬЖЕНИЕ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03" name="AutoShape 46"/>
          <p:cNvSpPr>
            <a:spLocks noChangeArrowheads="1"/>
          </p:cNvSpPr>
          <p:nvPr/>
        </p:nvSpPr>
        <p:spPr bwMode="gray">
          <a:xfrm>
            <a:off x="250825" y="4869160"/>
            <a:ext cx="8353425" cy="1800200"/>
          </a:xfrm>
          <a:prstGeom prst="roundRect">
            <a:avLst>
              <a:gd name="adj" fmla="val 7935"/>
            </a:avLst>
          </a:prstGeom>
          <a:gradFill rotWithShape="1">
            <a:gsLst>
              <a:gs pos="0">
                <a:srgbClr val="475E00"/>
              </a:gs>
              <a:gs pos="57001">
                <a:srgbClr val="475E00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48"/>
          <p:cNvSpPr>
            <a:spLocks noChangeArrowheads="1"/>
          </p:cNvSpPr>
          <p:nvPr/>
        </p:nvSpPr>
        <p:spPr bwMode="gray">
          <a:xfrm flipV="1">
            <a:off x="251520" y="4869160"/>
            <a:ext cx="8352854" cy="21602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4B034">
                  <a:alpha val="0"/>
                </a:srgbClr>
              </a:gs>
              <a:gs pos="100000">
                <a:srgbClr val="A3DBA3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Text Box 50"/>
          <p:cNvSpPr txBox="1">
            <a:spLocks noChangeArrowheads="1"/>
          </p:cNvSpPr>
          <p:nvPr/>
        </p:nvSpPr>
        <p:spPr bwMode="gray">
          <a:xfrm>
            <a:off x="900113" y="5386388"/>
            <a:ext cx="7091362" cy="922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5400" b="1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3528" y="5085184"/>
            <a:ext cx="82805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ТКАНИ СДВИГАТЬСЯ ВО ВРЕМЯ РАСКРОЯ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475656" y="2780928"/>
            <a:ext cx="2652510" cy="1800200"/>
            <a:chOff x="1069282" y="2537794"/>
            <a:chExt cx="2652510" cy="1571482"/>
          </a:xfrm>
          <a:solidFill>
            <a:srgbClr val="FFFF00"/>
          </a:solidFill>
        </p:grpSpPr>
        <p:sp>
          <p:nvSpPr>
            <p:cNvPr id="28" name="Диагональная полоса 27"/>
            <p:cNvSpPr/>
            <p:nvPr/>
          </p:nvSpPr>
          <p:spPr>
            <a:xfrm rot="19302139">
              <a:off x="1403648" y="2996952"/>
              <a:ext cx="2232248" cy="216024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Диагональная полоса 28"/>
            <p:cNvSpPr/>
            <p:nvPr/>
          </p:nvSpPr>
          <p:spPr>
            <a:xfrm rot="744159" flipV="1">
              <a:off x="1355985" y="3032813"/>
              <a:ext cx="2365807" cy="186759"/>
            </a:xfrm>
            <a:prstGeom prst="diagStri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 rot="20119200">
              <a:off x="1439141" y="3725020"/>
              <a:ext cx="619624" cy="38425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 rot="567676">
              <a:off x="1069282" y="2537794"/>
              <a:ext cx="576064" cy="36004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3923928" y="2132856"/>
            <a:ext cx="3312368" cy="24482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95936" y="1628800"/>
            <a:ext cx="3240360" cy="244827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12205 -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13385 -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5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-2.22222E-6 L -3.33333E-6 -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3924 -3.33333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Группа 2"/>
          <p:cNvGrpSpPr>
            <a:grpSpLocks/>
          </p:cNvGrpSpPr>
          <p:nvPr/>
        </p:nvGrpSpPr>
        <p:grpSpPr bwMode="auto">
          <a:xfrm>
            <a:off x="1908175" y="188913"/>
            <a:ext cx="5616575" cy="2231975"/>
            <a:chOff x="1763688" y="2852936"/>
            <a:chExt cx="5616624" cy="1944216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1759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31761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1762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1763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1764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1765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1760" name="TextBox 5"/>
            <p:cNvSpPr txBox="1">
              <a:spLocks noChangeArrowheads="1"/>
            </p:cNvSpPr>
            <p:nvPr/>
          </p:nvSpPr>
          <p:spPr bwMode="auto">
            <a:xfrm>
              <a:off x="2123260" y="3212616"/>
              <a:ext cx="4896544" cy="1045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ФИЗИКО - МЕХАНИЧЕСКИЕ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32040" y="2636912"/>
            <a:ext cx="365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ОСЫПАЕМОСТЬ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043608" y="3356992"/>
            <a:ext cx="19355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УСАДКА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907704" y="5085184"/>
            <a:ext cx="4925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71600" y="2492896"/>
            <a:ext cx="2974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sz="3200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50783" y="4293096"/>
            <a:ext cx="395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ДРАПИРУЕМОСТЬ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TextBox 18"/>
          <p:cNvSpPr txBox="1">
            <a:spLocks noChangeArrowheads="1"/>
          </p:cNvSpPr>
          <p:nvPr/>
        </p:nvSpPr>
        <p:spPr bwMode="auto">
          <a:xfrm rot="-1756417">
            <a:off x="468313" y="4762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31754" name="Прямоугольник 19"/>
          <p:cNvSpPr>
            <a:spLocks noChangeArrowheads="1"/>
          </p:cNvSpPr>
          <p:nvPr/>
        </p:nvSpPr>
        <p:spPr bwMode="auto">
          <a:xfrm rot="1568842">
            <a:off x="7740650" y="620713"/>
            <a:ext cx="111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211960" y="3429000"/>
            <a:ext cx="4143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СМИНАЕМОСТЬ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Группа 2"/>
          <p:cNvGrpSpPr>
            <a:grpSpLocks/>
          </p:cNvGrpSpPr>
          <p:nvPr/>
        </p:nvGrpSpPr>
        <p:grpSpPr bwMode="auto">
          <a:xfrm>
            <a:off x="1908175" y="188913"/>
            <a:ext cx="5616575" cy="1944687"/>
            <a:chOff x="1763688" y="2852936"/>
            <a:chExt cx="5616624" cy="1944216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3807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33809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3810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811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812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813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3808" name="TextBox 5"/>
            <p:cNvSpPr txBox="1">
              <a:spLocks noChangeArrowheads="1"/>
            </p:cNvSpPr>
            <p:nvPr/>
          </p:nvSpPr>
          <p:spPr bwMode="auto">
            <a:xfrm>
              <a:off x="2051720" y="3429000"/>
              <a:ext cx="48965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ГИГИЕНИЧЕСКИЕ</a:t>
              </a:r>
            </a:p>
          </p:txBody>
        </p:sp>
      </p:grp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25875" y="2492896"/>
            <a:ext cx="4718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ТЕПЛОЗАЩИТНОСТЬ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65802" y="3141663"/>
            <a:ext cx="4925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435600" y="3716338"/>
            <a:ext cx="3601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ПЫЛЕЕМКОСТЬ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547664" y="5229200"/>
            <a:ext cx="36313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СМИНАЕМОСТЬ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84213" y="2205038"/>
            <a:ext cx="2974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sz="3200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66805" y="4149725"/>
            <a:ext cx="395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ДРАПИРУЕМОСТЬ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TextBox 18"/>
          <p:cNvSpPr txBox="1">
            <a:spLocks noChangeArrowheads="1"/>
          </p:cNvSpPr>
          <p:nvPr/>
        </p:nvSpPr>
        <p:spPr bwMode="auto">
          <a:xfrm rot="-1756417">
            <a:off x="468313" y="4762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33803" name="Прямоугольник 19"/>
          <p:cNvSpPr>
            <a:spLocks noChangeArrowheads="1"/>
          </p:cNvSpPr>
          <p:nvPr/>
        </p:nvSpPr>
        <p:spPr bwMode="auto">
          <a:xfrm rot="1568842">
            <a:off x="7740650" y="620713"/>
            <a:ext cx="111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Группа 2"/>
          <p:cNvGrpSpPr>
            <a:grpSpLocks/>
          </p:cNvGrpSpPr>
          <p:nvPr/>
        </p:nvGrpSpPr>
        <p:grpSpPr bwMode="auto">
          <a:xfrm>
            <a:off x="1547665" y="188913"/>
            <a:ext cx="5977086" cy="1727919"/>
            <a:chOff x="1763688" y="2852936"/>
            <a:chExt cx="5616624" cy="1944216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763688" y="2852936"/>
              <a:ext cx="5616624" cy="1944216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783" name="Group 44"/>
            <p:cNvGrpSpPr>
              <a:grpSpLocks/>
            </p:cNvGrpSpPr>
            <p:nvPr/>
          </p:nvGrpSpPr>
          <p:grpSpPr bwMode="auto">
            <a:xfrm>
              <a:off x="1979712" y="3068960"/>
              <a:ext cx="5256584" cy="1512168"/>
              <a:chOff x="2416" y="1878"/>
              <a:chExt cx="959" cy="959"/>
            </a:xfrm>
          </p:grpSpPr>
          <p:sp>
            <p:nvSpPr>
              <p:cNvPr id="32785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2786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787" name="Oval 34"/>
              <p:cNvSpPr>
                <a:spLocks noChangeArrowheads="1"/>
              </p:cNvSpPr>
              <p:nvPr/>
            </p:nvSpPr>
            <p:spPr bwMode="gray">
              <a:xfrm>
                <a:off x="2441" y="1896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788" name="Oval 35"/>
              <p:cNvSpPr>
                <a:spLocks noChangeArrowheads="1"/>
              </p:cNvSpPr>
              <p:nvPr/>
            </p:nvSpPr>
            <p:spPr bwMode="gray">
              <a:xfrm>
                <a:off x="2451" y="1905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2789" name="Oval 36"/>
              <p:cNvSpPr>
                <a:spLocks noChangeArrowheads="1"/>
              </p:cNvSpPr>
              <p:nvPr/>
            </p:nvSpPr>
            <p:spPr bwMode="gray">
              <a:xfrm>
                <a:off x="2502" y="192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2784" name="TextBox 5"/>
            <p:cNvSpPr txBox="1">
              <a:spLocks noChangeArrowheads="1"/>
            </p:cNvSpPr>
            <p:nvPr/>
          </p:nvSpPr>
          <p:spPr bwMode="auto">
            <a:xfrm>
              <a:off x="2051720" y="3429000"/>
              <a:ext cx="4896544" cy="727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ТЕХНОЛОГИЧЕСКИЕ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32040" y="3356992"/>
            <a:ext cx="365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ОСЫПАЕМОСТЬ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91312" y="2420938"/>
            <a:ext cx="32107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СКОЛЬЖЕНИЕ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15616" y="4221088"/>
            <a:ext cx="19355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УСАДКА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563888" y="4221088"/>
            <a:ext cx="4925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87624" y="3356992"/>
            <a:ext cx="29742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sz="3200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499055" y="2492896"/>
            <a:ext cx="395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ДРАПИРУЕМОСТЬ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8" name="TextBox 18"/>
          <p:cNvSpPr txBox="1">
            <a:spLocks noChangeArrowheads="1"/>
          </p:cNvSpPr>
          <p:nvPr/>
        </p:nvSpPr>
        <p:spPr bwMode="auto">
          <a:xfrm rot="-1756417">
            <a:off x="468313" y="4762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  <p:sp>
        <p:nvSpPr>
          <p:cNvPr id="32779" name="Прямоугольник 19"/>
          <p:cNvSpPr>
            <a:spLocks noChangeArrowheads="1"/>
          </p:cNvSpPr>
          <p:nvPr/>
        </p:nvSpPr>
        <p:spPr bwMode="auto">
          <a:xfrm rot="1568842">
            <a:off x="7740650" y="620713"/>
            <a:ext cx="1112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ТЕСТ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CF6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46082" name="Picture 2" descr="http://im0-tub-ru.yandex.net/i?id=8dbbe63212e88ce3fb3aa39045f59a28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340768"/>
            <a:ext cx="1647825" cy="1238250"/>
          </a:xfrm>
          <a:prstGeom prst="rect">
            <a:avLst/>
          </a:prstGeom>
          <a:noFill/>
        </p:spPr>
      </p:pic>
      <p:pic>
        <p:nvPicPr>
          <p:cNvPr id="46084" name="Picture 4" descr="https://im0-tub-ru.yandex.net/i?id=219e49fb7df2a18b34a01acd268e38dc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80728"/>
            <a:ext cx="1080120" cy="4050450"/>
          </a:xfrm>
          <a:prstGeom prst="rect">
            <a:avLst/>
          </a:prstGeom>
          <a:noFill/>
        </p:spPr>
      </p:pic>
      <p:pic>
        <p:nvPicPr>
          <p:cNvPr id="46086" name="Picture 6" descr="https://im2-tub-ru.yandex.net/i?id=92b4a88b224049b437cfae8df01afc48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005064"/>
            <a:ext cx="1728192" cy="2566622"/>
          </a:xfrm>
          <a:prstGeom prst="rect">
            <a:avLst/>
          </a:prstGeom>
          <a:noFill/>
        </p:spPr>
      </p:pic>
      <p:pic>
        <p:nvPicPr>
          <p:cNvPr id="46088" name="Picture 8" descr="https://im3-tub-ru.yandex.net/i?id=3b9b5d1a6e66df3d3d14749fb4ef285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924944"/>
            <a:ext cx="1944216" cy="32767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655168" y="90872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ФИЗИКО-МЕХАНИЧЕСКИЕ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07704" y="263691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ГИГИЕНИЧЕСКИЕ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79712" y="414908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ТЕХНОЛОГИЧЕСКИЕ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s://im1-tub-ru.yandex.net/i?id=07233a7839730879e55f9655a9c15957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1224136" cy="1224136"/>
          </a:xfrm>
          <a:prstGeom prst="rect">
            <a:avLst/>
          </a:prstGeom>
          <a:noFill/>
        </p:spPr>
      </p:pic>
      <p:pic>
        <p:nvPicPr>
          <p:cNvPr id="9" name="Picture 6" descr="https://im0-tub-ru.yandex.net/i?id=f3aa3beaeedd97a2be0ba39aafb88d01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49080"/>
            <a:ext cx="1536171" cy="1152128"/>
          </a:xfrm>
          <a:prstGeom prst="rect">
            <a:avLst/>
          </a:prstGeom>
          <a:noFill/>
        </p:spPr>
      </p:pic>
      <p:pic>
        <p:nvPicPr>
          <p:cNvPr id="10" name="Picture 4" descr="https://im3-tub-ru.yandex.net/i?id=0e6d54abcf70027950c4348a69cb8a1d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620688"/>
            <a:ext cx="1336648" cy="12961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6"/>
          <p:cNvSpPr>
            <a:spLocks noChangeArrowheads="1"/>
          </p:cNvSpPr>
          <p:nvPr/>
        </p:nvSpPr>
        <p:spPr bwMode="invGray">
          <a:xfrm rot="7535209">
            <a:off x="3011727" y="4986857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gray">
          <a:xfrm>
            <a:off x="3492500" y="3598863"/>
            <a:ext cx="2081213" cy="5191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6" name="Oval 30"/>
          <p:cNvSpPr>
            <a:spLocks noChangeArrowheads="1"/>
          </p:cNvSpPr>
          <p:nvPr/>
        </p:nvSpPr>
        <p:spPr bwMode="gray">
          <a:xfrm>
            <a:off x="3751263" y="28971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gray">
          <a:xfrm>
            <a:off x="3733800" y="3681413"/>
            <a:ext cx="1690688" cy="5207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4427984" y="1556792"/>
            <a:ext cx="449020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СМИНАЕМОСТЬ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395536" y="548680"/>
            <a:ext cx="446449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4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ПРОЧНОСТЬ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763688" y="5445224"/>
            <a:ext cx="4808537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4000" b="1" dirty="0">
                <a:solidFill>
                  <a:schemeClr val="bg1"/>
                </a:solidFill>
              </a:rPr>
              <a:t>ДРАПИРУЕМОСТЬ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7424" name="AutoShape 6"/>
          <p:cNvSpPr>
            <a:spLocks noChangeArrowheads="1"/>
          </p:cNvSpPr>
          <p:nvPr/>
        </p:nvSpPr>
        <p:spPr bwMode="invGray">
          <a:xfrm rot="-7521544">
            <a:off x="2066485" y="2115484"/>
            <a:ext cx="806450" cy="276225"/>
          </a:xfrm>
          <a:prstGeom prst="rightArrow">
            <a:avLst>
              <a:gd name="adj1" fmla="val 35167"/>
              <a:gd name="adj2" fmla="val 110821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1835696" y="2492375"/>
            <a:ext cx="5256584" cy="2088753"/>
          </a:xfrm>
          <a:prstGeom prst="flowChartConnec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6" name="AutoShape 6"/>
          <p:cNvSpPr>
            <a:spLocks noChangeArrowheads="1"/>
          </p:cNvSpPr>
          <p:nvPr/>
        </p:nvSpPr>
        <p:spPr bwMode="invGray">
          <a:xfrm rot="-3000737">
            <a:off x="6050782" y="2434567"/>
            <a:ext cx="714375" cy="246063"/>
          </a:xfrm>
          <a:prstGeom prst="rightArrow">
            <a:avLst>
              <a:gd name="adj1" fmla="val 35167"/>
              <a:gd name="adj2" fmla="val 111384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27" name="Group 44"/>
          <p:cNvGrpSpPr>
            <a:grpSpLocks/>
          </p:cNvGrpSpPr>
          <p:nvPr/>
        </p:nvGrpSpPr>
        <p:grpSpPr bwMode="auto">
          <a:xfrm>
            <a:off x="1979712" y="2564904"/>
            <a:ext cx="4968552" cy="1944290"/>
            <a:chOff x="2416" y="1878"/>
            <a:chExt cx="959" cy="959"/>
          </a:xfrm>
        </p:grpSpPr>
        <p:sp>
          <p:nvSpPr>
            <p:cNvPr id="17430" name="Oval 32"/>
            <p:cNvSpPr>
              <a:spLocks noChangeArrowheads="1"/>
            </p:cNvSpPr>
            <p:nvPr/>
          </p:nvSpPr>
          <p:spPr bwMode="gray">
            <a:xfrm>
              <a:off x="2416" y="1878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31" name="Oval 33"/>
            <p:cNvSpPr>
              <a:spLocks noChangeArrowheads="1"/>
            </p:cNvSpPr>
            <p:nvPr/>
          </p:nvSpPr>
          <p:spPr bwMode="gray">
            <a:xfrm>
              <a:off x="2430" y="1890"/>
              <a:ext cx="927" cy="876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2" name="Oval 34"/>
            <p:cNvSpPr>
              <a:spLocks noChangeArrowheads="1"/>
            </p:cNvSpPr>
            <p:nvPr/>
          </p:nvSpPr>
          <p:spPr bwMode="gray">
            <a:xfrm>
              <a:off x="2441" y="189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3" name="Oval 35"/>
            <p:cNvSpPr>
              <a:spLocks noChangeArrowheads="1"/>
            </p:cNvSpPr>
            <p:nvPr/>
          </p:nvSpPr>
          <p:spPr bwMode="gray">
            <a:xfrm>
              <a:off x="2451" y="1905"/>
              <a:ext cx="868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4" name="Oval 36"/>
            <p:cNvSpPr>
              <a:spLocks noChangeArrowheads="1"/>
            </p:cNvSpPr>
            <p:nvPr/>
          </p:nvSpPr>
          <p:spPr bwMode="gray">
            <a:xfrm>
              <a:off x="2502" y="192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7428" name="TextBox 34"/>
          <p:cNvSpPr txBox="1">
            <a:spLocks noChangeArrowheads="1"/>
          </p:cNvSpPr>
          <p:nvPr/>
        </p:nvSpPr>
        <p:spPr bwMode="auto">
          <a:xfrm>
            <a:off x="2195736" y="2852936"/>
            <a:ext cx="46085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ФИЗИКО-МЕХАНИЧЕСКИЕ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250825" y="1916832"/>
            <a:ext cx="2233613" cy="4941168"/>
            <a:chOff x="251520" y="1772816"/>
            <a:chExt cx="2232248" cy="5085184"/>
          </a:xfrm>
        </p:grpSpPr>
        <p:grpSp>
          <p:nvGrpSpPr>
            <p:cNvPr id="18471" name="Group 37"/>
            <p:cNvGrpSpPr>
              <a:grpSpLocks/>
            </p:cNvGrpSpPr>
            <p:nvPr/>
          </p:nvGrpSpPr>
          <p:grpSpPr bwMode="auto">
            <a:xfrm>
              <a:off x="251520" y="1772816"/>
              <a:ext cx="2232248" cy="5085184"/>
              <a:chOff x="3817" y="1536"/>
              <a:chExt cx="1079" cy="2256"/>
            </a:xfrm>
          </p:grpSpPr>
          <p:sp>
            <p:nvSpPr>
              <p:cNvPr id="18473" name="AutoShape 38"/>
              <p:cNvSpPr>
                <a:spLocks noChangeArrowheads="1"/>
              </p:cNvSpPr>
              <p:nvPr/>
            </p:nvSpPr>
            <p:spPr bwMode="gray">
              <a:xfrm>
                <a:off x="3856" y="2400"/>
                <a:ext cx="1008" cy="1392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6B5B0B"/>
                  </a:gs>
                  <a:gs pos="57001">
                    <a:srgbClr val="6B5B0B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prstShdw prst="shdw11">
                  <a:srgbClr val="000000">
                    <a:alpha val="50000"/>
                  </a:srgbClr>
                </a:prst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4" name="Text Box 39"/>
              <p:cNvSpPr txBox="1">
                <a:spLocks noChangeArrowheads="1"/>
              </p:cNvSpPr>
              <p:nvPr/>
            </p:nvSpPr>
            <p:spPr bwMode="gray">
              <a:xfrm>
                <a:off x="3887" y="2990"/>
                <a:ext cx="933" cy="24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>
                    <a:solidFill>
                      <a:schemeClr val="bg1"/>
                    </a:solidFill>
                  </a:rPr>
                  <a:t>К СТИРКЕ</a:t>
                </a:r>
                <a:endParaRPr lang="en-US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75" name="AutoShape 40"/>
              <p:cNvSpPr>
                <a:spLocks noChangeArrowheads="1"/>
              </p:cNvSpPr>
              <p:nvPr/>
            </p:nvSpPr>
            <p:spPr bwMode="gray">
              <a:xfrm>
                <a:off x="3817" y="1536"/>
                <a:ext cx="1079" cy="1198"/>
              </a:xfrm>
              <a:prstGeom prst="roundRect">
                <a:avLst>
                  <a:gd name="adj" fmla="val 17509"/>
                </a:avLst>
              </a:prstGeom>
              <a:solidFill>
                <a:srgbClr val="B59F4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6" name="AutoShape 41"/>
              <p:cNvSpPr>
                <a:spLocks noChangeArrowheads="1"/>
              </p:cNvSpPr>
              <p:nvPr/>
            </p:nvSpPr>
            <p:spPr bwMode="gray">
              <a:xfrm>
                <a:off x="3842" y="2405"/>
                <a:ext cx="1033" cy="29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59F43"/>
                  </a:gs>
                  <a:gs pos="100000">
                    <a:srgbClr val="DBD0A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7" name="AutoShape 42"/>
              <p:cNvSpPr>
                <a:spLocks noChangeArrowheads="1"/>
              </p:cNvSpPr>
              <p:nvPr/>
            </p:nvSpPr>
            <p:spPr bwMode="gray">
              <a:xfrm>
                <a:off x="3842" y="1597"/>
                <a:ext cx="1033" cy="29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EDE8D1"/>
                  </a:gs>
                  <a:gs pos="100000">
                    <a:srgbClr val="B59F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Text Box 43"/>
              <p:cNvSpPr txBox="1">
                <a:spLocks noChangeArrowheads="1"/>
              </p:cNvSpPr>
              <p:nvPr/>
            </p:nvSpPr>
            <p:spPr bwMode="gray">
              <a:xfrm>
                <a:off x="4339" y="1824"/>
                <a:ext cx="89" cy="21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endParaRPr>
              </a:p>
            </p:txBody>
          </p:sp>
          <p:sp>
            <p:nvSpPr>
              <p:cNvPr id="18479" name="AutoShape 44"/>
              <p:cNvSpPr>
                <a:spLocks noChangeArrowheads="1"/>
              </p:cNvSpPr>
              <p:nvPr/>
            </p:nvSpPr>
            <p:spPr bwMode="gray">
              <a:xfrm flipV="1">
                <a:off x="3936" y="3648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BF5D5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8472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2276872"/>
              <a:ext cx="2160240" cy="1533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Группа 51"/>
          <p:cNvGrpSpPr>
            <a:grpSpLocks/>
          </p:cNvGrpSpPr>
          <p:nvPr/>
        </p:nvGrpSpPr>
        <p:grpSpPr bwMode="auto">
          <a:xfrm>
            <a:off x="2555875" y="1916832"/>
            <a:ext cx="2232025" cy="4941168"/>
            <a:chOff x="2556481" y="1772816"/>
            <a:chExt cx="2232247" cy="5084456"/>
          </a:xfrm>
        </p:grpSpPr>
        <p:grpSp>
          <p:nvGrpSpPr>
            <p:cNvPr id="18462" name="Group 45"/>
            <p:cNvGrpSpPr>
              <a:grpSpLocks/>
            </p:cNvGrpSpPr>
            <p:nvPr/>
          </p:nvGrpSpPr>
          <p:grpSpPr bwMode="auto">
            <a:xfrm>
              <a:off x="2556481" y="1772816"/>
              <a:ext cx="2232247" cy="5084456"/>
              <a:chOff x="2380" y="1296"/>
              <a:chExt cx="1127" cy="2506"/>
            </a:xfrm>
          </p:grpSpPr>
          <p:sp>
            <p:nvSpPr>
              <p:cNvPr id="18464" name="AutoShape 46"/>
              <p:cNvSpPr>
                <a:spLocks noChangeArrowheads="1"/>
              </p:cNvSpPr>
              <p:nvPr/>
            </p:nvSpPr>
            <p:spPr bwMode="gray">
              <a:xfrm>
                <a:off x="2380" y="2314"/>
                <a:ext cx="1091" cy="1488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475E00"/>
                  </a:gs>
                  <a:gs pos="84000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5" name="AutoShape 47"/>
              <p:cNvSpPr>
                <a:spLocks noChangeArrowheads="1"/>
              </p:cNvSpPr>
              <p:nvPr/>
            </p:nvSpPr>
            <p:spPr bwMode="gray">
              <a:xfrm>
                <a:off x="2416" y="1296"/>
                <a:ext cx="1088" cy="1248"/>
              </a:xfrm>
              <a:prstGeom prst="roundRect">
                <a:avLst>
                  <a:gd name="adj" fmla="val 17509"/>
                </a:avLst>
              </a:prstGeom>
              <a:solidFill>
                <a:srgbClr val="34B03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6" name="AutoShape 48"/>
              <p:cNvSpPr>
                <a:spLocks noChangeArrowheads="1"/>
              </p:cNvSpPr>
              <p:nvPr/>
            </p:nvSpPr>
            <p:spPr bwMode="gray">
              <a:xfrm>
                <a:off x="2442" y="2202"/>
                <a:ext cx="1040" cy="3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4B034">
                      <a:alpha val="0"/>
                    </a:srgbClr>
                  </a:gs>
                  <a:gs pos="100000">
                    <a:srgbClr val="A3DBA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7" name="AutoShape 49"/>
              <p:cNvSpPr>
                <a:spLocks noChangeArrowheads="1"/>
              </p:cNvSpPr>
              <p:nvPr/>
            </p:nvSpPr>
            <p:spPr bwMode="gray">
              <a:xfrm>
                <a:off x="2442" y="1311"/>
                <a:ext cx="1040" cy="3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0F3E0"/>
                  </a:gs>
                  <a:gs pos="100000">
                    <a:srgbClr val="34B03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68" name="Text Box 50"/>
              <p:cNvSpPr txBox="1">
                <a:spLocks noChangeArrowheads="1"/>
              </p:cNvSpPr>
              <p:nvPr/>
            </p:nvSpPr>
            <p:spPr bwMode="gray">
              <a:xfrm>
                <a:off x="2380" y="2645"/>
                <a:ext cx="1127" cy="10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ru-RU" sz="2400" b="1">
                    <a:solidFill>
                      <a:schemeClr val="bg1"/>
                    </a:solidFill>
                  </a:rPr>
                  <a:t> К воздействию        солнечных </a:t>
                </a:r>
                <a:r>
                  <a:rPr lang="ru-RU" sz="3200" b="1">
                    <a:solidFill>
                      <a:schemeClr val="bg1"/>
                    </a:solidFill>
                  </a:rPr>
                  <a:t>лучей</a:t>
                </a:r>
                <a:endParaRPr 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xt Box 51"/>
              <p:cNvSpPr txBox="1">
                <a:spLocks noChangeArrowheads="1"/>
              </p:cNvSpPr>
              <p:nvPr/>
            </p:nvSpPr>
            <p:spPr bwMode="gray">
              <a:xfrm>
                <a:off x="2910" y="1584"/>
                <a:ext cx="100" cy="2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endParaRPr>
              </a:p>
            </p:txBody>
          </p:sp>
          <p:sp>
            <p:nvSpPr>
              <p:cNvPr id="18470" name="AutoShape 52"/>
              <p:cNvSpPr>
                <a:spLocks noChangeArrowheads="1"/>
              </p:cNvSpPr>
              <p:nvPr/>
            </p:nvSpPr>
            <p:spPr bwMode="gray">
              <a:xfrm flipV="1">
                <a:off x="2544" y="3600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DDEEAA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8463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71800" y="2204864"/>
              <a:ext cx="1872208" cy="1664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4859338" y="1916832"/>
            <a:ext cx="2160587" cy="4941168"/>
            <a:chOff x="4860032" y="1772816"/>
            <a:chExt cx="2160240" cy="5085184"/>
          </a:xfrm>
        </p:grpSpPr>
        <p:grpSp>
          <p:nvGrpSpPr>
            <p:cNvPr id="18453" name="Group 37"/>
            <p:cNvGrpSpPr>
              <a:grpSpLocks/>
            </p:cNvGrpSpPr>
            <p:nvPr/>
          </p:nvGrpSpPr>
          <p:grpSpPr bwMode="auto">
            <a:xfrm>
              <a:off x="4860032" y="1772816"/>
              <a:ext cx="2160240" cy="5085184"/>
              <a:chOff x="3817" y="1536"/>
              <a:chExt cx="1079" cy="2256"/>
            </a:xfrm>
          </p:grpSpPr>
          <p:sp>
            <p:nvSpPr>
              <p:cNvPr id="18455" name="AutoShape 38"/>
              <p:cNvSpPr>
                <a:spLocks noChangeArrowheads="1"/>
              </p:cNvSpPr>
              <p:nvPr/>
            </p:nvSpPr>
            <p:spPr bwMode="gray">
              <a:xfrm>
                <a:off x="3856" y="2400"/>
                <a:ext cx="1008" cy="1392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6B5B0B"/>
                  </a:gs>
                  <a:gs pos="72000">
                    <a:srgbClr val="6B5B0B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prstShdw prst="shdw11">
                  <a:srgbClr val="000000">
                    <a:alpha val="50000"/>
                  </a:srgbClr>
                </a:prst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6" name="Text Box 39"/>
              <p:cNvSpPr txBox="1">
                <a:spLocks noChangeArrowheads="1"/>
              </p:cNvSpPr>
              <p:nvPr/>
            </p:nvSpPr>
            <p:spPr bwMode="gray">
              <a:xfrm>
                <a:off x="3853" y="2910"/>
                <a:ext cx="1043" cy="2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>
                    <a:solidFill>
                      <a:srgbClr val="FFFFFF"/>
                    </a:solidFill>
                  </a:rPr>
                  <a:t>К ТРЕНИЮ</a:t>
                </a:r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57" name="AutoShape 40"/>
              <p:cNvSpPr>
                <a:spLocks noChangeArrowheads="1"/>
              </p:cNvSpPr>
              <p:nvPr/>
            </p:nvSpPr>
            <p:spPr bwMode="gray">
              <a:xfrm>
                <a:off x="3817" y="1536"/>
                <a:ext cx="1079" cy="1198"/>
              </a:xfrm>
              <a:prstGeom prst="roundRect">
                <a:avLst>
                  <a:gd name="adj" fmla="val 17509"/>
                </a:avLst>
              </a:prstGeom>
              <a:solidFill>
                <a:srgbClr val="B59F4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8" name="AutoShape 41"/>
              <p:cNvSpPr>
                <a:spLocks noChangeArrowheads="1"/>
              </p:cNvSpPr>
              <p:nvPr/>
            </p:nvSpPr>
            <p:spPr bwMode="gray">
              <a:xfrm>
                <a:off x="3856" y="2327"/>
                <a:ext cx="1033" cy="29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59F43"/>
                  </a:gs>
                  <a:gs pos="100000">
                    <a:srgbClr val="DBD0A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9" name="AutoShape 42"/>
              <p:cNvSpPr>
                <a:spLocks noChangeArrowheads="1"/>
              </p:cNvSpPr>
              <p:nvPr/>
            </p:nvSpPr>
            <p:spPr bwMode="gray">
              <a:xfrm>
                <a:off x="3856" y="1570"/>
                <a:ext cx="1033" cy="296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EDE8D1"/>
                  </a:gs>
                  <a:gs pos="100000">
                    <a:srgbClr val="B59F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Text Box 43"/>
              <p:cNvSpPr txBox="1">
                <a:spLocks noChangeArrowheads="1"/>
              </p:cNvSpPr>
              <p:nvPr/>
            </p:nvSpPr>
            <p:spPr bwMode="gray">
              <a:xfrm>
                <a:off x="4129" y="1824"/>
                <a:ext cx="510" cy="6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C</a:t>
                </a:r>
              </a:p>
              <a:p>
                <a:pPr algn="ctr" eaLnBrk="0" hangingPunct="0"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Title</a:t>
                </a:r>
              </a:p>
            </p:txBody>
          </p:sp>
          <p:sp>
            <p:nvSpPr>
              <p:cNvPr id="18461" name="AutoShape 44"/>
              <p:cNvSpPr>
                <a:spLocks noChangeArrowheads="1"/>
              </p:cNvSpPr>
              <p:nvPr/>
            </p:nvSpPr>
            <p:spPr bwMode="gray">
              <a:xfrm flipV="1">
                <a:off x="3936" y="3600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FBF5D5"/>
                  </a:gs>
                  <a:gs pos="100000">
                    <a:srgbClr val="E8C51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8454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32040" y="2348880"/>
              <a:ext cx="2016224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1" name="Прямоугольник 48"/>
          <p:cNvSpPr>
            <a:spLocks noChangeArrowheads="1"/>
          </p:cNvSpPr>
          <p:nvPr/>
        </p:nvSpPr>
        <p:spPr bwMode="auto">
          <a:xfrm>
            <a:off x="1908175" y="260350"/>
            <a:ext cx="5400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chemeClr val="bg1"/>
                </a:solidFill>
              </a:rPr>
              <a:t>ПРОЧНОСТЬ</a:t>
            </a:r>
          </a:p>
          <a:p>
            <a:pPr algn="ctr"/>
            <a:r>
              <a:rPr lang="ru-RU" sz="4000" b="1">
                <a:solidFill>
                  <a:schemeClr val="bg1"/>
                </a:solidFill>
              </a:rPr>
              <a:t>устойчивость ткани </a:t>
            </a:r>
            <a:endParaRPr lang="ru-RU" sz="4000">
              <a:solidFill>
                <a:schemeClr val="bg1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7075488" y="1916832"/>
            <a:ext cx="2068512" cy="4941168"/>
            <a:chOff x="7075488" y="1773238"/>
            <a:chExt cx="2068512" cy="5084762"/>
          </a:xfrm>
        </p:grpSpPr>
        <p:grpSp>
          <p:nvGrpSpPr>
            <p:cNvPr id="18444" name="Group 45"/>
            <p:cNvGrpSpPr>
              <a:grpSpLocks/>
            </p:cNvGrpSpPr>
            <p:nvPr/>
          </p:nvGrpSpPr>
          <p:grpSpPr bwMode="auto">
            <a:xfrm>
              <a:off x="7075488" y="1773238"/>
              <a:ext cx="2068512" cy="5084762"/>
              <a:chOff x="2413" y="1296"/>
              <a:chExt cx="1097" cy="2496"/>
            </a:xfrm>
          </p:grpSpPr>
          <p:sp>
            <p:nvSpPr>
              <p:cNvPr id="18446" name="AutoShape 46"/>
              <p:cNvSpPr>
                <a:spLocks noChangeArrowheads="1"/>
              </p:cNvSpPr>
              <p:nvPr/>
            </p:nvSpPr>
            <p:spPr bwMode="gray">
              <a:xfrm>
                <a:off x="2464" y="2304"/>
                <a:ext cx="1008" cy="1488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475E00"/>
                  </a:gs>
                  <a:gs pos="80000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7" name="AutoShape 47"/>
              <p:cNvSpPr>
                <a:spLocks noChangeArrowheads="1"/>
              </p:cNvSpPr>
              <p:nvPr/>
            </p:nvSpPr>
            <p:spPr bwMode="gray">
              <a:xfrm>
                <a:off x="2416" y="1296"/>
                <a:ext cx="1088" cy="1248"/>
              </a:xfrm>
              <a:prstGeom prst="roundRect">
                <a:avLst>
                  <a:gd name="adj" fmla="val 17509"/>
                </a:avLst>
              </a:prstGeom>
              <a:solidFill>
                <a:srgbClr val="34B03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8" name="AutoShape 48"/>
              <p:cNvSpPr>
                <a:spLocks noChangeArrowheads="1"/>
              </p:cNvSpPr>
              <p:nvPr/>
            </p:nvSpPr>
            <p:spPr bwMode="gray">
              <a:xfrm>
                <a:off x="2442" y="2202"/>
                <a:ext cx="1040" cy="3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4B034">
                      <a:alpha val="0"/>
                    </a:srgbClr>
                  </a:gs>
                  <a:gs pos="100000">
                    <a:srgbClr val="A3DBA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9" name="AutoShape 49"/>
              <p:cNvSpPr>
                <a:spLocks noChangeArrowheads="1"/>
              </p:cNvSpPr>
              <p:nvPr/>
            </p:nvSpPr>
            <p:spPr bwMode="gray">
              <a:xfrm>
                <a:off x="2442" y="1311"/>
                <a:ext cx="1040" cy="3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E0F3E0"/>
                  </a:gs>
                  <a:gs pos="100000">
                    <a:srgbClr val="34B03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0" name="Text Box 50"/>
              <p:cNvSpPr txBox="1">
                <a:spLocks noChangeArrowheads="1"/>
              </p:cNvSpPr>
              <p:nvPr/>
            </p:nvSpPr>
            <p:spPr bwMode="gray">
              <a:xfrm>
                <a:off x="2413" y="2688"/>
                <a:ext cx="1097" cy="3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>
                    <a:solidFill>
                      <a:srgbClr val="FFFFFF"/>
                    </a:solidFill>
                  </a:rPr>
                  <a:t>К </a:t>
                </a:r>
              </a:p>
              <a:p>
                <a:pPr algn="ctr" eaLnBrk="0" hangingPunct="0"/>
                <a:r>
                  <a:rPr lang="ru-RU" sz="2000" b="1">
                    <a:solidFill>
                      <a:srgbClr val="FFFFFF"/>
                    </a:solidFill>
                  </a:rPr>
                  <a:t>РАСТЯЖЕНИЮ</a:t>
                </a:r>
                <a:endParaRPr lang="en-US" sz="2000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gray">
              <a:xfrm>
                <a:off x="2705" y="1584"/>
                <a:ext cx="510" cy="6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4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B</a:t>
                </a:r>
              </a:p>
              <a:p>
                <a:pPr algn="ctr" eaLnBrk="0" hangingPunct="0">
                  <a:defRPr/>
                </a:pPr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Title</a:t>
                </a:r>
              </a:p>
            </p:txBody>
          </p:sp>
          <p:sp>
            <p:nvSpPr>
              <p:cNvPr id="18452" name="AutoShape 52"/>
              <p:cNvSpPr>
                <a:spLocks noChangeArrowheads="1"/>
              </p:cNvSpPr>
              <p:nvPr/>
            </p:nvSpPr>
            <p:spPr bwMode="gray">
              <a:xfrm flipV="1">
                <a:off x="2544" y="3600"/>
                <a:ext cx="864" cy="14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DDEEAA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026" name="Picture 2" descr="C:\Users\км\Desktop\IMG_1597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36296" y="2348880"/>
              <a:ext cx="1656184" cy="1584176"/>
            </a:xfrm>
            <a:prstGeom prst="rect">
              <a:avLst/>
            </a:prstGeom>
            <a:noFill/>
          </p:spPr>
        </p:pic>
      </p:grpSp>
      <p:sp>
        <p:nvSpPr>
          <p:cNvPr id="51" name="Управляющая кнопка: далее 50">
            <a:hlinkClick r:id="" action="ppaction://hlinkshowjump?jump=nextslide" highlightClick="1"/>
          </p:cNvPr>
          <p:cNvSpPr/>
          <p:nvPr/>
        </p:nvSpPr>
        <p:spPr>
          <a:xfrm>
            <a:off x="8388350" y="6381750"/>
            <a:ext cx="504825" cy="4762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Управляющая кнопка: назад 55">
            <a:hlinkClick r:id="" action="ppaction://hlinkshowjump?jump=previousslide" highlightClick="1"/>
          </p:cNvPr>
          <p:cNvSpPr/>
          <p:nvPr/>
        </p:nvSpPr>
        <p:spPr>
          <a:xfrm>
            <a:off x="7596188" y="6381750"/>
            <a:ext cx="504825" cy="476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9" name="Группа 13"/>
          <p:cNvGrpSpPr>
            <a:grpSpLocks/>
          </p:cNvGrpSpPr>
          <p:nvPr/>
        </p:nvGrpSpPr>
        <p:grpSpPr bwMode="auto">
          <a:xfrm>
            <a:off x="1115616" y="188640"/>
            <a:ext cx="6367463" cy="1564920"/>
            <a:chOff x="243012" y="620688"/>
            <a:chExt cx="4321176" cy="1368425"/>
          </a:xfrm>
        </p:grpSpPr>
        <p:sp>
          <p:nvSpPr>
            <p:cNvPr id="54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12593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Text Box 51"/>
            <p:cNvSpPr txBox="1">
              <a:spLocks noChangeArrowheads="1"/>
            </p:cNvSpPr>
            <p:nvPr/>
          </p:nvSpPr>
          <p:spPr bwMode="gray">
            <a:xfrm>
              <a:off x="340746" y="620688"/>
              <a:ext cx="4026271" cy="12649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ПРОЧНОСТЬ</a:t>
              </a:r>
            </a:p>
            <a:p>
              <a:pPr algn="ctr" eaLnBrk="0" hangingPunct="0">
                <a:defRPr/>
              </a:pPr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Устойчивость ткани </a:t>
              </a:r>
              <a:endPara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3"/>
          <p:cNvGrpSpPr>
            <a:grpSpLocks/>
          </p:cNvGrpSpPr>
          <p:nvPr/>
        </p:nvGrpSpPr>
        <p:grpSpPr bwMode="auto">
          <a:xfrm>
            <a:off x="1547664" y="548680"/>
            <a:ext cx="5419835" cy="1366838"/>
            <a:chOff x="243012" y="620688"/>
            <a:chExt cx="4321176" cy="1368425"/>
          </a:xfrm>
        </p:grpSpPr>
        <p:sp>
          <p:nvSpPr>
            <p:cNvPr id="17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gray">
            <a:xfrm>
              <a:off x="605897" y="981146"/>
              <a:ext cx="3579992" cy="7087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СМИНАЕМОСТЬ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339752" y="2132856"/>
            <a:ext cx="4248472" cy="3240360"/>
            <a:chOff x="539552" y="2436813"/>
            <a:chExt cx="3887986" cy="3295650"/>
          </a:xfrm>
        </p:grpSpPr>
        <p:sp>
          <p:nvSpPr>
            <p:cNvPr id="21" name="AutoShape 46"/>
            <p:cNvSpPr>
              <a:spLocks noChangeArrowheads="1"/>
            </p:cNvSpPr>
            <p:nvPr/>
          </p:nvSpPr>
          <p:spPr bwMode="gray">
            <a:xfrm>
              <a:off x="542925" y="2436813"/>
              <a:ext cx="3884613" cy="329565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57001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utoShape 52"/>
            <p:cNvSpPr>
              <a:spLocks noChangeArrowheads="1"/>
            </p:cNvSpPr>
            <p:nvPr/>
          </p:nvSpPr>
          <p:spPr bwMode="gray">
            <a:xfrm flipV="1">
              <a:off x="539552" y="5496058"/>
              <a:ext cx="3855525" cy="5665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2000">
                  <a:srgbClr val="99CC00">
                    <a:gamma/>
                    <a:tint val="33333"/>
                    <a:invGamma/>
                    <a:alpha val="14000"/>
                  </a:srgbClr>
                </a:gs>
                <a:gs pos="100000">
                  <a:srgbClr val="99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3" name="Text Box 31"/>
          <p:cNvSpPr txBox="1">
            <a:spLocks noChangeArrowheads="1"/>
          </p:cNvSpPr>
          <p:nvPr/>
        </p:nvSpPr>
        <p:spPr bwMode="gray">
          <a:xfrm>
            <a:off x="2555776" y="2708920"/>
            <a:ext cx="3816424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ТКАНИ СМИНАТЬСЯ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1512168" cy="151216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140968"/>
            <a:ext cx="1512168" cy="151216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517232"/>
            <a:ext cx="1440160" cy="115212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_________________4a0d08b02caf4_en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4105151" cy="313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3844" y="1484784"/>
            <a:ext cx="3431194" cy="515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797152"/>
            <a:ext cx="518527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Свойство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ткани закладывать мягкие складки</a:t>
            </a:r>
          </a:p>
        </p:txBody>
      </p: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1619672" y="188640"/>
            <a:ext cx="5419835" cy="1178198"/>
            <a:chOff x="243012" y="620688"/>
            <a:chExt cx="4321176" cy="1368425"/>
          </a:xfrm>
        </p:grpSpPr>
        <p:sp>
          <p:nvSpPr>
            <p:cNvPr id="10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gray">
            <a:xfrm>
              <a:off x="442843" y="981146"/>
              <a:ext cx="3906100" cy="7087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4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ДРАПИРУЕМОСТЬ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6"/>
          <p:cNvSpPr>
            <a:spLocks noChangeArrowheads="1"/>
          </p:cNvSpPr>
          <p:nvPr/>
        </p:nvSpPr>
        <p:spPr bwMode="invGray">
          <a:xfrm rot="7535209">
            <a:off x="2920730" y="4744025"/>
            <a:ext cx="669925" cy="179387"/>
          </a:xfrm>
          <a:prstGeom prst="rightArrow">
            <a:avLst>
              <a:gd name="adj1" fmla="val 35167"/>
              <a:gd name="adj2" fmla="val 110186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gray">
          <a:xfrm>
            <a:off x="3492500" y="3598863"/>
            <a:ext cx="2081213" cy="5191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6" name="Oval 30"/>
          <p:cNvSpPr>
            <a:spLocks noChangeArrowheads="1"/>
          </p:cNvSpPr>
          <p:nvPr/>
        </p:nvSpPr>
        <p:spPr bwMode="gray">
          <a:xfrm>
            <a:off x="3751263" y="28971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gray">
          <a:xfrm>
            <a:off x="3733800" y="3681413"/>
            <a:ext cx="1690688" cy="5207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1331640" y="5085184"/>
            <a:ext cx="584794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ТЕПЛОЗАЩИТНОСТЬ</a:t>
            </a:r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468312" y="404813"/>
            <a:ext cx="6119911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ГИГРОСКОПИЧНОСТЬ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Text Box 40"/>
          <p:cNvSpPr txBox="1">
            <a:spLocks noChangeArrowheads="1"/>
          </p:cNvSpPr>
          <p:nvPr/>
        </p:nvSpPr>
        <p:spPr bwMode="auto">
          <a:xfrm>
            <a:off x="5795963" y="3556000"/>
            <a:ext cx="1446212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tx2"/>
                </a:solidFill>
              </a:rPr>
              <a:t>Add Your Text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4139952" y="1700808"/>
            <a:ext cx="445179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ПЫЛЕЕМКОСТЬ</a:t>
            </a:r>
          </a:p>
        </p:txBody>
      </p:sp>
      <p:sp>
        <p:nvSpPr>
          <p:cNvPr id="21520" name="AutoShape 6"/>
          <p:cNvSpPr>
            <a:spLocks noChangeArrowheads="1"/>
          </p:cNvSpPr>
          <p:nvPr/>
        </p:nvSpPr>
        <p:spPr bwMode="invGray">
          <a:xfrm rot="-6816111">
            <a:off x="1852962" y="1906652"/>
            <a:ext cx="1204686" cy="197326"/>
          </a:xfrm>
          <a:prstGeom prst="rightArrow">
            <a:avLst>
              <a:gd name="adj1" fmla="val 35167"/>
              <a:gd name="adj2" fmla="val 111231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6"/>
          <p:cNvSpPr>
            <a:spLocks noChangeArrowheads="1"/>
          </p:cNvSpPr>
          <p:nvPr/>
        </p:nvSpPr>
        <p:spPr bwMode="invGray">
          <a:xfrm rot="-3000737">
            <a:off x="6248719" y="2504541"/>
            <a:ext cx="679450" cy="182563"/>
          </a:xfrm>
          <a:prstGeom prst="rightArrow">
            <a:avLst>
              <a:gd name="adj1" fmla="val 35167"/>
              <a:gd name="adj2" fmla="val 110894"/>
            </a:avLst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22" name="Группа 39"/>
          <p:cNvGrpSpPr>
            <a:grpSpLocks/>
          </p:cNvGrpSpPr>
          <p:nvPr/>
        </p:nvGrpSpPr>
        <p:grpSpPr bwMode="auto">
          <a:xfrm>
            <a:off x="1619672" y="2564904"/>
            <a:ext cx="6264275" cy="2015927"/>
            <a:chOff x="1763688" y="2708920"/>
            <a:chExt cx="5400600" cy="2232248"/>
          </a:xfrm>
        </p:grpSpPr>
        <p:sp>
          <p:nvSpPr>
            <p:cNvPr id="48" name="Блок-схема: узел 47"/>
            <p:cNvSpPr/>
            <p:nvPr/>
          </p:nvSpPr>
          <p:spPr>
            <a:xfrm>
              <a:off x="1763688" y="2708920"/>
              <a:ext cx="5400600" cy="2232248"/>
            </a:xfrm>
            <a:prstGeom prst="flowChartConnector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1528" name="Group 44"/>
            <p:cNvGrpSpPr>
              <a:grpSpLocks/>
            </p:cNvGrpSpPr>
            <p:nvPr/>
          </p:nvGrpSpPr>
          <p:grpSpPr bwMode="auto">
            <a:xfrm>
              <a:off x="1979712" y="2996952"/>
              <a:ext cx="4968552" cy="1728192"/>
              <a:chOff x="2416" y="1878"/>
              <a:chExt cx="959" cy="959"/>
            </a:xfrm>
          </p:grpSpPr>
          <p:sp>
            <p:nvSpPr>
              <p:cNvPr id="21530" name="Oval 32"/>
              <p:cNvSpPr>
                <a:spLocks noChangeArrowheads="1"/>
              </p:cNvSpPr>
              <p:nvPr/>
            </p:nvSpPr>
            <p:spPr bwMode="gray">
              <a:xfrm>
                <a:off x="2416" y="1878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1531" name="Oval 33"/>
              <p:cNvSpPr>
                <a:spLocks noChangeArrowheads="1"/>
              </p:cNvSpPr>
              <p:nvPr/>
            </p:nvSpPr>
            <p:spPr bwMode="gray">
              <a:xfrm>
                <a:off x="2430" y="1890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532" name="Oval 34"/>
              <p:cNvSpPr>
                <a:spLocks noChangeArrowheads="1"/>
              </p:cNvSpPr>
              <p:nvPr/>
            </p:nvSpPr>
            <p:spPr bwMode="gray">
              <a:xfrm>
                <a:off x="2458" y="1918"/>
                <a:ext cx="906" cy="79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533" name="Oval 35"/>
              <p:cNvSpPr>
                <a:spLocks noChangeArrowheads="1"/>
              </p:cNvSpPr>
              <p:nvPr/>
            </p:nvSpPr>
            <p:spPr bwMode="gray">
              <a:xfrm>
                <a:off x="2485" y="1998"/>
                <a:ext cx="827" cy="58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1534" name="Oval 36"/>
              <p:cNvSpPr>
                <a:spLocks noChangeArrowheads="1"/>
              </p:cNvSpPr>
              <p:nvPr/>
            </p:nvSpPr>
            <p:spPr bwMode="gray">
              <a:xfrm>
                <a:off x="2527" y="1958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1529" name="TextBox 34"/>
            <p:cNvSpPr txBox="1">
              <a:spLocks noChangeArrowheads="1"/>
            </p:cNvSpPr>
            <p:nvPr/>
          </p:nvSpPr>
          <p:spPr bwMode="auto">
            <a:xfrm>
              <a:off x="2123728" y="3573016"/>
              <a:ext cx="4680520" cy="78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ГИГИЕНИЧЕСКИЕ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414588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олна 8"/>
          <p:cNvSpPr/>
          <p:nvPr/>
        </p:nvSpPr>
        <p:spPr>
          <a:xfrm rot="5400000">
            <a:off x="1860454" y="2900186"/>
            <a:ext cx="4429156" cy="1742368"/>
          </a:xfrm>
          <a:prstGeom prst="wave">
            <a:avLst>
              <a:gd name="adj1" fmla="val 8175"/>
              <a:gd name="adj2" fmla="val 62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1857375" y="2000250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928813" y="2428875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2000250" y="2786063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2071688" y="3071813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2071688" y="3429000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2071688" y="3786188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2000250" y="4143375"/>
            <a:ext cx="285750" cy="142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916238" y="2060575"/>
            <a:ext cx="512762" cy="127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87675" y="2420938"/>
            <a:ext cx="639763" cy="1587"/>
          </a:xfrm>
          <a:prstGeom prst="straightConnector1">
            <a:avLst/>
          </a:prstGeom>
          <a:ln w="2540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87675" y="2781300"/>
            <a:ext cx="569913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87675" y="3213100"/>
            <a:ext cx="427038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916238" y="3716338"/>
            <a:ext cx="427037" cy="1587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932363" y="3429000"/>
            <a:ext cx="576262" cy="14446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5250656" y="2035969"/>
            <a:ext cx="785813" cy="71437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4714875" y="4357688"/>
            <a:ext cx="1071563" cy="5715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714875" y="4143375"/>
            <a:ext cx="642938" cy="142875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5214938" y="2428875"/>
            <a:ext cx="357188" cy="357187"/>
          </a:xfrm>
          <a:prstGeom prst="straightConnector1">
            <a:avLst/>
          </a:prstGeom>
          <a:ln w="28575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00100" y="285728"/>
            <a:ext cx="67151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           </a:t>
            </a:r>
          </a:p>
        </p:txBody>
      </p:sp>
      <p:sp>
        <p:nvSpPr>
          <p:cNvPr id="22551" name="AutoShape 32"/>
          <p:cNvSpPr>
            <a:spLocks noChangeArrowheads="1"/>
          </p:cNvSpPr>
          <p:nvPr/>
        </p:nvSpPr>
        <p:spPr bwMode="gray">
          <a:xfrm>
            <a:off x="5724525" y="2781300"/>
            <a:ext cx="3240088" cy="1368425"/>
          </a:xfrm>
          <a:prstGeom prst="roundRect">
            <a:avLst>
              <a:gd name="adj" fmla="val 17509"/>
            </a:avLst>
          </a:prstGeom>
          <a:solidFill>
            <a:srgbClr val="4E91D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TextBox 24"/>
          <p:cNvSpPr txBox="1">
            <a:spLocks noChangeArrowheads="1"/>
          </p:cNvSpPr>
          <p:nvPr/>
        </p:nvSpPr>
        <p:spPr bwMode="auto">
          <a:xfrm>
            <a:off x="5643563" y="3000375"/>
            <a:ext cx="3357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ОКРУЖАЮЩАЯ 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       СРЕДА</a:t>
            </a:r>
          </a:p>
        </p:txBody>
      </p:sp>
      <p:sp>
        <p:nvSpPr>
          <p:cNvPr id="41" name="Облако 40"/>
          <p:cNvSpPr/>
          <p:nvPr/>
        </p:nvSpPr>
        <p:spPr>
          <a:xfrm>
            <a:off x="2484438" y="2636838"/>
            <a:ext cx="257175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блако 41"/>
          <p:cNvSpPr/>
          <p:nvPr/>
        </p:nvSpPr>
        <p:spPr>
          <a:xfrm>
            <a:off x="2484438" y="3068638"/>
            <a:ext cx="257175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блако 43"/>
          <p:cNvSpPr/>
          <p:nvPr/>
        </p:nvSpPr>
        <p:spPr>
          <a:xfrm>
            <a:off x="2411413" y="3933825"/>
            <a:ext cx="258762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блако 44"/>
          <p:cNvSpPr/>
          <p:nvPr/>
        </p:nvSpPr>
        <p:spPr>
          <a:xfrm>
            <a:off x="2411413" y="3573463"/>
            <a:ext cx="258762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блако 46"/>
          <p:cNvSpPr/>
          <p:nvPr/>
        </p:nvSpPr>
        <p:spPr>
          <a:xfrm>
            <a:off x="2411413" y="2205038"/>
            <a:ext cx="258762" cy="1238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8" name="Группа 13"/>
          <p:cNvGrpSpPr>
            <a:grpSpLocks/>
          </p:cNvGrpSpPr>
          <p:nvPr/>
        </p:nvGrpSpPr>
        <p:grpSpPr bwMode="auto">
          <a:xfrm>
            <a:off x="1043608" y="188640"/>
            <a:ext cx="7344816" cy="1080119"/>
            <a:chOff x="243012" y="620688"/>
            <a:chExt cx="4321176" cy="1368425"/>
          </a:xfrm>
        </p:grpSpPr>
        <p:sp>
          <p:nvSpPr>
            <p:cNvPr id="39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Text Box 51"/>
            <p:cNvSpPr txBox="1">
              <a:spLocks noChangeArrowheads="1"/>
            </p:cNvSpPr>
            <p:nvPr/>
          </p:nvSpPr>
          <p:spPr bwMode="gray">
            <a:xfrm>
              <a:off x="543442" y="981050"/>
              <a:ext cx="3663169" cy="8968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3200" b="1" dirty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ГИГРОСКОПИЧНОСТЬ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1" grpId="0" animBg="1"/>
      <p:bldP spid="42" grpId="0" animBg="1"/>
      <p:bldP spid="44" grpId="0" animBg="1"/>
      <p:bldP spid="45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3"/>
          <p:cNvGrpSpPr>
            <a:grpSpLocks/>
          </p:cNvGrpSpPr>
          <p:nvPr/>
        </p:nvGrpSpPr>
        <p:grpSpPr bwMode="auto">
          <a:xfrm>
            <a:off x="0" y="620688"/>
            <a:ext cx="4983960" cy="1368425"/>
            <a:chOff x="92220" y="620688"/>
            <a:chExt cx="4565611" cy="1368425"/>
          </a:xfrm>
        </p:grpSpPr>
        <p:sp>
          <p:nvSpPr>
            <p:cNvPr id="23564" name="AutoShape 47"/>
            <p:cNvSpPr>
              <a:spLocks noChangeArrowheads="1"/>
            </p:cNvSpPr>
            <p:nvPr/>
          </p:nvSpPr>
          <p:spPr bwMode="gray">
            <a:xfrm>
              <a:off x="243012" y="620688"/>
              <a:ext cx="4321176" cy="1368425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AutoShape 49"/>
            <p:cNvSpPr>
              <a:spLocks noChangeArrowheads="1"/>
            </p:cNvSpPr>
            <p:nvPr/>
          </p:nvSpPr>
          <p:spPr bwMode="gray">
            <a:xfrm>
              <a:off x="316037" y="620688"/>
              <a:ext cx="4248151" cy="3603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51"/>
            <p:cNvSpPr txBox="1">
              <a:spLocks noChangeArrowheads="1"/>
            </p:cNvSpPr>
            <p:nvPr/>
          </p:nvSpPr>
          <p:spPr bwMode="gray">
            <a:xfrm>
              <a:off x="92220" y="981050"/>
              <a:ext cx="4565611" cy="7078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ru-RU" sz="3200" b="1" dirty="0">
                  <a:solidFill>
                    <a:schemeClr val="bg1"/>
                  </a:solidFill>
                  <a:cs typeface="+mn-cs"/>
                </a:rPr>
                <a:t> </a:t>
              </a:r>
              <a:r>
                <a:rPr lang="ru-RU" sz="4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ПЫЛЕЕМКОСТЬ</a:t>
              </a:r>
              <a:endPara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79513" y="2492896"/>
            <a:ext cx="4464496" cy="4365104"/>
            <a:chOff x="539553" y="2420938"/>
            <a:chExt cx="3766487" cy="345633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539553" y="2492896"/>
              <a:ext cx="3766487" cy="3384376"/>
              <a:chOff x="539553" y="2436813"/>
              <a:chExt cx="3766487" cy="3384376"/>
            </a:xfrm>
          </p:grpSpPr>
          <p:sp>
            <p:nvSpPr>
              <p:cNvPr id="23555" name="AutoShape 46"/>
              <p:cNvSpPr>
                <a:spLocks noChangeArrowheads="1"/>
              </p:cNvSpPr>
              <p:nvPr/>
            </p:nvSpPr>
            <p:spPr bwMode="gray">
              <a:xfrm>
                <a:off x="542925" y="2436813"/>
                <a:ext cx="3763114" cy="3295650"/>
              </a:xfrm>
              <a:prstGeom prst="roundRect">
                <a:avLst>
                  <a:gd name="adj" fmla="val 7935"/>
                </a:avLst>
              </a:prstGeom>
              <a:gradFill rotWithShape="1">
                <a:gsLst>
                  <a:gs pos="0">
                    <a:srgbClr val="475E00"/>
                  </a:gs>
                  <a:gs pos="57001">
                    <a:srgbClr val="475E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52"/>
              <p:cNvSpPr>
                <a:spLocks noChangeArrowheads="1"/>
              </p:cNvSpPr>
              <p:nvPr/>
            </p:nvSpPr>
            <p:spPr bwMode="gray">
              <a:xfrm flipV="1">
                <a:off x="539553" y="5364692"/>
                <a:ext cx="3766487" cy="456497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2000">
                    <a:srgbClr val="99CC00">
                      <a:gamma/>
                      <a:tint val="33333"/>
                      <a:invGamma/>
                      <a:alpha val="14000"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23556" name="AutoShape 48"/>
            <p:cNvSpPr>
              <a:spLocks noChangeArrowheads="1"/>
            </p:cNvSpPr>
            <p:nvPr/>
          </p:nvSpPr>
          <p:spPr bwMode="gray">
            <a:xfrm flipV="1">
              <a:off x="539750" y="2420938"/>
              <a:ext cx="3766288" cy="3031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4B034">
                    <a:alpha val="0"/>
                  </a:srgbClr>
                </a:gs>
                <a:gs pos="100000">
                  <a:srgbClr val="A3DBA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Text Box 50"/>
          <p:cNvSpPr txBox="1">
            <a:spLocks noChangeArrowheads="1"/>
          </p:cNvSpPr>
          <p:nvPr/>
        </p:nvSpPr>
        <p:spPr bwMode="gray">
          <a:xfrm>
            <a:off x="467544" y="2924944"/>
            <a:ext cx="388778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СВОЙСТВО ТКАНИ ЗАДЕРЖИВАТЬ ПЫЛЬ НА СВОЕЙ ПОВЕРХНОСТИ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3" descr="H:\Курсы от Лены\72c761864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96752"/>
            <a:ext cx="396740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1894</TotalTime>
  <Words>148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1</cp:lastModifiedBy>
  <cp:revision>217</cp:revision>
  <dcterms:modified xsi:type="dcterms:W3CDTF">2015-04-07T08:54:34Z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621817</vt:lpwstr>
  </property>
  <property fmtid="{D5CDD505-2E9C-101B-9397-08002B2CF9AE}" pid="3" name="NXPowerLiteVersion">
    <vt:lpwstr>D4.1.4</vt:lpwstr>
  </property>
</Properties>
</file>