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83" r:id="rId3"/>
    <p:sldId id="282" r:id="rId4"/>
    <p:sldId id="281" r:id="rId5"/>
    <p:sldId id="280" r:id="rId6"/>
    <p:sldId id="284" r:id="rId7"/>
    <p:sldId id="285" r:id="rId8"/>
    <p:sldId id="286" r:id="rId9"/>
    <p:sldId id="287" r:id="rId10"/>
    <p:sldId id="288" r:id="rId11"/>
    <p:sldId id="291" r:id="rId12"/>
    <p:sldId id="29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722D7-36FA-4716-A0CF-6C5FF7BA507B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E86D6-3F37-4A23-AD2C-6AA506AA2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060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 i="1">
                <a:solidFill>
                  <a:schemeClr val="tx1"/>
                </a:solidFill>
                <a:latin typeface="Times New Roman" pitchFamily="18" charset="-52"/>
              </a:defRPr>
            </a:lvl1pPr>
            <a:lvl2pPr marL="742950" indent="-285750">
              <a:defRPr sz="3600" i="1">
                <a:solidFill>
                  <a:schemeClr val="tx1"/>
                </a:solidFill>
                <a:latin typeface="Times New Roman" pitchFamily="18" charset="-52"/>
              </a:defRPr>
            </a:lvl2pPr>
            <a:lvl3pPr marL="11430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3pPr>
            <a:lvl4pPr marL="16002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4pPr>
            <a:lvl5pPr marL="20574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9pPr>
          </a:lstStyle>
          <a:p>
            <a:fld id="{3AD47AC0-72D5-49E5-A185-75BA45CC9C0E}" type="slidenum">
              <a:rPr lang="ru-RU" sz="1200" i="0" smtClean="0"/>
              <a:pPr/>
              <a:t>1</a:t>
            </a:fld>
            <a:endParaRPr lang="ru-RU" sz="1200" i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 i="1">
                <a:solidFill>
                  <a:schemeClr val="tx1"/>
                </a:solidFill>
                <a:latin typeface="Times New Roman" pitchFamily="18" charset="-52"/>
              </a:defRPr>
            </a:lvl1pPr>
            <a:lvl2pPr marL="742950" indent="-285750">
              <a:defRPr sz="3600" i="1">
                <a:solidFill>
                  <a:schemeClr val="tx1"/>
                </a:solidFill>
                <a:latin typeface="Times New Roman" pitchFamily="18" charset="-52"/>
              </a:defRPr>
            </a:lvl2pPr>
            <a:lvl3pPr marL="11430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3pPr>
            <a:lvl4pPr marL="16002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4pPr>
            <a:lvl5pPr marL="20574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9pPr>
          </a:lstStyle>
          <a:p>
            <a:fld id="{3AD47AC0-72D5-49E5-A185-75BA45CC9C0E}" type="slidenum">
              <a:rPr lang="ru-RU" sz="1200" i="0" smtClean="0"/>
              <a:pPr/>
              <a:t>10</a:t>
            </a:fld>
            <a:endParaRPr lang="ru-RU" sz="1200" i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E86D6-3F37-4A23-AD2C-6AA506AA2D1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6012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E86D6-3F37-4A23-AD2C-6AA506AA2D1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387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E86D6-3F37-4A23-AD2C-6AA506AA2D1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616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 i="1">
                <a:solidFill>
                  <a:schemeClr val="tx1"/>
                </a:solidFill>
                <a:latin typeface="Times New Roman" pitchFamily="18" charset="-52"/>
              </a:defRPr>
            </a:lvl1pPr>
            <a:lvl2pPr marL="742950" indent="-285750">
              <a:defRPr sz="3600" i="1">
                <a:solidFill>
                  <a:schemeClr val="tx1"/>
                </a:solidFill>
                <a:latin typeface="Times New Roman" pitchFamily="18" charset="-52"/>
              </a:defRPr>
            </a:lvl2pPr>
            <a:lvl3pPr marL="11430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3pPr>
            <a:lvl4pPr marL="16002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4pPr>
            <a:lvl5pPr marL="20574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9pPr>
          </a:lstStyle>
          <a:p>
            <a:fld id="{3AD47AC0-72D5-49E5-A185-75BA45CC9C0E}" type="slidenum">
              <a:rPr lang="ru-RU" sz="1200" i="0" smtClean="0"/>
              <a:pPr/>
              <a:t>3</a:t>
            </a:fld>
            <a:endParaRPr lang="ru-RU" sz="1200" i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 i="1">
                <a:solidFill>
                  <a:schemeClr val="tx1"/>
                </a:solidFill>
                <a:latin typeface="Times New Roman" pitchFamily="18" charset="-52"/>
              </a:defRPr>
            </a:lvl1pPr>
            <a:lvl2pPr marL="742950" indent="-285750">
              <a:defRPr sz="3600" i="1">
                <a:solidFill>
                  <a:schemeClr val="tx1"/>
                </a:solidFill>
                <a:latin typeface="Times New Roman" pitchFamily="18" charset="-52"/>
              </a:defRPr>
            </a:lvl2pPr>
            <a:lvl3pPr marL="11430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3pPr>
            <a:lvl4pPr marL="16002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4pPr>
            <a:lvl5pPr marL="20574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9pPr>
          </a:lstStyle>
          <a:p>
            <a:fld id="{3AD47AC0-72D5-49E5-A185-75BA45CC9C0E}" type="slidenum">
              <a:rPr lang="ru-RU" sz="1200" i="0" smtClean="0"/>
              <a:pPr/>
              <a:t>4</a:t>
            </a:fld>
            <a:endParaRPr lang="ru-RU" sz="1200" i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 i="1">
                <a:solidFill>
                  <a:schemeClr val="tx1"/>
                </a:solidFill>
                <a:latin typeface="Times New Roman" pitchFamily="18" charset="-52"/>
              </a:defRPr>
            </a:lvl1pPr>
            <a:lvl2pPr marL="742950" indent="-285750">
              <a:defRPr sz="3600" i="1">
                <a:solidFill>
                  <a:schemeClr val="tx1"/>
                </a:solidFill>
                <a:latin typeface="Times New Roman" pitchFamily="18" charset="-52"/>
              </a:defRPr>
            </a:lvl2pPr>
            <a:lvl3pPr marL="11430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3pPr>
            <a:lvl4pPr marL="16002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4pPr>
            <a:lvl5pPr marL="20574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9pPr>
          </a:lstStyle>
          <a:p>
            <a:fld id="{3AD47AC0-72D5-49E5-A185-75BA45CC9C0E}" type="slidenum">
              <a:rPr lang="ru-RU" sz="1200" i="0" smtClean="0"/>
              <a:pPr/>
              <a:t>5</a:t>
            </a:fld>
            <a:endParaRPr lang="ru-RU" sz="1200" i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 i="1">
                <a:solidFill>
                  <a:schemeClr val="tx1"/>
                </a:solidFill>
                <a:latin typeface="Times New Roman" pitchFamily="18" charset="-52"/>
              </a:defRPr>
            </a:lvl1pPr>
            <a:lvl2pPr marL="742950" indent="-285750">
              <a:defRPr sz="3600" i="1">
                <a:solidFill>
                  <a:schemeClr val="tx1"/>
                </a:solidFill>
                <a:latin typeface="Times New Roman" pitchFamily="18" charset="-52"/>
              </a:defRPr>
            </a:lvl2pPr>
            <a:lvl3pPr marL="11430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3pPr>
            <a:lvl4pPr marL="16002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4pPr>
            <a:lvl5pPr marL="20574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9pPr>
          </a:lstStyle>
          <a:p>
            <a:fld id="{3AD47AC0-72D5-49E5-A185-75BA45CC9C0E}" type="slidenum">
              <a:rPr lang="ru-RU" sz="1200" i="0" smtClean="0"/>
              <a:pPr/>
              <a:t>6</a:t>
            </a:fld>
            <a:endParaRPr lang="ru-RU" sz="1200" i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 i="1">
                <a:solidFill>
                  <a:schemeClr val="tx1"/>
                </a:solidFill>
                <a:latin typeface="Times New Roman" pitchFamily="18" charset="-52"/>
              </a:defRPr>
            </a:lvl1pPr>
            <a:lvl2pPr marL="742950" indent="-285750">
              <a:defRPr sz="3600" i="1">
                <a:solidFill>
                  <a:schemeClr val="tx1"/>
                </a:solidFill>
                <a:latin typeface="Times New Roman" pitchFamily="18" charset="-52"/>
              </a:defRPr>
            </a:lvl2pPr>
            <a:lvl3pPr marL="11430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3pPr>
            <a:lvl4pPr marL="16002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4pPr>
            <a:lvl5pPr marL="20574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9pPr>
          </a:lstStyle>
          <a:p>
            <a:fld id="{3AD47AC0-72D5-49E5-A185-75BA45CC9C0E}" type="slidenum">
              <a:rPr lang="ru-RU" sz="1200" i="0" smtClean="0"/>
              <a:pPr/>
              <a:t>7</a:t>
            </a:fld>
            <a:endParaRPr lang="ru-RU" sz="1200" i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 i="1">
                <a:solidFill>
                  <a:schemeClr val="tx1"/>
                </a:solidFill>
                <a:latin typeface="Times New Roman" pitchFamily="18" charset="-52"/>
              </a:defRPr>
            </a:lvl1pPr>
            <a:lvl2pPr marL="742950" indent="-285750">
              <a:defRPr sz="3600" i="1">
                <a:solidFill>
                  <a:schemeClr val="tx1"/>
                </a:solidFill>
                <a:latin typeface="Times New Roman" pitchFamily="18" charset="-52"/>
              </a:defRPr>
            </a:lvl2pPr>
            <a:lvl3pPr marL="11430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3pPr>
            <a:lvl4pPr marL="16002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4pPr>
            <a:lvl5pPr marL="20574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9pPr>
          </a:lstStyle>
          <a:p>
            <a:fld id="{3AD47AC0-72D5-49E5-A185-75BA45CC9C0E}" type="slidenum">
              <a:rPr lang="ru-RU" sz="1200" i="0" smtClean="0"/>
              <a:pPr/>
              <a:t>8</a:t>
            </a:fld>
            <a:endParaRPr lang="ru-RU" sz="1200" i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 i="1">
                <a:solidFill>
                  <a:schemeClr val="tx1"/>
                </a:solidFill>
                <a:latin typeface="Times New Roman" pitchFamily="18" charset="-52"/>
              </a:defRPr>
            </a:lvl1pPr>
            <a:lvl2pPr marL="742950" indent="-285750">
              <a:defRPr sz="3600" i="1">
                <a:solidFill>
                  <a:schemeClr val="tx1"/>
                </a:solidFill>
                <a:latin typeface="Times New Roman" pitchFamily="18" charset="-52"/>
              </a:defRPr>
            </a:lvl2pPr>
            <a:lvl3pPr marL="11430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3pPr>
            <a:lvl4pPr marL="16002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4pPr>
            <a:lvl5pPr marL="2057400" indent="-228600">
              <a:defRPr sz="3600" i="1">
                <a:solidFill>
                  <a:schemeClr val="tx1"/>
                </a:solidFill>
                <a:latin typeface="Times New Roman" pitchFamily="18" charset="-5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 New Roman" pitchFamily="18" charset="-52"/>
              </a:defRPr>
            </a:lvl9pPr>
          </a:lstStyle>
          <a:p>
            <a:fld id="{3AD47AC0-72D5-49E5-A185-75BA45CC9C0E}" type="slidenum">
              <a:rPr lang="ru-RU" sz="1200" i="0" smtClean="0"/>
              <a:pPr/>
              <a:t>9</a:t>
            </a:fld>
            <a:endParaRPr lang="ru-RU" sz="1200" i="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954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654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479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938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324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225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241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983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042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467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470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D17CF-3A17-4FD1-B05A-6777D04A6DE3}" type="datetimeFigureOut">
              <a:rPr lang="ru-RU" smtClean="0"/>
              <a:t>11.05.2010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AF6A7-8763-4FE1-A591-6D32F23AF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158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7;&#1089;&#1090;%20&#1076;&#1086;%20&#1048;&#1074;&#1072;&#1085;&#1072;%20III.ppt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987824" y="1996124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6012160" y="1942633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28" name="Овал 27">
            <a:hlinkClick r:id="rId4" action="ppaction://hlinksldjump"/>
          </p:cNvPr>
          <p:cNvSpPr/>
          <p:nvPr/>
        </p:nvSpPr>
        <p:spPr>
          <a:xfrm>
            <a:off x="4572000" y="194082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46" name="Овал 45">
            <a:hlinkClick r:id="rId4" action="ppaction://hlinksldjump"/>
          </p:cNvPr>
          <p:cNvSpPr/>
          <p:nvPr/>
        </p:nvSpPr>
        <p:spPr>
          <a:xfrm>
            <a:off x="1626746" y="19888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1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914" y="0"/>
            <a:ext cx="9144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1.  </a:t>
            </a:r>
            <a:r>
              <a:rPr lang="ru-RU" dirty="0" smtClean="0"/>
              <a:t>В каком году состоялся съезд князей в Любече, принявший решение «каждый держит отчину свою»?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988 г.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1097 г.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1223 г.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1237 г.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-2914" y="3068960"/>
            <a:ext cx="91469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3.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из названных князей разгромил Волжскую Болгарию и Хазарию?</a:t>
            </a:r>
          </a:p>
          <a:p>
            <a:endParaRPr lang="ru-RU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086100" lvl="6" indent="-342900">
              <a:buFont typeface="+mj-lt"/>
              <a:buAutoNum type="arabicPeriod"/>
            </a:pP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Олег Вещий	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Ярослав Мудрый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Святослав.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Игорь</a:t>
            </a:r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8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587699" y="5231579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3</a:t>
            </a:r>
          </a:p>
        </p:txBody>
      </p:sp>
      <p:sp>
        <p:nvSpPr>
          <p:cNvPr id="49" name="Овал 48">
            <a:hlinkClick r:id="rId4" action="ppaction://hlinksldjump"/>
          </p:cNvPr>
          <p:cNvSpPr/>
          <p:nvPr/>
        </p:nvSpPr>
        <p:spPr>
          <a:xfrm>
            <a:off x="6009246" y="5231013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50" name="Овал 49">
            <a:hlinkClick r:id="rId3" action="ppaction://hlinksldjump"/>
          </p:cNvPr>
          <p:cNvSpPr/>
          <p:nvPr/>
        </p:nvSpPr>
        <p:spPr>
          <a:xfrm>
            <a:off x="2987824" y="5231013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51" name="Овал 50">
            <a:hlinkClick r:id="rId4" action="ppaction://hlinksldjump"/>
          </p:cNvPr>
          <p:cNvSpPr/>
          <p:nvPr/>
        </p:nvSpPr>
        <p:spPr>
          <a:xfrm>
            <a:off x="1626746" y="522920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1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1086" cy="365125"/>
          </a:xfrm>
        </p:spPr>
        <p:txBody>
          <a:bodyPr/>
          <a:lstStyle/>
          <a:p>
            <a:r>
              <a:rPr lang="ru-RU" dirty="0" smtClean="0"/>
              <a:t>Чупров Л.А. МОУ СОШ №3 с. Камень-Рыболов Ханкайского района Приморского края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8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17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469210" y="2002955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46" name="Овал 45">
            <a:hlinkClick r:id="rId3" action="ppaction://hlinksldjump"/>
          </p:cNvPr>
          <p:cNvSpPr/>
          <p:nvPr/>
        </p:nvSpPr>
        <p:spPr>
          <a:xfrm>
            <a:off x="4499992" y="197908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47" name="Овал 46">
            <a:hlinkClick r:id="rId3" action="ppaction://hlinksldjump"/>
          </p:cNvPr>
          <p:cNvSpPr/>
          <p:nvPr/>
        </p:nvSpPr>
        <p:spPr>
          <a:xfrm>
            <a:off x="1835696" y="197908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48" name="Овал 47">
            <a:hlinkClick r:id="rId3" action="ppaction://hlinksldjump"/>
          </p:cNvPr>
          <p:cNvSpPr/>
          <p:nvPr/>
        </p:nvSpPr>
        <p:spPr>
          <a:xfrm>
            <a:off x="3131840" y="2002955"/>
            <a:ext cx="936104" cy="89052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49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347864" y="5589240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3</a:t>
            </a:r>
          </a:p>
        </p:txBody>
      </p:sp>
      <p:sp>
        <p:nvSpPr>
          <p:cNvPr id="50" name="Овал 49">
            <a:hlinkClick r:id="rId3" action="ppaction://hlinksldjump"/>
          </p:cNvPr>
          <p:cNvSpPr/>
          <p:nvPr/>
        </p:nvSpPr>
        <p:spPr>
          <a:xfrm>
            <a:off x="1979712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51" name="Овал 50">
            <a:hlinkClick r:id="rId3" action="ppaction://hlinksldjump"/>
          </p:cNvPr>
          <p:cNvSpPr/>
          <p:nvPr/>
        </p:nvSpPr>
        <p:spPr>
          <a:xfrm>
            <a:off x="4591713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4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52" name="Овал 51">
            <a:hlinkClick r:id="rId3" action="ppaction://hlinksldjump"/>
          </p:cNvPr>
          <p:cNvSpPr/>
          <p:nvPr/>
        </p:nvSpPr>
        <p:spPr>
          <a:xfrm>
            <a:off x="865254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645024"/>
            <a:ext cx="9144000" cy="1645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20.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Дата 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второго вторжения монголо-татар на Русь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1223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1237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1239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1380г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645" y="0"/>
            <a:ext cx="9144000" cy="1645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18. </a:t>
            </a:r>
            <a:r>
              <a:rPr lang="ru-RU" dirty="0" smtClean="0">
                <a:solidFill>
                  <a:schemeClr val="tx1"/>
                </a:solidFill>
              </a:rPr>
              <a:t>Битва на Калке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1223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1237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1239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1380г</a:t>
            </a:r>
          </a:p>
        </p:txBody>
      </p:sp>
    </p:spTree>
    <p:extLst>
      <p:ext uri="{BB962C8B-B14F-4D97-AF65-F5344CB8AC3E}">
        <p14:creationId xmlns:p14="http://schemas.microsoft.com/office/powerpoint/2010/main" val="155475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А. Чупров Л.А презентации\А. наглядность\А. фон школьная тема\867cc61fbea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73" y="0"/>
            <a:ext cx="8572499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46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А. Чупров Л.А презентации\А. наглядность\А. фон школьная тема\790f43c5102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0"/>
            <a:ext cx="8572500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>
            <a:hlinkClick r:id="rId4" action="ppaction://hlinksldjump"/>
          </p:cNvPr>
          <p:cNvSpPr/>
          <p:nvPr/>
        </p:nvSpPr>
        <p:spPr>
          <a:xfrm>
            <a:off x="107504" y="5589449"/>
            <a:ext cx="936104" cy="9144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1600" b="1" u="sng" dirty="0" smtClean="0">
                <a:solidFill>
                  <a:srgbClr val="0A0A88"/>
                </a:solidFill>
              </a:rPr>
              <a:t>1слайд</a:t>
            </a:r>
            <a:endParaRPr lang="ru-RU" sz="1600" b="1" u="sng" dirty="0">
              <a:solidFill>
                <a:srgbClr val="0A0A88"/>
              </a:solidFill>
            </a:endParaRPr>
          </a:p>
        </p:txBody>
      </p:sp>
      <p:sp>
        <p:nvSpPr>
          <p:cNvPr id="4" name="Овал 3">
            <a:hlinkClick r:id="rId5" action="ppaction://hlinksldjump"/>
          </p:cNvPr>
          <p:cNvSpPr/>
          <p:nvPr/>
        </p:nvSpPr>
        <p:spPr>
          <a:xfrm>
            <a:off x="1151620" y="5589449"/>
            <a:ext cx="936104" cy="9144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1600" b="1" u="sng" dirty="0">
                <a:solidFill>
                  <a:srgbClr val="0A0A88"/>
                </a:solidFill>
              </a:rPr>
              <a:t>2</a:t>
            </a:r>
            <a:r>
              <a:rPr lang="ru-RU" sz="1600" b="1" u="sng" dirty="0" smtClean="0">
                <a:solidFill>
                  <a:srgbClr val="0A0A88"/>
                </a:solidFill>
              </a:rPr>
              <a:t>слайд</a:t>
            </a:r>
            <a:endParaRPr lang="ru-RU" sz="1600" b="1" u="sng" dirty="0">
              <a:solidFill>
                <a:srgbClr val="0A0A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75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2</a:t>
            </a:r>
            <a:r>
              <a:rPr lang="ru-RU" sz="2000" b="1" dirty="0" smtClean="0">
                <a:solidFill>
                  <a:srgbClr val="FF0000"/>
                </a:solidFill>
              </a:rPr>
              <a:t>.  </a:t>
            </a:r>
            <a:r>
              <a:rPr lang="ru-RU" dirty="0" smtClean="0"/>
              <a:t>Какой из названных терминов обозначает одну из форм зависимости Руси от Золотой Орды?</a:t>
            </a:r>
          </a:p>
          <a:p>
            <a:pPr marL="3543300" lvl="7" indent="-342900">
              <a:buFont typeface="+mj-lt"/>
              <a:buAutoNum type="arabicPeriod"/>
            </a:pPr>
            <a:r>
              <a:rPr lang="ru-RU" dirty="0" smtClean="0"/>
              <a:t>число.</a:t>
            </a:r>
          </a:p>
          <a:p>
            <a:pPr marL="3543300" lvl="7" indent="-342900">
              <a:buFont typeface="+mj-lt"/>
              <a:buAutoNum type="arabicPeriod"/>
            </a:pPr>
            <a:r>
              <a:rPr lang="ru-RU" dirty="0" smtClean="0"/>
              <a:t>вира	</a:t>
            </a:r>
          </a:p>
          <a:p>
            <a:pPr marL="3543300" lvl="7" indent="-342900">
              <a:buFont typeface="+mj-lt"/>
              <a:buAutoNum type="arabicPeriod"/>
            </a:pPr>
            <a:r>
              <a:rPr lang="ru-RU" dirty="0" smtClean="0"/>
              <a:t>вервь</a:t>
            </a:r>
          </a:p>
          <a:p>
            <a:pPr marL="3543300" lvl="7" indent="-342900">
              <a:buFont typeface="+mj-lt"/>
              <a:buAutoNum type="arabicPeriod"/>
            </a:pPr>
            <a:r>
              <a:rPr lang="ru-RU" dirty="0" smtClean="0"/>
              <a:t>пожилое</a:t>
            </a:r>
            <a:endParaRPr lang="ru-RU" dirty="0"/>
          </a:p>
        </p:txBody>
      </p:sp>
      <p:sp>
        <p:nvSpPr>
          <p:cNvPr id="3" name="Oval 17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1835696" y="1966863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3103089" y="1965679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2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5" name="Овал 4">
            <a:hlinkClick r:id="rId3" action="ppaction://hlinksldjump"/>
          </p:cNvPr>
          <p:cNvSpPr/>
          <p:nvPr/>
        </p:nvSpPr>
        <p:spPr>
          <a:xfrm>
            <a:off x="6084168" y="1957557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4572000" y="194082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7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860032" y="5324756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3</a:t>
            </a:r>
          </a:p>
        </p:txBody>
      </p:sp>
      <p:sp>
        <p:nvSpPr>
          <p:cNvPr id="8" name="Овал 7">
            <a:hlinkClick r:id="rId3" action="ppaction://hlinksldjump"/>
          </p:cNvPr>
          <p:cNvSpPr/>
          <p:nvPr/>
        </p:nvSpPr>
        <p:spPr>
          <a:xfrm>
            <a:off x="3257333" y="5381338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2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9" name="Овал 8">
            <a:hlinkClick r:id="rId4" action="ppaction://hlinksldjump"/>
          </p:cNvPr>
          <p:cNvSpPr/>
          <p:nvPr/>
        </p:nvSpPr>
        <p:spPr>
          <a:xfrm>
            <a:off x="6238412" y="5373216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10" name="Овал 9">
            <a:hlinkClick r:id="rId3" action="ppaction://hlinksldjump"/>
          </p:cNvPr>
          <p:cNvSpPr/>
          <p:nvPr/>
        </p:nvSpPr>
        <p:spPr>
          <a:xfrm>
            <a:off x="1801919" y="538252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140968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 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Кто из названных князей пригласил Святослава Ольговича «в город Москов» на пир?</a:t>
            </a:r>
          </a:p>
          <a:p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543300" lvl="7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Владимир Мономах</a:t>
            </a:r>
          </a:p>
          <a:p>
            <a:pPr marL="3543300" lvl="7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Андрей Боголюбский</a:t>
            </a:r>
          </a:p>
          <a:p>
            <a:pPr marL="3543300" lvl="7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Юрий Долгорукий</a:t>
            </a:r>
          </a:p>
          <a:p>
            <a:pPr marL="3543300" lvl="7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Иван Калита</a:t>
            </a:r>
          </a:p>
        </p:txBody>
      </p:sp>
    </p:spTree>
    <p:extLst>
      <p:ext uri="{BB962C8B-B14F-4D97-AF65-F5344CB8AC3E}">
        <p14:creationId xmlns:p14="http://schemas.microsoft.com/office/powerpoint/2010/main" val="169665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491880" y="1906445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3</a:t>
            </a:r>
          </a:p>
        </p:txBody>
      </p:sp>
      <p:sp>
        <p:nvSpPr>
          <p:cNvPr id="28" name="Овал 27">
            <a:hlinkClick r:id="rId3" action="ppaction://hlinkpres?slideindex=1&amp;slidetitle="/>
          </p:cNvPr>
          <p:cNvSpPr/>
          <p:nvPr/>
        </p:nvSpPr>
        <p:spPr>
          <a:xfrm>
            <a:off x="5004048" y="194082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46" name="Овал 45">
            <a:hlinkClick r:id="rId3" action="ppaction://hlinkpres?slideindex=1&amp;slidetitle="/>
          </p:cNvPr>
          <p:cNvSpPr/>
          <p:nvPr/>
        </p:nvSpPr>
        <p:spPr>
          <a:xfrm>
            <a:off x="2106782" y="194082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47" name="Овал 46">
            <a:hlinkClick r:id="rId4" action="ppaction://hlinksldjump"/>
          </p:cNvPr>
          <p:cNvSpPr/>
          <p:nvPr/>
        </p:nvSpPr>
        <p:spPr>
          <a:xfrm>
            <a:off x="611560" y="1974534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48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267744" y="5517232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49" name="Овал 48">
            <a:hlinkClick r:id="rId4" action="ppaction://hlinksldjump"/>
          </p:cNvPr>
          <p:cNvSpPr/>
          <p:nvPr/>
        </p:nvSpPr>
        <p:spPr>
          <a:xfrm>
            <a:off x="3635896" y="551723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50" name="Овал 49">
            <a:hlinkClick r:id="rId4" action="ppaction://hlinksldjump"/>
          </p:cNvPr>
          <p:cNvSpPr/>
          <p:nvPr/>
        </p:nvSpPr>
        <p:spPr>
          <a:xfrm>
            <a:off x="5148064" y="551723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729916" y="551723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5.  </a:t>
            </a:r>
            <a:r>
              <a:rPr lang="ru-RU" dirty="0" smtClean="0"/>
              <a:t>Что из названного получали дворяне за службу?</a:t>
            </a:r>
          </a:p>
          <a:p>
            <a:endParaRPr lang="ru-RU" dirty="0" smtClean="0"/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пожилое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вотчину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поместье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удел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105835"/>
            <a:ext cx="9144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</a:t>
            </a: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Киевский 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поход вещего Олега. Начало эпохи Киевской Руси.</a:t>
            </a:r>
          </a:p>
          <a:p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862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882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941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944</a:t>
            </a:r>
          </a:p>
        </p:txBody>
      </p:sp>
    </p:spTree>
    <p:extLst>
      <p:ext uri="{BB962C8B-B14F-4D97-AF65-F5344CB8AC3E}">
        <p14:creationId xmlns:p14="http://schemas.microsoft.com/office/powerpoint/2010/main" val="134407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17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1979712" y="1979082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46" name="Овал 45">
            <a:hlinkClick r:id="rId3" action="ppaction://hlinksldjump"/>
          </p:cNvPr>
          <p:cNvSpPr/>
          <p:nvPr/>
        </p:nvSpPr>
        <p:spPr>
          <a:xfrm>
            <a:off x="4723331" y="197908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47" name="Овал 46">
            <a:hlinkClick r:id="rId3" action="ppaction://hlinksldjump"/>
          </p:cNvPr>
          <p:cNvSpPr/>
          <p:nvPr/>
        </p:nvSpPr>
        <p:spPr>
          <a:xfrm>
            <a:off x="3320244" y="197908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48" name="Овал 47">
            <a:hlinkClick r:id="rId3" action="ppaction://hlinksldjump"/>
          </p:cNvPr>
          <p:cNvSpPr/>
          <p:nvPr/>
        </p:nvSpPr>
        <p:spPr>
          <a:xfrm>
            <a:off x="611560" y="1974534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49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734183" y="5589240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50" name="Овал 49">
            <a:hlinkClick r:id="rId3" action="ppaction://hlinksldjump"/>
          </p:cNvPr>
          <p:cNvSpPr/>
          <p:nvPr/>
        </p:nvSpPr>
        <p:spPr>
          <a:xfrm>
            <a:off x="3419872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51" name="Овал 50">
            <a:hlinkClick r:id="rId3" action="ppaction://hlinksldjump"/>
          </p:cNvPr>
          <p:cNvSpPr/>
          <p:nvPr/>
        </p:nvSpPr>
        <p:spPr>
          <a:xfrm>
            <a:off x="2051720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52" name="Овал 51">
            <a:hlinkClick r:id="rId3" action="ppaction://hlinksldjump"/>
          </p:cNvPr>
          <p:cNvSpPr/>
          <p:nvPr/>
        </p:nvSpPr>
        <p:spPr>
          <a:xfrm>
            <a:off x="738478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28764"/>
            <a:ext cx="91440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6</a:t>
            </a:r>
            <a:r>
              <a:rPr lang="ru-RU" sz="2000" b="1" dirty="0" smtClean="0">
                <a:solidFill>
                  <a:srgbClr val="FF0000"/>
                </a:solidFill>
              </a:rPr>
              <a:t>. </a:t>
            </a:r>
            <a:r>
              <a:rPr lang="ru-RU" dirty="0" smtClean="0"/>
              <a:t>Время написания книги «Остромирово Евангелие»</a:t>
            </a:r>
          </a:p>
          <a:p>
            <a:endParaRPr lang="ru-RU" dirty="0" smtClean="0"/>
          </a:p>
          <a:p>
            <a:pPr marL="2628900" lvl="5" indent="-342900">
              <a:buFont typeface="+mj-lt"/>
              <a:buAutoNum type="arabicPeriod"/>
            </a:pPr>
            <a:r>
              <a:rPr lang="en-US" dirty="0" smtClean="0"/>
              <a:t>IX </a:t>
            </a:r>
            <a:r>
              <a:rPr lang="ru-RU" dirty="0" smtClean="0"/>
              <a:t>в.</a:t>
            </a:r>
            <a:endParaRPr lang="en-US" dirty="0" smtClean="0"/>
          </a:p>
          <a:p>
            <a:pPr marL="2628900" lvl="5" indent="-342900">
              <a:buFont typeface="+mj-lt"/>
              <a:buAutoNum type="arabicPeriod"/>
            </a:pPr>
            <a:r>
              <a:rPr lang="en-US" dirty="0" smtClean="0"/>
              <a:t>XI</a:t>
            </a:r>
            <a:r>
              <a:rPr lang="ru-RU" dirty="0" smtClean="0"/>
              <a:t> в.</a:t>
            </a:r>
            <a:endParaRPr lang="en-US" dirty="0" smtClean="0"/>
          </a:p>
          <a:p>
            <a:pPr marL="2628900" lvl="5" indent="-342900">
              <a:buFont typeface="+mj-lt"/>
              <a:buAutoNum type="arabicPeriod"/>
            </a:pPr>
            <a:r>
              <a:rPr lang="en-US" dirty="0" smtClean="0"/>
              <a:t>XIII</a:t>
            </a:r>
            <a:r>
              <a:rPr lang="ru-RU" dirty="0" smtClean="0"/>
              <a:t> в.</a:t>
            </a:r>
            <a:endParaRPr lang="en-US" dirty="0" smtClean="0"/>
          </a:p>
          <a:p>
            <a:pPr marL="2628900" lvl="5" indent="-342900">
              <a:buFont typeface="+mj-lt"/>
              <a:buAutoNum type="arabicPeriod"/>
            </a:pPr>
            <a:r>
              <a:rPr lang="en-US" dirty="0" smtClean="0"/>
              <a:t>XV</a:t>
            </a:r>
            <a:r>
              <a:rPr lang="ru-RU" dirty="0" smtClean="0"/>
              <a:t> в.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228109"/>
            <a:ext cx="519033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8.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Когда 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написано произведение «Задонщина»? </a:t>
            </a:r>
          </a:p>
          <a:p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</a:t>
            </a:r>
            <a:r>
              <a:rPr lang="en-US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в.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XI</a:t>
            </a:r>
            <a:r>
              <a:rPr lang="en-US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в.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XIII в.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</a:t>
            </a:r>
            <a:r>
              <a:rPr lang="en-US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 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407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203848" y="2420888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3</a:t>
            </a:r>
          </a:p>
        </p:txBody>
      </p:sp>
      <p:sp>
        <p:nvSpPr>
          <p:cNvPr id="28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585409" y="5589240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4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46" name="Овал 45">
            <a:hlinkClick r:id="rId3" action="ppaction://hlinksldjump"/>
          </p:cNvPr>
          <p:cNvSpPr/>
          <p:nvPr/>
        </p:nvSpPr>
        <p:spPr>
          <a:xfrm>
            <a:off x="3330116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47" name="Овал 46">
            <a:hlinkClick r:id="rId3" action="ppaction://hlinksldjump"/>
          </p:cNvPr>
          <p:cNvSpPr/>
          <p:nvPr/>
        </p:nvSpPr>
        <p:spPr>
          <a:xfrm>
            <a:off x="2051720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48" name="Овал 47"/>
          <p:cNvSpPr/>
          <p:nvPr/>
        </p:nvSpPr>
        <p:spPr>
          <a:xfrm>
            <a:off x="738478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49" name="Овал 48">
            <a:hlinkClick r:id="rId3" action="ppaction://hlinksldjump"/>
          </p:cNvPr>
          <p:cNvSpPr/>
          <p:nvPr/>
        </p:nvSpPr>
        <p:spPr>
          <a:xfrm>
            <a:off x="4338673" y="2420888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50" name="Овал 49">
            <a:hlinkClick r:id="rId3" action="ppaction://hlinksldjump"/>
          </p:cNvPr>
          <p:cNvSpPr/>
          <p:nvPr/>
        </p:nvSpPr>
        <p:spPr>
          <a:xfrm>
            <a:off x="2016874" y="2420888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51" name="Овал 50">
            <a:hlinkClick r:id="rId3" action="ppaction://hlinksldjump"/>
          </p:cNvPr>
          <p:cNvSpPr/>
          <p:nvPr/>
        </p:nvSpPr>
        <p:spPr>
          <a:xfrm>
            <a:off x="729141" y="2420888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818" y="0"/>
            <a:ext cx="911718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9. </a:t>
            </a:r>
            <a:r>
              <a:rPr lang="ru-RU" dirty="0" smtClean="0"/>
              <a:t>Поход Святослава на Дунай. Занятие ряда городов по Дунаю  Вмешательство Святослава в византийско болгарский конфликт на стороне болгар </a:t>
            </a:r>
          </a:p>
          <a:p>
            <a:endParaRPr lang="ru-RU" dirty="0" smtClean="0"/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911г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945г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968 г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988г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613666"/>
            <a:ext cx="759633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11.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Правление 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Ярослава Мудрого</a:t>
            </a:r>
          </a:p>
          <a:p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972 - 980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980 -1015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1015 - 1019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1019 -1054</a:t>
            </a:r>
          </a:p>
        </p:txBody>
      </p:sp>
    </p:spTree>
    <p:extLst>
      <p:ext uri="{BB962C8B-B14F-4D97-AF65-F5344CB8AC3E}">
        <p14:creationId xmlns:p14="http://schemas.microsoft.com/office/powerpoint/2010/main" val="134407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17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158836" y="1974534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3</a:t>
            </a:r>
          </a:p>
        </p:txBody>
      </p:sp>
      <p:sp>
        <p:nvSpPr>
          <p:cNvPr id="46" name="Овал 45">
            <a:hlinkClick r:id="rId3" action="ppaction://hlinksldjump"/>
          </p:cNvPr>
          <p:cNvSpPr/>
          <p:nvPr/>
        </p:nvSpPr>
        <p:spPr>
          <a:xfrm>
            <a:off x="4499992" y="197908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47" name="Овал 46">
            <a:hlinkClick r:id="rId3" action="ppaction://hlinksldjump"/>
          </p:cNvPr>
          <p:cNvSpPr/>
          <p:nvPr/>
        </p:nvSpPr>
        <p:spPr>
          <a:xfrm>
            <a:off x="1835696" y="197908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48" name="Овал 47">
            <a:hlinkClick r:id="rId3" action="ppaction://hlinksldjump"/>
          </p:cNvPr>
          <p:cNvSpPr/>
          <p:nvPr/>
        </p:nvSpPr>
        <p:spPr>
          <a:xfrm>
            <a:off x="611560" y="1974534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49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926410" y="5589240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50" name="Овал 49">
            <a:hlinkClick r:id="rId3" action="ppaction://hlinksldjump"/>
          </p:cNvPr>
          <p:cNvSpPr/>
          <p:nvPr/>
        </p:nvSpPr>
        <p:spPr>
          <a:xfrm>
            <a:off x="3419872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51" name="Овал 50">
            <a:hlinkClick r:id="rId3" action="ppaction://hlinksldjump"/>
          </p:cNvPr>
          <p:cNvSpPr/>
          <p:nvPr/>
        </p:nvSpPr>
        <p:spPr>
          <a:xfrm>
            <a:off x="2051720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52" name="Овал 51">
            <a:hlinkClick r:id="rId3" action="ppaction://hlinksldjump"/>
          </p:cNvPr>
          <p:cNvSpPr/>
          <p:nvPr/>
        </p:nvSpPr>
        <p:spPr>
          <a:xfrm>
            <a:off x="4788024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5339"/>
            <a:ext cx="63001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10. </a:t>
            </a:r>
            <a:r>
              <a:rPr lang="ru-RU" dirty="0" smtClean="0"/>
              <a:t>Правление князя Владимира </a:t>
            </a:r>
            <a:r>
              <a:rPr lang="en-US" dirty="0" smtClean="0"/>
              <a:t>I. </a:t>
            </a:r>
            <a:endParaRPr lang="ru-RU" dirty="0" smtClean="0"/>
          </a:p>
          <a:p>
            <a:endParaRPr lang="ru-RU" dirty="0" smtClean="0"/>
          </a:p>
          <a:p>
            <a:pPr marL="2628900" lvl="5" indent="-342900">
              <a:buFont typeface="+mj-lt"/>
              <a:buAutoNum type="arabicPeriod"/>
            </a:pPr>
            <a:r>
              <a:rPr lang="en-US" dirty="0" smtClean="0"/>
              <a:t>945 - 972 </a:t>
            </a:r>
            <a:endParaRPr lang="ru-RU" dirty="0" smtClean="0"/>
          </a:p>
          <a:p>
            <a:pPr marL="2628900" lvl="5" indent="-342900">
              <a:buFont typeface="+mj-lt"/>
              <a:buAutoNum type="arabicPeriod"/>
            </a:pPr>
            <a:r>
              <a:rPr lang="en-US" dirty="0" smtClean="0"/>
              <a:t>972 - 980</a:t>
            </a:r>
          </a:p>
          <a:p>
            <a:pPr marL="2628900" lvl="5" indent="-342900">
              <a:buFont typeface="+mj-lt"/>
              <a:buAutoNum type="arabicPeriod"/>
            </a:pPr>
            <a:r>
              <a:rPr lang="en-US" dirty="0" smtClean="0"/>
              <a:t>980 -1015</a:t>
            </a:r>
            <a:endParaRPr lang="ru-RU" dirty="0"/>
          </a:p>
          <a:p>
            <a:pPr marL="2628900" lvl="5" indent="-342900">
              <a:buFont typeface="+mj-lt"/>
              <a:buAutoNum type="arabicPeriod"/>
            </a:pPr>
            <a:r>
              <a:rPr lang="en-US" dirty="0" smtClean="0"/>
              <a:t>1015 - 1019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997894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12.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Начало 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усобиц между сыновьями Владимира, убийство Святополком братьев Бориса и Глеба. 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1015г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1054г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1111г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1116г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50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597125" y="2420888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28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835696" y="5589240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46" name="Овал 45">
            <a:hlinkClick r:id="rId3" action="ppaction://hlinksldjump"/>
          </p:cNvPr>
          <p:cNvSpPr/>
          <p:nvPr/>
        </p:nvSpPr>
        <p:spPr>
          <a:xfrm>
            <a:off x="4283968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47" name="Овал 46">
            <a:hlinkClick r:id="rId3" action="ppaction://hlinksldjump"/>
          </p:cNvPr>
          <p:cNvSpPr/>
          <p:nvPr/>
        </p:nvSpPr>
        <p:spPr>
          <a:xfrm>
            <a:off x="3030011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48" name="Овал 47">
            <a:hlinkClick r:id="rId3" action="ppaction://hlinksldjump"/>
          </p:cNvPr>
          <p:cNvSpPr/>
          <p:nvPr/>
        </p:nvSpPr>
        <p:spPr>
          <a:xfrm>
            <a:off x="738478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49" name="Овал 48">
            <a:hlinkClick r:id="rId3" action="ppaction://hlinksldjump"/>
          </p:cNvPr>
          <p:cNvSpPr/>
          <p:nvPr/>
        </p:nvSpPr>
        <p:spPr>
          <a:xfrm>
            <a:off x="3264799" y="2420888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50" name="Овал 49">
            <a:hlinkClick r:id="rId3" action="ppaction://hlinksldjump"/>
          </p:cNvPr>
          <p:cNvSpPr/>
          <p:nvPr/>
        </p:nvSpPr>
        <p:spPr>
          <a:xfrm>
            <a:off x="2016874" y="2420888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51" name="Овал 50">
            <a:hlinkClick r:id="rId3" action="ppaction://hlinksldjump"/>
          </p:cNvPr>
          <p:cNvSpPr/>
          <p:nvPr/>
        </p:nvSpPr>
        <p:spPr>
          <a:xfrm>
            <a:off x="729141" y="2420888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-3204" y="2370"/>
            <a:ext cx="7870744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13.</a:t>
            </a:r>
            <a:r>
              <a:rPr lang="ru-RU" dirty="0" smtClean="0"/>
              <a:t> Когда было написано произведение «Сказание о князьях владимирских»? </a:t>
            </a:r>
          </a:p>
          <a:p>
            <a:endParaRPr lang="ru-RU" dirty="0" smtClean="0"/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XI</a:t>
            </a:r>
            <a:r>
              <a:rPr lang="en-US" dirty="0" smtClean="0"/>
              <a:t>I</a:t>
            </a:r>
            <a:r>
              <a:rPr lang="ru-RU" dirty="0" smtClean="0"/>
              <a:t> в.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XII</a:t>
            </a:r>
            <a:r>
              <a:rPr lang="en-US" dirty="0" smtClean="0"/>
              <a:t>I</a:t>
            </a:r>
            <a:r>
              <a:rPr lang="ru-RU" dirty="0" smtClean="0"/>
              <a:t> в.</a:t>
            </a:r>
          </a:p>
          <a:p>
            <a:pPr marL="3086100" lvl="6" indent="-342900">
              <a:buFont typeface="+mj-lt"/>
              <a:buAutoNum type="arabicPeriod"/>
            </a:pPr>
            <a:r>
              <a:rPr lang="en-US" dirty="0" smtClean="0"/>
              <a:t>XV</a:t>
            </a:r>
            <a:r>
              <a:rPr lang="ru-RU" dirty="0" smtClean="0"/>
              <a:t>в.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X</a:t>
            </a:r>
            <a:r>
              <a:rPr lang="en-US" dirty="0" smtClean="0"/>
              <a:t>VI</a:t>
            </a:r>
            <a:r>
              <a:rPr lang="ru-RU" dirty="0" smtClean="0"/>
              <a:t> в.     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24" y="3735896"/>
            <a:ext cx="901137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15.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какое время  появилось произведение «Моление Даниила Заточника » </a:t>
            </a:r>
            <a:endParaRPr lang="ru-RU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086100" lvl="6" indent="-342900">
              <a:buFont typeface="+mj-lt"/>
              <a:buAutoNum type="arabicPeriod"/>
            </a:pP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XII в.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XIII в.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XVв.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XVI в. </a:t>
            </a:r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21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17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469210" y="2002955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46" name="Овал 45">
            <a:hlinkClick r:id="rId3" action="ppaction://hlinksldjump"/>
          </p:cNvPr>
          <p:cNvSpPr/>
          <p:nvPr/>
        </p:nvSpPr>
        <p:spPr>
          <a:xfrm>
            <a:off x="4499992" y="197908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47" name="Овал 46">
            <a:hlinkClick r:id="rId3" action="ppaction://hlinksldjump"/>
          </p:cNvPr>
          <p:cNvSpPr/>
          <p:nvPr/>
        </p:nvSpPr>
        <p:spPr>
          <a:xfrm>
            <a:off x="1835696" y="1979082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48" name="Овал 47">
            <a:hlinkClick r:id="rId3" action="ppaction://hlinksldjump"/>
          </p:cNvPr>
          <p:cNvSpPr/>
          <p:nvPr/>
        </p:nvSpPr>
        <p:spPr>
          <a:xfrm>
            <a:off x="3131840" y="2002955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49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162322" y="5589240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50" name="Овал 49">
            <a:hlinkClick r:id="rId3" action="ppaction://hlinksldjump"/>
          </p:cNvPr>
          <p:cNvSpPr/>
          <p:nvPr/>
        </p:nvSpPr>
        <p:spPr>
          <a:xfrm>
            <a:off x="3419872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51" name="Овал 50">
            <a:hlinkClick r:id="rId3" action="ppaction://hlinksldjump"/>
          </p:cNvPr>
          <p:cNvSpPr/>
          <p:nvPr/>
        </p:nvSpPr>
        <p:spPr>
          <a:xfrm>
            <a:off x="4591713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4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52" name="Овал 51">
            <a:hlinkClick r:id="rId3" action="ppaction://hlinksldjump"/>
          </p:cNvPr>
          <p:cNvSpPr/>
          <p:nvPr/>
        </p:nvSpPr>
        <p:spPr>
          <a:xfrm>
            <a:off x="865254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3270" y="0"/>
            <a:ext cx="914727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14. </a:t>
            </a:r>
            <a:r>
              <a:rPr lang="ru-RU" dirty="0" smtClean="0"/>
              <a:t>В какое время появилось произведение  «Слово о полку Игореве» </a:t>
            </a:r>
          </a:p>
          <a:p>
            <a:endParaRPr lang="ru-RU" dirty="0" smtClean="0"/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XII в.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XIII в.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XVв.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dirty="0" smtClean="0"/>
              <a:t>XVI в.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228109"/>
            <a:ext cx="4991816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16.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Когда 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 построен Московский Кремль?</a:t>
            </a:r>
          </a:p>
          <a:p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1147г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1156 г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1223г</a:t>
            </a:r>
          </a:p>
          <a:p>
            <a:pPr marL="3086100" lvl="6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1380г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25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597125" y="2420888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28" name="Oval 17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835696" y="5589240"/>
            <a:ext cx="914400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46" name="Овал 45">
            <a:hlinkClick r:id="rId3" action="ppaction://hlinksldjump"/>
          </p:cNvPr>
          <p:cNvSpPr/>
          <p:nvPr/>
        </p:nvSpPr>
        <p:spPr>
          <a:xfrm>
            <a:off x="4283968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4</a:t>
            </a:r>
          </a:p>
        </p:txBody>
      </p:sp>
      <p:sp>
        <p:nvSpPr>
          <p:cNvPr id="47" name="Овал 46">
            <a:hlinkClick r:id="rId3" action="ppaction://hlinksldjump"/>
          </p:cNvPr>
          <p:cNvSpPr/>
          <p:nvPr/>
        </p:nvSpPr>
        <p:spPr>
          <a:xfrm>
            <a:off x="3030011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48" name="Овал 47">
            <a:hlinkClick r:id="rId3" action="ppaction://hlinksldjump"/>
          </p:cNvPr>
          <p:cNvSpPr/>
          <p:nvPr/>
        </p:nvSpPr>
        <p:spPr>
          <a:xfrm>
            <a:off x="738478" y="5589240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49" name="Овал 48">
            <a:hlinkClick r:id="rId3" action="ppaction://hlinksldjump"/>
          </p:cNvPr>
          <p:cNvSpPr/>
          <p:nvPr/>
        </p:nvSpPr>
        <p:spPr>
          <a:xfrm>
            <a:off x="3264799" y="2420888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>
                <a:solidFill>
                  <a:srgbClr val="0A0A88"/>
                </a:solidFill>
              </a:rPr>
              <a:t>3</a:t>
            </a:r>
            <a:endParaRPr lang="ru-RU" sz="2400" b="1" u="sng" dirty="0">
              <a:solidFill>
                <a:srgbClr val="0A0A88"/>
              </a:solidFill>
            </a:endParaRPr>
          </a:p>
        </p:txBody>
      </p:sp>
      <p:sp>
        <p:nvSpPr>
          <p:cNvPr id="50" name="Овал 49">
            <a:hlinkClick r:id="rId3" action="ppaction://hlinksldjump"/>
          </p:cNvPr>
          <p:cNvSpPr/>
          <p:nvPr/>
        </p:nvSpPr>
        <p:spPr>
          <a:xfrm>
            <a:off x="2016874" y="2420888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2</a:t>
            </a:r>
          </a:p>
        </p:txBody>
      </p:sp>
      <p:sp>
        <p:nvSpPr>
          <p:cNvPr id="51" name="Овал 50">
            <a:hlinkClick r:id="rId3" action="ppaction://hlinksldjump"/>
          </p:cNvPr>
          <p:cNvSpPr/>
          <p:nvPr/>
        </p:nvSpPr>
        <p:spPr>
          <a:xfrm>
            <a:off x="729141" y="2420888"/>
            <a:ext cx="936104" cy="914400"/>
          </a:xfrm>
          <a:prstGeom prst="ellipse">
            <a:avLst/>
          </a:prstGeom>
          <a:solidFill>
            <a:srgbClr val="FFFF00"/>
          </a:solidFill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>
                <a:solidFill>
                  <a:srgbClr val="0A0A88"/>
                </a:solidFill>
              </a:rPr>
              <a:t>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25" y="0"/>
            <a:ext cx="9144000" cy="1645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17. </a:t>
            </a:r>
            <a:r>
              <a:rPr lang="ru-RU" dirty="0" smtClean="0">
                <a:solidFill>
                  <a:schemeClr val="tx1"/>
                </a:solidFill>
              </a:rPr>
              <a:t>Дата </a:t>
            </a:r>
            <a:r>
              <a:rPr lang="ru-RU" dirty="0">
                <a:solidFill>
                  <a:schemeClr val="tx1"/>
                </a:solidFill>
              </a:rPr>
              <a:t>Куликовской </a:t>
            </a:r>
            <a:r>
              <a:rPr lang="ru-RU" dirty="0" smtClean="0">
                <a:solidFill>
                  <a:schemeClr val="tx1"/>
                </a:solidFill>
              </a:rPr>
              <a:t>битвы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marL="2628900" lvl="5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1223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1237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1239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1380г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645024"/>
            <a:ext cx="9144000" cy="16455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19. </a:t>
            </a:r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Дата </a:t>
            </a: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первого вторжения монголо-татар на Русь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1223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1237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1239 г</a:t>
            </a:r>
          </a:p>
          <a:p>
            <a:pPr marL="2628900" lvl="5" indent="-342900">
              <a:buFont typeface="+mj-lt"/>
              <a:buAutoNum type="arabicPeriod"/>
            </a:pPr>
            <a:r>
              <a:rPr lang="ru-RU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1380г</a:t>
            </a:r>
          </a:p>
        </p:txBody>
      </p:sp>
    </p:spTree>
    <p:extLst>
      <p:ext uri="{BB962C8B-B14F-4D97-AF65-F5344CB8AC3E}">
        <p14:creationId xmlns:p14="http://schemas.microsoft.com/office/powerpoint/2010/main" val="347277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476</Words>
  <Application>Microsoft Office PowerPoint</Application>
  <PresentationFormat>Экран (4:3)</PresentationFormat>
  <Paragraphs>208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Macintosh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Леонид</dc:creator>
  <cp:lastModifiedBy>Леонид</cp:lastModifiedBy>
  <cp:revision>31</cp:revision>
  <dcterms:created xsi:type="dcterms:W3CDTF">2010-05-10T16:04:47Z</dcterms:created>
  <dcterms:modified xsi:type="dcterms:W3CDTF">2010-05-11T12:43:59Z</dcterms:modified>
</cp:coreProperties>
</file>