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14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DAEFAD-1489-4464-A58E-AB47B0DA6BAB}" type="datetimeFigureOut">
              <a:rPr lang="ru-RU" smtClean="0"/>
              <a:t>27.04.2010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FE6A6F-5A9C-43FD-BFAF-6C08FFED02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05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E6A6F-5A9C-43FD-BFAF-6C08FFED02C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7139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E6A6F-5A9C-43FD-BFAF-6C08FFED02C8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1756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E6A6F-5A9C-43FD-BFAF-6C08FFED02C8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7087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E6A6F-5A9C-43FD-BFAF-6C08FFED02C8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1109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E6A6F-5A9C-43FD-BFAF-6C08FFED02C8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7309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E6A6F-5A9C-43FD-BFAF-6C08FFED02C8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1664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E6A6F-5A9C-43FD-BFAF-6C08FFED02C8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6637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E6A6F-5A9C-43FD-BFAF-6C08FFED02C8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5785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E6A6F-5A9C-43FD-BFAF-6C08FFED02C8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3125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E6A6F-5A9C-43FD-BFAF-6C08FFED02C8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6000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E6A6F-5A9C-43FD-BFAF-6C08FFED02C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931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E6A6F-5A9C-43FD-BFAF-6C08FFED02C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714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E6A6F-5A9C-43FD-BFAF-6C08FFED02C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5262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E6A6F-5A9C-43FD-BFAF-6C08FFED02C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394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E6A6F-5A9C-43FD-BFAF-6C08FFED02C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528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E6A6F-5A9C-43FD-BFAF-6C08FFED02C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8434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E6A6F-5A9C-43FD-BFAF-6C08FFED02C8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7040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E6A6F-5A9C-43FD-BFAF-6C08FFED02C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649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47FEDEE3-87ED-43FF-931F-E996A01A6C79}" type="datetimeFigureOut">
              <a:rPr lang="ru-RU" smtClean="0"/>
              <a:t>27.04.2010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AA20-1A6E-4E96-A96E-D9E485C21C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EDEE3-87ED-43FF-931F-E996A01A6C79}" type="datetimeFigureOut">
              <a:rPr lang="ru-RU" smtClean="0"/>
              <a:t>27.04.2010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AA20-1A6E-4E96-A96E-D9E485C21C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EDEE3-87ED-43FF-931F-E996A01A6C79}" type="datetimeFigureOut">
              <a:rPr lang="ru-RU" smtClean="0"/>
              <a:t>27.04.2010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AA20-1A6E-4E96-A96E-D9E485C21C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EDEE3-87ED-43FF-931F-E996A01A6C79}" type="datetimeFigureOut">
              <a:rPr lang="ru-RU" smtClean="0"/>
              <a:t>27.04.2010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AA20-1A6E-4E96-A96E-D9E485C21CF4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EDEE3-87ED-43FF-931F-E996A01A6C79}" type="datetimeFigureOut">
              <a:rPr lang="ru-RU" smtClean="0"/>
              <a:t>27.04.2010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AA20-1A6E-4E96-A96E-D9E485C21CF4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EDEE3-87ED-43FF-931F-E996A01A6C79}" type="datetimeFigureOut">
              <a:rPr lang="ru-RU" smtClean="0"/>
              <a:t>27.04.2010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AA20-1A6E-4E96-A96E-D9E485C21CF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EDEE3-87ED-43FF-931F-E996A01A6C79}" type="datetimeFigureOut">
              <a:rPr lang="ru-RU" smtClean="0"/>
              <a:t>27.04.2010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AA20-1A6E-4E96-A96E-D9E485C21C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EDEE3-87ED-43FF-931F-E996A01A6C79}" type="datetimeFigureOut">
              <a:rPr lang="ru-RU" smtClean="0"/>
              <a:t>27.04.2010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AA20-1A6E-4E96-A96E-D9E485C21CF4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EDEE3-87ED-43FF-931F-E996A01A6C79}" type="datetimeFigureOut">
              <a:rPr lang="ru-RU" smtClean="0"/>
              <a:t>27.04.2010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AA20-1A6E-4E96-A96E-D9E485C21C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EDEE3-87ED-43FF-931F-E996A01A6C79}" type="datetimeFigureOut">
              <a:rPr lang="ru-RU" smtClean="0"/>
              <a:t>27.04.2010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AA20-1A6E-4E96-A96E-D9E485C21CF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EDEE3-87ED-43FF-931F-E996A01A6C79}" type="datetimeFigureOut">
              <a:rPr lang="ru-RU" smtClean="0"/>
              <a:t>27.04.2010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AA20-1A6E-4E96-A96E-D9E485C21C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47FEDEE3-87ED-43FF-931F-E996A01A6C79}" type="datetimeFigureOut">
              <a:rPr lang="ru-RU" smtClean="0"/>
              <a:t>27.04.2010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572AA20-1A6E-4E96-A96E-D9E485C21CF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0212" y="2511747"/>
            <a:ext cx="7344196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Возвышение </a:t>
            </a:r>
            <a:r>
              <a:rPr lang="ru-RU" sz="4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Москвы (</a:t>
            </a:r>
            <a:r>
              <a:rPr lang="en-US" sz="4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XIII </a:t>
            </a:r>
            <a:r>
              <a:rPr lang="ru-RU" sz="4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в)</a:t>
            </a:r>
            <a:endParaRPr lang="ru-RU" sz="4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Чупров Л.А. МОУ СОШ №3 с. Камень-Рыболов Ханкайского района Приморского края</a:t>
            </a:r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501008"/>
            <a:ext cx="2944614" cy="2357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9754" y="3621750"/>
            <a:ext cx="3160638" cy="2115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886" y="887102"/>
            <a:ext cx="1807021" cy="200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792930"/>
            <a:ext cx="2088232" cy="2324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1" y="1115054"/>
            <a:ext cx="1584176" cy="20166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4225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052736"/>
            <a:ext cx="2808312" cy="4536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Великий князь Дмитрий Иванович продолжал политику укрепления Московского княжества. В 1367 г. был возведен белокаменный Московский Кремль. В 1371 г. Москва нанесла сильное поражение рязанскому великому князю Олегу. </a:t>
            </a: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079724"/>
            <a:ext cx="3867739" cy="429349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5612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052736"/>
            <a:ext cx="2664296" cy="4536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Продолжалась </a:t>
            </a:r>
            <a:r>
              <a:rPr lang="ru-RU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борьба и с Тверью. Когда в 1371 г. Михаил Александрович Тверской, получив ярлык на великое княжение Владимирское, попытался занять Владимир, Дмитрий Иванович отказался повиноваться ханской воле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196913"/>
            <a:ext cx="3849216" cy="429187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6728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052736"/>
            <a:ext cx="3312368" cy="47525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В 1375 г. Михаил Тверской вновь получил ярлык на владимирский стол. Тогда против него выступили почти все князья Севере-Восточной Руси, поддержав московского князя в его походе на Тверь. После месячной осады город капитулировал, по заключенному между московским и тверским князем договору Михаил признавал Дмитрия своим "братом старейшим", т.е. становился в подчиненное положение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669" y="1050454"/>
            <a:ext cx="3790489" cy="439477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0734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124744"/>
            <a:ext cx="3024336" cy="43204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В результате внутриполитической борьбы в северо-восточных русских землях Московское княжество добилось первенствующего положения в "собирании" русских земель и превратилось в реальную силу, способную противостоять Орде и Литве. </a:t>
            </a:r>
            <a:endParaRPr lang="ru-RU" sz="1600" i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itchFamily="18" charset="0"/>
            </a:endParaRPr>
          </a:p>
          <a:p>
            <a:pPr algn="ctr"/>
            <a:r>
              <a:rPr lang="ru-RU" sz="1600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С </a:t>
            </a:r>
            <a:r>
              <a:rPr lang="ru-RU" sz="1600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1374 г. Дмитрий Иванович прекратил выплату дани Золотой Орде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294" y="1242492"/>
            <a:ext cx="3980581" cy="44187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5649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319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Причинами усиления Московского княжества были: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052736"/>
            <a:ext cx="6840760" cy="46805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u="sng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1. Выгодное экономико-географическое положение. </a:t>
            </a:r>
            <a:r>
              <a:rPr lang="ru-RU" sz="2800" i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Москва находилась на оживленном торговом пути Прибалтика - Поволжье - Средняя Азия и прибыльная хлебная торговля приносила в княжескую казну немалые доходы. </a:t>
            </a:r>
          </a:p>
        </p:txBody>
      </p:sp>
    </p:spTree>
    <p:extLst>
      <p:ext uri="{BB962C8B-B14F-4D97-AF65-F5344CB8AC3E}">
        <p14:creationId xmlns:p14="http://schemas.microsoft.com/office/powerpoint/2010/main" val="3672769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980728"/>
            <a:ext cx="7056784" cy="48965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ln w="1905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2. Выгодное стратегическое положение</a:t>
            </a:r>
            <a:r>
              <a:rPr lang="ru-RU" sz="2800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. </a:t>
            </a:r>
            <a:endParaRPr lang="ru-RU" sz="2800" i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itchFamily="18" charset="0"/>
            </a:endParaRPr>
          </a:p>
          <a:p>
            <a:pPr algn="ctr"/>
            <a:r>
              <a:rPr lang="ru-RU" sz="2800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Москва, контролировавшая поставки хлеба в Новгород из Поволжья, в кризисных ситуациях перекрывала торговые пути, что делало новгородцев более сговорчивыми. </a:t>
            </a:r>
          </a:p>
          <a:p>
            <a:pPr algn="ctr"/>
            <a:r>
              <a:rPr lang="ru-RU" sz="2800" i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С XIV в. в Новгороде выбирались подконтрольные Москве князья.</a:t>
            </a:r>
            <a:endParaRPr lang="ru-RU" sz="2800" i="1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7795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268760"/>
            <a:ext cx="6984776" cy="41044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3. </a:t>
            </a:r>
            <a:r>
              <a:rPr lang="ru-RU" sz="2800" i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Захват Владимирского великого княжения, что давало Москве экономический (сбор "выхода") и политический (в случае неповиновения против местных князей применяли ордынские отряды) </a:t>
            </a:r>
          </a:p>
          <a:p>
            <a:pPr algn="ctr"/>
            <a:r>
              <a:rPr lang="ru-RU" sz="2800" b="1" i="1" u="sng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контроль </a:t>
            </a:r>
            <a:r>
              <a:rPr lang="ru-RU" sz="2800" b="1" i="1" u="sng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над всеми княжествами Северо-Восточной Руси.</a:t>
            </a:r>
          </a:p>
        </p:txBody>
      </p:sp>
    </p:spTree>
    <p:extLst>
      <p:ext uri="{BB962C8B-B14F-4D97-AF65-F5344CB8AC3E}">
        <p14:creationId xmlns:p14="http://schemas.microsoft.com/office/powerpoint/2010/main" val="1746147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052736"/>
            <a:ext cx="6696744" cy="4608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4</a:t>
            </a:r>
            <a:r>
              <a:rPr lang="ru-RU" sz="2000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. </a:t>
            </a:r>
            <a:r>
              <a:rPr lang="ru-RU" sz="2000" i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Понимание московскими князьями особой роли православия в период монголо-татарского ига. Московские князья поддерживали добрые отношения с митрополитом Петром. После смерти Петра Калита добился причисления его к лику святых. Резиденция митрополитов вскоре была в Москву. Иван Калита построил первый каменный московский собор Успения Божией Матери. </a:t>
            </a:r>
          </a:p>
          <a:p>
            <a:pPr algn="ctr"/>
            <a:r>
              <a:rPr lang="ru-RU" sz="2400" b="1" i="1" u="sng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Москва </a:t>
            </a:r>
            <a:r>
              <a:rPr lang="ru-RU" sz="2400" b="1" i="1" u="sng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превратилась в религиозный центр Северо-Восточной Руси.</a:t>
            </a:r>
          </a:p>
        </p:txBody>
      </p:sp>
    </p:spTree>
    <p:extLst>
      <p:ext uri="{BB962C8B-B14F-4D97-AF65-F5344CB8AC3E}">
        <p14:creationId xmlns:p14="http://schemas.microsoft.com/office/powerpoint/2010/main" val="690532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124744"/>
            <a:ext cx="6336704" cy="4464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u="sng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5. Исключительный прагматизм </a:t>
            </a:r>
            <a:r>
              <a:rPr lang="ru-RU" sz="2800" b="1" i="1" u="sng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и мудрость московских </a:t>
            </a:r>
            <a:r>
              <a:rPr lang="ru-RU" sz="2800" b="1" i="1" u="sng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князей. </a:t>
            </a:r>
            <a:endParaRPr lang="ru-RU" sz="2800" b="1" i="1" u="sng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itchFamily="18" charset="0"/>
            </a:endParaRPr>
          </a:p>
          <a:p>
            <a:pPr algn="ctr"/>
            <a:r>
              <a:rPr lang="ru-RU" sz="2400" i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Одними из первых они пошли на тесное сотрудничество с Ордой. Это позволило подчинить Москве практически все княжества Северо-Восточной Руси и обеспечить прекращение ордынских погромов, а также сдерживать натиск Литвы. </a:t>
            </a:r>
          </a:p>
        </p:txBody>
      </p:sp>
    </p:spTree>
    <p:extLst>
      <p:ext uri="{BB962C8B-B14F-4D97-AF65-F5344CB8AC3E}">
        <p14:creationId xmlns:p14="http://schemas.microsoft.com/office/powerpoint/2010/main" val="1026729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908720"/>
            <a:ext cx="2376264" cy="48965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Возвышение Московского княжества началось в конце XIII в. </a:t>
            </a:r>
            <a:endParaRPr lang="ru-RU" i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itchFamily="18" charset="0"/>
            </a:endParaRPr>
          </a:p>
          <a:p>
            <a:pPr algn="ctr"/>
            <a:r>
              <a:rPr lang="ru-RU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Первым </a:t>
            </a:r>
            <a:r>
              <a:rPr lang="ru-RU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московским князем по завещанию отца стал младший сын Александра Невского Даниил Александрович (1263-1303 гг.).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124744"/>
            <a:ext cx="3273896" cy="430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476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124744"/>
            <a:ext cx="6624736" cy="4392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i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Даниил Александрович, он же Святой благоверный князь Даниил Московский (1261 — 4 марта 1303, Москва) — первый удельный князь Московский c 1263, фактически с 1276; младший сын князя Александра Ярославича Невского; родоначальник московской линии Рюриковичей: московских князей и царей</a:t>
            </a:r>
            <a:r>
              <a:rPr lang="ru-RU" sz="2000" i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. </a:t>
            </a:r>
          </a:p>
          <a:p>
            <a:pPr algn="ctr"/>
            <a:r>
              <a:rPr lang="ru-RU" sz="2000" i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Этот правитель сумел несколько расширить земли своего княжества. </a:t>
            </a:r>
          </a:p>
          <a:p>
            <a:pPr algn="ctr"/>
            <a:r>
              <a:rPr lang="ru-RU" sz="2000" i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В начале 90-х гг. Даниил присоединил к Ростовскому княжеству </a:t>
            </a:r>
            <a:r>
              <a:rPr lang="ru-RU" sz="2000" b="1" i="1" u="sng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Можайск,</a:t>
            </a:r>
            <a:r>
              <a:rPr lang="ru-RU" sz="2000" i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 а в 1300 г. отвоевал у Рязани </a:t>
            </a:r>
            <a:r>
              <a:rPr lang="ru-RU" sz="2000" b="1" i="1" u="sng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Коломну. </a:t>
            </a:r>
          </a:p>
        </p:txBody>
      </p:sp>
    </p:spTree>
    <p:extLst>
      <p:ext uri="{BB962C8B-B14F-4D97-AF65-F5344CB8AC3E}">
        <p14:creationId xmlns:p14="http://schemas.microsoft.com/office/powerpoint/2010/main" val="3440977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124744"/>
            <a:ext cx="2952328" cy="4536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Сын Даниила Юрий Данилович с 1304 г. повел борьбу за великое владимирское княжение с Михаилом Ярославичем Тверским, получившим в 1305 г. в Орде ярлык на великое княжение. </a:t>
            </a:r>
            <a:endParaRPr lang="ru-RU" i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itchFamily="18" charset="0"/>
            </a:endParaRPr>
          </a:p>
          <a:p>
            <a:pPr algn="ctr"/>
            <a:r>
              <a:rPr lang="ru-RU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Поддержку </a:t>
            </a:r>
            <a:r>
              <a:rPr lang="ru-RU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московскому князю оказывал митрополит всея Руси Петр.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217" y="1222376"/>
            <a:ext cx="3165439" cy="3934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4666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052736"/>
            <a:ext cx="2808312" cy="4608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В 1317 г. Юрий добился получения ярлыка на великокняжеский престол из рук хана Узбека, а спустя год в Орде главный враг Юрия - Михаил Тверской - был убит. После смерти последнего в 1332 г. ярлык на великое княжение почти постоянно находился в руках московских князей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478011"/>
            <a:ext cx="4705217" cy="37579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0513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196752"/>
            <a:ext cx="3521099" cy="4485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1196752"/>
            <a:ext cx="3384376" cy="44856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Ивану Калите удалось упрочить свое влияние в Новгороде, приобрести в Орде ярлыки на удельные княжества с центрами в Угличе, Галиче и Белоозере. Помимо этого, Иван I покупал в других княжествах села, становившиеся опорными пунктами "собирания" русских земель вокруг Москвы. Заботясь об укреплении княжества, Калита охотно принимал на службу переселенцев из других земель. </a:t>
            </a:r>
            <a:r>
              <a:rPr lang="ru-RU" sz="1400" i="1" u="sng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Калита первым использовал передачу земли (поместье) в качестве платы за службу. </a:t>
            </a:r>
            <a:endParaRPr lang="ru-RU" sz="1400" i="1" u="sng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itchFamily="18" charset="0"/>
            </a:endParaRPr>
          </a:p>
          <a:p>
            <a:pPr algn="ctr"/>
            <a:r>
              <a:rPr lang="ru-RU" sz="1400" i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При </a:t>
            </a:r>
            <a:r>
              <a:rPr lang="ru-RU" sz="1400" i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этом князе в Москве была возведена деревянная крепость. </a:t>
            </a:r>
            <a:endParaRPr lang="ru-RU" sz="1400" i="1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itchFamily="18" charset="0"/>
            </a:endParaRPr>
          </a:p>
          <a:p>
            <a:pPr algn="ctr"/>
            <a:r>
              <a:rPr lang="ru-RU" sz="1400" i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За </a:t>
            </a:r>
            <a:r>
              <a:rPr lang="ru-RU" sz="1400" i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годы правления Ивана Калиты территория княжества увеличилась в четыре раза</a:t>
            </a:r>
            <a:r>
              <a:rPr lang="ru-RU" sz="1400" dirty="0" smtClean="0">
                <a:solidFill>
                  <a:schemeClr val="tx1"/>
                </a:solidFill>
              </a:rPr>
              <a:t>. 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05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628800"/>
            <a:ext cx="6480720" cy="3734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Иван Данилович Калита (1288 — 31 марта 1340, Москва) — князь московский с 1325 до 1340, Великий князь владимирский (ярлык от хана в 1331) до 1340, князь новгородский c 1328 по 1337. </a:t>
            </a:r>
            <a:r>
              <a:rPr lang="ru-RU" sz="2000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Второй </a:t>
            </a:r>
            <a:r>
              <a:rPr lang="ru-RU" sz="2000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сын московского князя Даниила Александровича. Прозвище «Калита» получил за своё богатство (калита — старинное русское название денежной сумки).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041" y="1196752"/>
            <a:ext cx="6552728" cy="437336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7012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020713"/>
            <a:ext cx="2304256" cy="47525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Политику Ивана Калиты по укреплению Московского княжества продолжили его сыновья - Семен Гордый и Иван II Красный. В правление этих князей прекратились опустошительные набеги ордынцев и литовцев.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0960" y="1248258"/>
            <a:ext cx="2501472" cy="2975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652120" y="4223082"/>
            <a:ext cx="2496469" cy="2711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i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Семен Гордый 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9" y="2204864"/>
            <a:ext cx="2294564" cy="3436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4631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196752"/>
            <a:ext cx="6192688" cy="43204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После смерти Ивана II Красного московским князем стал его 9-летний сын Дмитрий (1359-1389 гг.). В это время ярлыком на великое княжение завладел суздальско-нижегородский князь Дмитрий Константинович. Между ним и группировкой московского боярства развернулась острая борьба. На стороне Москвы выступал митрополит Алексий, фактически возглавлявший московское правительство, пока в 1363 г., победу окончательно не одержала Москва.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53854"/>
            <a:ext cx="6696744" cy="480627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61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133</TotalTime>
  <Words>869</Words>
  <Application>Microsoft Office PowerPoint</Application>
  <PresentationFormat>Экран (4:3)</PresentationFormat>
  <Paragraphs>51</Paragraphs>
  <Slides>18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Кутюр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Macintosh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Леонид</dc:creator>
  <cp:lastModifiedBy>Леонид</cp:lastModifiedBy>
  <cp:revision>25</cp:revision>
  <dcterms:created xsi:type="dcterms:W3CDTF">2010-04-26T18:18:04Z</dcterms:created>
  <dcterms:modified xsi:type="dcterms:W3CDTF">2010-04-26T20:34:52Z</dcterms:modified>
</cp:coreProperties>
</file>