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1" r:id="rId3"/>
    <p:sldId id="262" r:id="rId4"/>
    <p:sldId id="263" r:id="rId5"/>
    <p:sldId id="264" r:id="rId6"/>
    <p:sldId id="257" r:id="rId7"/>
    <p:sldId id="266" r:id="rId8"/>
    <p:sldId id="267" r:id="rId9"/>
    <p:sldId id="268" r:id="rId10"/>
    <p:sldId id="269" r:id="rId11"/>
    <p:sldId id="258" r:id="rId12"/>
    <p:sldId id="265" r:id="rId13"/>
    <p:sldId id="270" r:id="rId14"/>
    <p:sldId id="259" r:id="rId15"/>
    <p:sldId id="271" r:id="rId16"/>
    <p:sldId id="272" r:id="rId17"/>
    <p:sldId id="273" r:id="rId18"/>
    <p:sldId id="276" r:id="rId19"/>
    <p:sldId id="260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2F4AF-15EA-43B5-BE9E-1E836887C4FA}" type="datetimeFigureOut">
              <a:rPr lang="ru-RU" smtClean="0"/>
              <a:t>11.04.2010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9E4C5-6316-40B6-B4A3-A22185A15F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9E4C5-6316-40B6-B4A3-A22185A15F5A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A8AF4-E931-4C13-B867-4C5FDD32DFC5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A3157-9AD3-4609-966B-26611FB42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341280"/>
            <a:ext cx="9144000" cy="65167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ответьте на вопросы.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1921 г. В.И. Ленин настоял на переходе от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военного коммунизма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новой экономической политике. Однако в 1927 г. экономическая политика была изменена. Назовите не менее двух причин свертывания нэпа. Каковы были последствия нового сталинского курса? Приведите не менее двух положений.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ответьте на вопросы. В начале своего царствования Иван IV осуществил ряд реформ и мероприятий, стимулирующих экономическое развитие государства.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Однако в 1565 г. царь резко изменил внутреннюю политику.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Каковы были причины изменения внутренней политики Ивана Грозного? (Укажите не менее двух положений.)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Каковы были экономические последствия этой политики? (Укажите не менее двух последствий.)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выполните задания.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Взгляды Барклая де Толли на стратегию и тактику военных действий против наполеоновских войск, вторгшихся в Россию, вызывали недовольство как в армии, так и в обществе. Под давлением общества Александр I назначил главнокомандующим русской армией М.И. Кутузова.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Охарактеризуйте тактику М.И. Кутузова. (Укажите не менее двух положений.)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Приведите не менее двух примеров, подтверждающих верность расчетов Кутузова.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выполните задание.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Владимир Святославич стремился- укрепить единство Древнерусского государства путем создания общерусского пантеона богов, на ко вскоре он изменил свое намерение.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 не менее двух причин изменения религиозной политики великого князя.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 не менее двух последствий принятия новой религии.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500034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C6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6786578" y="1428736"/>
            <a:ext cx="642942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6786578" y="2214554"/>
            <a:ext cx="714380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6858016" y="4357694"/>
            <a:ext cx="714380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5" action="ppaction://hlinksldjump" highlightClick="1"/>
          </p:cNvPr>
          <p:cNvSpPr/>
          <p:nvPr/>
        </p:nvSpPr>
        <p:spPr>
          <a:xfrm>
            <a:off x="6929454" y="6072206"/>
            <a:ext cx="714380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ru-RU" dirty="0" smtClean="0"/>
              <a:t>Чупров Л.А. МОУ СОШ №№ с. Камень-Рыболов Ханкайского района Приморского края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428604"/>
          <a:ext cx="7929618" cy="4929222"/>
        </p:xfrm>
        <a:graphic>
          <a:graphicData uri="http://schemas.openxmlformats.org/drawingml/2006/table">
            <a:tbl>
              <a:tblPr/>
              <a:tblGrid>
                <a:gridCol w="7929618"/>
              </a:tblGrid>
              <a:tr h="265419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 spc="1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r>
                        <a:rPr lang="ru-RU" sz="1400" i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Могут быть названы следующие причины, вызвавшие политический кризис 1993 г.:</a:t>
                      </a:r>
                      <a:endParaRPr lang="ru-RU" sz="1400" i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усиление исполнительной власти в результате августовских событий 1991 г. в России курс Президента РСФСР на формирование рыночной экономики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indent="3175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стремление Б.Н. Ельцина пересмотреть Конституцию с целью усиления полномочий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</a:p>
                    <a:p>
                      <a:pPr indent="3175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Президента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стремление Верховного Совета РСФСР сохранить в новой Конституции положение 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Советах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как основе политической системы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попытки Верховного Совета отстранить от власти Президента РСФСР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3950" marR="23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502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i="1" kern="1200" spc="1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spc="1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400" b="1" i="1" kern="1200" spc="1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Могут быть указаны следующие последствия политического кризиса 1993 г.: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25019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	разгром политической оппозиции Президента по вопросам конституционной реформы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25019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	принятие новой Конституции (1993 г.)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25019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	ликвидация советской системы государства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25019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	формирование двухпалатного Федерального Собрания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25019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	усиление позиций Президента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3950" marR="23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8143900" y="6572272"/>
            <a:ext cx="100010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60402"/>
            <a:ext cx="8786842" cy="169277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 основные черты развития культуры в СССР в 1920-1930-е гг. и 1950-1960-е гг. Укажите, что было общим (не менее двух общих характеристик), а что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различным (не менее трех различий).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 таблицы могут быть приведены различия как по сопоставимым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(пар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ным) признакам, так и те черты, которые были присущи только 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ному из сравниваемых объектов (приведенная таблица не устанавливает обязательное количество и состав общих признаков различий, а только показывает, как лучше оформить ответ).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"/>
            <a:ext cx="714348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C7-1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928802"/>
          <a:ext cx="8572560" cy="21381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89558"/>
                <a:gridCol w="4183002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Общее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…………………………………………………………………………………………………………………………………………………………………………….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……………………………………………………………………………………………………………………………………………………………………………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Различия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13411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...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113411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...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67255" algn="l"/>
                        </a:tabLst>
                      </a:pPr>
                      <a:r>
                        <a:rPr lang="ru-RU" sz="1400"/>
                        <a:t>*    ..........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0430" algn="l"/>
                        </a:tabLst>
                      </a:pPr>
                      <a:r>
                        <a:rPr lang="ru-RU" sz="1400"/>
                        <a:t>•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57158" y="4286256"/>
            <a:ext cx="8786842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 Сравните проекты конституций, разработанных членами Северное Южного тайных обществ в начале 20-х гг. XIX в.</a:t>
            </a:r>
          </a:p>
          <a:p>
            <a:pPr indent="212725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общих характеристик а что — различным (не менее трех различий).</a:t>
            </a: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части таблицы могут быть приведены различия как по сопоставимым (парным) признакам, так и те черты, которые были присущи только ному из сравниваемых объектов (приведенная таблица не устанавливает обязательное количество и состав общих признаков различий, а только показывает, как лучше оформить ответ).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58214" y="1500174"/>
            <a:ext cx="785786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8358214" y="6000768"/>
            <a:ext cx="785786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19543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30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825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влияние социалистической идеологии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внедрение принципа «социалистического реализма» в культуру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партийный контроль за деятельностью творческой интеллигенции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деятельность творческих союзов</a:t>
            </a:r>
          </a:p>
          <a:p>
            <a:pPr marL="0" marR="0" lvl="0" indent="18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поступательное увеличение количества высших учебных заведений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714619"/>
          <a:ext cx="8715436" cy="3162946"/>
        </p:xfrm>
        <a:graphic>
          <a:graphicData uri="http://schemas.openxmlformats.org/drawingml/2006/table">
            <a:tbl>
              <a:tblPr/>
              <a:tblGrid>
                <a:gridCol w="4337397"/>
                <a:gridCol w="4378039"/>
              </a:tblGrid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культуры в 1930-1940-е гг.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культуры в 1950-1960-е гг.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4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усиление репрессий по отношению к творческой интеллигенции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реабилитация многих деятелей куль­туры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4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обязательное   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восхваление И.В. Сталина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527175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десталинизация</a:t>
                      </a: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4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демократизация культурной жизни, разрешение освещать ранее запретные темы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96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раскол творческой интеллигенции на тех, кто остался верным сталинским принципам руководства и развития культуры, и тех, кто стремился изме­нить положение и роль интеллигенции в стране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930275" fontAlgn="base"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  <a:endParaRPr lang="en-US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930275" fontAlgn="base"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18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реформирование государственного аппарата</a:t>
            </a:r>
          </a:p>
          <a:p>
            <a:pPr indent="18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ликвидация крепостного права</a:t>
            </a:r>
          </a:p>
          <a:p>
            <a:pPr indent="18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расширение демократических прав и свобод</a:t>
            </a:r>
          </a:p>
          <a:p>
            <a:pPr indent="18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уничтожение сословий</a:t>
            </a:r>
          </a:p>
          <a:p>
            <a:pPr indent="18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введение принципа</a:t>
            </a:r>
            <a:r>
              <a:rPr lang="en-US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разделения властей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2428868"/>
          <a:ext cx="8429684" cy="4094320"/>
        </p:xfrm>
        <a:graphic>
          <a:graphicData uri="http://schemas.openxmlformats.org/drawingml/2006/table">
            <a:tbl>
              <a:tblPr/>
              <a:tblGrid>
                <a:gridCol w="4192889"/>
                <a:gridCol w="4236795"/>
              </a:tblGrid>
              <a:tr h="232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Различия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851">
                <a:tc>
                  <a:txBody>
                    <a:bodyPr/>
                    <a:lstStyle/>
                    <a:p>
                      <a:pPr marR="661670" indent="8890" algn="ctr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«Русская правда» П. Пестеля (Южное общество)</a:t>
                      </a: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64210" indent="3175" algn="ctr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«Конституция» Н. Муравьева (Северное общество)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851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уничтожение самодержавия и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введение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республиканской формы правления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indent="-3175" algn="just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ограниченная монархия (в крайнем случае — республика)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851">
                <a:tc>
                  <a:txBody>
                    <a:bodyPr/>
                    <a:lstStyle/>
                    <a:p>
                      <a:pPr algn="l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Россия должна стать унитарным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государством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Россия должна превратиться в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федеративное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государство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851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частичная конфискация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помещичьего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землевладения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сохранение помещичьего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землевладения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776">
                <a:tc>
                  <a:txBody>
                    <a:bodyPr/>
                    <a:lstStyle/>
                    <a:p>
                      <a:pPr marL="3175" indent="-3175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избирательные права принадлежат всем гражданам мужского пола, достигшим 20-летнего возраста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избирательные права принадлежат мужчинам, достигшим 21 года, ведшим оседлый образ жизни, владевшим капи­талом в 500 руб.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776"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вся обрабатываемая земля делилась на  2  части;  общественную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собственность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(каждый мог получить участок пашни определенного размера) и част­ную собственность</a:t>
                      </a: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крестьяне получали усадебные уча­стки и сверх того по 2 десятины на двор в порядке общинного землевладения</a:t>
                      </a: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286776" y="6500834"/>
            <a:ext cx="857224" cy="357166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 внешнюю политику России в первой и во второй половине XIX 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характеристик что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различным (не менее трех различий).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части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таблицы могут быть приведены различия как по сопоставимым ( парным) признакам, так и те черты, которые были присущи только ному из сравниваемых объектов (приведенная таблица не устанавливает обязательное количество и состав общих признаке различий, а только показывает, как лучше оформить ответ).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1571612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159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  Сравните культурное развитие России в XVI в.. и в конце XVII в.</a:t>
            </a:r>
          </a:p>
          <a:p>
            <a:pPr indent="215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общих характеристик), а что — различным (не менее трех различий).</a:t>
            </a: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части таблицы могут быть приведены различия как по сопоставимым (парным) признакам, так и те черты, которые были присущи только одному из сравниваемых объектов (приведенная таблица не устанавливает обязательное количество и состав общих признаков и различий, а только показывает как лучше оформить ответ.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3214686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  Сравните внутреннюю политику Петра I и Екатерины II.</a:t>
            </a: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общих характеристик), а что — различным (не менее трех различий).</a:t>
            </a: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части таблицы могут быть приведены различия как по сопоставимым (парным) признакам, так и те черты, которые были присущи только одному из сравниваемых объектов (приведенная таблица не устанавливает обязательное количество и состав общих признаков и различий, а только показывает, как лучше оформить ответ).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4929198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  Сравните общественное движение первой и второй половины XIX столетия.</a:t>
            </a: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общих характеристик), а что — различным (не менее трех различий).</a:t>
            </a: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части таблицы могут быть приведены различия как по сопоставимым (пар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­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ным) признакам, так и те черты, которые были присущи только одному из сравниваемых объектов (приведенная таблица не устанавливает обязательное количество и состав общих признаков и различий, а только показывает, как лучше оформить ответ).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8143900" y="1214422"/>
            <a:ext cx="1000100" cy="1428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-138594"/>
            <a:ext cx="9144000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30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</a:p>
          <a:p>
            <a:pPr marL="0" marR="0" lvl="0" indent="930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588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1" indent="3600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5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расширение территорий Российской империи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1" indent="3600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5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главным направлением внешней политики являлось решение восточного вопроса (русско-турецкие     </a:t>
            </a:r>
          </a:p>
          <a:p>
            <a:pPr lvl="1" indent="360000" eaLnBrk="0" fontAlgn="base" hangingPunct="0">
              <a:spcBef>
                <a:spcPct val="0"/>
              </a:spcBef>
              <a:spcAft>
                <a:spcPct val="0"/>
              </a:spcAft>
              <a:tabLst>
                <a:tab pos="255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войны 1806-1812, 1853-1856, 1877-1878 гг.)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1" indent="3600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5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стремление играть ведущую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роль на международной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арене, прежде всего в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Европе (создание союзов,</a:t>
            </a:r>
          </a:p>
          <a:p>
            <a:pPr lvl="1" indent="360000" eaLnBrk="0" fontAlgn="base" hangingPunct="0">
              <a:spcBef>
                <a:spcPct val="0"/>
              </a:spcBef>
              <a:spcAft>
                <a:spcPct val="0"/>
              </a:spcAft>
              <a:tabLst>
                <a:tab pos="255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блоков)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428871"/>
          <a:ext cx="8715436" cy="3581106"/>
        </p:xfrm>
        <a:graphic>
          <a:graphicData uri="http://schemas.openxmlformats.org/drawingml/2006/table">
            <a:tbl>
              <a:tblPr/>
              <a:tblGrid>
                <a:gridCol w="4399375"/>
                <a:gridCol w="4316061"/>
              </a:tblGrid>
              <a:tr h="297110">
                <a:tc gridSpan="2"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Различия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9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Первая половина XIX в.</a:t>
                      </a: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Вторая половина XIX в.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0">
                <a:tc>
                  <a:txBody>
                    <a:bodyPr/>
                    <a:lstStyle/>
                    <a:p>
                      <a:pPr algn="l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обострение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отношений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 Францией (война 1812 г., Крымская война)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сближение с Францией (подписание конвенции в 1892 г.)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10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создание Священного союза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создание Союза трех императоров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0">
                <a:tc>
                  <a:txBody>
                    <a:bodyPr/>
                    <a:lstStyle/>
                    <a:p>
                      <a:pPr indent="3175" algn="l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активизация  . внешнеполитических действий на Кавказе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активизация  действий   в   Средней Азии и на Дальнем Востоке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0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неудачная Крымская война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победоносная русско-турецкая война 1877-1878 гг.                               '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Россия способствовала объединению Германии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0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участие России в подавлении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революционного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движения в Европе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501090" y="6572272"/>
            <a:ext cx="64291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142852"/>
            <a:ext cx="9144000" cy="18573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1" fontAlgn="base">
              <a:lnSpc>
                <a:spcPct val="117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В качестве общего могут быть названы:    </a:t>
            </a:r>
          </a:p>
          <a:p>
            <a:pPr marL="800100" lvl="1" indent="-342900" fontAlgn="base">
              <a:lnSpc>
                <a:spcPct val="117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существование канонов в культовой живописи и архитектуре</a:t>
            </a:r>
          </a:p>
          <a:p>
            <a:pPr marL="800100" lvl="1" indent="-342900" fontAlgn="base">
              <a:lnSpc>
                <a:spcPct val="117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религиозный характер образования</a:t>
            </a:r>
          </a:p>
          <a:p>
            <a:pPr lvl="1" indent="3600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</a:rPr>
              <a:t>публицистический характер литературных произведений</a:t>
            </a:r>
          </a:p>
          <a:p>
            <a:pPr lvl="1" indent="3600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</a:rPr>
              <a:t>бщественно-политические сочинения стремились обосновать идею правомерности и необходимости самодержавия</a:t>
            </a:r>
          </a:p>
          <a:p>
            <a:pPr lvl="1" indent="3600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400" b="1" dirty="0" smtClean="0">
                <a:latin typeface="Times New Roman" pitchFamily="18" charset="0"/>
              </a:rPr>
              <a:t>приглашение иностранных мастеров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2214554"/>
          <a:ext cx="8929718" cy="3889711"/>
        </p:xfrm>
        <a:graphic>
          <a:graphicData uri="http://schemas.openxmlformats.org/drawingml/2006/table">
            <a:tbl>
              <a:tblPr/>
              <a:tblGrid>
                <a:gridCol w="3883497"/>
                <a:gridCol w="5046221"/>
              </a:tblGrid>
              <a:tr h="285978">
                <a:tc gridSpan="2"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Различия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978">
                <a:tc>
                  <a:txBody>
                    <a:bodyPr/>
                    <a:lstStyle/>
                    <a:p>
                      <a:pPr marL="3175" indent="-3175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Культурное развитие России в XVI в.</a:t>
                      </a: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Культурное развитие России в конце XVII в.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возникновение шатрового стиля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расширение культурных связей с Европой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зарождение жанра «бытийного письма» на исторические сюжеты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создание первой рукописной газеты «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Куранты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появление книгопечатания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открыта первая высшая школа —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Славяно-греко-латинская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академия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958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indent="-3175"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появление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стиля «нарышкинское барокко» </a:t>
                      </a: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(вариант </a:t>
                      </a:r>
                      <a:r>
                        <a:rPr lang="ru-RU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ответа,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«московское барокко»)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52">
                <a:tc>
                  <a:txBody>
                    <a:bodyPr/>
                    <a:lstStyle/>
                    <a:p>
                      <a:pPr indent="3175"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2730" algn="l"/>
                        </a:tabLst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	зарождение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жанра портретной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живописи—парсун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создание первого в России придворного театра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538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появление новых литературных жанров — драматургия, поэзия, бытовая повесть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501090" y="6572272"/>
            <a:ext cx="64291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25545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стимулирование развития отечественной промышленности и торговли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стремление получить доступ к морям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желание расширить территории России на Западе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укрепление власти самодержца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упорядочение административно-территориального деления страны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расширение культурных контактов с европейскими государствами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ограничение казачьих вольностей</a:t>
            </a:r>
          </a:p>
          <a:p>
            <a:pPr marL="342900" marR="0" lvl="0" indent="-18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2413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усиление крепостного права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3286124"/>
          <a:ext cx="9144000" cy="3324873"/>
        </p:xfrm>
        <a:graphic>
          <a:graphicData uri="http://schemas.openxmlformats.org/drawingml/2006/table">
            <a:tbl>
              <a:tblPr/>
              <a:tblGrid>
                <a:gridCol w="4393484"/>
                <a:gridCol w="4750516"/>
              </a:tblGrid>
              <a:tr h="216605">
                <a:tc gridSpan="2">
                  <a:txBody>
                    <a:bodyPr/>
                    <a:lstStyle/>
                    <a:p>
                      <a:pPr algn="ctr"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Различия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Внутренняя политика Петра I</a:t>
                      </a: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Внутренняя политика Екатерины II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05"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создание коллегий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сокращение количества коллегий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05"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введение обязательной службы для дворян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indent="-3175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отмена обязательной службы дворян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государству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создание  нового   разряда  крестьян — государственных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введение дворянского самоуправления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211"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установление контроля за имущественными делами церкви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indent="-3175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создание нового разряда крестьян —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экономических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211">
                <a:tc>
                  <a:txBody>
                    <a:bodyPr/>
                    <a:lstStyle/>
                    <a:p>
                      <a:pPr indent="3175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секуляризация церковных земель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2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разрешение заниматься предпринима­тельством . всем   сословиям   Российской империи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упорядочение   сословного  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судопроизводства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2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расширение    привилегий    городских обывателей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501090" y="6572272"/>
            <a:ext cx="64291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наличие трех направлений в общественном движении (консервативного, либерального и революционного)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причинами развития общественного движения становились социально-экономические и политические проблемы, которые не были решены правительством (наличие крепостного права, земельный вопрос, отсутствие демократических прав и свобод, неограниченная власть монарха)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борьба правительства с общественным движением (особенно с радикальным направлением)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насаждение идей теории официальной народности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главные темы, обсуждаемые в обществе, -</a:t>
            </a:r>
            <a:r>
              <a:rPr kumimoji="0" lang="ru-RU" sz="1600" b="0" i="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ограничение самодержавной власти, введение конституции и решение крестьянского вопроса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928934"/>
          <a:ext cx="9144000" cy="3929067"/>
        </p:xfrm>
        <a:graphic>
          <a:graphicData uri="http://schemas.openxmlformats.org/drawingml/2006/table">
            <a:tbl>
              <a:tblPr/>
              <a:tblGrid>
                <a:gridCol w="4393484"/>
                <a:gridCol w="4750516"/>
              </a:tblGrid>
              <a:tr h="402895">
                <a:tc gridSpan="2">
                  <a:txBody>
                    <a:bodyPr/>
                    <a:lstStyle/>
                    <a:p>
                      <a:pPr algn="ctr"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Различия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9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Первая половина XIX в.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Вторая половина XIX в.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основные участники общественного движения - дворяне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основные участники общественного движения — представители различных слоев населения (дворяне, разночинцы, рабочие)</a:t>
                      </a:r>
                      <a:endParaRPr lang="ru-RU" sz="1600" u="none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82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5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основные формы проявления общественной .активности  - теоретические искания (в декабристских организациях, кружках 20-30-х гг.)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endParaRPr lang="ru-RU" sz="1600" u="none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marR="0" lvl="0" indent="-3175" algn="l" defTabSz="914400" rtl="0" eaLnBrk="1" fontAlgn="auto" latinLnBrk="0" hangingPunct="1">
                        <a:lnSpc>
                          <a:spcPts val="15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общественная активность проявилась в широкой практической деятельности («хождение в народ», земское движение, организация забастовок, демонстраций)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обсуждение в декабристских организациях вопроса о цареубийстве</a:t>
                      </a:r>
                      <a:endParaRPr lang="ru-RU" sz="1600" u="none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заметным явлением в общественной жизни страны стал террор против императоров и государственных чиновников</a:t>
                      </a:r>
                      <a:endParaRPr lang="ru-RU" sz="1600" u="none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u="none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535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усложнение общественного движения (появление течений в консервативном, либеральном, революционном направлениях)</a:t>
                      </a:r>
                      <a:endParaRPr lang="ru-RU" sz="1600" u="none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501090" y="6572272"/>
            <a:ext cx="64291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95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 восстания под руководством С. Разина и Е. Пугачева.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2095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общих характеристик), а что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различным (не менее трех различий).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095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Примечание, Запишите ответ в форме таблицы. Во второй части таблицы могут быть приведены различия как по сопоставимым (парным) признакам, так и те черты, которые были присущи только одному из сравниваемых объектов (приведенная таблица не устанавливает обязательное количество и состав общих признаков и различий, а только показывает, как лучше оформить ответ).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2000240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  Сравните внешнюю политику Советской России в 1920-е и 1930-е гг.</a:t>
            </a: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Укажите, что было общим (не менее двух общих характеристик), а что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различным (не менее трех различий).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Примечание. Запишите ответ в форме таблицы. Во второй части таблицы могут быть приведены различия как по сопоставимым (парным) признакам, так и те черты, которые были присущи только одному из сравниваемых объектов (приведенная таблица не устанавливает обязательное количество и состав общих признаков и различий, а только показывает, как лучше оформить ответ).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1428736"/>
            <a:ext cx="857224" cy="28575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8358214" y="3429000"/>
            <a:ext cx="785786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85729"/>
          <a:ext cx="9144000" cy="171451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144000"/>
              </a:tblGrid>
              <a:tr h="3533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   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Могут </a:t>
                      </a: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быть названы следующие причины свертывания нэпа и перехода к «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форсированному строительству социализма»:</a:t>
                      </a:r>
                      <a:endParaRPr lang="en-US" sz="1400" b="1" i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833" marR="23833" marT="0" marB="0" anchor="ctr"/>
                </a:tc>
              </a:tr>
              <a:tr h="328138">
                <a:tc>
                  <a:txBody>
                    <a:bodyPr/>
                    <a:lstStyle/>
                    <a:p>
                      <a:pPr marL="800100" lvl="1" indent="-3429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хлебозаготовительный кризис 1927-1928 гг.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833" marR="23833" marT="0" marB="0" anchor="ctr"/>
                </a:tc>
              </a:tr>
              <a:tr h="312364">
                <a:tc>
                  <a:txBody>
                    <a:bodyPr/>
                    <a:lstStyle/>
                    <a:p>
                      <a:pPr marL="800100" marR="0" lvl="1" indent="-342900" algn="l" defTabSz="914400" rtl="0" eaLnBrk="1" fontAlgn="auto" latinLnBrk="0" hangingPunct="1">
                        <a:lnSpc>
                          <a:spcPts val="15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необходимость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более жесткой политики в деревне с целью получения средств для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индустриализации</a:t>
                      </a: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833" marR="23833" marT="0" marB="0" anchor="ctr"/>
                </a:tc>
              </a:tr>
              <a:tr h="328138">
                <a:tc>
                  <a:txBody>
                    <a:bodyPr/>
                    <a:lstStyle/>
                    <a:p>
                      <a:pPr marL="800100" lvl="1" indent="-3429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противоречие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нэпа с социалистической идеологией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833" marR="23833" marT="0" marB="0" anchor="ctr"/>
                </a:tc>
              </a:tr>
              <a:tr h="364871">
                <a:tc>
                  <a:txBody>
                    <a:bodyPr/>
                    <a:lstStyle/>
                    <a:p>
                      <a:pPr marL="800100" marR="0" lvl="1" indent="-342900" algn="l" defTabSz="914400" rtl="0" eaLnBrk="1" fontAlgn="auto" latinLnBrk="0" hangingPunct="1">
                        <a:lnSpc>
                          <a:spcPts val="15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выдвижение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Сталиным теории о возможности построения социализма в одной стране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помощи извне</a:t>
                      </a:r>
                    </a:p>
                  </a:txBody>
                  <a:tcPr marL="23833" marR="23833" marT="0" marB="0" anchor="ctr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05" y="2285989"/>
          <a:ext cx="9072594" cy="2254238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8160965"/>
                <a:gridCol w="911629"/>
              </a:tblGrid>
              <a:tr h="242796">
                <a:tc>
                  <a:txBody>
                    <a:bodyPr/>
                    <a:lstStyle/>
                    <a:p>
                      <a:pPr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en-US" sz="9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</a:p>
                    <a:p>
                      <a:pPr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Могут быть указаны следующие последствия:</a:t>
                      </a:r>
                      <a:endParaRPr lang="en-US" sz="1400" b="1" i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endParaRPr lang="ru-RU" sz="1400" b="1" i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3833" marR="23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4379">
                <a:tc gridSpan="2"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индустриализации (превращение СССР из страны, ввозящей машины, в</a:t>
                      </a:r>
                    </a:p>
                  </a:txBody>
                  <a:tcPr marL="23833" marR="2383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796">
                <a:tc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страну, их производящую)</a:t>
                      </a:r>
                    </a:p>
                  </a:txBody>
                  <a:tcPr marL="23833" marR="238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42796">
                <a:tc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тоталитарной системы</a:t>
                      </a:r>
                    </a:p>
                  </a:txBody>
                  <a:tcPr marL="23833" marR="238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4379">
                <a:tc gridSpan="2"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4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развертывание репрессий — «неотъемлемой части процесса строительства социализма»</a:t>
                      </a:r>
                    </a:p>
                  </a:txBody>
                  <a:tcPr marL="23833" marR="2383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796">
                <a:tc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6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уничтожение слоя зажиточных крестьян</a:t>
                      </a:r>
                    </a:p>
                  </a:txBody>
                  <a:tcPr marL="23833" marR="238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42796">
                <a:tc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8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голод в деревне 1933 г.</a:t>
                      </a:r>
                    </a:p>
                  </a:txBody>
                  <a:tcPr marL="23833" marR="238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 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42796">
                <a:tc>
                  <a:txBody>
                    <a:bodyPr/>
                    <a:lstStyle/>
                    <a:p>
                      <a:pPr marL="800100" lvl="1" indent="-3429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+mj-lt"/>
                        <a:buAutoNum type="arabicPeriod" startAt="9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 крестьяне находились в составе колхозов</a:t>
                      </a:r>
                    </a:p>
                  </a:txBody>
                  <a:tcPr marL="23833" marR="238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 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8429652" y="4857760"/>
            <a:ext cx="714348" cy="285752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-29742"/>
            <a:ext cx="9144000" cy="166199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оба восстания были вызваны усилением крепостного гнета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недовольство казачества ограничением вольностей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восстания охватили большую территорию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восстания были подавлены и руководители казнены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наличие определенных требований, изложенных в «прелестных письмах»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2357431"/>
          <a:ext cx="8929718" cy="3939296"/>
        </p:xfrm>
        <a:graphic>
          <a:graphicData uri="http://schemas.openxmlformats.org/drawingml/2006/table">
            <a:tbl>
              <a:tblPr/>
              <a:tblGrid>
                <a:gridCol w="3883498"/>
                <a:gridCol w="5046220"/>
              </a:tblGrid>
              <a:tr h="399453">
                <a:tc gridSpan="2"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Различия: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518">
                <a:tc>
                  <a:txBody>
                    <a:bodyPr/>
                    <a:lstStyle/>
                    <a:p>
                      <a:pPr marR="728345" algn="ctr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Восстание под руководством С. Разина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marR="758825" indent="-3175" algn="ctr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Восстание под руководством Е. Пугачева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819">
                <a:tc>
                  <a:txBody>
                    <a:bodyPr/>
                    <a:lstStyle/>
                    <a:p>
                      <a:pPr indent="31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 восстании приняли участие казаки и крестьяне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 восстании приняли участие казаки, крестьяне,  работные люди уральских заводов, инородцы Поволжья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2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главная цель С. Разина — защитить государя и истребить бояр-изменников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Е. Пугачев назвался именем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императора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Петра III </a:t>
                      </a: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(вариант ответа: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Е. Пу­гачев выступил против императрицы Екатерины II)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81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участники восстания не выступали за изменение общественного строя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участники выступили за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освобождение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крестьян от крепостной зависимости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восстание     охватило     территорию Среднего и Южного Поволжья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более четкая организация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пугачевского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войска (созданы штаб,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организовано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судопроизводство на захваченных территориях)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2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восстание охватило большую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территорию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Оренбургский край,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Приуралье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Нижнее и Среднее Поволжье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8501090" y="6572272"/>
            <a:ext cx="64291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22006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общего могут быть названы: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24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Коминтерна по поддержке международного рабочего движения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24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 торговых отношений с капиталистическими государствами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2413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 дипломатических отношений с другими государствами с целью обеспечения безопасности Советского государства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2413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международные конфликты, связанные с деятельностью Коминтерна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643181"/>
          <a:ext cx="8715436" cy="3892639"/>
        </p:xfrm>
        <a:graphic>
          <a:graphicData uri="http://schemas.openxmlformats.org/drawingml/2006/table">
            <a:tbl>
              <a:tblPr/>
              <a:tblGrid>
                <a:gridCol w="4337397"/>
                <a:gridCol w="4378039"/>
              </a:tblGrid>
              <a:tr h="262292">
                <a:tc gridSpan="2"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Различия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Внешняя политика в 1920-е гг.</a:t>
                      </a:r>
                      <a:endParaRPr lang="ru-RU" sz="1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69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Внешняя политика в 1930-е гг.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3">
                <a:tc>
                  <a:txBody>
                    <a:bodyPr/>
                    <a:lstStyle/>
                    <a:p>
                      <a:pPr indent="3175" algn="l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сближение с Германией после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заключения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Рапалльских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соглашений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 algn="just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 приходом к власти фашистов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прекращено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военное сотрудничество с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Германией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3">
                <a:tc>
                  <a:txBody>
                    <a:bodyPr/>
                    <a:lstStyle/>
                    <a:p>
                      <a:pPr indent="3175" algn="l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активная деятельность Коминтерна по подготовке мировой революции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indent="-3175" algn="just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деятельность Коминтерна по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поддержке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коммунистических партий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зарубежных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стран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военный конфликт на КВЖД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 вступление СССР в Лигу наций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военная поддержка испанских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республиканцев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 нейтралитете других европейских государств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92">
                <a:tc>
                  <a:txBody>
                    <a:bodyPr/>
                    <a:lstStyle/>
                    <a:p>
                      <a:pPr algn="l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военные конфликты с Японией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8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усиление влияния СССР на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международной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арене, попытка создания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системы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коллективной безопасности в Европе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агрессия СССР по отношению к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Финляндии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801" marR="23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501090" y="6572272"/>
            <a:ext cx="64291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428602"/>
          <a:ext cx="9144000" cy="2357454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392909">
                <a:tc>
                  <a:txBody>
                    <a:bodyPr/>
                    <a:lstStyle/>
                    <a:p>
                      <a:pPr lv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Могут быть названы следующие причины изменения внутренней политики:</a:t>
                      </a:r>
                    </a:p>
                  </a:txBody>
                  <a:tcPr marL="25400" marR="254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marL="685800" lvl="1" indent="-2286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стремление Ивана IV к неограниченному самовластью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marL="685800" lvl="1" indent="-2286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личные качества царя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marL="685800" lvl="1" indent="-2286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необходимость поиска внутренних ресурсов для ведения Ливонской войны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marL="685800" lvl="1" indent="-2286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стремление расширить собственные земельные владения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marL="685800" lvl="1" indent="-228600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 желание увеличить царскую казну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3571876"/>
          <a:ext cx="8929718" cy="203507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929718"/>
              </a:tblGrid>
              <a:tr h="341225">
                <a:tc>
                  <a:txBody>
                    <a:bodyPr/>
                    <a:lstStyle/>
                    <a:p>
                      <a:pPr lv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Могут быть указаны следующие последствия:</a:t>
                      </a:r>
                    </a:p>
                  </a:txBody>
                  <a:tcPr marL="23866" marR="23866" marT="0" marB="0" anchor="ctr"/>
                </a:tc>
              </a:tr>
              <a:tr h="341225">
                <a:tc>
                  <a:txBody>
                    <a:bodyPr/>
                    <a:lstStyle/>
                    <a:p>
                      <a:pPr marL="685800" lvl="1" indent="-2286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дальнейшее закрепощение крестьян (вариант ответа — отмена Юрьева дня)</a:t>
                      </a:r>
                    </a:p>
                  </a:txBody>
                  <a:tcPr marL="23866" marR="23866" marT="0" marB="0" anchor="ctr"/>
                </a:tc>
              </a:tr>
              <a:tr h="341225">
                <a:tc>
                  <a:txBody>
                    <a:bodyPr/>
                    <a:lstStyle/>
                    <a:p>
                      <a:pPr marL="685800" lvl="1" indent="-2286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разорение ряда районов Российского государства</a:t>
                      </a:r>
                    </a:p>
                  </a:txBody>
                  <a:tcPr marL="23866" marR="23866" marT="0" marB="0" anchor="ctr"/>
                </a:tc>
              </a:tr>
              <a:tr h="341225">
                <a:tc>
                  <a:txBody>
                    <a:bodyPr/>
                    <a:lstStyle/>
                    <a:p>
                      <a:pPr marL="685800" lvl="1" indent="-2286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истощение казны</a:t>
                      </a:r>
                    </a:p>
                  </a:txBody>
                  <a:tcPr marL="23866" marR="23866" marT="0" marB="0" anchor="ctr"/>
                </a:tc>
              </a:tr>
              <a:tr h="341225">
                <a:tc>
                  <a:txBody>
                    <a:bodyPr/>
                    <a:lstStyle/>
                    <a:p>
                      <a:pPr marL="685800" lvl="1" indent="-228600" algn="l" defTabSz="914400" rtl="0" eaLnBrk="1" latinLnBrk="0" hangingPunct="1">
                        <a:lnSpc>
                          <a:spcPts val="1525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увеличение масштабов бегства крестьян на окраины государства</a:t>
                      </a:r>
                    </a:p>
                  </a:txBody>
                  <a:tcPr marL="23866" marR="23866" marT="0" marB="0" anchor="ctr"/>
                </a:tc>
              </a:tr>
              <a:tr h="328946">
                <a:tc>
                  <a:txBody>
                    <a:bodyPr/>
                    <a:lstStyle/>
                    <a:p>
                      <a:pPr marL="685800" marR="0" lvl="1" indent="-228600" algn="l" defTabSz="914400" rtl="0" eaLnBrk="1" fontAlgn="auto" latinLnBrk="0" hangingPunct="1">
                        <a:lnSpc>
                          <a:spcPts val="15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создание опричных земель, на которых уничтожалась частная собственность, кроме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царской</a:t>
                      </a:r>
                    </a:p>
                  </a:txBody>
                  <a:tcPr marL="23866" marR="23866" marT="0" marB="0" anchor="ctr"/>
                </a:tc>
              </a:tr>
            </a:tbl>
          </a:graphicData>
        </a:graphic>
      </p:graphicFrame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8215338" y="6000768"/>
            <a:ext cx="714348" cy="285752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-78167"/>
            <a:ext cx="9144000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indent="76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r>
              <a:rPr kumimoji="0" lang="ru-RU" sz="1600" b="1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названы следующие положения: </a:t>
            </a:r>
            <a:endParaRPr kumimoji="0" lang="ru-RU" sz="1600" b="1" i="1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вымотать противника в генеральном сражении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организовать блокаду французских войск, находящихся в Москве дать отдых армии,</a:t>
            </a:r>
            <a:endParaRPr lang="en-US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r>
              <a:rPr kumimoji="0" lang="en-US" sz="1600" b="1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пополнить людьми, боеприпасами</a:t>
            </a: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заставить противника отступить по старой Смоленской дороге, разоренной</a:t>
            </a:r>
            <a:r>
              <a:rPr lang="en-US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r>
              <a:rPr kumimoji="0" lang="en-US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французами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3071810"/>
            <a:ext cx="9144000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приведены следующие примеры:</a:t>
            </a:r>
            <a:endParaRPr lang="en-US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lang="en-US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Наполеон не ввел гвардию в Бородинское сражение</a:t>
            </a: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lang="en-US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Наполеон сам покинул Москву</a:t>
            </a: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lang="en-US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русская армия выиграла сражение под Малоярославцем</a:t>
            </a:r>
          </a:p>
          <a:p>
            <a:pPr lvl="1" indent="76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0825" algn="l"/>
              </a:tabLst>
            </a:pPr>
            <a:r>
              <a:rPr lang="en-US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французская армия отступала из России по Старой Смоленской дороге </a:t>
            </a:r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8215338" y="6429396"/>
            <a:ext cx="714348" cy="285752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firstslide" highlightClick="1"/>
          </p:cNvPr>
          <p:cNvSpPr/>
          <p:nvPr/>
        </p:nvSpPr>
        <p:spPr>
          <a:xfrm>
            <a:off x="8215338" y="6429396"/>
            <a:ext cx="714348" cy="285752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34055"/>
            <a:ext cx="9144000" cy="28007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названы следующие причины:</a:t>
            </a:r>
            <a:endParaRPr lang="en-US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непризнание славянскими племенами чужих племенных богов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использовать религиозный опыт цивилизованных государств с целью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укрепления княжеской власти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существующие предпосылки к принятию единобожия — существование христиан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 родственников великого князя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4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необходимость укрепления дипломатических связей с Византией </a:t>
            </a: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3214686"/>
            <a:ext cx="9144000" cy="28007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указаны следующие последствия:</a:t>
            </a:r>
            <a:endParaRPr lang="en-US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 письменности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распространение культового зодчества и живописи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 переводной литературы	-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школ при монастырях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сплочение племен на основе единой религии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международного авторитета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619355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выполните задания.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Летом 1919 г. войска под командованием А.И. Деникина начали быстро продвигаться к Москве. Однако в октябре 1919 г. ситуация на фронте изменилась.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не менее двух причин произошедших изменений на фронте в 1919 г.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начале 1920 г. 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развивались события Гражданской войны в последующие годы? Приведите не менее двух фактов.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ответьте на вопросы.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ноябре 1917 г. большевики пошли на создание коалиционного правительства с левыми эсерами. Однако в марте 1918 г. коалиция распалась.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это произошло? (Укажите не менее двух причин.) Каковы были последствия распада коалиции? (Укажите не менее двух последствий.)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ответьте на вопросы.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1730 г. члены Верховного тайного совета решили ограничить императорскую власть. Однако это вызвало негативную реакцию со стороны дворянства.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 не менее двух положений кондиций, предъявленных Анне Иоанновне.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объяснялось такое отношение дворянства к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затейке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верховников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(Укажите не менее двух причин.)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Рассмотрите историческую ситуацию и выполните задания.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течение 1993 г. в России нарастало противостояние между Президентом РСФСР и Верховным Советом РСФСР.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72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не менее двух причин, вызвавших политический кризис. Каковы были его последствия? (Укажите не менее трех положений.)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"/>
            <a:ext cx="500034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C6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15338" y="1285860"/>
            <a:ext cx="928662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8215338" y="2786058"/>
            <a:ext cx="928662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8215338" y="4643446"/>
            <a:ext cx="928662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5" action="ppaction://hlinksldjump" highlightClick="1"/>
          </p:cNvPr>
          <p:cNvSpPr/>
          <p:nvPr/>
        </p:nvSpPr>
        <p:spPr>
          <a:xfrm>
            <a:off x="8215338" y="6643686"/>
            <a:ext cx="928662" cy="21431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0318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названы следующие причины поражения Добровольческой армии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подкрепление противника — частей Красной Армии — двумя Конармиями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единство и организованность советского правительства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непопулярность идей Белого движения среди основной массы крестьянства (Деникин </a:t>
            </a:r>
            <a:r>
              <a:rPr lang="en-US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отменил советский декрет о земле)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союз Красной Армии с военными формированиями Н. Махно, который нанес урон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тылам Деникинской армии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6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программное заявление Деникина о «великой, единой и неделимой» России не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находило поддержки у инородцев</a:t>
            </a: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7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поддержка Белых армий интервентами снижала авторитет противников советской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власти 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4357694"/>
            <a:ext cx="9144000" cy="21852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указаны следующие факты: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1920 г. началась советско-польская война, закончившаяся поражением Красной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Армии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1920 г, — войска созданного Южного фронта под командованием М. Фрунзе</a:t>
            </a:r>
            <a:endParaRPr lang="en-US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разгромили группировку П. Врангеля</a:t>
            </a:r>
          </a:p>
          <a:p>
            <a:pPr lvl="1" indent="54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  <a:tabLst>
                <a:tab pos="250825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Дальнем Востоке были ликвидированы</a:t>
            </a:r>
            <a:r>
              <a:rPr lang="en-US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очаги Гражданской войны к 1922 г. </a:t>
            </a: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143900" y="6572272"/>
            <a:ext cx="100010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91180"/>
            <a:ext cx="9144000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названы следующие причины: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685800" lvl="1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241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левые эсеры были недовольны политикой большевиков в сельском хозяйстве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241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левые эсеры осудили заключение Брестского мира, противоречащего Декрету о мире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241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большевики стремились реализовывать самостоятельную политику, не считаясь с           мнением представителей других партий 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2515626"/>
            <a:ext cx="9144000" cy="169277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указаны следующие последствия: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00100" lvl="2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241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ускорился процесс складывания однопартийной системы</a:t>
            </a:r>
          </a:p>
          <a:p>
            <a:pPr marL="800100" lvl="2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241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произошел мятеж левых эсеров в Москве</a:t>
            </a:r>
          </a:p>
          <a:p>
            <a:pPr marL="800100" lvl="2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241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установлена продовольственная диктатура </a:t>
            </a: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143900" y="6572272"/>
            <a:ext cx="100010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62617"/>
            <a:ext cx="9144000" cy="28007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258763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названы следующие положения: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8763" algn="l"/>
              </a:tabLst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685800" lvl="1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императрица отказывалась от возможности выйти замуж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императрица без одобрения Верховного тайного совета не могла объявлять войну и заключать мир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гвардия должна была подчиняться Верховному тайному совету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императрица не могла вводить новые налоги без одобрения </a:t>
            </a:r>
            <a:r>
              <a:rPr lang="ru-RU" sz="1600" b="1" dirty="0" err="1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верховников</a:t>
            </a:r>
            <a:endParaRPr lang="ru-RU" sz="1600" b="1" dirty="0" smtClean="0">
              <a:solidFill>
                <a:schemeClr val="dk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Верховный тайный совет должен был контролировать расходы казны 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3571876"/>
            <a:ext cx="9144000" cy="21852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" algn="l"/>
              </a:tabLs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указаны следующие причины:</a:t>
            </a:r>
          </a:p>
          <a:p>
            <a:pPr marL="800100" marR="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дворянство было недовольно возвышением членов Верховного тайного совета</a:t>
            </a:r>
          </a:p>
          <a:p>
            <a:pPr marL="800100" marR="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традиционные монархические взгляды дворянства</a:t>
            </a:r>
          </a:p>
          <a:p>
            <a:pPr marL="800100" marR="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отсутствие в кондициях положений, определяющих правовую защиту привилегий дворян</a:t>
            </a:r>
          </a:p>
          <a:p>
            <a:pPr marL="800100" marR="0" lvl="1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58763" algn="l"/>
              </a:tabLst>
            </a:pPr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личная неприязнь высших придворных к членам Верховного тайного совета </a:t>
            </a: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143900" y="6572272"/>
            <a:ext cx="1000100" cy="28572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2546</Words>
  <Application>Microsoft Office PowerPoint</Application>
  <PresentationFormat>Экран (4:3)</PresentationFormat>
  <Paragraphs>351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Леонид</cp:lastModifiedBy>
  <cp:revision>114</cp:revision>
  <dcterms:created xsi:type="dcterms:W3CDTF">2009-11-02T14:10:24Z</dcterms:created>
  <dcterms:modified xsi:type="dcterms:W3CDTF">2010-04-11T16:29:49Z</dcterms:modified>
</cp:coreProperties>
</file>