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5" r:id="rId6"/>
    <p:sldId id="259" r:id="rId7"/>
    <p:sldId id="267" r:id="rId8"/>
    <p:sldId id="268" r:id="rId9"/>
    <p:sldId id="269" r:id="rId10"/>
    <p:sldId id="260" r:id="rId11"/>
    <p:sldId id="261" r:id="rId12"/>
    <p:sldId id="263" r:id="rId13"/>
    <p:sldId id="262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E15E63-EBFA-4F78-AEE6-7FCFFEB9972C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97EB9137-B104-41D2-820D-AE61CA19CED7}">
      <dgm:prSet phldrT="[Текст]"/>
      <dgm:spPr/>
      <dgm:t>
        <a:bodyPr/>
        <a:lstStyle/>
        <a:p>
          <a:r>
            <a:rPr lang="ru-RU" dirty="0" smtClean="0"/>
            <a:t>Кому выгодны карточки?</a:t>
          </a:r>
          <a:endParaRPr lang="ru-RU" dirty="0"/>
        </a:p>
      </dgm:t>
    </dgm:pt>
    <dgm:pt modelId="{511C705D-22A6-415D-8308-2A775F326F81}" type="parTrans" cxnId="{44CEF411-7A20-4B09-AC2E-6B714811D1C4}">
      <dgm:prSet/>
      <dgm:spPr/>
      <dgm:t>
        <a:bodyPr/>
        <a:lstStyle/>
        <a:p>
          <a:endParaRPr lang="ru-RU"/>
        </a:p>
      </dgm:t>
    </dgm:pt>
    <dgm:pt modelId="{FF80308C-4C85-46E8-B51A-833C03F7B0D0}" type="sibTrans" cxnId="{44CEF411-7A20-4B09-AC2E-6B714811D1C4}">
      <dgm:prSet/>
      <dgm:spPr/>
      <dgm:t>
        <a:bodyPr/>
        <a:lstStyle/>
        <a:p>
          <a:endParaRPr lang="ru-RU"/>
        </a:p>
      </dgm:t>
    </dgm:pt>
    <dgm:pt modelId="{38EE00CB-8675-4A01-8340-9F62AEC917AE}">
      <dgm:prSet phldrT="[Текст]"/>
      <dgm:spPr/>
      <dgm:t>
        <a:bodyPr/>
        <a:lstStyle/>
        <a:p>
          <a:r>
            <a:rPr lang="ru-RU" dirty="0" smtClean="0"/>
            <a:t>Нефтяным компаниям</a:t>
          </a:r>
          <a:endParaRPr lang="ru-RU" dirty="0"/>
        </a:p>
      </dgm:t>
    </dgm:pt>
    <dgm:pt modelId="{64171A23-C8DA-44E8-938D-FD9E0B8ADF84}" type="parTrans" cxnId="{096F13AA-C335-420B-9C3D-C836797A3A24}">
      <dgm:prSet/>
      <dgm:spPr/>
      <dgm:t>
        <a:bodyPr/>
        <a:lstStyle/>
        <a:p>
          <a:endParaRPr lang="ru-RU"/>
        </a:p>
      </dgm:t>
    </dgm:pt>
    <dgm:pt modelId="{C80F98D6-ABF9-44BE-B9A9-F6A04A02B26A}" type="sibTrans" cxnId="{096F13AA-C335-420B-9C3D-C836797A3A24}">
      <dgm:prSet/>
      <dgm:spPr/>
      <dgm:t>
        <a:bodyPr/>
        <a:lstStyle/>
        <a:p>
          <a:endParaRPr lang="ru-RU"/>
        </a:p>
      </dgm:t>
    </dgm:pt>
    <dgm:pt modelId="{2166ABC5-8C87-4064-BB0A-07F0F9BE4F1E}">
      <dgm:prSet phldrT="[Текст]"/>
      <dgm:spPr/>
      <dgm:t>
        <a:bodyPr/>
        <a:lstStyle/>
        <a:p>
          <a:r>
            <a:rPr lang="ru-RU" dirty="0" smtClean="0"/>
            <a:t>Магазинам, ресторанам</a:t>
          </a:r>
          <a:endParaRPr lang="ru-RU" dirty="0"/>
        </a:p>
      </dgm:t>
    </dgm:pt>
    <dgm:pt modelId="{902E1F82-29B1-4F4E-A1D1-EDAA48B8BB15}" type="parTrans" cxnId="{B3A87790-3E78-4F0D-82C6-D145EBB59422}">
      <dgm:prSet/>
      <dgm:spPr/>
      <dgm:t>
        <a:bodyPr/>
        <a:lstStyle/>
        <a:p>
          <a:endParaRPr lang="ru-RU"/>
        </a:p>
      </dgm:t>
    </dgm:pt>
    <dgm:pt modelId="{1DA568C5-5EED-4A01-9DAC-D93DCB408B97}" type="sibTrans" cxnId="{B3A87790-3E78-4F0D-82C6-D145EBB59422}">
      <dgm:prSet/>
      <dgm:spPr/>
      <dgm:t>
        <a:bodyPr/>
        <a:lstStyle/>
        <a:p>
          <a:endParaRPr lang="ru-RU"/>
        </a:p>
      </dgm:t>
    </dgm:pt>
    <dgm:pt modelId="{D76F4851-1249-4BD0-97FC-FD23041FE882}">
      <dgm:prSet phldrT="[Текст]"/>
      <dgm:spPr/>
      <dgm:t>
        <a:bodyPr/>
        <a:lstStyle/>
        <a:p>
          <a:r>
            <a:rPr lang="ru-RU" dirty="0" smtClean="0"/>
            <a:t>банкам</a:t>
          </a:r>
          <a:endParaRPr lang="ru-RU" dirty="0"/>
        </a:p>
      </dgm:t>
    </dgm:pt>
    <dgm:pt modelId="{73361AAC-A694-48E1-A745-3A57F8AA432E}" type="parTrans" cxnId="{EA904B27-BF75-4C8E-9C64-258472B8CA07}">
      <dgm:prSet/>
      <dgm:spPr/>
      <dgm:t>
        <a:bodyPr/>
        <a:lstStyle/>
        <a:p>
          <a:endParaRPr lang="ru-RU"/>
        </a:p>
      </dgm:t>
    </dgm:pt>
    <dgm:pt modelId="{E8A47E5D-C7F4-4C69-BB24-E48911A594E1}" type="sibTrans" cxnId="{EA904B27-BF75-4C8E-9C64-258472B8CA07}">
      <dgm:prSet/>
      <dgm:spPr/>
      <dgm:t>
        <a:bodyPr/>
        <a:lstStyle/>
        <a:p>
          <a:endParaRPr lang="ru-RU"/>
        </a:p>
      </dgm:t>
    </dgm:pt>
    <dgm:pt modelId="{7BEC86C0-DC22-4529-9FFF-893583DEC3A7}">
      <dgm:prSet phldrT="[Текст]"/>
      <dgm:spPr/>
      <dgm:t>
        <a:bodyPr/>
        <a:lstStyle/>
        <a:p>
          <a:r>
            <a:rPr lang="ru-RU" dirty="0" smtClean="0"/>
            <a:t>авиакомпаниям</a:t>
          </a:r>
          <a:endParaRPr lang="ru-RU" dirty="0"/>
        </a:p>
      </dgm:t>
    </dgm:pt>
    <dgm:pt modelId="{4E6D8FF6-4493-4550-AEA7-EC495B8EF0E6}" type="parTrans" cxnId="{C57CB302-C2C6-4137-821A-320C05C26A8D}">
      <dgm:prSet/>
      <dgm:spPr/>
      <dgm:t>
        <a:bodyPr/>
        <a:lstStyle/>
        <a:p>
          <a:endParaRPr lang="ru-RU"/>
        </a:p>
      </dgm:t>
    </dgm:pt>
    <dgm:pt modelId="{9C18521A-F86F-43E7-B60D-AD5909B74CF8}" type="sibTrans" cxnId="{C57CB302-C2C6-4137-821A-320C05C26A8D}">
      <dgm:prSet/>
      <dgm:spPr/>
      <dgm:t>
        <a:bodyPr/>
        <a:lstStyle/>
        <a:p>
          <a:endParaRPr lang="ru-RU"/>
        </a:p>
      </dgm:t>
    </dgm:pt>
    <dgm:pt modelId="{BCA6E7C9-924A-42A2-AB1B-ABBFD7D0361B}" type="pres">
      <dgm:prSet presAssocID="{D5E15E63-EBFA-4F78-AEE6-7FCFFEB9972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307819-869D-46DD-948A-3F4D4F1DDB87}" type="pres">
      <dgm:prSet presAssocID="{97EB9137-B104-41D2-820D-AE61CA19CED7}" presName="node" presStyleLbl="node1" presStyleIdx="0" presStyleCnt="5" custLinFactX="6667" custLinFactNeighborX="100000" custLinFactNeighborY="-851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6680B3-6972-4B22-9EDA-36FCAA64C325}" type="pres">
      <dgm:prSet presAssocID="{FF80308C-4C85-46E8-B51A-833C03F7B0D0}" presName="sibTrans" presStyleCnt="0"/>
      <dgm:spPr/>
    </dgm:pt>
    <dgm:pt modelId="{EF4E0415-CBF0-4ACD-9886-A73157862329}" type="pres">
      <dgm:prSet presAssocID="{38EE00CB-8675-4A01-8340-9F62AEC917AE}" presName="node" presStyleLbl="node1" presStyleIdx="1" presStyleCnt="5" custLinFactX="-10000" custLinFactNeighborX="-100000" custLinFactNeighborY="56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2D4D5C-D623-4969-85E8-BBCB22D18180}" type="pres">
      <dgm:prSet presAssocID="{C80F98D6-ABF9-44BE-B9A9-F6A04A02B26A}" presName="sibTrans" presStyleCnt="0"/>
      <dgm:spPr/>
    </dgm:pt>
    <dgm:pt modelId="{A54DA279-130B-4A73-AF5B-5D36F60BF64F}" type="pres">
      <dgm:prSet presAssocID="{2166ABC5-8C87-4064-BB0A-07F0F9BE4F1E}" presName="node" presStyleLbl="node1" presStyleIdx="2" presStyleCnt="5" custLinFactNeighborX="-3529" custLinFactNeighborY="56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61D1C1-99AD-43B1-9B9B-6FB7751B7F53}" type="pres">
      <dgm:prSet presAssocID="{1DA568C5-5EED-4A01-9DAC-D93DCB408B97}" presName="sibTrans" presStyleCnt="0"/>
      <dgm:spPr/>
    </dgm:pt>
    <dgm:pt modelId="{C3EDF5C3-8B8F-47ED-846B-AFCA514A5DE0}" type="pres">
      <dgm:prSet presAssocID="{D76F4851-1249-4BD0-97FC-FD23041FE882}" presName="node" presStyleLbl="node1" presStyleIdx="3" presStyleCnt="5" custLinFactNeighborX="-4804" custLinFactNeighborY="59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0A3BF7-4F58-401A-8B2C-45741C64B72C}" type="pres">
      <dgm:prSet presAssocID="{E8A47E5D-C7F4-4C69-BB24-E48911A594E1}" presName="sibTrans" presStyleCnt="0"/>
      <dgm:spPr/>
    </dgm:pt>
    <dgm:pt modelId="{BFADB8EB-7071-434D-A8D7-6A701C10E62C}" type="pres">
      <dgm:prSet presAssocID="{7BEC86C0-DC22-4529-9FFF-893583DEC3A7}" presName="node" presStyleLbl="node1" presStyleIdx="4" presStyleCnt="5" custLinFactNeighborX="1275" custLinFactNeighborY="54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CEF411-7A20-4B09-AC2E-6B714811D1C4}" srcId="{D5E15E63-EBFA-4F78-AEE6-7FCFFEB9972C}" destId="{97EB9137-B104-41D2-820D-AE61CA19CED7}" srcOrd="0" destOrd="0" parTransId="{511C705D-22A6-415D-8308-2A775F326F81}" sibTransId="{FF80308C-4C85-46E8-B51A-833C03F7B0D0}"/>
    <dgm:cxn modelId="{DF345CFC-7502-4B85-B1EE-704755C1BE7F}" type="presOf" srcId="{97EB9137-B104-41D2-820D-AE61CA19CED7}" destId="{56307819-869D-46DD-948A-3F4D4F1DDB87}" srcOrd="0" destOrd="0" presId="urn:microsoft.com/office/officeart/2005/8/layout/default"/>
    <dgm:cxn modelId="{57D3170A-9367-4E49-815A-8AA921413C74}" type="presOf" srcId="{2166ABC5-8C87-4064-BB0A-07F0F9BE4F1E}" destId="{A54DA279-130B-4A73-AF5B-5D36F60BF64F}" srcOrd="0" destOrd="0" presId="urn:microsoft.com/office/officeart/2005/8/layout/default"/>
    <dgm:cxn modelId="{27654D57-53FE-4B3F-BCFA-BBFD81184BC9}" type="presOf" srcId="{D5E15E63-EBFA-4F78-AEE6-7FCFFEB9972C}" destId="{BCA6E7C9-924A-42A2-AB1B-ABBFD7D0361B}" srcOrd="0" destOrd="0" presId="urn:microsoft.com/office/officeart/2005/8/layout/default"/>
    <dgm:cxn modelId="{DC3D5ABE-EFA6-444E-B9C6-CF3054D70159}" type="presOf" srcId="{D76F4851-1249-4BD0-97FC-FD23041FE882}" destId="{C3EDF5C3-8B8F-47ED-846B-AFCA514A5DE0}" srcOrd="0" destOrd="0" presId="urn:microsoft.com/office/officeart/2005/8/layout/default"/>
    <dgm:cxn modelId="{C57CB302-C2C6-4137-821A-320C05C26A8D}" srcId="{D5E15E63-EBFA-4F78-AEE6-7FCFFEB9972C}" destId="{7BEC86C0-DC22-4529-9FFF-893583DEC3A7}" srcOrd="4" destOrd="0" parTransId="{4E6D8FF6-4493-4550-AEA7-EC495B8EF0E6}" sibTransId="{9C18521A-F86F-43E7-B60D-AD5909B74CF8}"/>
    <dgm:cxn modelId="{6C0A9397-E4C1-41F4-BBCD-F57A0D36C037}" type="presOf" srcId="{7BEC86C0-DC22-4529-9FFF-893583DEC3A7}" destId="{BFADB8EB-7071-434D-A8D7-6A701C10E62C}" srcOrd="0" destOrd="0" presId="urn:microsoft.com/office/officeart/2005/8/layout/default"/>
    <dgm:cxn modelId="{EA904B27-BF75-4C8E-9C64-258472B8CA07}" srcId="{D5E15E63-EBFA-4F78-AEE6-7FCFFEB9972C}" destId="{D76F4851-1249-4BD0-97FC-FD23041FE882}" srcOrd="3" destOrd="0" parTransId="{73361AAC-A694-48E1-A745-3A57F8AA432E}" sibTransId="{E8A47E5D-C7F4-4C69-BB24-E48911A594E1}"/>
    <dgm:cxn modelId="{E76DA5A5-65F0-48FD-95B5-E9E7B7A07322}" type="presOf" srcId="{38EE00CB-8675-4A01-8340-9F62AEC917AE}" destId="{EF4E0415-CBF0-4ACD-9886-A73157862329}" srcOrd="0" destOrd="0" presId="urn:microsoft.com/office/officeart/2005/8/layout/default"/>
    <dgm:cxn modelId="{B3A87790-3E78-4F0D-82C6-D145EBB59422}" srcId="{D5E15E63-EBFA-4F78-AEE6-7FCFFEB9972C}" destId="{2166ABC5-8C87-4064-BB0A-07F0F9BE4F1E}" srcOrd="2" destOrd="0" parTransId="{902E1F82-29B1-4F4E-A1D1-EDAA48B8BB15}" sibTransId="{1DA568C5-5EED-4A01-9DAC-D93DCB408B97}"/>
    <dgm:cxn modelId="{096F13AA-C335-420B-9C3D-C836797A3A24}" srcId="{D5E15E63-EBFA-4F78-AEE6-7FCFFEB9972C}" destId="{38EE00CB-8675-4A01-8340-9F62AEC917AE}" srcOrd="1" destOrd="0" parTransId="{64171A23-C8DA-44E8-938D-FD9E0B8ADF84}" sibTransId="{C80F98D6-ABF9-44BE-B9A9-F6A04A02B26A}"/>
    <dgm:cxn modelId="{FC26EFDB-5BE5-4AFA-B7CE-8F3C087208FE}" type="presParOf" srcId="{BCA6E7C9-924A-42A2-AB1B-ABBFD7D0361B}" destId="{56307819-869D-46DD-948A-3F4D4F1DDB87}" srcOrd="0" destOrd="0" presId="urn:microsoft.com/office/officeart/2005/8/layout/default"/>
    <dgm:cxn modelId="{39897CA7-F019-469C-9F0D-1B9606204948}" type="presParOf" srcId="{BCA6E7C9-924A-42A2-AB1B-ABBFD7D0361B}" destId="{B26680B3-6972-4B22-9EDA-36FCAA64C325}" srcOrd="1" destOrd="0" presId="urn:microsoft.com/office/officeart/2005/8/layout/default"/>
    <dgm:cxn modelId="{9ED549A5-2629-4DBD-BA68-4E5ABD20973E}" type="presParOf" srcId="{BCA6E7C9-924A-42A2-AB1B-ABBFD7D0361B}" destId="{EF4E0415-CBF0-4ACD-9886-A73157862329}" srcOrd="2" destOrd="0" presId="urn:microsoft.com/office/officeart/2005/8/layout/default"/>
    <dgm:cxn modelId="{7D311279-F707-4399-B8F3-44A0B881C483}" type="presParOf" srcId="{BCA6E7C9-924A-42A2-AB1B-ABBFD7D0361B}" destId="{422D4D5C-D623-4969-85E8-BBCB22D18180}" srcOrd="3" destOrd="0" presId="urn:microsoft.com/office/officeart/2005/8/layout/default"/>
    <dgm:cxn modelId="{9035132C-C683-48A9-B1E4-F8BD5531ED5B}" type="presParOf" srcId="{BCA6E7C9-924A-42A2-AB1B-ABBFD7D0361B}" destId="{A54DA279-130B-4A73-AF5B-5D36F60BF64F}" srcOrd="4" destOrd="0" presId="urn:microsoft.com/office/officeart/2005/8/layout/default"/>
    <dgm:cxn modelId="{4682E10B-6377-4E2D-B021-E5BF85DC9B4F}" type="presParOf" srcId="{BCA6E7C9-924A-42A2-AB1B-ABBFD7D0361B}" destId="{0A61D1C1-99AD-43B1-9B9B-6FB7751B7F53}" srcOrd="5" destOrd="0" presId="urn:microsoft.com/office/officeart/2005/8/layout/default"/>
    <dgm:cxn modelId="{D9BF46AE-A3DD-4CE7-95F7-B4045F934784}" type="presParOf" srcId="{BCA6E7C9-924A-42A2-AB1B-ABBFD7D0361B}" destId="{C3EDF5C3-8B8F-47ED-846B-AFCA514A5DE0}" srcOrd="6" destOrd="0" presId="urn:microsoft.com/office/officeart/2005/8/layout/default"/>
    <dgm:cxn modelId="{9FF72E60-DC44-4912-9CDC-514BB7A40E44}" type="presParOf" srcId="{BCA6E7C9-924A-42A2-AB1B-ABBFD7D0361B}" destId="{330A3BF7-4F58-401A-8B2C-45741C64B72C}" srcOrd="7" destOrd="0" presId="urn:microsoft.com/office/officeart/2005/8/layout/default"/>
    <dgm:cxn modelId="{0AEE5293-A1AE-4839-8495-8EAD5D935535}" type="presParOf" srcId="{BCA6E7C9-924A-42A2-AB1B-ABBFD7D0361B}" destId="{BFADB8EB-7071-434D-A8D7-6A701C10E62C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12/26/2009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12/26/2009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12/26/2009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12/26/2009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12/26/2009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12/26/2009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12/26/2009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12/26/2009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12/26/2009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12/26/2009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12/26/2009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12/26/2009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41;&#1072;&#1085;&#1082;&#1086;&#1074;&#1089;&#1082;&#1072;&#1103;_" TargetMode="External"/><Relationship Id="rId2" Type="http://schemas.openxmlformats.org/officeDocument/2006/relationships/hyperlink" Target="http://images.googl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2743200"/>
            <a:ext cx="7772400" cy="1975104"/>
          </a:xfrm>
        </p:spPr>
        <p:txBody>
          <a:bodyPr/>
          <a:lstStyle/>
          <a:p>
            <a:pPr algn="ctr"/>
            <a:r>
              <a:rPr lang="ru-RU" dirty="0" smtClean="0"/>
              <a:t>«История кредитной</a:t>
            </a:r>
            <a:br>
              <a:rPr lang="ru-RU" dirty="0" smtClean="0"/>
            </a:br>
            <a:r>
              <a:rPr lang="ru-RU" dirty="0" smtClean="0"/>
              <a:t>карты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1219200"/>
            <a:ext cx="7772400" cy="1508760"/>
          </a:xfrm>
        </p:spPr>
        <p:txBody>
          <a:bodyPr/>
          <a:lstStyle/>
          <a:p>
            <a:r>
              <a:rPr lang="ru-RU" dirty="0" smtClean="0"/>
              <a:t>Урок  по теме: </a:t>
            </a:r>
            <a:endParaRPr lang="ru-RU" dirty="0"/>
          </a:p>
        </p:txBody>
      </p:sp>
      <p:pic>
        <p:nvPicPr>
          <p:cNvPr id="5122" name="Picture 2" descr="D:\анимашки\школьные\0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876800"/>
            <a:ext cx="1153026" cy="952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24400" y="51054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Чадова И.Н. учитель технологии и экономики, 1 категории</a:t>
            </a:r>
          </a:p>
          <a:p>
            <a:r>
              <a:rPr lang="ru-RU" dirty="0" smtClean="0"/>
              <a:t>МОУ СОШ № 11, г.Кушва, Свердловской обл.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Первая многофункциональная карта </a:t>
            </a:r>
            <a:r>
              <a:rPr lang="en-US" dirty="0" smtClean="0"/>
              <a:t>American Express</a:t>
            </a:r>
            <a:r>
              <a:rPr lang="ru-RU" dirty="0" smtClean="0"/>
              <a:t> была выпущена 1 октября </a:t>
            </a:r>
            <a:r>
              <a:rPr lang="ru-RU" b="1" dirty="0" smtClean="0"/>
              <a:t>1958 года   </a:t>
            </a:r>
            <a:r>
              <a:rPr lang="ru-RU" dirty="0" smtClean="0"/>
              <a:t>и уже через год эта компания насчитывала 32 тыс. предприятий и более 475 тыс. держателей карточек.</a:t>
            </a:r>
          </a:p>
          <a:p>
            <a:endParaRPr lang="ru-RU" dirty="0"/>
          </a:p>
        </p:txBody>
      </p:sp>
      <p:pic>
        <p:nvPicPr>
          <p:cNvPr id="4098" name="Picture 2" descr="F:\папка\карта American Expre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114800"/>
            <a:ext cx="2727016" cy="2465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62000" y="16764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10800000" flipV="1">
            <a:off x="2590800" y="2362200"/>
            <a:ext cx="7620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791200" y="2209800"/>
            <a:ext cx="11430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3009900" y="3695700"/>
            <a:ext cx="1600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4343400" y="3733800"/>
            <a:ext cx="1600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Проверим ваши знания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784350"/>
          <a:ext cx="8077200" cy="4851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92400"/>
                <a:gridCol w="2692400"/>
                <a:gridCol w="2692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Что?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Кто?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Когда?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Описал механизм к применению пластиковых карт</a:t>
                      </a:r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Картонные и металлические</a:t>
                      </a:r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Первая банковская кредитная</a:t>
                      </a:r>
                      <a:r>
                        <a:rPr lang="ru-RU" baseline="0" dirty="0" smtClean="0"/>
                        <a:t> карта</a:t>
                      </a:r>
                      <a:endParaRPr lang="en-US" baseline="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Первая многофункциональная карта</a:t>
                      </a:r>
                      <a:r>
                        <a:rPr lang="ru-RU" baseline="0" dirty="0" smtClean="0"/>
                        <a:t>  </a:t>
                      </a:r>
                      <a:r>
                        <a:rPr lang="en-US" baseline="0" dirty="0" smtClean="0"/>
                        <a:t>American Express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 descr="D:\анимашки\школьные\malchuga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0"/>
            <a:ext cx="1514475" cy="1857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784350"/>
          <a:ext cx="8077200" cy="4577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92400"/>
                <a:gridCol w="2692400"/>
                <a:gridCol w="2692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Что?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Кто?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Когда?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Описал механизм к применению пластиковых карт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Американский экономист Джон </a:t>
                      </a:r>
                      <a:r>
                        <a:rPr lang="ru-RU" dirty="0" err="1" smtClean="0"/>
                        <a:t>Беллан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1880</a:t>
                      </a:r>
                      <a:r>
                        <a:rPr lang="ru-RU" b="1" baseline="0" dirty="0" smtClean="0"/>
                        <a:t> год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Картонные и металлические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Покупатели американских универмагов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 –е годы 20 века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Первая банковская кредитная карта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Джон </a:t>
                      </a:r>
                      <a:r>
                        <a:rPr lang="ru-RU" dirty="0" err="1" smtClean="0"/>
                        <a:t>Биггинс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1946 год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Первая многофункциональная карта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1958 год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 descr="D:\анимашки\школьные\malchuga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0"/>
            <a:ext cx="1514475" cy="1857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783560"/>
            <a:ext cx="8077200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2800" dirty="0" err="1" smtClean="0"/>
              <a:t>www.fingramota.kz</a:t>
            </a:r>
            <a:r>
              <a:rPr lang="ru-RU" sz="2800" dirty="0" smtClean="0"/>
              <a:t> </a:t>
            </a:r>
          </a:p>
          <a:p>
            <a:r>
              <a:rPr lang="en-US" sz="2800" dirty="0" smtClean="0">
                <a:hlinkClick r:id="rId2"/>
              </a:rPr>
              <a:t>http://images.google.com</a:t>
            </a:r>
            <a:r>
              <a:rPr lang="en-US" sz="2800" dirty="0" smtClean="0">
                <a:hlinkClick r:id="rId2"/>
              </a:rPr>
              <a:t>/</a:t>
            </a:r>
            <a:endParaRPr lang="ru-RU" sz="2800" dirty="0" smtClean="0"/>
          </a:p>
          <a:p>
            <a:r>
              <a:rPr lang="en-US" sz="2800" dirty="0" smtClean="0">
                <a:hlinkClick r:id="rId3"/>
              </a:rPr>
              <a:t>http</a:t>
            </a:r>
            <a:r>
              <a:rPr lang="en-US" sz="2800" dirty="0" smtClean="0">
                <a:hlinkClick r:id="rId3"/>
              </a:rPr>
              <a:t>://ru.wikipedia.org/wiki/</a:t>
            </a:r>
            <a:r>
              <a:rPr lang="ru-RU" sz="2800" dirty="0" err="1" smtClean="0">
                <a:hlinkClick r:id="rId3"/>
              </a:rPr>
              <a:t>Банковская</a:t>
            </a:r>
            <a:r>
              <a:rPr lang="ru-RU" sz="2800" dirty="0" err="1" smtClean="0">
                <a:hlinkClick r:id="rId3"/>
              </a:rPr>
              <a:t>_</a:t>
            </a:r>
            <a:r>
              <a:rPr lang="ru-RU" sz="2800" dirty="0" smtClean="0"/>
              <a:t> </a:t>
            </a:r>
            <a:r>
              <a:rPr lang="ru-RU" sz="2800" dirty="0" err="1" smtClean="0"/>
              <a:t>платежная_карта</a:t>
            </a:r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vbae1fdf80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990599"/>
            <a:ext cx="1000125" cy="12309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5257800" cy="4572000"/>
          </a:xfrm>
        </p:spPr>
        <p:txBody>
          <a:bodyPr/>
          <a:lstStyle/>
          <a:p>
            <a:r>
              <a:rPr lang="ru-RU" sz="4000" dirty="0" smtClean="0"/>
              <a:t>«Деньги – плохой хозяин, но очень хороший слуга»</a:t>
            </a:r>
          </a:p>
          <a:p>
            <a:pPr algn="r">
              <a:buNone/>
            </a:pPr>
            <a:r>
              <a:rPr lang="ru-RU" sz="2800" dirty="0" smtClean="0"/>
              <a:t>Френсис Бэкон</a:t>
            </a:r>
            <a:endParaRPr lang="ru-RU" sz="2800" dirty="0"/>
          </a:p>
        </p:txBody>
      </p:sp>
      <p:pic>
        <p:nvPicPr>
          <p:cNvPr id="1026" name="Picture 2" descr="F:\папка\Френсис Бэк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533400"/>
            <a:ext cx="2540000" cy="4152900"/>
          </a:xfrm>
          <a:prstGeom prst="rect">
            <a:avLst/>
          </a:prstGeom>
          <a:noFill/>
        </p:spPr>
      </p:pic>
      <p:pic>
        <p:nvPicPr>
          <p:cNvPr id="5" name="Picture 5" descr="D:\анимашки\penny-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4724400"/>
            <a:ext cx="914400" cy="7315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1880</a:t>
            </a:r>
            <a:r>
              <a:rPr lang="ru-RU" dirty="0" smtClean="0"/>
              <a:t> год – американский экономист Джон </a:t>
            </a:r>
            <a:r>
              <a:rPr lang="ru-RU" dirty="0" err="1" smtClean="0"/>
              <a:t>Беллан</a:t>
            </a:r>
            <a:r>
              <a:rPr lang="ru-RU" dirty="0" smtClean="0"/>
              <a:t> описал механизм их применения в книге «Глядя назад»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F:\папка\первая кар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6999" y="609601"/>
            <a:ext cx="1443989" cy="1031420"/>
          </a:xfrm>
          <a:prstGeom prst="rect">
            <a:avLst/>
          </a:prstGeom>
          <a:noFill/>
        </p:spPr>
      </p:pic>
      <p:pic>
        <p:nvPicPr>
          <p:cNvPr id="2051" name="Picture 3" descr="D:\анимашки\школьные\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267200"/>
            <a:ext cx="762000" cy="133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1981200"/>
            <a:ext cx="7772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/>
              <a:t>Первая кредитная карточка была выпущена в 1914 году фирмой </a:t>
            </a:r>
            <a:r>
              <a:rPr lang="ru-RU" sz="3000" dirty="0" err="1" smtClean="0"/>
              <a:t>General</a:t>
            </a:r>
            <a:r>
              <a:rPr lang="ru-RU" sz="3000" dirty="0" smtClean="0"/>
              <a:t> </a:t>
            </a:r>
            <a:r>
              <a:rPr lang="ru-RU" sz="3000" dirty="0" err="1" smtClean="0"/>
              <a:t>Petroleum</a:t>
            </a:r>
            <a:r>
              <a:rPr lang="ru-RU" sz="3000" dirty="0" smtClean="0"/>
              <a:t> </a:t>
            </a:r>
            <a:r>
              <a:rPr lang="ru-RU" sz="3000" dirty="0" err="1" smtClean="0"/>
              <a:t>Corporation</a:t>
            </a:r>
            <a:r>
              <a:rPr lang="ru-RU" sz="3000" dirty="0" smtClean="0"/>
              <a:t> </a:t>
            </a:r>
            <a:r>
              <a:rPr lang="ru-RU" sz="3000" dirty="0" err="1" smtClean="0"/>
              <a:t>of</a:t>
            </a:r>
            <a:r>
              <a:rPr lang="ru-RU" sz="3000" dirty="0" smtClean="0"/>
              <a:t> </a:t>
            </a:r>
            <a:r>
              <a:rPr lang="ru-RU" sz="3000" dirty="0" err="1" smtClean="0"/>
              <a:t>California</a:t>
            </a:r>
            <a:r>
              <a:rPr lang="ru-RU" sz="3000" dirty="0" smtClean="0"/>
              <a:t> (ныне </a:t>
            </a:r>
            <a:r>
              <a:rPr lang="ru-RU" sz="3000" dirty="0" err="1" smtClean="0"/>
              <a:t>Mobil</a:t>
            </a:r>
            <a:r>
              <a:rPr lang="ru-RU" sz="3000" dirty="0" smtClean="0"/>
              <a:t> </a:t>
            </a:r>
            <a:r>
              <a:rPr lang="ru-RU" sz="3000" dirty="0" err="1" smtClean="0"/>
              <a:t>Oil</a:t>
            </a:r>
            <a:r>
              <a:rPr lang="ru-RU" sz="3000" dirty="0" smtClean="0"/>
              <a:t>)</a:t>
            </a:r>
            <a:endParaRPr lang="ru-RU" sz="3000" dirty="0"/>
          </a:p>
        </p:txBody>
      </p:sp>
      <p:pic>
        <p:nvPicPr>
          <p:cNvPr id="5" name="Picture 3" descr="C:\Documents and Settings\user\Рабочий стол\i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3962400"/>
            <a:ext cx="28575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1928 </a:t>
            </a:r>
            <a:r>
              <a:rPr lang="ru-RU" dirty="0" smtClean="0"/>
              <a:t>году в Бостоне для узкого круга наиболее кредитоспособных клиентов были выпущены и выданы первые металлические пластинки, на которых выдавливался (</a:t>
            </a:r>
            <a:r>
              <a:rPr lang="ru-RU" dirty="0" err="1" smtClean="0"/>
              <a:t>эмбоссировался</a:t>
            </a:r>
            <a:r>
              <a:rPr lang="ru-RU" dirty="0" smtClean="0"/>
              <a:t>) адрес. </a:t>
            </a:r>
            <a:endParaRPr lang="ru-RU" dirty="0"/>
          </a:p>
        </p:txBody>
      </p:sp>
      <p:pic>
        <p:nvPicPr>
          <p:cNvPr id="4" name="Picture 3" descr="F:\папка\первая металлическая кар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1" y="4334386"/>
            <a:ext cx="2743200" cy="2180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1946</a:t>
            </a:r>
            <a:r>
              <a:rPr lang="ru-RU" dirty="0" smtClean="0"/>
              <a:t> г. сотрудник </a:t>
            </a:r>
            <a:r>
              <a:rPr lang="ru-RU" dirty="0" err="1" smtClean="0"/>
              <a:t>Ньюйоркского</a:t>
            </a:r>
            <a:r>
              <a:rPr lang="ru-RU" dirty="0" smtClean="0"/>
              <a:t> национального банка США </a:t>
            </a:r>
            <a:r>
              <a:rPr lang="ru-RU" b="1" dirty="0" smtClean="0"/>
              <a:t>Джон </a:t>
            </a:r>
            <a:r>
              <a:rPr lang="ru-RU" b="1" dirty="0" err="1" smtClean="0"/>
              <a:t>Биггинс</a:t>
            </a:r>
            <a:r>
              <a:rPr lang="ru-RU" dirty="0" smtClean="0"/>
              <a:t> изготовил первую банковскую карту.</a:t>
            </a:r>
          </a:p>
          <a:p>
            <a:r>
              <a:rPr lang="ru-RU" b="1" dirty="0" smtClean="0"/>
              <a:t>1950</a:t>
            </a:r>
            <a:r>
              <a:rPr lang="ru-RU" dirty="0" smtClean="0"/>
              <a:t> г. крупные банки выпустили свои карты</a:t>
            </a:r>
            <a:endParaRPr lang="ru-RU" dirty="0"/>
          </a:p>
        </p:txBody>
      </p:sp>
      <p:pic>
        <p:nvPicPr>
          <p:cNvPr id="1026" name="Picture 2" descr="C:\Documents and Settings\user\Рабочий стол\bankomatol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419600"/>
            <a:ext cx="1428750" cy="1847850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ddd john hotchkis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457200"/>
            <a:ext cx="1295400" cy="1965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компания </a:t>
            </a:r>
            <a:r>
              <a:rPr lang="ru-RU" dirty="0" err="1" smtClean="0"/>
              <a:t>Diners</a:t>
            </a:r>
            <a:r>
              <a:rPr lang="ru-RU" dirty="0" smtClean="0"/>
              <a:t> </a:t>
            </a:r>
            <a:r>
              <a:rPr lang="ru-RU" dirty="0" err="1" smtClean="0"/>
              <a:t>Club</a:t>
            </a:r>
            <a:r>
              <a:rPr lang="ru-RU" dirty="0" smtClean="0"/>
              <a:t> в 1950 году выпустила первую пластиковую карточку с магнитной полосой для оплаты путешествий и досуга.</a:t>
            </a:r>
            <a:endParaRPr lang="ru-RU" dirty="0"/>
          </a:p>
        </p:txBody>
      </p:sp>
      <p:pic>
        <p:nvPicPr>
          <p:cNvPr id="4" name="Рисунок 3" descr="image_34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4343400"/>
            <a:ext cx="2447925" cy="1581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Franklin</a:t>
            </a:r>
            <a:r>
              <a:rPr lang="ru-RU" dirty="0" smtClean="0"/>
              <a:t> </a:t>
            </a:r>
            <a:r>
              <a:rPr lang="ru-RU" dirty="0" err="1" smtClean="0"/>
              <a:t>National</a:t>
            </a:r>
            <a:r>
              <a:rPr lang="ru-RU" dirty="0" smtClean="0"/>
              <a:t> </a:t>
            </a:r>
            <a:r>
              <a:rPr lang="ru-RU" dirty="0" err="1" smtClean="0"/>
              <a:t>Bank</a:t>
            </a:r>
            <a:endParaRPr lang="ru-RU" dirty="0" smtClean="0"/>
          </a:p>
          <a:p>
            <a:r>
              <a:rPr lang="ru-RU" dirty="0" smtClean="0"/>
              <a:t> представивший пластиковую карточку в 1951 году в Нью-Йорке, </a:t>
            </a:r>
          </a:p>
          <a:p>
            <a:endParaRPr lang="ru-RU" dirty="0"/>
          </a:p>
        </p:txBody>
      </p:sp>
      <p:pic>
        <p:nvPicPr>
          <p:cNvPr id="4" name="Рисунок 3" descr="21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6450" y="4267200"/>
            <a:ext cx="17145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90600"/>
            <a:ext cx="7772400" cy="4572000"/>
          </a:xfrm>
        </p:spPr>
        <p:txBody>
          <a:bodyPr/>
          <a:lstStyle/>
          <a:p>
            <a:r>
              <a:rPr lang="ru-RU" b="1" dirty="0" smtClean="0"/>
              <a:t>1956</a:t>
            </a:r>
            <a:r>
              <a:rPr lang="ru-RU" dirty="0" smtClean="0"/>
              <a:t> год -</a:t>
            </a:r>
            <a:r>
              <a:rPr lang="ru-RU" dirty="0" err="1" smtClean="0"/>
              <a:t>Bank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America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     развил платежную карточку для универсального пользования.</a:t>
            </a:r>
          </a:p>
          <a:p>
            <a:pPr>
              <a:buNone/>
            </a:pPr>
            <a:r>
              <a:rPr lang="ru-RU" dirty="0" smtClean="0"/>
              <a:t>    Его </a:t>
            </a:r>
            <a:r>
              <a:rPr lang="ru-RU" dirty="0" err="1" smtClean="0"/>
              <a:t>BankAmericard</a:t>
            </a:r>
            <a:r>
              <a:rPr lang="ru-RU" dirty="0" smtClean="0"/>
              <a:t> была обеспечена заранее оговоренной величиной кредитной линии для оплаты покупок и  быстро приобрела популярность в Калифорнии. </a:t>
            </a:r>
            <a:endParaRPr lang="ru-RU" dirty="0"/>
          </a:p>
        </p:txBody>
      </p:sp>
      <p:pic>
        <p:nvPicPr>
          <p:cNvPr id="4" name="Рисунок 3" descr="bankom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1261" y="5029200"/>
            <a:ext cx="1875693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236</TotalTime>
  <Words>317</Words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Метро</vt:lpstr>
      <vt:lpstr>«История кредитной карты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</vt:lpstr>
      <vt:lpstr>Слайд 10</vt:lpstr>
      <vt:lpstr>Слайд 11</vt:lpstr>
      <vt:lpstr>Проверим ваши знания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«История кредитной карты </dc:title>
  <cp:lastModifiedBy>школа</cp:lastModifiedBy>
  <cp:revision>23</cp:revision>
  <dcterms:modified xsi:type="dcterms:W3CDTF">2009-12-26T18:55:08Z</dcterms:modified>
</cp:coreProperties>
</file>