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73" r:id="rId3"/>
    <p:sldId id="275" r:id="rId4"/>
    <p:sldId id="274" r:id="rId5"/>
    <p:sldId id="277" r:id="rId6"/>
    <p:sldId id="276" r:id="rId7"/>
    <p:sldId id="278" r:id="rId8"/>
    <p:sldId id="279" r:id="rId9"/>
    <p:sldId id="280" r:id="rId10"/>
    <p:sldId id="281" r:id="rId11"/>
    <p:sldId id="286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00FF"/>
    <a:srgbClr val="FFFF99"/>
    <a:srgbClr val="CC0000"/>
    <a:srgbClr val="FF0066"/>
    <a:srgbClr val="FFCCFF"/>
    <a:srgbClr val="FFFF00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 varScale="1">
        <p:scale>
          <a:sx n="74" d="100"/>
          <a:sy n="74" d="100"/>
        </p:scale>
        <p:origin x="-3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D4ED5-04D4-42C9-9C1A-911891D11668}" type="datetimeFigureOut">
              <a:rPr lang="ru-RU" smtClean="0"/>
              <a:pPr/>
              <a:t>07.02.2010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38B7-F638-4578-B9BF-4D751EA81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38B7-F638-4578-B9BF-4D751EA8180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AF4E6-B30A-44A5-AECB-03DC830477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466E2-2A6B-4D99-BAB0-1BB45EE2EC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798F4-F784-4EEE-910D-23825C8528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7A27D0-2BFD-4B91-83A2-56C451E327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80C42-D722-4A73-B7D5-ED091DD0E3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29655-A39E-44AE-A427-867F228800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2C7EE-8532-4878-92D5-171C691A65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AFF76-EC74-48B5-A32C-0A9B08DA89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8AAF8-F9DA-4142-990B-19189359DC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C816B-BA75-4CBD-9530-92C82E8090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67A63-233E-400B-A22E-AEA88FA0C0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0A2F-95EE-4668-98FF-6AC9945B89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36E2DFF-247C-4EEE-B06D-D8EB1B3868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2285992"/>
            <a:ext cx="9144000" cy="150019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600000"/>
            </a:camera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905"/>
                <a:solidFill>
                  <a:srgbClr val="CC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Развитие культуры во второй половине </a:t>
            </a:r>
            <a:r>
              <a:rPr lang="en-US" sz="4400" dirty="0" smtClean="0">
                <a:ln w="1905"/>
                <a:solidFill>
                  <a:srgbClr val="CC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XIX</a:t>
            </a:r>
            <a:r>
              <a:rPr lang="ru-RU" sz="4400" dirty="0" smtClean="0">
                <a:ln w="1905"/>
                <a:solidFill>
                  <a:srgbClr val="CC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века.</a:t>
            </a:r>
            <a:endParaRPr kumimoji="0" lang="ru-RU" sz="4400" i="0" u="none" strike="noStrike" normalizeH="0" baseline="0" dirty="0" smtClean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0" y="6643710"/>
            <a:ext cx="9144000" cy="214290"/>
          </a:xfrm>
        </p:spPr>
        <p:txBody>
          <a:bodyPr anchor="ctr"/>
          <a:lstStyle/>
          <a:p>
            <a:r>
              <a:rPr lang="ru-RU" sz="1100" dirty="0" smtClean="0">
                <a:solidFill>
                  <a:schemeClr val="bg1"/>
                </a:solidFill>
              </a:rPr>
              <a:t>Чупров Л.А. МОУ СОШ №3 с. Камень_Рыболов Ханкайского района Приморского края</a:t>
            </a:r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"/>
            <a:ext cx="4714876" cy="315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2799596"/>
            <a:ext cx="3143240" cy="375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286256"/>
            <a:ext cx="4003129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0"/>
            <a:ext cx="2000232" cy="261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14679" y="3286124"/>
            <a:ext cx="293715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00496" y="0"/>
            <a:ext cx="3143089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1032" y="142852"/>
            <a:ext cx="505481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71474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 России активное общественно-научное движение в защиту женского образования, поддержанное Д. И. Менделеевым, И. М. Сеченовым, А. Н. Бекетовым, Н. И. Пироговым и другими передовыми учеными, привело к созданию на рубеже 60—70-х го­дов высших женских курсов. </a:t>
            </a:r>
            <a:endParaRPr lang="ru-RU" sz="1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714488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0" y="1785926"/>
            <a:ext cx="37147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Впервые они были открыты в Петербурге (1869); в Москве наиболее известными были Высшие женские курсы профессора университета В. И. Герье (1872). Высшие женские курсы в Петербурге (Бестужевские — по имени их директора профессора К. Н. Бестужева-Рюмина), открытые в 1878 г., сыграли заметную роль в общественно-культурной жизни страны, русском революционном движении.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450057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4572008"/>
            <a:ext cx="36433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rgbClr val="FFC000"/>
                </a:solidFill>
              </a:rPr>
              <a:t>В пореформенное время повысился уровень грамотности. Ко времени падения крепостного права доля грамотных среди населения составляла примерно 7%, к концу века — уже свыше 20%.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3714752"/>
            <a:ext cx="50587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736"/>
            <a:ext cx="8929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905"/>
                <a:solidFill>
                  <a:srgbClr val="FF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 60-х годах— точно чудом каким-то создался внезапно совсем новый, небывалый читатель с общественными чувствами, мыслями и интересами, желавший думать об общественных делах». </a:t>
            </a:r>
            <a:endParaRPr lang="ru-RU" sz="3600" dirty="0">
              <a:ln w="1905"/>
              <a:solidFill>
                <a:srgbClr val="FFCC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42336" y="6215082"/>
            <a:ext cx="1802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0" dirty="0" smtClean="0">
                <a:solidFill>
                  <a:schemeClr val="bg1"/>
                </a:solidFill>
              </a:rPr>
              <a:t>Н. В. Шелгунов</a:t>
            </a:r>
            <a:endParaRPr lang="ru-RU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429264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CC00"/>
                </a:solidFill>
              </a:rPr>
              <a:t>Все эти факты свидетельствовали о достаточно широком распространении в пореформенной России книги, одной из важнейших культурных ценностей.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35718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Общие условия социально-экономического и общественного развития, подъем умственной и духовной жизни, некоторое смягчение цензуры, рост грамотности способствовали увеличению выпуска книг, журналов и газет.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214311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2214554"/>
            <a:ext cx="3571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CC00"/>
                </a:solidFill>
              </a:rPr>
              <a:t>В стране увеличилась полиграфическая база.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300037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0" y="3071810"/>
            <a:ext cx="3571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Среди издаваемых книг преобладали естественнонаучные, справочные, учебные.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392906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Прямоугольник 10"/>
          <p:cNvSpPr/>
          <p:nvPr/>
        </p:nvSpPr>
        <p:spPr>
          <a:xfrm>
            <a:off x="0" y="4000504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 столицах и провинциальных городах к середине 90-х годов число книжных магазинов выросло примерно до 2 тыс.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0" y="521495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9128" y="214290"/>
            <a:ext cx="5073895" cy="305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2" y="3397921"/>
            <a:ext cx="5143496" cy="320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 bwMode="auto">
          <a:xfrm>
            <a:off x="3857620" y="6500834"/>
            <a:ext cx="5286380" cy="35716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</a:rPr>
              <a:t>Третьяковская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</a:rPr>
              <a:t>галлерея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1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3643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Большое развитие по сравнению с предшествующей эпохой получили различные формы культурно - просветительных учреждений (библиотеки, музеи, выставки).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0" y="178592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Прямоугольник 3"/>
          <p:cNvSpPr/>
          <p:nvPr/>
        </p:nvSpPr>
        <p:spPr>
          <a:xfrm>
            <a:off x="0" y="5072074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CC00"/>
                </a:solidFill>
              </a:rPr>
              <a:t>В начале 80-х годов для посещения была открыта кар тинная галерея П. М. Третьякова. В 1893 г. он передал собрание своих картин в дар Москве.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000240"/>
            <a:ext cx="3500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 пореформенное время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получило широкое развитие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частное коллекционирование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307181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3286124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На основе частных собраний по инициативе их владельцев создавались национальные художественные музеи, доступные для широкого обозрения.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85776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0" y="650083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85728"/>
            <a:ext cx="511067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 bwMode="auto">
          <a:xfrm>
            <a:off x="3857620" y="6143644"/>
            <a:ext cx="5286380" cy="50006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/>
              <a:t>П. М. Третьяков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28802"/>
            <a:ext cx="36433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Свое собрание русского прикладного искусства передал в 1905 г. Историческому музею П. И. Щукин. Оно составило один из отделов музея.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5718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 1894 году в Москве был организован Литературно-театральный музей, основу которого составила обширная коллекция по истории русского и западноевропейского театра А. А. Бахрушина (ныне Центральный театральный музей им. А. А. Бахрушина). </a:t>
            </a:r>
            <a:endParaRPr lang="ru-RU" sz="1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85736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>
            <a:off x="0" y="300037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0" y="4643446"/>
            <a:ext cx="3571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Впервые появились краеведческие, мемориальные музеи.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071810"/>
            <a:ext cx="35718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Во второй половине XIX в. при участии общественности в России было организовано много разнообразных по профилю музеев: исторических, естественнонаучных, художественных, промышленных, сельскохозяйственных.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50057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0" y="5286388"/>
            <a:ext cx="3571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CC00"/>
                </a:solidFill>
              </a:rPr>
              <a:t>Общее число музеев в стране выросло до 80. Особенностью их стала общедоступность.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521495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357166"/>
            <a:ext cx="5072074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 bwMode="auto">
          <a:xfrm>
            <a:off x="3857620" y="5857892"/>
            <a:ext cx="5286380" cy="50006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/>
              <a:t>П. И. Щукин.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57694"/>
            <a:ext cx="35718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 общей сложности ее посетили около 30 тыс. человек.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Общедоступность многих музеев, развитие выставочного дела свидетельствовали о демократизации культуры. </a:t>
            </a:r>
            <a:endParaRPr lang="ru-RU" sz="1600" dirty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21442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0" y="1285860"/>
            <a:ext cx="3571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Так, выставки художников-передвижников, первая из которых была организована в 1871 г., стали впервые знакомить с русской живописью не только столичную, но и провинциальную публику.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307181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3071810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Выставка открылась в залах Академии художеств, затем демонстрировалась в Москве, Киеве, Харькове.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28625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0" y="5143512"/>
            <a:ext cx="3643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CC00"/>
                </a:solidFill>
              </a:rPr>
              <a:t>В середине 80-х годов выставки передвижников происходили в 14 городах России.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507207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2549" y="216003"/>
            <a:ext cx="5227479" cy="35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/>
          <a:srcRect r="3360" b="1568"/>
          <a:stretch>
            <a:fillRect/>
          </a:stretch>
        </p:blipFill>
        <p:spPr bwMode="auto">
          <a:xfrm>
            <a:off x="3808427" y="3857628"/>
            <a:ext cx="5156355" cy="281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 bwMode="auto">
          <a:xfrm>
            <a:off x="3786182" y="3429000"/>
            <a:ext cx="5143504" cy="357190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</a:rPr>
              <a:t>Щукинский музей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786182" y="6500810"/>
            <a:ext cx="5143504" cy="357190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</a:rPr>
              <a:t>Художники-передвижники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000504"/>
            <a:ext cx="8572560" cy="1785950"/>
          </a:xfrm>
          <a:prstGeom prst="rect">
            <a:avLst/>
          </a:prstGeom>
        </p:spPr>
        <p:txBody>
          <a:bodyPr wrap="square">
            <a:prstTxWarp prst="textFadeLeft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«Это было удивительное время — спавшая до того времени мысль заколыхалась, дрогнула и начала работать. Порыв ее был сильный и задачи громадные».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6143644"/>
            <a:ext cx="1459374" cy="307777"/>
          </a:xfrm>
          <a:prstGeom prst="rect">
            <a:avLst/>
          </a:prstGeom>
        </p:spPr>
        <p:txBody>
          <a:bodyPr wrap="none">
            <a:prstTxWarp prst="textFadeLeft">
              <a:avLst/>
            </a:prstTxWarp>
            <a:spAutoFit/>
          </a:bodyPr>
          <a:lstStyle/>
          <a:p>
            <a:r>
              <a:rPr lang="ru-RU" sz="1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Н. В. Шелгунов</a:t>
            </a:r>
            <a:endParaRPr lang="ru-RU" sz="140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5718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Падение крепостного права означало начало нового, капиталистического периода в истории России.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9346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Капитализм в целом создал условия для более высокого культурного уровня общества, расширял объективные социальные возможности для овладения культурой значительных общественных слоев.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714488"/>
            <a:ext cx="34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Капитализм внес существенные перемены в жизнь общества: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929198"/>
            <a:ext cx="35718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способствовал росту культурных потребностей.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35718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преобразовал хозяйственно-экономический строй,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714752"/>
            <a:ext cx="335755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изменил социальный и духовный облик населения, его быт, условия жизни,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0" y="1357298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257174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0" y="3500438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0" y="478632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0" y="578645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0496" y="129234"/>
            <a:ext cx="4936741" cy="274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3000372"/>
            <a:ext cx="4905376" cy="297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0"/>
            <a:ext cx="2460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C0000"/>
                </a:solidFill>
              </a:rPr>
              <a:t>1. Просвещение.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14356"/>
            <a:ext cx="3714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Отличительной чертой общественно-культурной жизни первых пореформенных десятилетий было распространение просвещения. </a:t>
            </a:r>
            <a:endParaRPr lang="ru-RU" sz="160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92880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0" y="2000240"/>
            <a:ext cx="3714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стране развернулось широкое движение за создание народных школ, изменение методов преподавания в них, предоставление права на образование женщинам.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0" y="342900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0" y="3643314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1861 г. при Вольном экономическом обществе был создан Петербургский комитет грамотности.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0" y="4857760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Прямоугольник 9"/>
          <p:cNvSpPr/>
          <p:nvPr/>
        </p:nvSpPr>
        <p:spPr>
          <a:xfrm>
            <a:off x="0" y="5072074"/>
            <a:ext cx="3714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Подобные просветительские организации возникли в Томске, Самаре, Харькове и других городах России. 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0" y="642939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642918"/>
            <a:ext cx="5000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3429000"/>
            <a:ext cx="4999208" cy="326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них проводилась работа по составлению каталога книг для начальной школы, написанию учебников, сбору средств для нужд народного образования.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0" y="142873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Прямоугольник 3"/>
          <p:cNvSpPr/>
          <p:nvPr/>
        </p:nvSpPr>
        <p:spPr>
          <a:xfrm>
            <a:off x="0" y="4429132"/>
            <a:ext cx="3643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Ушинский создал школу русских педагогов (И. Н. Ульянов, Н. Ф. Бунаков, В. И. Водовозов и др.), оказал большое влияние на развитие передовой педагогической мысли других народов России.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500174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Основоположником народной школы, а также научной педагогики в России по праву считается К. Д. Ушинский.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264318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2643182"/>
            <a:ext cx="3571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был замечательным русским педагогом-демократом, автором учебных книг («Родное слово», «Детский мир»), по ко­торым в течение полувека учились десятки миллионов детей в России.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28625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0" y="621508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38575" y="214290"/>
            <a:ext cx="5305425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Наиболее распространенным типом начальной школы в пореформенной России были земские школы обязанные своим появлением общественной инициативе.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571612"/>
            <a:ext cx="3643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первые десять лет существования земских учреждений (1864—1874) было открыто до 10 тыс. таких школ. В последующие годы их рост несколько замедлился.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0" y="142873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0" y="3071810"/>
            <a:ext cx="3643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Земская трехгодичная школа по сравнению с другими начальными школами, существовавшими в то время в России (министерскими, церковноприходскими), отличалась лучшей постановкой обучения;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0" y="300037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0" y="5143512"/>
            <a:ext cx="3714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помимо чтения, письма, четырех правил арифметики и закон; божьего здесь преподавались элементарные сведения по природоведению, географии, истории.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0" y="500063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3500438"/>
            <a:ext cx="487460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214290"/>
            <a:ext cx="4898979" cy="314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14422"/>
            <a:ext cx="35718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Элементарное образование в этих школах, включавшее помимо чтения и письма закон божий, церковнославянское чтение и церковное пение, было значительно ниже, чем в земской школе.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5718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системе начального обучения по уставу 1864 года сохранялись церковноприходские школы, находившиеся теперь в ведении Синода.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07154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>
            <a:off x="0" y="264318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0" y="5572140"/>
            <a:ext cx="3643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реальная же гимназия была преобразована в шестиклассное училище без права для ее выпускников поступления в университет.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714620"/>
            <a:ext cx="35718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Гимназия, основная форма средней школы, в 60-е годы считалась бессословным общеобразовательным учебным заведением. В это время возникли разные типы гимназий — реальные и классические.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214818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0" y="4286256"/>
            <a:ext cx="36433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Однако самого начала они не были полностью уравнены в правах, а после 1866 г. классическая гимназия стала практически основной формой среднего образования;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550070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5888" y="214290"/>
            <a:ext cx="4850457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 bwMode="auto">
          <a:xfrm>
            <a:off x="3929058" y="6500834"/>
            <a:ext cx="4857784" cy="35716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dirty="0" smtClean="0"/>
              <a:t>Дмитрий Иванович Менделеев. 1878 г. Фото С.Левицкого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636"/>
            <a:ext cx="3571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rgbClr val="FFCC00"/>
                </a:solidFill>
              </a:rPr>
              <a:t>Д. И. Менделеев, А. М. Бутлеров, А. Г. Столетов, И. М. Сеченов, К. А. Тимирязев, С. М. Соловьев, Ф. И. Буслаев и многие другие. </a:t>
            </a:r>
            <a:endParaRPr lang="ru-RU" sz="1800" dirty="0">
              <a:solidFill>
                <a:srgbClr val="FFCC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571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пореформенную эпоху были открыты новые университеты в Одессе, Томске.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07154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0" y="1214422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университетах, получивших автономию, открылись новые кафедры, оживилась научная работа, повысился образовательный уровень выпускников.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0" y="2571744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0" y="2714620"/>
            <a:ext cx="3500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университетах в те годы были сосредоточены лучшие научные силы России, работали многие выдающиеся ученые, которые способствовали распространению не только науки, но и просвещения в стране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0" y="4643446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214289"/>
            <a:ext cx="4795845" cy="627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 bwMode="auto">
          <a:xfrm>
            <a:off x="4071934" y="6500834"/>
            <a:ext cx="4786346" cy="35716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Бутлеров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А.М  (</a:t>
            </a:r>
            <a:r>
              <a:rPr lang="ru-RU" sz="1100" dirty="0" smtClean="0"/>
              <a:t>русский химик, создатель теории химического строения),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00570"/>
            <a:ext cx="3714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C000"/>
                </a:solidFill>
              </a:rPr>
              <a:t>В высших технических школах в это время получали образование более 7 тыс. человек, т. е. примерно четверть всех студентов.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5718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 высшие учебные заведения были преобразованы Петербургский технологический институт и Московское ремесленное училище, основанные еще в дореформенное время. 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0" y="121442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0" y="1214422"/>
            <a:ext cx="35718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 1865 году в Москве по инициативе Московского общества сельского хозяйства открылась Петровская земледельческая и лесная академия ( Сельскохозяйственная академия им. К. А. Тимирязева).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0" y="264318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Прямоугольник 6"/>
          <p:cNvSpPr/>
          <p:nvPr/>
        </p:nvSpPr>
        <p:spPr>
          <a:xfrm>
            <a:off x="0" y="2786058"/>
            <a:ext cx="350043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 ряде городов были учреждены политехнические и технологические институты; закрытые учебные заведения — Институт инженеров путей сообщения, Горный, Лесной институты — были преобразованы в гражданские учебные заведения.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0" y="4429132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0" y="5715016"/>
            <a:ext cx="3571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C000"/>
                </a:solidFill>
              </a:rPr>
              <a:t>К концу XIX в. в России насчитывалось 63 высших учебных заведения, в которых обучалось около 30 тыс. студентов.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0" y="5643578"/>
            <a:ext cx="357186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9798" y="285728"/>
            <a:ext cx="496513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 bwMode="auto">
          <a:xfrm>
            <a:off x="4000496" y="5929330"/>
            <a:ext cx="4929222" cy="57150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/>
              <a:t>К. А. Тимирязев (</a:t>
            </a:r>
            <a:r>
              <a:rPr lang="ru-RU" sz="1100" dirty="0" smtClean="0"/>
              <a:t>русский естествоиспытатель, профессор Московского университета, основоположник русской научной школы физиологов растений)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1327</Words>
  <Application>Microsoft Office PowerPoint</Application>
  <PresentationFormat>Экран (4:3)</PresentationFormat>
  <Paragraphs>86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Школа 46 ЮЗАО Москва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Чернов Алксей</dc:creator>
  <cp:lastModifiedBy>Леонид</cp:lastModifiedBy>
  <cp:revision>116</cp:revision>
  <dcterms:created xsi:type="dcterms:W3CDTF">2000-07-18T04:19:43Z</dcterms:created>
  <dcterms:modified xsi:type="dcterms:W3CDTF">2010-02-07T12:57:58Z</dcterms:modified>
</cp:coreProperties>
</file>