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73" r:id="rId13"/>
    <p:sldId id="269" r:id="rId14"/>
    <p:sldId id="270" r:id="rId15"/>
    <p:sldId id="271" r:id="rId16"/>
    <p:sldId id="272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21.gif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Соотношение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424181774318933"/>
          <c:y val="0.12365304919390963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</c:v>
                </c:pt>
              </c:strCache>
            </c:strRef>
          </c:tx>
          <c:explosion val="25"/>
          <c:dPt>
            <c:idx val="0"/>
            <c:explosion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rgbClr val="7030A0"/>
              </a:solidFill>
              <a:ln w="76200">
                <a:solidFill>
                  <a:srgbClr val="FF000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Россия, Китай, Индия</c:v>
                </c:pt>
                <c:pt idx="1">
                  <c:v>Остальной мир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29056728526887"/>
          <c:y val="0.42163329421046458"/>
          <c:w val="0.38007308857298588"/>
          <c:h val="0.2121899306114911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F6C8E-9B10-4B86-BAAF-9C0AADBFBC16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1183B-D968-4BD2-B061-9971131E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83B-D968-4BD2-B061-9971131E212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9D1-2383-44A9-A825-D72D8211DFCA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1F9-DF7A-44F9-9F7B-47D9982A0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9D1-2383-44A9-A825-D72D8211DFCA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1F9-DF7A-44F9-9F7B-47D9982A0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9D1-2383-44A9-A825-D72D8211DFCA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1F9-DF7A-44F9-9F7B-47D9982A0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9D1-2383-44A9-A825-D72D8211DFCA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1F9-DF7A-44F9-9F7B-47D9982A0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9D1-2383-44A9-A825-D72D8211DFCA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1F9-DF7A-44F9-9F7B-47D9982A0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9D1-2383-44A9-A825-D72D8211DFCA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1F9-DF7A-44F9-9F7B-47D9982A0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9D1-2383-44A9-A825-D72D8211DFCA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1F9-DF7A-44F9-9F7B-47D9982A0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9D1-2383-44A9-A825-D72D8211DFCA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1F9-DF7A-44F9-9F7B-47D9982A0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9D1-2383-44A9-A825-D72D8211DFCA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1F9-DF7A-44F9-9F7B-47D9982A0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9D1-2383-44A9-A825-D72D8211DFCA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1F9-DF7A-44F9-9F7B-47D9982A0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9D1-2383-44A9-A825-D72D8211DFCA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1F9-DF7A-44F9-9F7B-47D9982A0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B9D1-2383-44A9-A825-D72D8211DFCA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841F9-DF7A-44F9-9F7B-47D9982A0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Yabaolu-4087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14554"/>
            <a:ext cx="7643834" cy="1754326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Партнеры России в создании многополярного мира: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Китай, Индия.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Чупров Л.А. МОУ СОШ №3 с. Камень-Рыболов Ханкайского района Приморского края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919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3082" y="4643446"/>
            <a:ext cx="2530918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92440"/>
            <a:ext cx="4286248" cy="286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0"/>
            <a:ext cx="3571868" cy="217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2071678"/>
            <a:ext cx="3000364" cy="197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5957" y="1"/>
            <a:ext cx="233617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4000504"/>
            <a:ext cx="285749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3143272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Россия подчёркивает важность практического сотрудничества в борьбе с международным терроризмом, наркотрафиком и другими новыми угрозами (особенно в зоне, прилегающей к территории всех трёх стран, — в Центральной Азии, поскольку возможное усиление исламского экстремизма в этом регионе способно ударить по каждому из трёх государств);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3500438"/>
            <a:ext cx="3643306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Индия рассчитывает на поддержку её стремления стать постоянным членом Совета Безопасности ООН; Россия и Китай согласны, что ООН нуждается в реформах; предполагается, что к сентябрьской сессии ООН три государства выйдут с совместными предложениями.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Индия стремится войти в Шанхайскую организацию сотрудничества (ШОС) и играть более активную роль в Центральной Азии.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8331" y="214290"/>
            <a:ext cx="539516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483777"/>
            <a:ext cx="4714908" cy="314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индийско-российские отношения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857232"/>
            <a:ext cx="457203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Первое в Индии официальное государственное представительство России появилось в самом начале ХХ века. В декабре 1900 г. в Бомбее открылось Российское императорское генеральное консульство (в 1911 году переместилось в Калькутту).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3857628"/>
            <a:ext cx="3643306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Дипломатические отношения между Россией и Индией установлены 13 апреля 1947 г. Базовым документом российско-индийских отношений является Договор о дружбе и сотрудничестве между Российской Федерацией и Республикой Индией от 28 января 1993 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10166" y="857232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2857496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501122" cy="54784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 cmpd="dbl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ДОГОВОР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дружбе и сотрудничестве между Российской Федерацией и Республикой Индией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(Нью-Дели, 28 января 1993 г.)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Российская Федерация и Республика Индия,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исходя из взаимного стремления народов обоих государств к укреплению многовековых традиций дружбы и сотрудничества между ними,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полагая, что всестороннее развитие дружбы и сотрудничества соответствует коренным национальным интересам обоих государств, равно как и упрочению мира в Азии и во всем мире,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вдохновляемые общими идеалами мира, демократии, обеспечения прав человека и основных свобод, ненасилия и секуляризма,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убежденные в том, что в современном мире международные проблемы могут решаться только на основе сотрудничества, уважения суверенного равенства, независимости, территориальной целостности, неприменения силы, невмешательства во внутренние дела государств и уважения принципов справедливости и норм международного права,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преисполненные решимости продолжать свои усилия в целях содействия международному миру и безопасности, всеобщему и полному разоружению и мирному урегулированию спорных вопросов,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подтверждая свою приверженность целям и принципам Устава Организации Объединенных Наций,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подтверждая свою приверженность Делийской декларации о принципах свободного от ядерного оружия и ненасильственного мира,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признавая преемственность настоящего Договора по отношению к Договору о мире, дружбе и сотрудничестве между Союзом Советских Социалистических Республик и Республикой Индией от 9 августа 1971 года,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преисполненные решимости активно развивать свои отношения в политической, торгово-экономической, научно-технической, культурной и других областях,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договорились о нижеследующем: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3357586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11-12 ноября 2007 г. состоялся официальный визит в Россию премьер-министра Индии Манмохана Сингха, в рамках которого прошли его переговоры с президентом России Владимиром Путиным, а также встреча с председателем правительства Российской Федерации Виктором Зубковым.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3571876"/>
            <a:ext cx="5072066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итогам визита подписаны межправительственные соглашения о совместной разработке и производстве многоцелевого транспортного самолета и перспективного истребителя, о сотрудничестве в антинаркотической области, о возможности использования рупийного долга в качестве российских инвестиций в Индии, а также межведомственное соглашение о сотрудничестве в исследованиях Луны.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593" y="214290"/>
            <a:ext cx="516394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357562"/>
            <a:ext cx="3491099" cy="32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3857652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4-5 декабря 2008 г. состоялся государственный визит в Индию президента Российской Федерации Дмитрия Медведева, в ходе которого прошли встречи с президентом Индии Пратибхой Патил и переговоры с премьер-министром Индии Манмоханом Сингхом. Дмитрий Медведев встретился также с вице-президентом Индии, председателем верхней палаты парламента Мохаммадом Хамидом Ансари,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2071678"/>
            <a:ext cx="378621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5040"/>
            <a:ext cx="4714907" cy="314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21429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143504" y="3429000"/>
            <a:ext cx="3857652" cy="32147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председателем партии Индийский национальный конгресс Соней Ганди, лидером оппозиции Лалом Кришначанди Адвани и министром иностранных дел Индии, сопредседателем Межправительственной Российско-Индийской комиссии по торгово-экономическому, научно-техническому и культурному сотрудничеству Пранабом Мукерджи. Была подтверждена линия руководства обеих стран на приоритетное развитие стратегического партнерства России и Индии.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8072494" cy="539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10" y="5286388"/>
            <a:ext cx="8072494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15-16 июня 2009 г. премьер-министр Индии Манмохан Сингх принял участие в саммитах ШОС (Шанхайская организация сотрудничества) и БРИК (Бразилия, Россия, Индия и Китай) в Екатеринбурге.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2-6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сентября 2009 г. Россию с первым государственным визитом посетила президент Индии Пратибха Девисингх Патил. В Москве Пратибха Патил провела переговоры с президентом России Дмитрием Медведевым, премьер-министром Владимиром Путиным, председателем Совета Федерации Сергеем Мироновым, спикером Госдумы Борисом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Грызловым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214842" cy="26334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 данным Федеральной таможенной службы России, в 2008 г. двусторонний товарооборот составил 6,9 млрд долларов (прирост 30,5% по сравнению с 2007 г.), в том числе российский экспорт - 5,2 млрд долларов (прирост 30,4%) и импорт - 1715,1 млн долларов (прирост 31%).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4714884"/>
            <a:ext cx="421481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данным Федеральной таможенной службы России за январь-сентябрь 2009 г. товарооборот России и Индии составил 5111,3 млн долларов, в том числе российский экспорт - 4073,0 млн долларов и импорт - 1038,3 млн долларов.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34" y="214290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7181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3929090" cy="3293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Важным элементом в индийско-российских отношениях является увеличение контактов между российскими регионами и штатами Индии. Совсем недавно индийские торговые, культурные и другие делегации посетили Саратов, Тверь, Тулу, Омск, Иркутск, Оренбург, Воронеж, Москву и Санкт-Петербург. В свою очередь представители Москвы, Санкт-Петербурга, Воронежа, Саратова, Рязани, Архангельска, республик Татарстан и Башкортостан посетили Нью-Дели и другие индийские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штаты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2786058"/>
            <a:ext cx="4071966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45674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929066"/>
            <a:ext cx="1905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00050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857752" y="4000504"/>
            <a:ext cx="4071966" cy="2500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Посольство в Москве, консульства во Владивостоке и Санкт-Петербурге подготовили планы мероприятий по дальнейшему расширению контактов между индийскими штатами и российскими регионами. Индийско-российская Рабочая группа по сотрудничеству регионов Индии и РФ также примет участие в этой работе.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00102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/>
              </a:rPr>
              <a:t>  </a:t>
            </a:r>
            <a:r>
              <a:rPr kumimoji="0" lang="ru-RU" sz="8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r:id="rId3" tooltip="Увеличить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 tooltip="Увеличить"/>
              </a:rPr>
              <a:t>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4071966" cy="2462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марте 2006, в ходе очередного визита российского президента Владимира Путина в Китай, было подписано несколько меморандумов в области поставок российских энергоресурсов, которые позволят Китаю повысить свою энергетическую безопасность и получить независимость от внешней политики США и стран Западной Европы. С российской стороны право экспорта энергоносителей закреплено за государственными компаниями — «Газпромом», «Роснефтью» и РАО ЕЭС.</a:t>
            </a:r>
            <a:endParaRPr lang="ru-RU" sz="1400" dirty="0"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143380"/>
            <a:ext cx="4357686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 меморандумы предполагают подготовку долгосрочных контрактов по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поставкам в КНР газа, нефти и электроэнергии, в результате чего в течение ближайших 15 лет Россия может стать крупнейшим поставщиком энергоносителей в Китай.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 сих пор КНР основной упор делала на импорт нефти из стран Персидского залива (в основном из Ирана и Омана), однако в последние несколько лет здесь предпринимались попытки диверсификации источников энергоносителей — в частности, за счёт прокладки континентальных трубопроводов из России и Казахстана.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290"/>
            <a:ext cx="4238628" cy="37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19" y="2857496"/>
            <a:ext cx="402788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071966" cy="2462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троительство двух газопроводов пропускной способностью 60-80 млрд. кубометров газа в год (оценочная стоимость — $10 млрд.). В самом Китае добывается лишь 35 млрд. кубометров в год.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Первый газопровод (западный газопровод «Алтай»), который планируется построить до 2011 года, пройдёт с Урала через Алтай на западный участок границы России с Китаем и далее будет подключён к китайскому газопроводу Запад-Восток.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3571876"/>
            <a:ext cx="2928926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Его ресурсная база — газовые месторождения Западной Сибири. Второй газопровод пройдёт по восточному маршруту, который частично уже построен, — с Сахалина на материк и далее через Хабаровск в Китай. 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585710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лилиния 4"/>
          <p:cNvSpPr/>
          <p:nvPr/>
        </p:nvSpPr>
        <p:spPr>
          <a:xfrm>
            <a:off x="1967345" y="4931227"/>
            <a:ext cx="1856510" cy="790700"/>
          </a:xfrm>
          <a:custGeom>
            <a:avLst/>
            <a:gdLst>
              <a:gd name="connsiteX0" fmla="*/ 0 w 1856510"/>
              <a:gd name="connsiteY0" fmla="*/ 666009 h 790700"/>
              <a:gd name="connsiteX1" fmla="*/ 55419 w 1856510"/>
              <a:gd name="connsiteY1" fmla="*/ 582882 h 790700"/>
              <a:gd name="connsiteX2" fmla="*/ 69273 w 1856510"/>
              <a:gd name="connsiteY2" fmla="*/ 541318 h 790700"/>
              <a:gd name="connsiteX3" fmla="*/ 152400 w 1856510"/>
              <a:gd name="connsiteY3" fmla="*/ 458191 h 790700"/>
              <a:gd name="connsiteX4" fmla="*/ 180110 w 1856510"/>
              <a:gd name="connsiteY4" fmla="*/ 416628 h 790700"/>
              <a:gd name="connsiteX5" fmla="*/ 221673 w 1856510"/>
              <a:gd name="connsiteY5" fmla="*/ 388918 h 790700"/>
              <a:gd name="connsiteX6" fmla="*/ 263237 w 1856510"/>
              <a:gd name="connsiteY6" fmla="*/ 305791 h 790700"/>
              <a:gd name="connsiteX7" fmla="*/ 304800 w 1856510"/>
              <a:gd name="connsiteY7" fmla="*/ 278082 h 790700"/>
              <a:gd name="connsiteX8" fmla="*/ 332510 w 1856510"/>
              <a:gd name="connsiteY8" fmla="*/ 250373 h 790700"/>
              <a:gd name="connsiteX9" fmla="*/ 457200 w 1856510"/>
              <a:gd name="connsiteY9" fmla="*/ 181100 h 790700"/>
              <a:gd name="connsiteX10" fmla="*/ 512619 w 1856510"/>
              <a:gd name="connsiteY10" fmla="*/ 167246 h 790700"/>
              <a:gd name="connsiteX11" fmla="*/ 554182 w 1856510"/>
              <a:gd name="connsiteY11" fmla="*/ 139537 h 790700"/>
              <a:gd name="connsiteX12" fmla="*/ 637310 w 1856510"/>
              <a:gd name="connsiteY12" fmla="*/ 125682 h 790700"/>
              <a:gd name="connsiteX13" fmla="*/ 692728 w 1856510"/>
              <a:gd name="connsiteY13" fmla="*/ 111828 h 790700"/>
              <a:gd name="connsiteX14" fmla="*/ 817419 w 1856510"/>
              <a:gd name="connsiteY14" fmla="*/ 70264 h 790700"/>
              <a:gd name="connsiteX15" fmla="*/ 955964 w 1856510"/>
              <a:gd name="connsiteY15" fmla="*/ 28700 h 790700"/>
              <a:gd name="connsiteX16" fmla="*/ 997528 w 1856510"/>
              <a:gd name="connsiteY16" fmla="*/ 991 h 790700"/>
              <a:gd name="connsiteX17" fmla="*/ 1191491 w 1856510"/>
              <a:gd name="connsiteY17" fmla="*/ 14846 h 790700"/>
              <a:gd name="connsiteX18" fmla="*/ 1233055 w 1856510"/>
              <a:gd name="connsiteY18" fmla="*/ 56409 h 790700"/>
              <a:gd name="connsiteX19" fmla="*/ 1274619 w 1856510"/>
              <a:gd name="connsiteY19" fmla="*/ 70264 h 790700"/>
              <a:gd name="connsiteX20" fmla="*/ 1357746 w 1856510"/>
              <a:gd name="connsiteY20" fmla="*/ 125682 h 790700"/>
              <a:gd name="connsiteX21" fmla="*/ 1399310 w 1856510"/>
              <a:gd name="connsiteY21" fmla="*/ 153391 h 790700"/>
              <a:gd name="connsiteX22" fmla="*/ 1482437 w 1856510"/>
              <a:gd name="connsiteY22" fmla="*/ 181100 h 790700"/>
              <a:gd name="connsiteX23" fmla="*/ 1607128 w 1856510"/>
              <a:gd name="connsiteY23" fmla="*/ 250373 h 790700"/>
              <a:gd name="connsiteX24" fmla="*/ 1704110 w 1856510"/>
              <a:gd name="connsiteY24" fmla="*/ 375064 h 790700"/>
              <a:gd name="connsiteX25" fmla="*/ 1731819 w 1856510"/>
              <a:gd name="connsiteY25" fmla="*/ 416628 h 790700"/>
              <a:gd name="connsiteX26" fmla="*/ 1773382 w 1856510"/>
              <a:gd name="connsiteY26" fmla="*/ 499755 h 790700"/>
              <a:gd name="connsiteX27" fmla="*/ 1801091 w 1856510"/>
              <a:gd name="connsiteY27" fmla="*/ 582882 h 790700"/>
              <a:gd name="connsiteX28" fmla="*/ 1828800 w 1856510"/>
              <a:gd name="connsiteY28" fmla="*/ 624446 h 790700"/>
              <a:gd name="connsiteX29" fmla="*/ 1856510 w 1856510"/>
              <a:gd name="connsiteY29" fmla="*/ 707573 h 790700"/>
              <a:gd name="connsiteX30" fmla="*/ 1828800 w 1856510"/>
              <a:gd name="connsiteY30" fmla="*/ 749137 h 790700"/>
              <a:gd name="connsiteX31" fmla="*/ 1814946 w 1856510"/>
              <a:gd name="connsiteY31" fmla="*/ 790700 h 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510" h="790700">
                <a:moveTo>
                  <a:pt x="0" y="666009"/>
                </a:moveTo>
                <a:cubicBezTo>
                  <a:pt x="18473" y="638300"/>
                  <a:pt x="44888" y="614475"/>
                  <a:pt x="55419" y="582882"/>
                </a:cubicBezTo>
                <a:cubicBezTo>
                  <a:pt x="60037" y="569027"/>
                  <a:pt x="60307" y="552846"/>
                  <a:pt x="69273" y="541318"/>
                </a:cubicBezTo>
                <a:cubicBezTo>
                  <a:pt x="93331" y="510386"/>
                  <a:pt x="130663" y="490796"/>
                  <a:pt x="152400" y="458191"/>
                </a:cubicBezTo>
                <a:cubicBezTo>
                  <a:pt x="161637" y="444337"/>
                  <a:pt x="168336" y="428402"/>
                  <a:pt x="180110" y="416628"/>
                </a:cubicBezTo>
                <a:cubicBezTo>
                  <a:pt x="191884" y="404854"/>
                  <a:pt x="207819" y="398155"/>
                  <a:pt x="221673" y="388918"/>
                </a:cubicBezTo>
                <a:cubicBezTo>
                  <a:pt x="232941" y="355114"/>
                  <a:pt x="236381" y="332648"/>
                  <a:pt x="263237" y="305791"/>
                </a:cubicBezTo>
                <a:cubicBezTo>
                  <a:pt x="275011" y="294017"/>
                  <a:pt x="291798" y="288484"/>
                  <a:pt x="304800" y="278082"/>
                </a:cubicBezTo>
                <a:cubicBezTo>
                  <a:pt x="315000" y="269922"/>
                  <a:pt x="322060" y="258210"/>
                  <a:pt x="332510" y="250373"/>
                </a:cubicBezTo>
                <a:cubicBezTo>
                  <a:pt x="393572" y="204577"/>
                  <a:pt x="399049" y="197715"/>
                  <a:pt x="457200" y="181100"/>
                </a:cubicBezTo>
                <a:cubicBezTo>
                  <a:pt x="475509" y="175869"/>
                  <a:pt x="494146" y="171864"/>
                  <a:pt x="512619" y="167246"/>
                </a:cubicBezTo>
                <a:cubicBezTo>
                  <a:pt x="526473" y="158010"/>
                  <a:pt x="538386" y="144803"/>
                  <a:pt x="554182" y="139537"/>
                </a:cubicBezTo>
                <a:cubicBezTo>
                  <a:pt x="580832" y="130654"/>
                  <a:pt x="609764" y="131191"/>
                  <a:pt x="637310" y="125682"/>
                </a:cubicBezTo>
                <a:cubicBezTo>
                  <a:pt x="655981" y="121948"/>
                  <a:pt x="674255" y="116446"/>
                  <a:pt x="692728" y="111828"/>
                </a:cubicBezTo>
                <a:cubicBezTo>
                  <a:pt x="745621" y="58933"/>
                  <a:pt x="702271" y="91200"/>
                  <a:pt x="817419" y="70264"/>
                </a:cubicBezTo>
                <a:cubicBezTo>
                  <a:pt x="844040" y="65424"/>
                  <a:pt x="942410" y="37736"/>
                  <a:pt x="955964" y="28700"/>
                </a:cubicBezTo>
                <a:lnTo>
                  <a:pt x="997528" y="991"/>
                </a:lnTo>
                <a:cubicBezTo>
                  <a:pt x="1062182" y="5609"/>
                  <a:pt x="1128395" y="0"/>
                  <a:pt x="1191491" y="14846"/>
                </a:cubicBezTo>
                <a:cubicBezTo>
                  <a:pt x="1210563" y="19334"/>
                  <a:pt x="1216752" y="45541"/>
                  <a:pt x="1233055" y="56409"/>
                </a:cubicBezTo>
                <a:cubicBezTo>
                  <a:pt x="1245206" y="64510"/>
                  <a:pt x="1260764" y="65646"/>
                  <a:pt x="1274619" y="70264"/>
                </a:cubicBezTo>
                <a:cubicBezTo>
                  <a:pt x="1353408" y="149055"/>
                  <a:pt x="1277544" y="85582"/>
                  <a:pt x="1357746" y="125682"/>
                </a:cubicBezTo>
                <a:cubicBezTo>
                  <a:pt x="1372639" y="133128"/>
                  <a:pt x="1384094" y="146628"/>
                  <a:pt x="1399310" y="153391"/>
                </a:cubicBezTo>
                <a:cubicBezTo>
                  <a:pt x="1426000" y="165253"/>
                  <a:pt x="1454728" y="171864"/>
                  <a:pt x="1482437" y="181100"/>
                </a:cubicBezTo>
                <a:cubicBezTo>
                  <a:pt x="1534700" y="198521"/>
                  <a:pt x="1559494" y="202738"/>
                  <a:pt x="1607128" y="250373"/>
                </a:cubicBezTo>
                <a:cubicBezTo>
                  <a:pt x="1672238" y="315484"/>
                  <a:pt x="1637824" y="275637"/>
                  <a:pt x="1704110" y="375064"/>
                </a:cubicBezTo>
                <a:lnTo>
                  <a:pt x="1731819" y="416628"/>
                </a:lnTo>
                <a:cubicBezTo>
                  <a:pt x="1782342" y="568200"/>
                  <a:pt x="1701766" y="338619"/>
                  <a:pt x="1773382" y="499755"/>
                </a:cubicBezTo>
                <a:cubicBezTo>
                  <a:pt x="1785244" y="526445"/>
                  <a:pt x="1784890" y="558580"/>
                  <a:pt x="1801091" y="582882"/>
                </a:cubicBezTo>
                <a:cubicBezTo>
                  <a:pt x="1810327" y="596737"/>
                  <a:pt x="1822037" y="609230"/>
                  <a:pt x="1828800" y="624446"/>
                </a:cubicBezTo>
                <a:cubicBezTo>
                  <a:pt x="1840663" y="651137"/>
                  <a:pt x="1856510" y="707573"/>
                  <a:pt x="1856510" y="707573"/>
                </a:cubicBezTo>
                <a:cubicBezTo>
                  <a:pt x="1847273" y="721428"/>
                  <a:pt x="1836247" y="734244"/>
                  <a:pt x="1828800" y="749137"/>
                </a:cubicBezTo>
                <a:cubicBezTo>
                  <a:pt x="1822269" y="762199"/>
                  <a:pt x="1814946" y="790700"/>
                  <a:pt x="1814946" y="790700"/>
                </a:cubicBezTo>
              </a:path>
            </a:pathLst>
          </a:cu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85309" y="5016400"/>
            <a:ext cx="1953491" cy="1371313"/>
          </a:xfrm>
          <a:custGeom>
            <a:avLst/>
            <a:gdLst>
              <a:gd name="connsiteX0" fmla="*/ 0 w 1953491"/>
              <a:gd name="connsiteY0" fmla="*/ 303745 h 1371313"/>
              <a:gd name="connsiteX1" fmla="*/ 96982 w 1953491"/>
              <a:gd name="connsiteY1" fmla="*/ 234473 h 1371313"/>
              <a:gd name="connsiteX2" fmla="*/ 193964 w 1953491"/>
              <a:gd name="connsiteY2" fmla="*/ 179055 h 1371313"/>
              <a:gd name="connsiteX3" fmla="*/ 221673 w 1953491"/>
              <a:gd name="connsiteY3" fmla="*/ 151345 h 1371313"/>
              <a:gd name="connsiteX4" fmla="*/ 263236 w 1953491"/>
              <a:gd name="connsiteY4" fmla="*/ 123636 h 1371313"/>
              <a:gd name="connsiteX5" fmla="*/ 332509 w 1953491"/>
              <a:gd name="connsiteY5" fmla="*/ 54364 h 1371313"/>
              <a:gd name="connsiteX6" fmla="*/ 609600 w 1953491"/>
              <a:gd name="connsiteY6" fmla="*/ 109782 h 1371313"/>
              <a:gd name="connsiteX7" fmla="*/ 623455 w 1953491"/>
              <a:gd name="connsiteY7" fmla="*/ 151345 h 1371313"/>
              <a:gd name="connsiteX8" fmla="*/ 637309 w 1953491"/>
              <a:gd name="connsiteY8" fmla="*/ 442291 h 1371313"/>
              <a:gd name="connsiteX9" fmla="*/ 651164 w 1953491"/>
              <a:gd name="connsiteY9" fmla="*/ 830218 h 1371313"/>
              <a:gd name="connsiteX10" fmla="*/ 665018 w 1953491"/>
              <a:gd name="connsiteY10" fmla="*/ 899491 h 1371313"/>
              <a:gd name="connsiteX11" fmla="*/ 734291 w 1953491"/>
              <a:gd name="connsiteY11" fmla="*/ 982618 h 1371313"/>
              <a:gd name="connsiteX12" fmla="*/ 789709 w 1953491"/>
              <a:gd name="connsiteY12" fmla="*/ 1010327 h 1371313"/>
              <a:gd name="connsiteX13" fmla="*/ 831273 w 1953491"/>
              <a:gd name="connsiteY13" fmla="*/ 1038036 h 1371313"/>
              <a:gd name="connsiteX14" fmla="*/ 914400 w 1953491"/>
              <a:gd name="connsiteY14" fmla="*/ 1065745 h 1371313"/>
              <a:gd name="connsiteX15" fmla="*/ 1025236 w 1953491"/>
              <a:gd name="connsiteY15" fmla="*/ 1162727 h 1371313"/>
              <a:gd name="connsiteX16" fmla="*/ 1080655 w 1953491"/>
              <a:gd name="connsiteY16" fmla="*/ 1190436 h 1371313"/>
              <a:gd name="connsiteX17" fmla="*/ 1163782 w 1953491"/>
              <a:gd name="connsiteY17" fmla="*/ 1232000 h 1371313"/>
              <a:gd name="connsiteX18" fmla="*/ 1330036 w 1953491"/>
              <a:gd name="connsiteY18" fmla="*/ 1259709 h 1371313"/>
              <a:gd name="connsiteX19" fmla="*/ 1413164 w 1953491"/>
              <a:gd name="connsiteY19" fmla="*/ 1287418 h 1371313"/>
              <a:gd name="connsiteX20" fmla="*/ 1454727 w 1953491"/>
              <a:gd name="connsiteY20" fmla="*/ 1301273 h 1371313"/>
              <a:gd name="connsiteX21" fmla="*/ 1510146 w 1953491"/>
              <a:gd name="connsiteY21" fmla="*/ 1315127 h 1371313"/>
              <a:gd name="connsiteX22" fmla="*/ 1662546 w 1953491"/>
              <a:gd name="connsiteY22" fmla="*/ 1356691 h 1371313"/>
              <a:gd name="connsiteX23" fmla="*/ 1953491 w 1953491"/>
              <a:gd name="connsiteY23" fmla="*/ 1370545 h 137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53491" h="1371313">
                <a:moveTo>
                  <a:pt x="0" y="303745"/>
                </a:moveTo>
                <a:cubicBezTo>
                  <a:pt x="23790" y="285903"/>
                  <a:pt x="68619" y="250680"/>
                  <a:pt x="96982" y="234473"/>
                </a:cubicBezTo>
                <a:cubicBezTo>
                  <a:pt x="146754" y="206032"/>
                  <a:pt x="151775" y="212807"/>
                  <a:pt x="193964" y="179055"/>
                </a:cubicBezTo>
                <a:cubicBezTo>
                  <a:pt x="204164" y="170895"/>
                  <a:pt x="211473" y="159505"/>
                  <a:pt x="221673" y="151345"/>
                </a:cubicBezTo>
                <a:cubicBezTo>
                  <a:pt x="234675" y="140943"/>
                  <a:pt x="250705" y="134601"/>
                  <a:pt x="263236" y="123636"/>
                </a:cubicBezTo>
                <a:cubicBezTo>
                  <a:pt x="287812" y="102132"/>
                  <a:pt x="332509" y="54364"/>
                  <a:pt x="332509" y="54364"/>
                </a:cubicBezTo>
                <a:cubicBezTo>
                  <a:pt x="503522" y="63864"/>
                  <a:pt x="554709" y="0"/>
                  <a:pt x="609600" y="109782"/>
                </a:cubicBezTo>
                <a:cubicBezTo>
                  <a:pt x="616131" y="122844"/>
                  <a:pt x="618837" y="137491"/>
                  <a:pt x="623455" y="151345"/>
                </a:cubicBezTo>
                <a:cubicBezTo>
                  <a:pt x="628073" y="248327"/>
                  <a:pt x="633349" y="345280"/>
                  <a:pt x="637309" y="442291"/>
                </a:cubicBezTo>
                <a:cubicBezTo>
                  <a:pt x="642586" y="571575"/>
                  <a:pt x="643336" y="701064"/>
                  <a:pt x="651164" y="830218"/>
                </a:cubicBezTo>
                <a:cubicBezTo>
                  <a:pt x="652589" y="853723"/>
                  <a:pt x="656750" y="877442"/>
                  <a:pt x="665018" y="899491"/>
                </a:cubicBezTo>
                <a:cubicBezTo>
                  <a:pt x="673910" y="923204"/>
                  <a:pt x="715883" y="969470"/>
                  <a:pt x="734291" y="982618"/>
                </a:cubicBezTo>
                <a:cubicBezTo>
                  <a:pt x="751097" y="994622"/>
                  <a:pt x="771777" y="1000080"/>
                  <a:pt x="789709" y="1010327"/>
                </a:cubicBezTo>
                <a:cubicBezTo>
                  <a:pt x="804166" y="1018588"/>
                  <a:pt x="816057" y="1031273"/>
                  <a:pt x="831273" y="1038036"/>
                </a:cubicBezTo>
                <a:cubicBezTo>
                  <a:pt x="857963" y="1049898"/>
                  <a:pt x="914400" y="1065745"/>
                  <a:pt x="914400" y="1065745"/>
                </a:cubicBezTo>
                <a:cubicBezTo>
                  <a:pt x="965488" y="1116833"/>
                  <a:pt x="971778" y="1132180"/>
                  <a:pt x="1025236" y="1162727"/>
                </a:cubicBezTo>
                <a:cubicBezTo>
                  <a:pt x="1043168" y="1172974"/>
                  <a:pt x="1062723" y="1180189"/>
                  <a:pt x="1080655" y="1190436"/>
                </a:cubicBezTo>
                <a:cubicBezTo>
                  <a:pt x="1124666" y="1215585"/>
                  <a:pt x="1114932" y="1222230"/>
                  <a:pt x="1163782" y="1232000"/>
                </a:cubicBezTo>
                <a:cubicBezTo>
                  <a:pt x="1238114" y="1246867"/>
                  <a:pt x="1261886" y="1241123"/>
                  <a:pt x="1330036" y="1259709"/>
                </a:cubicBezTo>
                <a:cubicBezTo>
                  <a:pt x="1358215" y="1267394"/>
                  <a:pt x="1385455" y="1278181"/>
                  <a:pt x="1413164" y="1287418"/>
                </a:cubicBezTo>
                <a:cubicBezTo>
                  <a:pt x="1427018" y="1292036"/>
                  <a:pt x="1440559" y="1297731"/>
                  <a:pt x="1454727" y="1301273"/>
                </a:cubicBezTo>
                <a:cubicBezTo>
                  <a:pt x="1473200" y="1305891"/>
                  <a:pt x="1491837" y="1309896"/>
                  <a:pt x="1510146" y="1315127"/>
                </a:cubicBezTo>
                <a:cubicBezTo>
                  <a:pt x="1563419" y="1330348"/>
                  <a:pt x="1601216" y="1353284"/>
                  <a:pt x="1662546" y="1356691"/>
                </a:cubicBezTo>
                <a:cubicBezTo>
                  <a:pt x="1925760" y="1371313"/>
                  <a:pt x="1828672" y="1370545"/>
                  <a:pt x="1953491" y="1370545"/>
                </a:cubicBezTo>
              </a:path>
            </a:pathLst>
          </a:cu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976255" y="3103418"/>
            <a:ext cx="196732" cy="1884218"/>
          </a:xfrm>
          <a:custGeom>
            <a:avLst/>
            <a:gdLst>
              <a:gd name="connsiteX0" fmla="*/ 0 w 196732"/>
              <a:gd name="connsiteY0" fmla="*/ 0 h 1884218"/>
              <a:gd name="connsiteX1" fmla="*/ 27709 w 196732"/>
              <a:gd name="connsiteY1" fmla="*/ 41564 h 1884218"/>
              <a:gd name="connsiteX2" fmla="*/ 55418 w 196732"/>
              <a:gd name="connsiteY2" fmla="*/ 166255 h 1884218"/>
              <a:gd name="connsiteX3" fmla="*/ 69272 w 196732"/>
              <a:gd name="connsiteY3" fmla="*/ 263237 h 1884218"/>
              <a:gd name="connsiteX4" fmla="*/ 83127 w 196732"/>
              <a:gd name="connsiteY4" fmla="*/ 1163782 h 1884218"/>
              <a:gd name="connsiteX5" fmla="*/ 124690 w 196732"/>
              <a:gd name="connsiteY5" fmla="*/ 1260764 h 1884218"/>
              <a:gd name="connsiteX6" fmla="*/ 138545 w 196732"/>
              <a:gd name="connsiteY6" fmla="*/ 1316182 h 1884218"/>
              <a:gd name="connsiteX7" fmla="*/ 166254 w 196732"/>
              <a:gd name="connsiteY7" fmla="*/ 1427018 h 1884218"/>
              <a:gd name="connsiteX8" fmla="*/ 193963 w 196732"/>
              <a:gd name="connsiteY8" fmla="*/ 1676400 h 1884218"/>
              <a:gd name="connsiteX9" fmla="*/ 193963 w 196732"/>
              <a:gd name="connsiteY9" fmla="*/ 1884218 h 188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732" h="1884218">
                <a:moveTo>
                  <a:pt x="0" y="0"/>
                </a:moveTo>
                <a:cubicBezTo>
                  <a:pt x="9236" y="13855"/>
                  <a:pt x="20262" y="26671"/>
                  <a:pt x="27709" y="41564"/>
                </a:cubicBezTo>
                <a:cubicBezTo>
                  <a:pt x="44454" y="75054"/>
                  <a:pt x="50689" y="135515"/>
                  <a:pt x="55418" y="166255"/>
                </a:cubicBezTo>
                <a:cubicBezTo>
                  <a:pt x="60383" y="198531"/>
                  <a:pt x="64654" y="230910"/>
                  <a:pt x="69272" y="263237"/>
                </a:cubicBezTo>
                <a:cubicBezTo>
                  <a:pt x="73890" y="563419"/>
                  <a:pt x="74429" y="863691"/>
                  <a:pt x="83127" y="1163782"/>
                </a:cubicBezTo>
                <a:cubicBezTo>
                  <a:pt x="84483" y="1210549"/>
                  <a:pt x="100880" y="1225049"/>
                  <a:pt x="124690" y="1260764"/>
                </a:cubicBezTo>
                <a:cubicBezTo>
                  <a:pt x="129308" y="1279237"/>
                  <a:pt x="133314" y="1297873"/>
                  <a:pt x="138545" y="1316182"/>
                </a:cubicBezTo>
                <a:cubicBezTo>
                  <a:pt x="158213" y="1385018"/>
                  <a:pt x="152170" y="1335472"/>
                  <a:pt x="166254" y="1427018"/>
                </a:cubicBezTo>
                <a:cubicBezTo>
                  <a:pt x="172855" y="1469924"/>
                  <a:pt x="192623" y="1642890"/>
                  <a:pt x="193963" y="1676400"/>
                </a:cubicBezTo>
                <a:cubicBezTo>
                  <a:pt x="196732" y="1745617"/>
                  <a:pt x="193963" y="1814945"/>
                  <a:pt x="193963" y="1884218"/>
                </a:cubicBezTo>
              </a:path>
            </a:pathLst>
          </a:cu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108364" y="4401783"/>
            <a:ext cx="1371600" cy="715667"/>
          </a:xfrm>
          <a:custGeom>
            <a:avLst/>
            <a:gdLst>
              <a:gd name="connsiteX0" fmla="*/ 0 w 1371600"/>
              <a:gd name="connsiteY0" fmla="*/ 170217 h 715667"/>
              <a:gd name="connsiteX1" fmla="*/ 110836 w 1371600"/>
              <a:gd name="connsiteY1" fmla="*/ 142508 h 715667"/>
              <a:gd name="connsiteX2" fmla="*/ 152400 w 1371600"/>
              <a:gd name="connsiteY2" fmla="*/ 114799 h 715667"/>
              <a:gd name="connsiteX3" fmla="*/ 193963 w 1371600"/>
              <a:gd name="connsiteY3" fmla="*/ 100944 h 715667"/>
              <a:gd name="connsiteX4" fmla="*/ 290945 w 1371600"/>
              <a:gd name="connsiteY4" fmla="*/ 59381 h 715667"/>
              <a:gd name="connsiteX5" fmla="*/ 332509 w 1371600"/>
              <a:gd name="connsiteY5" fmla="*/ 31672 h 715667"/>
              <a:gd name="connsiteX6" fmla="*/ 360218 w 1371600"/>
              <a:gd name="connsiteY6" fmla="*/ 3962 h 715667"/>
              <a:gd name="connsiteX7" fmla="*/ 526472 w 1371600"/>
              <a:gd name="connsiteY7" fmla="*/ 17817 h 715667"/>
              <a:gd name="connsiteX8" fmla="*/ 609600 w 1371600"/>
              <a:gd name="connsiteY8" fmla="*/ 87090 h 715667"/>
              <a:gd name="connsiteX9" fmla="*/ 665018 w 1371600"/>
              <a:gd name="connsiteY9" fmla="*/ 170217 h 715667"/>
              <a:gd name="connsiteX10" fmla="*/ 734291 w 1371600"/>
              <a:gd name="connsiteY10" fmla="*/ 253344 h 715667"/>
              <a:gd name="connsiteX11" fmla="*/ 775854 w 1371600"/>
              <a:gd name="connsiteY11" fmla="*/ 294908 h 715667"/>
              <a:gd name="connsiteX12" fmla="*/ 817418 w 1371600"/>
              <a:gd name="connsiteY12" fmla="*/ 378035 h 715667"/>
              <a:gd name="connsiteX13" fmla="*/ 900545 w 1371600"/>
              <a:gd name="connsiteY13" fmla="*/ 461162 h 715667"/>
              <a:gd name="connsiteX14" fmla="*/ 928254 w 1371600"/>
              <a:gd name="connsiteY14" fmla="*/ 488872 h 715667"/>
              <a:gd name="connsiteX15" fmla="*/ 1011381 w 1371600"/>
              <a:gd name="connsiteY15" fmla="*/ 544290 h 715667"/>
              <a:gd name="connsiteX16" fmla="*/ 1052945 w 1371600"/>
              <a:gd name="connsiteY16" fmla="*/ 571999 h 715667"/>
              <a:gd name="connsiteX17" fmla="*/ 1136072 w 1371600"/>
              <a:gd name="connsiteY17" fmla="*/ 599708 h 715667"/>
              <a:gd name="connsiteX18" fmla="*/ 1219200 w 1371600"/>
              <a:gd name="connsiteY18" fmla="*/ 655126 h 715667"/>
              <a:gd name="connsiteX19" fmla="*/ 1302327 w 1371600"/>
              <a:gd name="connsiteY19" fmla="*/ 682835 h 715667"/>
              <a:gd name="connsiteX20" fmla="*/ 1371600 w 1371600"/>
              <a:gd name="connsiteY20" fmla="*/ 710544 h 71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1600" h="715667">
                <a:moveTo>
                  <a:pt x="0" y="170217"/>
                </a:moveTo>
                <a:cubicBezTo>
                  <a:pt x="26342" y="164948"/>
                  <a:pt x="82438" y="156707"/>
                  <a:pt x="110836" y="142508"/>
                </a:cubicBezTo>
                <a:cubicBezTo>
                  <a:pt x="125729" y="135062"/>
                  <a:pt x="137507" y="122246"/>
                  <a:pt x="152400" y="114799"/>
                </a:cubicBezTo>
                <a:cubicBezTo>
                  <a:pt x="165462" y="108268"/>
                  <a:pt x="180540" y="106697"/>
                  <a:pt x="193963" y="100944"/>
                </a:cubicBezTo>
                <a:cubicBezTo>
                  <a:pt x="313786" y="49591"/>
                  <a:pt x="193483" y="91867"/>
                  <a:pt x="290945" y="59381"/>
                </a:cubicBezTo>
                <a:cubicBezTo>
                  <a:pt x="304800" y="50145"/>
                  <a:pt x="319507" y="42074"/>
                  <a:pt x="332509" y="31672"/>
                </a:cubicBezTo>
                <a:cubicBezTo>
                  <a:pt x="342709" y="23512"/>
                  <a:pt x="347189" y="4893"/>
                  <a:pt x="360218" y="3962"/>
                </a:cubicBezTo>
                <a:cubicBezTo>
                  <a:pt x="415687" y="0"/>
                  <a:pt x="471054" y="13199"/>
                  <a:pt x="526472" y="17817"/>
                </a:cubicBezTo>
                <a:cubicBezTo>
                  <a:pt x="563418" y="42448"/>
                  <a:pt x="580879" y="50163"/>
                  <a:pt x="609600" y="87090"/>
                </a:cubicBezTo>
                <a:cubicBezTo>
                  <a:pt x="630046" y="113377"/>
                  <a:pt x="641470" y="146669"/>
                  <a:pt x="665018" y="170217"/>
                </a:cubicBezTo>
                <a:cubicBezTo>
                  <a:pt x="786445" y="291647"/>
                  <a:pt x="637847" y="137612"/>
                  <a:pt x="734291" y="253344"/>
                </a:cubicBezTo>
                <a:cubicBezTo>
                  <a:pt x="746834" y="268396"/>
                  <a:pt x="763311" y="279856"/>
                  <a:pt x="775854" y="294908"/>
                </a:cubicBezTo>
                <a:cubicBezTo>
                  <a:pt x="841676" y="373896"/>
                  <a:pt x="771975" y="298510"/>
                  <a:pt x="817418" y="378035"/>
                </a:cubicBezTo>
                <a:cubicBezTo>
                  <a:pt x="858192" y="449389"/>
                  <a:pt x="847542" y="418759"/>
                  <a:pt x="900545" y="461162"/>
                </a:cubicBezTo>
                <a:cubicBezTo>
                  <a:pt x="910745" y="469322"/>
                  <a:pt x="917804" y="481035"/>
                  <a:pt x="928254" y="488872"/>
                </a:cubicBezTo>
                <a:cubicBezTo>
                  <a:pt x="954896" y="508853"/>
                  <a:pt x="983672" y="525817"/>
                  <a:pt x="1011381" y="544290"/>
                </a:cubicBezTo>
                <a:cubicBezTo>
                  <a:pt x="1025236" y="553526"/>
                  <a:pt x="1037148" y="566733"/>
                  <a:pt x="1052945" y="571999"/>
                </a:cubicBezTo>
                <a:cubicBezTo>
                  <a:pt x="1080654" y="581235"/>
                  <a:pt x="1111770" y="583507"/>
                  <a:pt x="1136072" y="599708"/>
                </a:cubicBezTo>
                <a:cubicBezTo>
                  <a:pt x="1163781" y="618181"/>
                  <a:pt x="1187607" y="644595"/>
                  <a:pt x="1219200" y="655126"/>
                </a:cubicBezTo>
                <a:lnTo>
                  <a:pt x="1302327" y="682835"/>
                </a:lnTo>
                <a:cubicBezTo>
                  <a:pt x="1351576" y="715667"/>
                  <a:pt x="1327240" y="710544"/>
                  <a:pt x="1371600" y="710544"/>
                </a:cubicBezTo>
              </a:path>
            </a:pathLst>
          </a:cu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6000768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Китай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3" y="285728"/>
            <a:ext cx="460775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3786214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троительство ответвления на Китай от проектируемого нефтепровода Восточная Сибирь-Тихий океан. В своё время — в начале века — идею прокладки нефтепровода из Восточной Сибири в Китай и увеличения поставок нефти в эту страну активно лоббировало руководство нефтяной компании ЮКОС,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4000504"/>
            <a:ext cx="3143240" cy="2431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Вопрос о нескольких вариантах маршрута так называемого Восточного нефтепровода обсуждается вот уже несколько лет. Основными конкурентами в борьбе за российскую нефть являются Китай и Япония.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14290"/>
            <a:ext cx="4738694" cy="355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071942"/>
            <a:ext cx="5159982" cy="250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лилиния 5"/>
          <p:cNvSpPr/>
          <p:nvPr/>
        </p:nvSpPr>
        <p:spPr>
          <a:xfrm>
            <a:off x="3229897" y="5220929"/>
            <a:ext cx="147484" cy="811161"/>
          </a:xfrm>
          <a:custGeom>
            <a:avLst/>
            <a:gdLst>
              <a:gd name="connsiteX0" fmla="*/ 0 w 147484"/>
              <a:gd name="connsiteY0" fmla="*/ 0 h 811161"/>
              <a:gd name="connsiteX1" fmla="*/ 14748 w 147484"/>
              <a:gd name="connsiteY1" fmla="*/ 73742 h 811161"/>
              <a:gd name="connsiteX2" fmla="*/ 29497 w 147484"/>
              <a:gd name="connsiteY2" fmla="*/ 117987 h 811161"/>
              <a:gd name="connsiteX3" fmla="*/ 44245 w 147484"/>
              <a:gd name="connsiteY3" fmla="*/ 221226 h 811161"/>
              <a:gd name="connsiteX4" fmla="*/ 88490 w 147484"/>
              <a:gd name="connsiteY4" fmla="*/ 383458 h 811161"/>
              <a:gd name="connsiteX5" fmla="*/ 117987 w 147484"/>
              <a:gd name="connsiteY5" fmla="*/ 516194 h 811161"/>
              <a:gd name="connsiteX6" fmla="*/ 147484 w 147484"/>
              <a:gd name="connsiteY6" fmla="*/ 604684 h 811161"/>
              <a:gd name="connsiteX7" fmla="*/ 132735 w 147484"/>
              <a:gd name="connsiteY7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484" h="811161">
                <a:moveTo>
                  <a:pt x="0" y="0"/>
                </a:moveTo>
                <a:cubicBezTo>
                  <a:pt x="4916" y="24581"/>
                  <a:pt x="8668" y="49423"/>
                  <a:pt x="14748" y="73742"/>
                </a:cubicBezTo>
                <a:cubicBezTo>
                  <a:pt x="18519" y="88824"/>
                  <a:pt x="26448" y="102743"/>
                  <a:pt x="29497" y="117987"/>
                </a:cubicBezTo>
                <a:cubicBezTo>
                  <a:pt x="36315" y="152074"/>
                  <a:pt x="39651" y="186769"/>
                  <a:pt x="44245" y="221226"/>
                </a:cubicBezTo>
                <a:cubicBezTo>
                  <a:pt x="62604" y="358920"/>
                  <a:pt x="36376" y="305287"/>
                  <a:pt x="88490" y="383458"/>
                </a:cubicBezTo>
                <a:cubicBezTo>
                  <a:pt x="96912" y="425569"/>
                  <a:pt x="105488" y="474530"/>
                  <a:pt x="117987" y="516194"/>
                </a:cubicBezTo>
                <a:cubicBezTo>
                  <a:pt x="126921" y="545975"/>
                  <a:pt x="147484" y="604684"/>
                  <a:pt x="147484" y="604684"/>
                </a:cubicBezTo>
                <a:lnTo>
                  <a:pt x="132735" y="811161"/>
                </a:lnTo>
              </a:path>
            </a:pathLst>
          </a:cu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026310" y="5707626"/>
            <a:ext cx="164058" cy="619432"/>
          </a:xfrm>
          <a:custGeom>
            <a:avLst/>
            <a:gdLst>
              <a:gd name="connsiteX0" fmla="*/ 132735 w 164058"/>
              <a:gd name="connsiteY0" fmla="*/ 0 h 619432"/>
              <a:gd name="connsiteX1" fmla="*/ 162232 w 164058"/>
              <a:gd name="connsiteY1" fmla="*/ 88490 h 619432"/>
              <a:gd name="connsiteX2" fmla="*/ 147484 w 164058"/>
              <a:gd name="connsiteY2" fmla="*/ 339213 h 619432"/>
              <a:gd name="connsiteX3" fmla="*/ 132735 w 164058"/>
              <a:gd name="connsiteY3" fmla="*/ 383458 h 619432"/>
              <a:gd name="connsiteX4" fmla="*/ 117987 w 164058"/>
              <a:gd name="connsiteY4" fmla="*/ 442451 h 619432"/>
              <a:gd name="connsiteX5" fmla="*/ 58993 w 164058"/>
              <a:gd name="connsiteY5" fmla="*/ 530942 h 619432"/>
              <a:gd name="connsiteX6" fmla="*/ 0 w 164058"/>
              <a:gd name="connsiteY6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058" h="619432">
                <a:moveTo>
                  <a:pt x="132735" y="0"/>
                </a:moveTo>
                <a:cubicBezTo>
                  <a:pt x="142567" y="29497"/>
                  <a:pt x="164058" y="57451"/>
                  <a:pt x="162232" y="88490"/>
                </a:cubicBezTo>
                <a:cubicBezTo>
                  <a:pt x="157316" y="172064"/>
                  <a:pt x="155814" y="255910"/>
                  <a:pt x="147484" y="339213"/>
                </a:cubicBezTo>
                <a:cubicBezTo>
                  <a:pt x="145937" y="354682"/>
                  <a:pt x="137006" y="368510"/>
                  <a:pt x="132735" y="383458"/>
                </a:cubicBezTo>
                <a:cubicBezTo>
                  <a:pt x="127166" y="402948"/>
                  <a:pt x="123555" y="422961"/>
                  <a:pt x="117987" y="442451"/>
                </a:cubicBezTo>
                <a:cubicBezTo>
                  <a:pt x="96150" y="518881"/>
                  <a:pt x="114892" y="459072"/>
                  <a:pt x="58993" y="530942"/>
                </a:cubicBezTo>
                <a:cubicBezTo>
                  <a:pt x="37229" y="558925"/>
                  <a:pt x="0" y="619432"/>
                  <a:pt x="0" y="619432"/>
                </a:cubicBezTo>
              </a:path>
            </a:pathLst>
          </a:cu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214290"/>
            <a:ext cx="3500462" cy="31393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оздание совместного предприятия в Китае для строительства АЗС и нефтеперерабатывающего завода годовой мощностью 10 млн. тонн. Государственная китайская нефтяная компания CNPC также хотела бы приобрести миноритарный пакет акций российской госкомпании «Роснефть».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3714752"/>
            <a:ext cx="3929058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предварительного ТЭО на ежегодную поставку в Китай до 60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кВт·ч электроэнергии. Для реализации этого проекта до 2020 года потребуется ввести 10 800 МВт генерирующих мощностей (преимущественно ТЭС на базе угольных месторождений Дальнего Востока России) и 3 400 км сетей постоянного и переменного тока.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0031" y="214290"/>
            <a:ext cx="516394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3500438"/>
            <a:ext cx="461929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3357586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2005 году состоялась ратификация Государственной думой РФ и Всекитайским собранием народных представителей дополнительного соглашения между РФ и КНР о российско-китайской государственной границе в её восточной части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3714752"/>
            <a:ext cx="4071966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процесс завершил урегулирование пограничных проблем в отношениях России и КНР — многолетний переговорный процесс, который был начат ещё СССР и КНР в 1964 и который, помимо переговоров дипломатов, сопровождался ещё и кровопролитием с обеих сторон.</a:t>
            </a:r>
            <a:endParaRPr lang="ru-RU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3685032"/>
            <a:ext cx="4429157" cy="295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6909" y="214290"/>
            <a:ext cx="510659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3500438"/>
            <a:ext cx="4500562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предусматривает равное распределение районов общей площадью 380 кв. км., не согласованных при заключении предыдущего соглашения между СССР и КНР о советско-китайской государственной границе на её восточной части от 16 мая 1991. Граница будет зафиксирована по фарватеру судоходных рек, а для несудоходных — по середине реки. Документ был подписан главами государств 14 октября 2004.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290"/>
            <a:ext cx="4572002" cy="325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3857652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Дополнительное соглашение определяет линию прохождения границы в районе острова Большой в верховьях реки Аргунь (Читинская область) и территории островов Тарабаров и Большой Уссурийский на Амуре. Эти два участка составляют менее 2 % общей протяжённости границы в 4,3 тыс. км. </a:t>
            </a: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750" y="3143248"/>
            <a:ext cx="381579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857652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Идею создания стратегического треугольника Россия — Индия — Китай первым из известных политических деятелей выдвинул ещё в 1998 году российский премьер-министр Евгений Примаков.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95783" y="285728"/>
            <a:ext cx="4286279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289" y="3045274"/>
            <a:ext cx="4345274" cy="359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14876" y="3687901"/>
            <a:ext cx="4143404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 состоянии остановить готовившуюся операцию НАТО против Югославии, Примаков призвал к сотрудничеству трёх стран как своего рода противодействию однополярности в мире. Потребовалось, однако, несколько лет для того, чтобы это предложение было поддержано дипломатами.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143272" cy="58477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Взаимодействие трёх государств, суммарное население которых составляет 40 % населения земного шара, позволяет повысить международный вес каждой из них. Судя по заявлениям лидеров трёх стран, их сотрудничество не направлено против кого бы то ни было, но в то же время оно призвано сделать мир многополярным и способствовать демократизации миропорядка.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Каждое из государств, по-видимому, преследует, помимо общих, ещё и индивидуальные интересы: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Индия и Китай рассчитывают получить доступ к российским энергоносителям — нефти и газу;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14810" y="0"/>
          <a:ext cx="4000528" cy="21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214554"/>
            <a:ext cx="4667263" cy="39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1040</Words>
  <Application>Microsoft Office PowerPoint</Application>
  <PresentationFormat>Экран (4:3)</PresentationFormat>
  <Paragraphs>71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Macintosh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53</cp:revision>
  <dcterms:created xsi:type="dcterms:W3CDTF">2010-01-10T19:38:46Z</dcterms:created>
  <dcterms:modified xsi:type="dcterms:W3CDTF">2010-01-11T11:16:32Z</dcterms:modified>
</cp:coreProperties>
</file>