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C2D5-6BDF-4113-9D87-44C04194183C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B0FD0-3E63-4655-B6F9-E1AD4E8906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B0FD0-3E63-4655-B6F9-E1AD4E89064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9802-9FCE-46A0-90B7-90F6A1D5C303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59EF-9E17-44BF-8064-3950D890A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285992"/>
            <a:ext cx="8358246" cy="14287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службе человека….</a:t>
            </a:r>
            <a:endParaRPr lang="ru-RU" sz="72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ru-RU" dirty="0" smtClean="0"/>
              <a:t>Чупров Л.А. МОУ СОШ №3 с. Камень-Рыболов Ханкайского района Приморского края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9954" y="3000372"/>
            <a:ext cx="251976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 r="20201" b="26369"/>
          <a:stretch>
            <a:fillRect/>
          </a:stretch>
        </p:blipFill>
        <p:spPr bwMode="auto">
          <a:xfrm>
            <a:off x="0" y="0"/>
            <a:ext cx="4100949" cy="252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71942"/>
            <a:ext cx="2857520" cy="226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357166"/>
            <a:ext cx="407196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FF0000"/>
                </a:solidFill>
              </a:rPr>
              <a:t>Право — это система взаимосвязанных между собой юридических норм (правил), </a:t>
            </a:r>
            <a:endParaRPr lang="ru-RU" b="1" dirty="0">
              <a:ln/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285728"/>
            <a:ext cx="321471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Обязательны для исполнения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4286248" y="857232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715008" y="1643050"/>
            <a:ext cx="321471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 А Ч Е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86446" y="2285992"/>
            <a:ext cx="314327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7179487" y="2464587"/>
            <a:ext cx="1000132" cy="64294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536545" y="2321711"/>
            <a:ext cx="857256" cy="78581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7286644" y="3429000"/>
            <a:ext cx="185735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ШТРАФ</a:t>
            </a:r>
            <a:endParaRPr lang="ru-RU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214686"/>
            <a:ext cx="1857356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Лишение свободы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500958" y="4000504"/>
            <a:ext cx="14287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57818" y="4000504"/>
            <a:ext cx="164307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20201" b="26369"/>
          <a:stretch>
            <a:fillRect/>
          </a:stretch>
        </p:blipFill>
        <p:spPr bwMode="auto">
          <a:xfrm>
            <a:off x="214244" y="1571612"/>
            <a:ext cx="4100949" cy="252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Прямоугольник 34"/>
          <p:cNvSpPr/>
          <p:nvPr/>
        </p:nvSpPr>
        <p:spPr>
          <a:xfrm>
            <a:off x="0" y="5072074"/>
            <a:ext cx="1462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14282" y="4500570"/>
            <a:ext cx="857256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000232" y="4714884"/>
            <a:ext cx="2777555" cy="1384995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«правильно», </a:t>
            </a:r>
          </a:p>
          <a:p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«справедливо», </a:t>
            </a:r>
          </a:p>
          <a:p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«правда», </a:t>
            </a:r>
            <a:endParaRPr lang="ru-RU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1393803" y="5464189"/>
            <a:ext cx="107157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357290" y="5429264"/>
            <a:ext cx="500066" cy="1588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251323" y="5464189"/>
            <a:ext cx="107157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857752" y="5500702"/>
            <a:ext cx="500066" cy="1588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429256" y="4929198"/>
            <a:ext cx="371474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возникло </a:t>
            </a: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основе представлений о том, как должно быть справедливо в соответствии с идеалами добра и честности.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22" grpId="0"/>
      <p:bldP spid="23" grpId="1"/>
      <p:bldP spid="35" grpId="0"/>
      <p:bldP spid="39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85918" y="500042"/>
            <a:ext cx="1462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357166"/>
            <a:ext cx="407196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/>
                <a:solidFill>
                  <a:srgbClr val="002060"/>
                </a:solidFill>
              </a:rPr>
              <a:t>договор людей о правилах поведения. </a:t>
            </a:r>
            <a:endParaRPr lang="ru-RU" sz="2800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357554" y="857232"/>
            <a:ext cx="142876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7158" y="1428736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596" y="1500174"/>
            <a:ext cx="842968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ПРЕДПОЛАГАЕТ</a:t>
            </a:r>
            <a:endParaRPr lang="ru-RU" sz="28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571744"/>
            <a:ext cx="3421065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Наличие прав для человека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3214678" y="2071678"/>
            <a:ext cx="1285884" cy="50006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00562" y="2071678"/>
            <a:ext cx="1214446" cy="50006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500562" y="2571744"/>
            <a:ext cx="441011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Наличие обязанностей для человека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2" name="Прямая со стрелкой 21"/>
          <p:cNvCxnSpPr>
            <a:stCxn id="13" idx="2"/>
            <a:endCxn id="26" idx="0"/>
          </p:cNvCxnSpPr>
          <p:nvPr/>
        </p:nvCxnSpPr>
        <p:spPr>
          <a:xfrm rot="5400000">
            <a:off x="1405705" y="3267048"/>
            <a:ext cx="600022" cy="963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28596" y="3571876"/>
            <a:ext cx="2544606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Расширяет свободу  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9" name="Прямая со стрелкой 28"/>
          <p:cNvCxnSpPr>
            <a:stCxn id="19" idx="2"/>
            <a:endCxn id="32" idx="0"/>
          </p:cNvCxnSpPr>
          <p:nvPr/>
        </p:nvCxnSpPr>
        <p:spPr>
          <a:xfrm rot="16200000" flipH="1">
            <a:off x="6416525" y="3260949"/>
            <a:ext cx="600022" cy="2183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857752" y="3571876"/>
            <a:ext cx="373940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Ограничивает свободу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14282" y="4572008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85720" y="4857760"/>
            <a:ext cx="5429288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чему приведет отсутствие обязанностей у человека?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715140" y="4929198"/>
            <a:ext cx="1714512" cy="142876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9" grpId="0"/>
      <p:bldP spid="26" grpId="0"/>
      <p:bldP spid="32" grpId="0"/>
      <p:bldP spid="46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1462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357290" y="107154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500298" y="571480"/>
            <a:ext cx="264320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rgbClr val="002060"/>
                </a:solidFill>
              </a:rPr>
              <a:t>правила </a:t>
            </a:r>
            <a:r>
              <a:rPr lang="ru-RU" sz="3200" b="1" dirty="0">
                <a:ln/>
                <a:solidFill>
                  <a:srgbClr val="002060"/>
                </a:solidFill>
              </a:rPr>
              <a:t>поведения</a:t>
            </a:r>
            <a:r>
              <a:rPr lang="ru-RU" sz="2000" b="1" dirty="0">
                <a:ln/>
                <a:solidFill>
                  <a:srgbClr val="002060"/>
                </a:solidFill>
              </a:rPr>
              <a:t>. </a:t>
            </a:r>
            <a:endParaRPr lang="ru-RU" sz="2000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>
            <a:stCxn id="4" idx="3"/>
          </p:cNvCxnSpPr>
          <p:nvPr/>
        </p:nvCxnSpPr>
        <p:spPr>
          <a:xfrm flipV="1">
            <a:off x="5143504" y="500042"/>
            <a:ext cx="1714512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858016" y="0"/>
            <a:ext cx="22859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002060"/>
                </a:solidFill>
              </a:rPr>
              <a:t>установленные государством</a:t>
            </a:r>
            <a:endParaRPr lang="ru-RU" sz="2000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>
            <a:stCxn id="4" idx="3"/>
          </p:cNvCxnSpPr>
          <p:nvPr/>
        </p:nvCxnSpPr>
        <p:spPr>
          <a:xfrm>
            <a:off x="5143504" y="1071546"/>
            <a:ext cx="1571636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58016" y="1285860"/>
            <a:ext cx="22859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002060"/>
                </a:solidFill>
              </a:rPr>
              <a:t>гарантированные государством</a:t>
            </a:r>
            <a:endParaRPr lang="ru-RU" sz="2000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7158" y="2428868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2857496"/>
            <a:ext cx="228598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002060"/>
                </a:solidFill>
              </a:rPr>
              <a:t>гарантированные государством</a:t>
            </a:r>
            <a:endParaRPr lang="ru-RU" sz="2000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428860" y="3429000"/>
            <a:ext cx="1714512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428860" y="3143248"/>
            <a:ext cx="164304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002060"/>
                </a:solidFill>
              </a:rPr>
              <a:t>означает</a:t>
            </a:r>
            <a:endParaRPr lang="ru-RU" sz="2000" b="1" dirty="0">
              <a:ln/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2571744"/>
            <a:ext cx="414340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Государство контролирует исполнение гражданами законов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3465505" y="3535363"/>
            <a:ext cx="178595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786314" y="3571876"/>
            <a:ext cx="378621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Государство наказывает граждан за их нарушение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643438" y="3429000"/>
            <a:ext cx="3786214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14282" y="4643446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85720" y="5143512"/>
            <a:ext cx="378621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Каким образом государство контролирует исполнение гражданами законов???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5214950"/>
            <a:ext cx="3786214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виды наказаний государство применяет к нарушителям законов???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3536943" y="5749941"/>
            <a:ext cx="178595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5" grpId="0"/>
      <p:bldP spid="17" grpId="0"/>
      <p:bldP spid="20" grpId="0"/>
      <p:bldP spid="21" grpId="0"/>
      <p:bldP spid="26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1462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357290" y="107154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500298" y="785794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002060"/>
                </a:solidFill>
              </a:rPr>
              <a:t>Существует в различных формах</a:t>
            </a:r>
            <a:endParaRPr lang="ru-RU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72066" y="1071546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286512" y="500042"/>
            <a:ext cx="264320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002060"/>
                </a:solidFill>
              </a:rPr>
              <a:t>Конституция, законы, указы Президента, приказы  и проч…</a:t>
            </a:r>
            <a:endParaRPr lang="ru-RU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7180281" y="1963727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388" y="1571612"/>
            <a:ext cx="250033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215074" y="2285992"/>
            <a:ext cx="292892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 ПРАВА</a:t>
            </a:r>
            <a:endParaRPr lang="ru-RU" sz="2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071810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002060"/>
                </a:solidFill>
              </a:rPr>
              <a:t>Один из источников права</a:t>
            </a:r>
            <a:endParaRPr lang="ru-RU" b="1" dirty="0">
              <a:ln/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85720" y="2786058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57488" y="3429000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071934" y="3143248"/>
            <a:ext cx="14287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</a:t>
            </a:r>
            <a:endParaRPr lang="ru-RU" sz="2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286380" y="3429000"/>
            <a:ext cx="114300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500794" y="3000372"/>
            <a:ext cx="264320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relaxedInse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dirty="0" smtClean="0"/>
              <a:t>важный юридический документ, созданный особым путем.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4857760"/>
            <a:ext cx="1714512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Тексты законов пишут юристы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57422" y="4857760"/>
            <a:ext cx="1928826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закона рассматривается в парламенте страны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4857760"/>
            <a:ext cx="2000264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утверждается Президентом государства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786578" y="4857760"/>
            <a:ext cx="2000264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обязательно публикуется, чтобы все люди могли его прочитать.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85720" y="4286256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3" grpId="0"/>
      <p:bldP spid="14" grpId="0"/>
      <p:bldP spid="17" grpId="0"/>
      <p:bldP spid="20" grpId="0"/>
      <p:bldP spid="22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Какой закон является Основным законом любого  государства???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85720" y="1214422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4282" y="1428736"/>
            <a:ext cx="8643998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Существуют также законы, которые поясняют нам конкретно, как нужно себя вести в пределах границ государства или только на отдельной его территории — в городе, области. </a:t>
            </a:r>
          </a:p>
          <a:p>
            <a:pPr algn="ctr"/>
            <a:r>
              <a:rPr lang="ru-RU" dirty="0" smtClean="0"/>
              <a:t>Школьную жизнь, например, регулирует Закон об образовании, Устав школы.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2214578" cy="175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929456" y="4856966"/>
            <a:ext cx="3571900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928934"/>
            <a:ext cx="2071702" cy="276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857488" y="5214950"/>
            <a:ext cx="2071702" cy="14287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</a:rPr>
              <a:t>6 лет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мелкие бытовые сделки </a:t>
            </a:r>
            <a:endParaRPr lang="ru-RU" sz="2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4857760"/>
            <a:ext cx="2071702" cy="17859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dirty="0"/>
              <a:t>С момента рождения гражданин нашей страны имеет права и обязанности, но осуществить их самостоятельно не может</a:t>
            </a:r>
            <a:endParaRPr lang="ru-RU" sz="1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286910" y="4785528"/>
            <a:ext cx="3714776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357818" y="3000372"/>
            <a:ext cx="350046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</a:rPr>
              <a:t>14</a:t>
            </a:r>
            <a:r>
              <a:rPr lang="ru-RU" sz="2800" b="1" dirty="0" smtClean="0">
                <a:ln w="11430"/>
                <a:solidFill>
                  <a:srgbClr val="FF0000"/>
                </a:solidFill>
              </a:rPr>
              <a:t> лет</a:t>
            </a:r>
            <a:endParaRPr lang="ru-RU" sz="2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3500438"/>
            <a:ext cx="3643338" cy="7143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получив паспорт, можно подрабатывать в свободное от учебы время, а полученными доходами </a:t>
            </a:r>
            <a:r>
              <a:rPr lang="ru-RU" sz="1400" dirty="0" smtClean="0">
                <a:solidFill>
                  <a:schemeClr val="tx1"/>
                </a:solidFill>
              </a:rPr>
              <a:t>распоряжаться </a:t>
            </a:r>
            <a:r>
              <a:rPr lang="ru-RU" sz="1400" dirty="0">
                <a:solidFill>
                  <a:schemeClr val="tx1"/>
                </a:solidFill>
              </a:rPr>
              <a:t>самостоятельно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4286256"/>
            <a:ext cx="3643338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можно вносить вклады в кредитные </a:t>
            </a:r>
            <a:r>
              <a:rPr lang="ru-RU" sz="1400" dirty="0" smtClean="0"/>
              <a:t>учреждения </a:t>
            </a:r>
            <a:r>
              <a:rPr lang="ru-RU" sz="1400" dirty="0"/>
              <a:t>— банки и распоряжаться ими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80" y="4929198"/>
            <a:ext cx="3643338" cy="7143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ожно осуществлять </a:t>
            </a:r>
            <a:r>
              <a:rPr lang="ru-RU" sz="1400" dirty="0"/>
              <a:t>права </a:t>
            </a:r>
            <a:r>
              <a:rPr lang="ru-RU" sz="1400" dirty="0" smtClean="0"/>
              <a:t>автора </a:t>
            </a:r>
            <a:r>
              <a:rPr lang="ru-RU" sz="1400" dirty="0"/>
              <a:t>какой-то книги или изобретения, которое удалось создать самому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5715016"/>
            <a:ext cx="3643338" cy="7143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если родители выразили письменное согласие, то мож­но поступать как взрослый, совершая сделки от своего имени.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4" grpId="0" animBg="1"/>
      <p:bldP spid="15" grpId="0" animBg="1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2971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Любой ребенок может иметь в собственности  не ограниченное никем имущество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20" y="2714620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786050" y="928670"/>
            <a:ext cx="1285884" cy="500066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71934" y="928670"/>
            <a:ext cx="1214446" cy="500066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14480" y="1571612"/>
            <a:ext cx="139313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Движимое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1571612"/>
            <a:ext cx="165583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Недвижимое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2000240"/>
            <a:ext cx="196547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dirty="0" smtClean="0">
                <a:ln w="11430"/>
              </a:rPr>
              <a:t>Золотые изделия,</a:t>
            </a:r>
          </a:p>
          <a:p>
            <a:pPr algn="ctr"/>
            <a:r>
              <a:rPr lang="ru-RU" sz="1400" dirty="0">
                <a:ln w="11430"/>
              </a:rPr>
              <a:t>т</a:t>
            </a:r>
            <a:r>
              <a:rPr lang="ru-RU" sz="1400" dirty="0" smtClean="0">
                <a:ln w="11430"/>
              </a:rPr>
              <a:t>ранспортные средства</a:t>
            </a:r>
            <a:endParaRPr lang="ru-RU" sz="1400" dirty="0">
              <a:ln w="1143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2000240"/>
            <a:ext cx="172899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400" dirty="0">
                <a:ln w="11430"/>
              </a:rPr>
              <a:t>Дом, участок земли </a:t>
            </a:r>
          </a:p>
          <a:p>
            <a:pPr algn="ctr"/>
            <a:r>
              <a:rPr lang="ru-RU" sz="1400" dirty="0">
                <a:ln w="11430"/>
              </a:rPr>
              <a:t>и проч.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786058"/>
            <a:ext cx="914400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вещи  закон запрещает иметь в собственности детям?</a:t>
            </a:r>
            <a:endParaRPr lang="ru-RU" sz="2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85720" y="3286124"/>
            <a:ext cx="857256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0" y="3429000"/>
            <a:ext cx="9144000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Одним из важнейших законов нашей страны является Закон об образовании.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429132"/>
            <a:ext cx="9144000" cy="135732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Родителей закон просто обязывает создать такие условия, чтобы ребенок мог получить хорошие знания, сформировать умения, которые пригодятся в жизни. Это значит, что любой гражданин, достигнув определенного возраста, обязан ходить в школу, обучаться дома или другим путем получать образование. </a:t>
            </a:r>
            <a:endParaRPr lang="ru-RU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3" grpId="0"/>
      <p:bldP spid="14" grpId="0"/>
      <p:bldP spid="15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 российском законе такой возраст установлен для всех одинаково — в 18 лет.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Совершая любой поступок, нужно помнить об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ответственности</a:t>
            </a:r>
            <a:r>
              <a:rPr lang="ru-RU" sz="2800" b="1" dirty="0">
                <a:solidFill>
                  <a:srgbClr val="0070C0"/>
                </a:solidFill>
              </a:rPr>
              <a:t>,</a:t>
            </a:r>
            <a:r>
              <a:rPr lang="ru-RU" sz="2800" dirty="0">
                <a:solidFill>
                  <a:srgbClr val="0070C0"/>
                </a:solidFill>
              </a:rPr>
              <a:t> которая может наступить после этого</a:t>
            </a:r>
            <a:r>
              <a:rPr lang="ru-RU" sz="2800" dirty="0"/>
              <a:t>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4282" y="2214554"/>
            <a:ext cx="85725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14282" y="2428868"/>
            <a:ext cx="857256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sz="2800" b="1" dirty="0" smtClean="0">
                <a:solidFill>
                  <a:schemeClr val="tx1"/>
                </a:solidFill>
              </a:rPr>
              <a:t> - </a:t>
            </a:r>
            <a:r>
              <a:rPr lang="ru-RU" sz="2800" dirty="0" smtClean="0"/>
              <a:t>обязанность людей отвечать за то, что они сделали.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282" y="1000108"/>
            <a:ext cx="85725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5720" y="3500438"/>
            <a:ext cx="85725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57158" y="3643314"/>
            <a:ext cx="857256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Самые опасные поступки, которые может совершить человек, называют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преступлениями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282" y="4857760"/>
            <a:ext cx="857256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4282" y="5357826"/>
            <a:ext cx="864399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Уголовная ответственность в нашей стране наступает с 16 лет, но за отдельные поступки и с 14-ти (например, за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убийство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вымогательство, ложное сообщение об акте терроризма,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хулиганство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отягчающих обстоятельствах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516</Words>
  <Application>Microsoft Office PowerPoint</Application>
  <PresentationFormat>Экран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Macintosh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28</cp:revision>
  <dcterms:created xsi:type="dcterms:W3CDTF">2010-01-19T16:08:32Z</dcterms:created>
  <dcterms:modified xsi:type="dcterms:W3CDTF">2010-01-19T19:32:34Z</dcterms:modified>
</cp:coreProperties>
</file>