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67" r:id="rId4"/>
    <p:sldId id="268" r:id="rId5"/>
    <p:sldId id="264" r:id="rId6"/>
    <p:sldId id="272" r:id="rId7"/>
    <p:sldId id="269" r:id="rId8"/>
    <p:sldId id="273" r:id="rId9"/>
    <p:sldId id="270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85F7F-2B9E-4377-A2E3-DF81128C3C3A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8603A-BD62-4099-9277-258BE1A8D5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DCD3A-E29F-463D-9E04-EFDC649F8A39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DCD3A-E29F-463D-9E04-EFDC649F8A39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8603A-BD62-4099-9277-258BE1A8D53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31680DB-316E-4134-83CD-E5C58613C4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2ADB1-AE88-43FC-AE51-5DE013939B66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663-F60D-4900-B3C4-C376FABED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571744"/>
            <a:ext cx="8215370" cy="1143008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Общественное движение в России при Николае 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540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08" y="3887887"/>
            <a:ext cx="2428892" cy="29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29000"/>
            <a:ext cx="255713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29454" y="0"/>
            <a:ext cx="2214546" cy="2703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868" y="3267809"/>
            <a:ext cx="2333624" cy="359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68" y="0"/>
            <a:ext cx="1898335" cy="2714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</p:spPr>
        <p:txBody>
          <a:bodyPr/>
          <a:lstStyle/>
          <a:p>
            <a:r>
              <a:rPr lang="ru-RU" dirty="0" smtClean="0"/>
              <a:t>Чупров Л.А. МОУ СОШ №3 с. Камень-Рыболов Ханкайского района Приморского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290"/>
            <a:ext cx="3714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FFFF00"/>
                </a:solidFill>
              </a:rPr>
              <a:t>Лидерами революционного направления в 30-е гг. были А.Герцен и Н.Огарев.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928802"/>
            <a:ext cx="3857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В н.30-х гг. они создали кружок в Москве но в 1834г.он был разгромлен.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357562"/>
            <a:ext cx="3857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ctr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Отбыв ссылку. Герцен и Огарев эмигрировали в Англию.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143512"/>
            <a:ext cx="407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Здесь они  начали издавать «Полярную звезду» и «Колокол»,где критиковали крепостничество и самодержавие.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28596" y="1500174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3071810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7158" y="4500570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4191012" cy="644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071538" y="0"/>
            <a:ext cx="7620000" cy="609600"/>
          </a:xfrm>
          <a:prstGeom prst="rect">
            <a:avLst/>
          </a:prstGeom>
          <a:noFill/>
          <a:ln w="76200">
            <a:noFill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1.Особенности общественного движения.</a:t>
            </a:r>
            <a:endParaRPr kumimoji="0" lang="ru-RU" sz="2800" b="1" i="0" u="none" strike="noStrike" kern="1200" normalizeH="0" baseline="0" noProof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85794"/>
            <a:ext cx="400052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Особенностями общественного</a:t>
            </a:r>
          </a:p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движения периода являются: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000240"/>
            <a:ext cx="4214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b="1" dirty="0" smtClean="0">
                <a:solidFill>
                  <a:srgbClr val="FFFF00"/>
                </a:solidFill>
              </a:rPr>
              <a:t>разви</a:t>
            </a:r>
            <a:r>
              <a:rPr lang="ru-RU" b="1" dirty="0" smtClean="0">
                <a:solidFill>
                  <a:srgbClr val="FFFF00"/>
                </a:solidFill>
              </a:rPr>
              <a:t>валось</a:t>
            </a:r>
            <a:r>
              <a:rPr lang="en-US" b="1" dirty="0" smtClean="0">
                <a:solidFill>
                  <a:srgbClr val="FFFF00"/>
                </a:solidFill>
              </a:rPr>
              <a:t> в условиях п</a:t>
            </a:r>
            <a:r>
              <a:rPr lang="ru-RU" b="1" dirty="0" smtClean="0">
                <a:solidFill>
                  <a:srgbClr val="FFFF00"/>
                </a:solidFill>
              </a:rPr>
              <a:t>о</a:t>
            </a:r>
            <a:r>
              <a:rPr lang="en-US" b="1" dirty="0" smtClean="0">
                <a:solidFill>
                  <a:srgbClr val="FFFF00"/>
                </a:solidFill>
              </a:rPr>
              <a:t>литической реакции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357562"/>
            <a:ext cx="4071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b="1" dirty="0" smtClean="0">
                <a:solidFill>
                  <a:srgbClr val="FFFF00"/>
                </a:solidFill>
              </a:rPr>
              <a:t>разрыв между правительственным и революционным движениями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714884"/>
            <a:ext cx="4286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оформление либеральных и социалистических 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движений</a:t>
            </a:r>
            <a:r>
              <a:rPr lang="ru-RU" b="1" dirty="0" smtClean="0">
                <a:solidFill>
                  <a:srgbClr val="FFFF00"/>
                </a:solidFill>
              </a:rPr>
              <a:t>,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деи которых невозможно было осуществить на практике в то время</a:t>
            </a:r>
            <a:endParaRPr lang="ru-RU" b="1" dirty="0" smtClean="0">
              <a:solidFill>
                <a:srgbClr val="FFFF00"/>
              </a:solidFill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8596" y="1714488"/>
            <a:ext cx="321471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7158" y="3000372"/>
            <a:ext cx="321471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0034" y="4357694"/>
            <a:ext cx="321471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8596" y="6072206"/>
            <a:ext cx="321471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1457" y="714356"/>
            <a:ext cx="454345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619500"/>
            <a:ext cx="2540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1446" y="785794"/>
            <a:ext cx="215800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0"/>
            <a:ext cx="9144000" cy="609600"/>
          </a:xfrm>
          <a:prstGeom prst="rect">
            <a:avLst/>
          </a:prstGeom>
          <a:noFill/>
          <a:ln w="76200">
            <a:noFill/>
          </a:ln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2.Консервативное движение.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0042"/>
            <a:ext cx="328611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Лидеры: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142984"/>
            <a:ext cx="3286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С. Уваров, 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М. Погодин,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Ф. Булгарин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571744"/>
            <a:ext cx="328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Уваров разработал  теорию официальной народности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714884"/>
            <a:ext cx="1928826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Народность.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500438"/>
            <a:ext cx="208852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Православие,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071942"/>
            <a:ext cx="2348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Самодержавие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43578"/>
            <a:ext cx="34289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dirty="0" smtClean="0">
                <a:solidFill>
                  <a:srgbClr val="FFFF00"/>
                </a:solidFill>
              </a:rPr>
              <a:t>На основе этой теории возникло консервативно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dirty="0" smtClean="0">
                <a:solidFill>
                  <a:srgbClr val="FFFF00"/>
                </a:solidFill>
              </a:rPr>
              <a:t>охранительное направление. 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4282" y="2428868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4282" y="3357562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4282" y="5357826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786578" y="3786190"/>
            <a:ext cx="2143140" cy="2143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С. Уваров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785794"/>
            <a:ext cx="2439048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3929058" y="3786190"/>
            <a:ext cx="2428892" cy="2143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М. Погодин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0164" y="4071942"/>
            <a:ext cx="208954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6858016" y="6643710"/>
            <a:ext cx="2071702" cy="2142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Ф. Булгарин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4071941"/>
            <a:ext cx="2357454" cy="276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3929058" y="6643710"/>
            <a:ext cx="2357454" cy="2142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Карамзин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6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296255" cy="614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5857892"/>
            <a:ext cx="4357686" cy="3571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Кукольник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-1"/>
            <a:ext cx="4714876" cy="61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429124" y="5857892"/>
            <a:ext cx="4714876" cy="3571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М. Загоскин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dirty="0" smtClean="0">
                <a:solidFill>
                  <a:srgbClr val="FFFF00"/>
                </a:solidFill>
              </a:rPr>
              <a:t>К нему  примыкали: Н.Кукольник, Н.Греч, М.Загоскин и др.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0"/>
            <a:ext cx="9144000" cy="500066"/>
          </a:xfrm>
          <a:prstGeom prst="rect">
            <a:avLst/>
          </a:prstGeom>
          <a:noFill/>
          <a:ln w="76200"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3. Либеральное направление.  Западники и славянофилы.</a:t>
            </a:r>
            <a:endParaRPr lang="ru-RU" sz="20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1480"/>
            <a:ext cx="364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Славянофильство</a:t>
            </a:r>
            <a:r>
              <a:rPr lang="ru-RU" dirty="0" smtClean="0">
                <a:solidFill>
                  <a:srgbClr val="FFFF00"/>
                </a:solidFill>
              </a:rPr>
              <a:t> — сложившееся в 1830-е—1850-е годы националистическое направление русской общественной и философской мысли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929198"/>
            <a:ext cx="3714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Течение возникло в противовес западничеству, сторонники которого выступали за ориентацию России на западноевропейские культурные и идеологические ценности.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714620"/>
            <a:ext cx="3571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Его представители  выступали за культурное и политическое единение славянских народов под руководством России и под знаменем православия. 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4282" y="2428868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85720" y="4572008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428604"/>
            <a:ext cx="23812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6572264" y="3429000"/>
            <a:ext cx="2357454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И. Киреевский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428604"/>
            <a:ext cx="243146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3929058" y="3429000"/>
            <a:ext cx="257176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С. Аксаков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3776518"/>
            <a:ext cx="2571736" cy="308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6572232" y="6572248"/>
            <a:ext cx="257176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Ю. Самарин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 t="6210" b="5323"/>
          <a:stretch>
            <a:fillRect/>
          </a:stretch>
        </p:blipFill>
        <p:spPr bwMode="auto">
          <a:xfrm>
            <a:off x="4000496" y="3786190"/>
            <a:ext cx="2406739" cy="303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4000496" y="6572248"/>
            <a:ext cx="257176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А. Хомяков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7" grpId="0" animBg="1"/>
      <p:bldP spid="19" grpId="0" animBg="1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39290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Наиболее крупными выразителями славянофильских идей были: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857232"/>
            <a:ext cx="3786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И. В. Киреевский, А. С. Хомяков, К. С. Аксаков, Ю. Ф. Самарин. 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85720" y="1643050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1857364"/>
            <a:ext cx="3714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Славянофилов поддерживали и являлись выразителями их идей русские писатели С. Т. Аксаков, В. И. Даль, А. А. Григорьев, А. Н. Островский, Ф. И. Тютчев, Н. М. Языков и др.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4282" y="3786190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2510" y="0"/>
            <a:ext cx="243149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643702" y="2857496"/>
            <a:ext cx="25002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В.И. Даль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0"/>
            <a:ext cx="2428892" cy="29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071934" y="2857496"/>
            <a:ext cx="25002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Ф. Тютчев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6864" y="3357562"/>
            <a:ext cx="255713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572264" y="6572272"/>
            <a:ext cx="2571736" cy="285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Островский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3357561"/>
            <a:ext cx="2428882" cy="3238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071934" y="6572272"/>
            <a:ext cx="2428892" cy="285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А. Григорьев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t="4724" b="10394"/>
          <a:stretch>
            <a:fillRect/>
          </a:stretch>
        </p:blipFill>
        <p:spPr bwMode="auto">
          <a:xfrm>
            <a:off x="428596" y="3929066"/>
            <a:ext cx="2411015" cy="272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428596" y="6572272"/>
            <a:ext cx="2428892" cy="285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Языков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5286388"/>
            <a:ext cx="34289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 менее строгом понимании к западникам относят всех, ориентированных на западноевропейские культурные и идеологические ценности.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32861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Западничество</a:t>
            </a:r>
            <a:r>
              <a:rPr lang="ru-RU" dirty="0" smtClean="0">
                <a:solidFill>
                  <a:srgbClr val="FFFF00"/>
                </a:solidFill>
              </a:rPr>
              <a:t> — сложившееся в 1830-х—1850-х направление русской общественной и философской мысли. 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4282" y="1571612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1785926"/>
            <a:ext cx="33575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Социальные преобразования России западники связывали с усвоением исторических достижений стран Западной Европы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14282" y="3286124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3500438"/>
            <a:ext cx="33575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они полагали неизбежным для России пройти теми же историческими путями, что и ушедшие вперёд западноевропейские народы. 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14282" y="5072074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0"/>
            <a:ext cx="2143108" cy="280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6929454" y="2786058"/>
            <a:ext cx="221454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Т. Грановский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0"/>
            <a:ext cx="25908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4214810" y="2786058"/>
            <a:ext cx="257176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В. Белинский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0700" y="3357562"/>
            <a:ext cx="2293300" cy="297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6858016" y="6286520"/>
            <a:ext cx="2285984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А.И. Герцен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9918" y="3357562"/>
            <a:ext cx="264283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ик 23"/>
          <p:cNvSpPr/>
          <p:nvPr/>
        </p:nvSpPr>
        <p:spPr>
          <a:xfrm>
            <a:off x="4143372" y="6286520"/>
            <a:ext cx="264320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К. Кавелин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8" grpId="0" animBg="1"/>
      <p:bldP spid="20" grpId="0" animBg="1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29132"/>
            <a:ext cx="39290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К западникам примыкали такие писатели и публицисты как Н. А. Некрасов, И. А. Гончаров, Д. В. Григорович, И. И. Панаев, А. Ф. Писемский, М. Е. Салтыков-Щедрин.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929058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Наиболее заметными представителями западнического направления в русской литературе и философской мысли считаются 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38576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П. Я. Чаадаев(с оговорками), Т. Н. Грановский, В. Г. Белинский, А. И. Герцен, Н. П. Огарёв, Н. Х. Кетчер, В. П. Боткин, П. В. Анненков, Е. Ф. Корш , К. Д. Кавелин.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57158" y="3929066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-1"/>
            <a:ext cx="2571736" cy="372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572264" y="3429000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Некрасов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0"/>
            <a:ext cx="249140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000496" y="3429000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И. Гончаров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69163" y="3714752"/>
            <a:ext cx="257483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572264" y="6572248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М.Е. Салтыков-Щедрин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8810" y="3714752"/>
            <a:ext cx="25753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000496" y="6572248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И.И. Панаев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 animBg="1"/>
      <p:bldP spid="9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14348" y="0"/>
            <a:ext cx="7620000" cy="609600"/>
          </a:xfrm>
          <a:prstGeom prst="rect">
            <a:avLst/>
          </a:prstGeom>
          <a:noFill/>
          <a:ln w="76200">
            <a:noFill/>
          </a:ln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4.Революционное движение.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642918"/>
            <a:ext cx="34290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FFFF00"/>
                </a:solidFill>
              </a:rPr>
              <a:t>В к.20-х-30-е гг. в стране появились революционные кружки. В 1831 г. в Москве возник кружок  Н.  Сунгурова,  утверждавшего  что тайное общество не разгромлено  и призывавшего готовить вооруженное восстание.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71472" y="3357562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3429000"/>
            <a:ext cx="3571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FFFF00"/>
                </a:solidFill>
              </a:rPr>
              <a:t>С 1833г.В Москве действовал кружок Н.Станкевича, куда входили многие известные писатели</a:t>
            </a:r>
            <a:endParaRPr lang="ru-RU" b="1" dirty="0">
              <a:solidFill>
                <a:srgbClr val="FFFF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71472" y="4929198"/>
            <a:ext cx="300039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0" y="5143512"/>
            <a:ext cx="3714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b="1" dirty="0" smtClean="0">
                <a:solidFill>
                  <a:srgbClr val="FFFF00"/>
                </a:solidFill>
              </a:rPr>
              <a:t>В 40-е гг. в Петербурге возник кружок  М. Буташевича-Петрашевского. Его участники осуждали крепостное право и самодержавие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4714884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Н. Станкевич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928670"/>
            <a:ext cx="255455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928670"/>
            <a:ext cx="257036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3714744" y="4714884"/>
            <a:ext cx="2571736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М. </a:t>
            </a:r>
            <a:r>
              <a:rPr lang="ru-RU" sz="1400" dirty="0" err="1" smtClean="0">
                <a:solidFill>
                  <a:schemeClr val="tx1"/>
                </a:solidFill>
              </a:rPr>
              <a:t>Буташевич-Петрашевский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517</Words>
  <Application>Microsoft Office PowerPoint</Application>
  <PresentationFormat>Экран (4:3)</PresentationFormat>
  <Paragraphs>79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Macintosh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Леонид</cp:lastModifiedBy>
  <cp:revision>57</cp:revision>
  <dcterms:created xsi:type="dcterms:W3CDTF">2010-01-21T23:33:44Z</dcterms:created>
  <dcterms:modified xsi:type="dcterms:W3CDTF">2010-01-24T08:01:53Z</dcterms:modified>
</cp:coreProperties>
</file>