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0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5" autoAdjust="0"/>
    <p:restoredTop sz="94681" autoAdjust="0"/>
  </p:normalViewPr>
  <p:slideViewPr>
    <p:cSldViewPr>
      <p:cViewPr varScale="1">
        <p:scale>
          <a:sx n="70" d="100"/>
          <a:sy n="70" d="100"/>
        </p:scale>
        <p:origin x="-5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.xlsx"/><Relationship Id="rId1" Type="http://schemas.openxmlformats.org/officeDocument/2006/relationships/image" Target="../media/image9.gif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perspective val="30"/>
    </c:view3D>
    <c:sideWall>
      <c:spPr>
        <a:blipFill>
          <a:blip xmlns:r="http://schemas.openxmlformats.org/officeDocument/2006/relationships" r:embed="rId1"/>
          <a:stretch>
            <a:fillRect/>
          </a:stretch>
        </a:blipFill>
      </c:spPr>
    </c:sideWall>
    <c:backWall>
      <c:spPr>
        <a:blipFill>
          <a:blip xmlns:r="http://schemas.openxmlformats.org/officeDocument/2006/relationships" r:embed="rId1"/>
          <a:stretch>
            <a:fillRect/>
          </a:stretch>
        </a:blipFill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1991 год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Лист1!$A$2</c:f>
              <c:strCache>
                <c:ptCount val="1"/>
                <c:pt idx="0">
                  <c:v>уровень жизни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600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1992 год</c:v>
                </c:pt>
              </c:strCache>
            </c:strRef>
          </c:tx>
          <c:spPr>
            <a:solidFill>
              <a:srgbClr val="00B0F0"/>
            </a:solidFill>
          </c:spPr>
          <c:cat>
            <c:strRef>
              <c:f>Лист1!$A$2</c:f>
              <c:strCache>
                <c:ptCount val="1"/>
                <c:pt idx="0">
                  <c:v>уровень жизни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1993 год</c:v>
                </c:pt>
              </c:strCache>
            </c:strRef>
          </c:tx>
          <c:spPr>
            <a:solidFill>
              <a:schemeClr val="tx1"/>
            </a:solidFill>
          </c:spPr>
          <c:cat>
            <c:strRef>
              <c:f>Лист1!$A$2</c:f>
              <c:strCache>
                <c:ptCount val="1"/>
                <c:pt idx="0">
                  <c:v>уровень жизни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-100</c:v>
                </c:pt>
              </c:numCache>
            </c:numRef>
          </c:val>
        </c:ser>
        <c:shape val="box"/>
        <c:axId val="87364736"/>
        <c:axId val="87366272"/>
        <c:axId val="0"/>
      </c:bar3DChart>
      <c:catAx>
        <c:axId val="87364736"/>
        <c:scaling>
          <c:orientation val="minMax"/>
        </c:scaling>
        <c:axPos val="b"/>
        <c:tickLblPos val="nextTo"/>
        <c:txPr>
          <a:bodyPr/>
          <a:lstStyle/>
          <a:p>
            <a:pPr>
              <a:defRPr>
                <a:solidFill>
                  <a:srgbClr val="FFFF00"/>
                </a:solidFill>
              </a:defRPr>
            </a:pPr>
            <a:endParaRPr lang="ru-RU"/>
          </a:p>
        </c:txPr>
        <c:crossAx val="87366272"/>
        <c:crosses val="autoZero"/>
        <c:auto val="1"/>
        <c:lblAlgn val="ctr"/>
        <c:lblOffset val="100"/>
      </c:catAx>
      <c:valAx>
        <c:axId val="87366272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>
                <a:solidFill>
                  <a:srgbClr val="FFFF00"/>
                </a:solidFill>
              </a:defRPr>
            </a:pPr>
            <a:endParaRPr lang="ru-RU"/>
          </a:p>
        </c:txPr>
        <c:crossAx val="87364736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>
              <a:solidFill>
                <a:srgbClr val="FFFF00"/>
              </a:solidFill>
            </a:defRPr>
          </a:pPr>
          <a:endParaRPr lang="ru-RU"/>
        </a:p>
      </c:txPr>
    </c:legend>
    <c:plotVisOnly val="1"/>
  </c:chart>
  <c:spPr>
    <a:solidFill>
      <a:schemeClr val="accent6">
        <a:lumMod val="50000"/>
      </a:schemeClr>
    </a:solidFill>
  </c:spPr>
  <c:txPr>
    <a:bodyPr/>
    <a:lstStyle/>
    <a:p>
      <a:pPr>
        <a:defRPr sz="1800"/>
      </a:pPr>
      <a:endParaRPr lang="ru-RU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1991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cat>
            <c:strRef>
              <c:f>Лист1!$A$2</c:f>
              <c:strCache>
                <c:ptCount val="1"/>
                <c:pt idx="0">
                  <c:v>Прирост населения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1993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Лист1!$A$2</c:f>
              <c:strCache>
                <c:ptCount val="1"/>
                <c:pt idx="0">
                  <c:v>Прирост населения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1995</c:v>
                </c:pt>
              </c:strCache>
            </c:strRef>
          </c:tx>
          <c:spPr>
            <a:solidFill>
              <a:srgbClr val="002060"/>
            </a:solidFill>
          </c:spPr>
          <c:cat>
            <c:strRef>
              <c:f>Лист1!$A$2</c:f>
              <c:strCache>
                <c:ptCount val="1"/>
                <c:pt idx="0">
                  <c:v>Прирост населения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8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1997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</c:spPr>
          <c:cat>
            <c:strRef>
              <c:f>Лист1!$A$2</c:f>
              <c:strCache>
                <c:ptCount val="1"/>
                <c:pt idx="0">
                  <c:v>Прирост населения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2000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Лист1!$A$2</c:f>
              <c:strCache>
                <c:ptCount val="1"/>
                <c:pt idx="0">
                  <c:v>Прирост населения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8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2004</c:v>
                </c:pt>
              </c:strCache>
            </c:strRef>
          </c:tx>
          <c:spPr>
            <a:solidFill>
              <a:srgbClr val="002060"/>
            </a:solidFill>
          </c:spPr>
          <c:cat>
            <c:strRef>
              <c:f>Лист1!$A$2</c:f>
              <c:strCache>
                <c:ptCount val="1"/>
                <c:pt idx="0">
                  <c:v>Прирост населения</c:v>
                </c:pt>
              </c:strCache>
            </c:strRef>
          </c:cat>
          <c:val>
            <c:numRef>
              <c:f>Лист1!$G$2</c:f>
              <c:numCache>
                <c:formatCode>General</c:formatCode>
                <c:ptCount val="1"/>
                <c:pt idx="0">
                  <c:v>12</c:v>
                </c:pt>
              </c:numCache>
            </c:numRef>
          </c:val>
        </c:ser>
        <c:axId val="103213312"/>
        <c:axId val="103213696"/>
      </c:barChart>
      <c:catAx>
        <c:axId val="103213312"/>
        <c:scaling>
          <c:orientation val="minMax"/>
        </c:scaling>
        <c:axPos val="b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103213696"/>
        <c:crosses val="autoZero"/>
        <c:auto val="1"/>
        <c:lblAlgn val="ctr"/>
        <c:lblOffset val="100"/>
      </c:catAx>
      <c:valAx>
        <c:axId val="10321369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103213312"/>
        <c:crosses val="autoZero"/>
        <c:crossBetween val="between"/>
      </c:valAx>
      <c:spPr>
        <a:solidFill>
          <a:srgbClr val="FFFF00"/>
        </a:solidFill>
      </c:spPr>
    </c:plotArea>
    <c:legend>
      <c:legendPos val="r"/>
      <c:layout/>
      <c:txPr>
        <a:bodyPr/>
        <a:lstStyle/>
        <a:p>
          <a:pPr>
            <a:defRPr sz="11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1991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</c:spPr>
          <c:cat>
            <c:strRef>
              <c:f>Лист1!$A$2</c:f>
              <c:strCache>
                <c:ptCount val="1"/>
                <c:pt idx="0">
                  <c:v>рождаемость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30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1993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</c:spPr>
          <c:cat>
            <c:strRef>
              <c:f>Лист1!$A$2</c:f>
              <c:strCache>
                <c:ptCount val="1"/>
                <c:pt idx="0">
                  <c:v>рождаемость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1995</c:v>
                </c:pt>
              </c:strCache>
            </c:strRef>
          </c:tx>
          <c:spPr>
            <a:solidFill>
              <a:schemeClr val="tx1"/>
            </a:solidFill>
          </c:spPr>
          <c:cat>
            <c:strRef>
              <c:f>Лист1!$A$2</c:f>
              <c:strCache>
                <c:ptCount val="1"/>
                <c:pt idx="0">
                  <c:v>рождаемость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1997</c:v>
                </c:pt>
              </c:strCache>
            </c:strRef>
          </c:tx>
          <c:spPr>
            <a:solidFill>
              <a:srgbClr val="FFFF00"/>
            </a:solidFill>
          </c:spPr>
          <c:cat>
            <c:strRef>
              <c:f>Лист1!$A$2</c:f>
              <c:strCache>
                <c:ptCount val="1"/>
                <c:pt idx="0">
                  <c:v>рождаемость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2000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рождаемость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12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2004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</c:spPr>
          <c:cat>
            <c:strRef>
              <c:f>Лист1!$A$2</c:f>
              <c:strCache>
                <c:ptCount val="1"/>
                <c:pt idx="0">
                  <c:v>рождаемость</c:v>
                </c:pt>
              </c:strCache>
            </c:strRef>
          </c:cat>
          <c:val>
            <c:numRef>
              <c:f>Лист1!$G$2</c:f>
              <c:numCache>
                <c:formatCode>General</c:formatCode>
                <c:ptCount val="1"/>
                <c:pt idx="0">
                  <c:v>17</c:v>
                </c:pt>
              </c:numCache>
            </c:numRef>
          </c:val>
        </c:ser>
        <c:axId val="103804288"/>
        <c:axId val="104137856"/>
      </c:barChart>
      <c:catAx>
        <c:axId val="103804288"/>
        <c:scaling>
          <c:orientation val="minMax"/>
        </c:scaling>
        <c:axPos val="b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104137856"/>
        <c:crosses val="autoZero"/>
        <c:auto val="1"/>
        <c:lblAlgn val="ctr"/>
        <c:lblOffset val="100"/>
      </c:catAx>
      <c:valAx>
        <c:axId val="10413785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103804288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1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1991</c:v>
                </c:pt>
              </c:strCache>
            </c:strRef>
          </c:tx>
          <c:spPr>
            <a:solidFill>
              <a:schemeClr val="accent4">
                <a:lumMod val="50000"/>
              </a:schemeClr>
            </a:solidFill>
          </c:spPr>
          <c:cat>
            <c:strRef>
              <c:f>Лист1!$A$2</c:f>
              <c:strCache>
                <c:ptCount val="1"/>
                <c:pt idx="0">
                  <c:v>Смертность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1993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Лист1!$A$2</c:f>
              <c:strCache>
                <c:ptCount val="1"/>
                <c:pt idx="0">
                  <c:v>Смертность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1996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chemeClr val="accent4">
                  <a:lumMod val="75000"/>
                </a:schemeClr>
              </a:solidFill>
            </a:ln>
          </c:spPr>
          <c:cat>
            <c:strRef>
              <c:f>Лист1!$A$2</c:f>
              <c:strCache>
                <c:ptCount val="1"/>
                <c:pt idx="0">
                  <c:v>Смертность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20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2000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cat>
            <c:strRef>
              <c:f>Лист1!$A$2</c:f>
              <c:strCache>
                <c:ptCount val="1"/>
                <c:pt idx="0">
                  <c:v>Смертность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17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2002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Смертность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13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2004</c:v>
                </c:pt>
              </c:strCache>
            </c:strRef>
          </c:tx>
          <c:spPr>
            <a:solidFill>
              <a:schemeClr val="accent4">
                <a:lumMod val="50000"/>
              </a:schemeClr>
            </a:solidFill>
          </c:spPr>
          <c:cat>
            <c:strRef>
              <c:f>Лист1!$A$2</c:f>
              <c:strCache>
                <c:ptCount val="1"/>
                <c:pt idx="0">
                  <c:v>Смертность</c:v>
                </c:pt>
              </c:strCache>
            </c:strRef>
          </c:cat>
          <c:val>
            <c:numRef>
              <c:f>Лист1!$G$2</c:f>
              <c:numCache>
                <c:formatCode>General</c:formatCode>
                <c:ptCount val="1"/>
                <c:pt idx="0">
                  <c:v>11</c:v>
                </c:pt>
              </c:numCache>
            </c:numRef>
          </c:val>
        </c:ser>
        <c:axId val="104794752"/>
        <c:axId val="104804736"/>
      </c:barChart>
      <c:catAx>
        <c:axId val="104794752"/>
        <c:scaling>
          <c:orientation val="minMax"/>
        </c:scaling>
        <c:axPos val="b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104804736"/>
        <c:crosses val="autoZero"/>
        <c:auto val="1"/>
        <c:lblAlgn val="ctr"/>
        <c:lblOffset val="100"/>
      </c:catAx>
      <c:valAx>
        <c:axId val="10480473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104794752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E6D671-2DDE-4141-BD0A-5E2C75813DEC}" type="datetimeFigureOut">
              <a:rPr lang="ru-RU" smtClean="0"/>
              <a:pPr/>
              <a:t>07.01.2010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D6FA48-B401-435D-ADE9-78D302CB538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1E1B7-A4C3-487E-A86D-637BF0B9D0DA}" type="datetimeFigureOut">
              <a:rPr lang="ru-RU" smtClean="0"/>
              <a:pPr/>
              <a:t>07.01.2010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E0D95-B864-4A62-B8C4-B7FF64B82B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1E1B7-A4C3-487E-A86D-637BF0B9D0DA}" type="datetimeFigureOut">
              <a:rPr lang="ru-RU" smtClean="0"/>
              <a:pPr/>
              <a:t>07.01.2010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E0D95-B864-4A62-B8C4-B7FF64B82B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1E1B7-A4C3-487E-A86D-637BF0B9D0DA}" type="datetimeFigureOut">
              <a:rPr lang="ru-RU" smtClean="0"/>
              <a:pPr/>
              <a:t>07.01.2010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E0D95-B864-4A62-B8C4-B7FF64B82B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1E1B7-A4C3-487E-A86D-637BF0B9D0DA}" type="datetimeFigureOut">
              <a:rPr lang="ru-RU" smtClean="0"/>
              <a:pPr/>
              <a:t>07.01.2010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E0D95-B864-4A62-B8C4-B7FF64B82B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1E1B7-A4C3-487E-A86D-637BF0B9D0DA}" type="datetimeFigureOut">
              <a:rPr lang="ru-RU" smtClean="0"/>
              <a:pPr/>
              <a:t>07.01.2010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E0D95-B864-4A62-B8C4-B7FF64B82B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1E1B7-A4C3-487E-A86D-637BF0B9D0DA}" type="datetimeFigureOut">
              <a:rPr lang="ru-RU" smtClean="0"/>
              <a:pPr/>
              <a:t>07.01.2010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E0D95-B864-4A62-B8C4-B7FF64B82B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1E1B7-A4C3-487E-A86D-637BF0B9D0DA}" type="datetimeFigureOut">
              <a:rPr lang="ru-RU" smtClean="0"/>
              <a:pPr/>
              <a:t>07.01.2010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E0D95-B864-4A62-B8C4-B7FF64B82B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1E1B7-A4C3-487E-A86D-637BF0B9D0DA}" type="datetimeFigureOut">
              <a:rPr lang="ru-RU" smtClean="0"/>
              <a:pPr/>
              <a:t>07.01.2010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E0D95-B864-4A62-B8C4-B7FF64B82B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1E1B7-A4C3-487E-A86D-637BF0B9D0DA}" type="datetimeFigureOut">
              <a:rPr lang="ru-RU" smtClean="0"/>
              <a:pPr/>
              <a:t>07.01.2010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E0D95-B864-4A62-B8C4-B7FF64B82B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1E1B7-A4C3-487E-A86D-637BF0B9D0DA}" type="datetimeFigureOut">
              <a:rPr lang="ru-RU" smtClean="0"/>
              <a:pPr/>
              <a:t>07.01.2010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E0D95-B864-4A62-B8C4-B7FF64B82B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1E1B7-A4C3-487E-A86D-637BF0B9D0DA}" type="datetimeFigureOut">
              <a:rPr lang="ru-RU" smtClean="0"/>
              <a:pPr/>
              <a:t>07.01.2010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E0D95-B864-4A62-B8C4-B7FF64B82B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D1E1B7-A4C3-487E-A86D-637BF0B9D0DA}" type="datetimeFigureOut">
              <a:rPr lang="ru-RU" smtClean="0"/>
              <a:pPr/>
              <a:t>07.01.2010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E0D95-B864-4A62-B8C4-B7FF64B82B4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0" y="2950958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600000"/>
            </a:camera>
            <a:lightRig rig="threePt" dir="t"/>
          </a:scene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Суверенная </a:t>
            </a:r>
            <a:r>
              <a:rPr lang="ru-RU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Россия </a:t>
            </a:r>
            <a:r>
              <a:rPr lang="en-US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(1992-1999 </a:t>
            </a:r>
            <a:r>
              <a:rPr lang="ru-RU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гг.</a:t>
            </a:r>
            <a:r>
              <a:rPr lang="en-US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lang="ru-RU" sz="4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9144000" cy="365125"/>
          </a:xfrm>
        </p:spPr>
        <p:txBody>
          <a:bodyPr/>
          <a:lstStyle/>
          <a:p>
            <a:r>
              <a:rPr lang="ru-RU" dirty="0" smtClean="0"/>
              <a:t>Чупров Л.А. МОУ СОШ №3 с. Камень-Рыболов Ханкайского района Приморского края</a:t>
            </a:r>
            <a:endParaRPr lang="ru-RU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67250" y="3924300"/>
            <a:ext cx="4476750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 cstate="email"/>
          <a:srcRect b="11453"/>
          <a:stretch>
            <a:fillRect/>
          </a:stretch>
        </p:blipFill>
        <p:spPr bwMode="auto">
          <a:xfrm>
            <a:off x="3000364" y="0"/>
            <a:ext cx="2724150" cy="3618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4112240"/>
            <a:ext cx="2428860" cy="274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143108" y="3714752"/>
            <a:ext cx="2857520" cy="2686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-1" y="0"/>
            <a:ext cx="3215801" cy="307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519742" y="0"/>
            <a:ext cx="3624258" cy="237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857620" y="214290"/>
            <a:ext cx="1571636" cy="71438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1997 г. </a:t>
            </a:r>
            <a:endParaRPr lang="ru-RU" sz="32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000232" y="4429132"/>
            <a:ext cx="5143536" cy="71438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качестве первоочередных поставлены </a:t>
            </a:r>
          </a:p>
          <a:p>
            <a:pPr algn="ctr"/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 задачи: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5715016"/>
            <a:ext cx="2500330" cy="114298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восстановление банковской системы;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000760" y="5715016"/>
            <a:ext cx="2857520" cy="114298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создание стабильной базы для выплаты зарплат, пенсий и довольствия военным.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357554" y="5715016"/>
            <a:ext cx="2428892" cy="114298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сбалансирование доходной и расходной статей бюджета;</a:t>
            </a:r>
          </a:p>
        </p:txBody>
      </p:sp>
      <p:cxnSp>
        <p:nvCxnSpPr>
          <p:cNvPr id="10" name="Прямая со стрелкой 9"/>
          <p:cNvCxnSpPr>
            <a:stCxn id="5" idx="2"/>
            <a:endCxn id="6" idx="0"/>
          </p:cNvCxnSpPr>
          <p:nvPr/>
        </p:nvCxnSpPr>
        <p:spPr>
          <a:xfrm rot="5400000">
            <a:off x="2875348" y="4018364"/>
            <a:ext cx="571504" cy="2821801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5" idx="2"/>
            <a:endCxn id="8" idx="0"/>
          </p:cNvCxnSpPr>
          <p:nvPr/>
        </p:nvCxnSpPr>
        <p:spPr>
          <a:xfrm rot="5400000">
            <a:off x="4286248" y="5429264"/>
            <a:ext cx="571504" cy="1588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5" idx="2"/>
            <a:endCxn id="7" idx="0"/>
          </p:cNvCxnSpPr>
          <p:nvPr/>
        </p:nvCxnSpPr>
        <p:spPr>
          <a:xfrm rot="16200000" flipH="1">
            <a:off x="5715008" y="4000504"/>
            <a:ext cx="571504" cy="285752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214290"/>
            <a:ext cx="3167799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929322" y="214290"/>
            <a:ext cx="292417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Прямоугольник 28"/>
          <p:cNvSpPr/>
          <p:nvPr/>
        </p:nvSpPr>
        <p:spPr>
          <a:xfrm>
            <a:off x="3500430" y="1071546"/>
            <a:ext cx="2286016" cy="292895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сентябре после политического кризиса, вызванного отставкой В. Кириенко, создано новое правительство во главе с Е. Примаковым. Оно заявило, что будет продолжать курс реформ.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2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1406710" y="-63788"/>
            <a:ext cx="633057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Развитие политической системы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785794"/>
            <a:ext cx="5143536" cy="121444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мере нарастания трудностей в социально-экономической сфере, падения жизненного уровня народа начали появляться политические партии прокоммунистической ориентации</a:t>
            </a:r>
            <a:endParaRPr lang="ru-RU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rot="5400000">
            <a:off x="-142908" y="3143248"/>
            <a:ext cx="214314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1071538" y="2143116"/>
            <a:ext cx="4214842" cy="64294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Социалистическая партия трудящихся,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071538" y="2857496"/>
            <a:ext cx="4214842" cy="64294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Российская коммунистическая рабочая партия, возглавляемая В. Анпиловым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071538" y="3571876"/>
            <a:ext cx="4214842" cy="64294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Компартия РФ во главе с Г. Зюгановым.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572132" y="785794"/>
            <a:ext cx="3286148" cy="10001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партии и движения национально-патриотического направления </a:t>
            </a:r>
            <a:endParaRPr lang="ru-RU" dirty="0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rot="5400000">
            <a:off x="4822033" y="2750339"/>
            <a:ext cx="178595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5857884" y="2143116"/>
            <a:ext cx="3000428" cy="64294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ЛДПР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857884" y="2928934"/>
            <a:ext cx="3000428" cy="64294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Российский общенародный союз </a:t>
            </a:r>
            <a:endParaRPr lang="ru-RU" dirty="0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4500570"/>
            <a:ext cx="285752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ямоугольник 18"/>
          <p:cNvSpPr/>
          <p:nvPr/>
        </p:nvSpPr>
        <p:spPr>
          <a:xfrm>
            <a:off x="285720" y="6572272"/>
            <a:ext cx="2857520" cy="2857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В. Анпилов</a:t>
            </a: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28992" y="4549765"/>
            <a:ext cx="1724017" cy="2308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Прямоугольник 20"/>
          <p:cNvSpPr/>
          <p:nvPr/>
        </p:nvSpPr>
        <p:spPr>
          <a:xfrm>
            <a:off x="3428992" y="6572272"/>
            <a:ext cx="1785950" cy="2857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Г. Зюганов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86380" y="4532716"/>
            <a:ext cx="3524258" cy="2325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Прямоугольник 22"/>
          <p:cNvSpPr/>
          <p:nvPr/>
        </p:nvSpPr>
        <p:spPr>
          <a:xfrm>
            <a:off x="5286380" y="6572272"/>
            <a:ext cx="3643338" cy="2857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В.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Жириновский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11" grpId="0" animBg="1"/>
      <p:bldP spid="15" grpId="0" animBg="1"/>
      <p:bldP spid="16" grpId="0" animBg="1"/>
      <p:bldP spid="19" grpId="0" animBg="1"/>
      <p:bldP spid="21" grpId="0" animBg="1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357166"/>
            <a:ext cx="2500330" cy="4286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25 апреля 1993 г. </a:t>
            </a:r>
            <a:endParaRPr lang="ru-RU" sz="2000" dirty="0"/>
          </a:p>
        </p:txBody>
      </p:sp>
      <p:cxnSp>
        <p:nvCxnSpPr>
          <p:cNvPr id="5" name="Прямая со стрелкой 4"/>
          <p:cNvCxnSpPr>
            <a:stCxn id="3" idx="3"/>
            <a:endCxn id="6" idx="1"/>
          </p:cNvCxnSpPr>
          <p:nvPr/>
        </p:nvCxnSpPr>
        <p:spPr>
          <a:xfrm>
            <a:off x="2786050" y="571480"/>
            <a:ext cx="928694" cy="1588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3714744" y="357166"/>
            <a:ext cx="4786346" cy="4286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Всероссийский референдум </a:t>
            </a:r>
            <a:endParaRPr lang="ru-RU" dirty="0"/>
          </a:p>
        </p:txBody>
      </p:sp>
      <p:cxnSp>
        <p:nvCxnSpPr>
          <p:cNvPr id="10" name="Прямая со стрелкой 9"/>
          <p:cNvCxnSpPr>
            <a:stCxn id="6" idx="2"/>
            <a:endCxn id="12" idx="0"/>
          </p:cNvCxnSpPr>
          <p:nvPr/>
        </p:nvCxnSpPr>
        <p:spPr>
          <a:xfrm rot="5400000">
            <a:off x="5929322" y="964389"/>
            <a:ext cx="357190" cy="1588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3714744" y="1142984"/>
            <a:ext cx="4786346" cy="4286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вопросы конституционной реформы 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714744" y="1571612"/>
            <a:ext cx="4786346" cy="4286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доверие Президенту Ельцину Б.Н. 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857224" y="2571744"/>
            <a:ext cx="3429024" cy="64294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Сформированное Президентом конституционное совещание</a:t>
            </a:r>
            <a:endParaRPr lang="ru-RU" sz="16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857752" y="2571744"/>
            <a:ext cx="3714776" cy="64294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Конституционная комиссия, избранная Съездом народных депутатов</a:t>
            </a:r>
            <a:endParaRPr lang="ru-RU" sz="1600" dirty="0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0" y="2143116"/>
            <a:ext cx="91440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16" idx="2"/>
            <a:endCxn id="23" idx="0"/>
          </p:cNvCxnSpPr>
          <p:nvPr/>
        </p:nvCxnSpPr>
        <p:spPr>
          <a:xfrm rot="5400000">
            <a:off x="2393141" y="3393281"/>
            <a:ext cx="357190" cy="1588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857224" y="3571876"/>
            <a:ext cx="3429024" cy="114300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отстаивало вариант Конституции с сильной президентской властью при более скромных функциях представительных органов</a:t>
            </a:r>
            <a:endParaRPr lang="ru-RU" sz="1600" dirty="0"/>
          </a:p>
        </p:txBody>
      </p:sp>
      <p:cxnSp>
        <p:nvCxnSpPr>
          <p:cNvPr id="27" name="Прямая со стрелкой 26"/>
          <p:cNvCxnSpPr>
            <a:stCxn id="17" idx="2"/>
            <a:endCxn id="30" idx="0"/>
          </p:cNvCxnSpPr>
          <p:nvPr/>
        </p:nvCxnSpPr>
        <p:spPr>
          <a:xfrm rot="5400000">
            <a:off x="6536545" y="3393281"/>
            <a:ext cx="357190" cy="1588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5000628" y="3571876"/>
            <a:ext cx="3429024" cy="114300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отстаивала свой, парламентский вариант Конституции.</a:t>
            </a:r>
            <a:endParaRPr lang="ru-RU" sz="1600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57224" y="4872679"/>
            <a:ext cx="3429024" cy="1904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628" y="4843287"/>
            <a:ext cx="3428983" cy="192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12" grpId="0" animBg="1"/>
      <p:bldP spid="15" grpId="0" animBg="1"/>
      <p:bldP spid="16" grpId="0" animBg="1"/>
      <p:bldP spid="17" grpId="0" animBg="1"/>
      <p:bldP spid="23" grpId="0" animBg="1"/>
      <p:bldP spid="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282" y="214290"/>
            <a:ext cx="2500330" cy="5000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21 сентября 1993 г. </a:t>
            </a:r>
            <a:endParaRPr lang="ru-RU" sz="2000" dirty="0"/>
          </a:p>
        </p:txBody>
      </p:sp>
      <p:cxnSp>
        <p:nvCxnSpPr>
          <p:cNvPr id="4" name="Прямая со стрелкой 3"/>
          <p:cNvCxnSpPr>
            <a:stCxn id="3" idx="3"/>
            <a:endCxn id="5" idx="1"/>
          </p:cNvCxnSpPr>
          <p:nvPr/>
        </p:nvCxnSpPr>
        <p:spPr>
          <a:xfrm>
            <a:off x="2714612" y="464323"/>
            <a:ext cx="500066" cy="1588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3214678" y="142852"/>
            <a:ext cx="1785950" cy="64294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Указ № 1400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572132" y="214290"/>
            <a:ext cx="3357586" cy="71438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 роспуске Съезда народных депутатов РФ и Верховного Совета.</a:t>
            </a:r>
            <a:endParaRPr lang="ru-RU" sz="1600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5572132" y="1000108"/>
            <a:ext cx="3357586" cy="92869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 проведении в декабре выборов нового органа законодательной власти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Федерального Собрания </a:t>
            </a:r>
            <a:endParaRPr lang="ru-RU" sz="1600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5572132" y="2000240"/>
            <a:ext cx="3357586" cy="92869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 проведении в декабре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референдума по проекту новой Конституции России</a:t>
            </a:r>
            <a:endParaRPr lang="ru-RU" sz="1600" dirty="0"/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 rot="5400000">
            <a:off x="4000496" y="1571612"/>
            <a:ext cx="271464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0" y="3143248"/>
            <a:ext cx="91440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Прямоугольник 44"/>
          <p:cNvSpPr/>
          <p:nvPr/>
        </p:nvSpPr>
        <p:spPr>
          <a:xfrm>
            <a:off x="142844" y="3500438"/>
            <a:ext cx="2500330" cy="5000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21 сентября 1993 г. </a:t>
            </a:r>
            <a:endParaRPr lang="ru-RU" sz="2000" dirty="0"/>
          </a:p>
        </p:txBody>
      </p:sp>
      <p:cxnSp>
        <p:nvCxnSpPr>
          <p:cNvPr id="46" name="Прямая со стрелкой 45"/>
          <p:cNvCxnSpPr>
            <a:stCxn id="45" idx="3"/>
            <a:endCxn id="49" idx="1"/>
          </p:cNvCxnSpPr>
          <p:nvPr/>
        </p:nvCxnSpPr>
        <p:spPr>
          <a:xfrm>
            <a:off x="2643174" y="3750471"/>
            <a:ext cx="500066" cy="1588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Прямоугольник 48"/>
          <p:cNvSpPr/>
          <p:nvPr/>
        </p:nvSpPr>
        <p:spPr>
          <a:xfrm>
            <a:off x="3143240" y="3286124"/>
            <a:ext cx="2500330" cy="92869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Верховный Совет РФ во главе с его председателем Р. И. Хасбулатовым </a:t>
            </a:r>
            <a:endParaRPr lang="ru-RU" sz="1400" dirty="0"/>
          </a:p>
        </p:txBody>
      </p:sp>
      <p:cxnSp>
        <p:nvCxnSpPr>
          <p:cNvPr id="53" name="Прямая со стрелкой 52"/>
          <p:cNvCxnSpPr>
            <a:stCxn id="49" idx="3"/>
            <a:endCxn id="56" idx="1"/>
          </p:cNvCxnSpPr>
          <p:nvPr/>
        </p:nvCxnSpPr>
        <p:spPr>
          <a:xfrm>
            <a:off x="5643570" y="3750471"/>
            <a:ext cx="428628" cy="1588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Прямоугольник 55"/>
          <p:cNvSpPr/>
          <p:nvPr/>
        </p:nvSpPr>
        <p:spPr>
          <a:xfrm>
            <a:off x="6072198" y="3286124"/>
            <a:ext cx="2500330" cy="92869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принял решение о немедленном прекращении полномочий Ельцина</a:t>
            </a:r>
            <a:endParaRPr lang="ru-RU" sz="1400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785794"/>
            <a:ext cx="3000396" cy="2250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86380" y="4286256"/>
            <a:ext cx="3624258" cy="237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86116" y="857232"/>
            <a:ext cx="1714512" cy="2150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" name="Прямоугольник 60"/>
          <p:cNvSpPr/>
          <p:nvPr/>
        </p:nvSpPr>
        <p:spPr>
          <a:xfrm>
            <a:off x="142844" y="4357694"/>
            <a:ext cx="5072098" cy="2286016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21 сентября началась фактическая осада здания Верховного Совета, где народные депутаты стали собираться на чрезвычайный съезд, а утром 4 октября он был обстрелян боевыми снарядами из танковых орудий. К исходу дня все завершилось, здание было взято отрядом спецвойск, руководители сопротивления А. В. Руцкой, Р. И. Хасбулатов и их сторонники были арестованы. В ходе октябрьских событий в Москве погибли несколько сот человек. </a:t>
            </a:r>
            <a:endParaRPr lang="ru-RU" sz="1600" dirty="0"/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15" grpId="0" animBg="1"/>
      <p:bldP spid="28" grpId="0" animBg="1"/>
      <p:bldP spid="33" grpId="0" animBg="1"/>
      <p:bldP spid="45" grpId="0" animBg="1"/>
      <p:bldP spid="49" grpId="0" animBg="1"/>
      <p:bldP spid="56" grpId="0" animBg="1"/>
      <p:bldP spid="6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428604"/>
            <a:ext cx="2500330" cy="57150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12 декабря 1993 г. </a:t>
            </a:r>
            <a:endParaRPr lang="ru-RU" sz="2000" dirty="0"/>
          </a:p>
        </p:txBody>
      </p:sp>
      <p:cxnSp>
        <p:nvCxnSpPr>
          <p:cNvPr id="5" name="Прямая со стрелкой 4"/>
          <p:cNvCxnSpPr>
            <a:stCxn id="4" idx="3"/>
          </p:cNvCxnSpPr>
          <p:nvPr/>
        </p:nvCxnSpPr>
        <p:spPr>
          <a:xfrm>
            <a:off x="2500330" y="714356"/>
            <a:ext cx="785786" cy="1588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3286116" y="214290"/>
            <a:ext cx="2500330" cy="5000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выборы в Федеральное Собрание </a:t>
            </a:r>
            <a:endParaRPr lang="ru-RU" sz="1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286116" y="714356"/>
            <a:ext cx="2500330" cy="5000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референдум по принятию новой Конституции</a:t>
            </a:r>
            <a:endParaRPr lang="ru-RU" sz="16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0" y="1571612"/>
            <a:ext cx="2500330" cy="57150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Совет Федерации </a:t>
            </a:r>
            <a:endParaRPr lang="ru-RU" sz="20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0" y="2143116"/>
            <a:ext cx="2500330" cy="92869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Государственная Дума</a:t>
            </a:r>
            <a:endParaRPr lang="ru-RU" sz="2000" dirty="0"/>
          </a:p>
        </p:txBody>
      </p:sp>
      <p:cxnSp>
        <p:nvCxnSpPr>
          <p:cNvPr id="16" name="Прямая со стрелкой 15"/>
          <p:cNvCxnSpPr>
            <a:stCxn id="14" idx="3"/>
            <a:endCxn id="19" idx="1"/>
          </p:cNvCxnSpPr>
          <p:nvPr/>
        </p:nvCxnSpPr>
        <p:spPr>
          <a:xfrm>
            <a:off x="2500330" y="1857364"/>
            <a:ext cx="500034" cy="1588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3000364" y="1571612"/>
            <a:ext cx="2786082" cy="57150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сформирован из работников органов власти и госуправления.</a:t>
            </a:r>
            <a:endParaRPr lang="ru-RU" sz="1400" dirty="0"/>
          </a:p>
        </p:txBody>
      </p:sp>
      <p:cxnSp>
        <p:nvCxnSpPr>
          <p:cNvPr id="23" name="Прямая со стрелкой 22"/>
          <p:cNvCxnSpPr>
            <a:stCxn id="15" idx="3"/>
            <a:endCxn id="26" idx="1"/>
          </p:cNvCxnSpPr>
          <p:nvPr/>
        </p:nvCxnSpPr>
        <p:spPr>
          <a:xfrm>
            <a:off x="2500330" y="2607463"/>
            <a:ext cx="500034" cy="1588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3000364" y="2214554"/>
            <a:ext cx="5857916" cy="7858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свыше 25%</a:t>
            </a:r>
            <a:r>
              <a:rPr kumimoji="0" lang="ru-RU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ЛДПР</a:t>
            </a:r>
          </a:p>
          <a:p>
            <a:pPr algn="ctr"/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Выбор России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возглавляемая Е. Т. Гайдаром,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17%. </a:t>
            </a:r>
          </a:p>
          <a:p>
            <a:pPr algn="ctr"/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Значительных успехов добились коммунисты, аграрии и движение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Женщины России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1200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43636" y="214290"/>
            <a:ext cx="2385514" cy="189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3286124"/>
            <a:ext cx="3571900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Прямоугольник 35"/>
          <p:cNvSpPr/>
          <p:nvPr/>
        </p:nvSpPr>
        <p:spPr>
          <a:xfrm>
            <a:off x="357158" y="6572272"/>
            <a:ext cx="3571900" cy="2857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Рыбкин И.П. 1-й Председатель ГД</a:t>
            </a:r>
            <a:endParaRPr lang="ru-RU" sz="1400" dirty="0"/>
          </a:p>
        </p:txBody>
      </p:sp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929190" y="3286124"/>
            <a:ext cx="2928958" cy="3295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Прямоугольник 38"/>
          <p:cNvSpPr/>
          <p:nvPr/>
        </p:nvSpPr>
        <p:spPr>
          <a:xfrm>
            <a:off x="4929190" y="6572272"/>
            <a:ext cx="2928958" cy="2857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Шумейко В. 1-й председатель СФ</a:t>
            </a:r>
            <a:endParaRPr lang="ru-RU" sz="1400" dirty="0"/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0" grpId="0" animBg="1"/>
      <p:bldP spid="14" grpId="0" animBg="1"/>
      <p:bldP spid="15" grpId="0" animBg="1"/>
      <p:bldP spid="19" grpId="0" animBg="1"/>
      <p:bldP spid="26" grpId="0" animBg="1"/>
      <p:bldP spid="36" grpId="0" animBg="1"/>
      <p:bldP spid="3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5673226"/>
            <a:ext cx="9144000" cy="1200329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ного детей осталось сиротами, десятки тысяч людей оказались без крова. Чеченская война серьезно обострила политическую ситуацию в стране.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728" y="0"/>
            <a:ext cx="25233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Чеченская война.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642918"/>
            <a:ext cx="5572164" cy="5000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</a:t>
            </a:r>
            <a:r>
              <a:rPr kumimoji="0" lang="ru-RU" sz="2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сновные причины: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1357298"/>
            <a:ext cx="5572164" cy="92869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непоследовательная политика федеральной власти в отношении автономных республик, а позже и краев и областей, приведшая к сепаратистским тенденциям;</a:t>
            </a:r>
            <a:endParaRPr lang="ru-RU" sz="1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2357430"/>
            <a:ext cx="5572164" cy="92869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противостояние крупных криминально-мафиозных структур, как чеченских, так и московских, и жесткая конкурентная борьба в сфере подпольного нефтебизнеса и торговли оружием;</a:t>
            </a:r>
            <a:endParaRPr lang="ru-RU" sz="1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4714884"/>
            <a:ext cx="5572164" cy="57150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умелая поддержка и разжигание чеченского конфликта определенными силами извне, </a:t>
            </a:r>
            <a:endParaRPr lang="ru-RU" sz="1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85720" y="3357562"/>
            <a:ext cx="5572164" cy="64294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заинтересованными в разрушении единства России, отторжении от нее Кавказа и последующем расчленении;</a:t>
            </a:r>
            <a:endParaRPr lang="ru-RU" sz="1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85720" y="4071942"/>
            <a:ext cx="5572164" cy="57150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ввод федеральных войск, бездарное руководство военными операциями.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rot="5400000">
            <a:off x="-1821701" y="3321843"/>
            <a:ext cx="4071966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6000760" y="0"/>
            <a:ext cx="2928958" cy="5000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Последствия: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000760" y="714356"/>
            <a:ext cx="2928958" cy="114300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 исходу 1996 г. в Чечне погибло, по предварительным подсчетам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000760" y="2000240"/>
            <a:ext cx="2928958" cy="1571636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около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80 тысяч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военнослужащих, вооруженных сепаратистов и мирных жителей</a:t>
            </a:r>
            <a:endParaRPr lang="ru-RU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000760" y="3714752"/>
            <a:ext cx="2928958" cy="1571636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свыше 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240 тысяч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человек получили ранения и контузии</a:t>
            </a:r>
            <a:endParaRPr lang="ru-RU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428604"/>
            <a:ext cx="2143108" cy="57150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1995 г. </a:t>
            </a:r>
            <a:endParaRPr lang="ru-RU" sz="4000" dirty="0"/>
          </a:p>
        </p:txBody>
      </p:sp>
      <p:cxnSp>
        <p:nvCxnSpPr>
          <p:cNvPr id="6" name="Прямая со стрелкой 5"/>
          <p:cNvCxnSpPr>
            <a:stCxn id="3" idx="3"/>
            <a:endCxn id="9" idx="1"/>
          </p:cNvCxnSpPr>
          <p:nvPr/>
        </p:nvCxnSpPr>
        <p:spPr>
          <a:xfrm>
            <a:off x="2143108" y="714356"/>
            <a:ext cx="428628" cy="1588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2571736" y="428604"/>
            <a:ext cx="2928958" cy="57150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обострилась борьба между Президентом и Госдумой</a:t>
            </a:r>
            <a:endParaRPr lang="ru-RU" sz="1600" dirty="0"/>
          </a:p>
        </p:txBody>
      </p:sp>
      <p:cxnSp>
        <p:nvCxnSpPr>
          <p:cNvPr id="15" name="Прямая со стрелкой 14"/>
          <p:cNvCxnSpPr>
            <a:stCxn id="9" idx="3"/>
            <a:endCxn id="19" idx="1"/>
          </p:cNvCxnSpPr>
          <p:nvPr/>
        </p:nvCxnSpPr>
        <p:spPr>
          <a:xfrm>
            <a:off x="5500694" y="714356"/>
            <a:ext cx="1143008" cy="1588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6643702" y="428604"/>
            <a:ext cx="2500298" cy="57150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предстоящие выборы в Государственную Думу</a:t>
            </a:r>
            <a:endParaRPr lang="ru-RU" sz="16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5500694" y="500042"/>
            <a:ext cx="1143008" cy="2143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причина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0" y="1428736"/>
            <a:ext cx="2500298" cy="571504"/>
          </a:xfrm>
          <a:prstGeom prst="rect">
            <a:avLst/>
          </a:prstGeom>
          <a:solidFill>
            <a:srgbClr val="00B05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17 декабря1995 г.</a:t>
            </a:r>
            <a:endParaRPr lang="ru-RU" sz="4000" dirty="0"/>
          </a:p>
        </p:txBody>
      </p:sp>
      <p:cxnSp>
        <p:nvCxnSpPr>
          <p:cNvPr id="26" name="Прямая со стрелкой 25"/>
          <p:cNvCxnSpPr>
            <a:stCxn id="25" idx="3"/>
            <a:endCxn id="30" idx="1"/>
          </p:cNvCxnSpPr>
          <p:nvPr/>
        </p:nvCxnSpPr>
        <p:spPr>
          <a:xfrm>
            <a:off x="2500298" y="1714488"/>
            <a:ext cx="714380" cy="1588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3214678" y="1428736"/>
            <a:ext cx="2000264" cy="571504"/>
          </a:xfrm>
          <a:prstGeom prst="rect">
            <a:avLst/>
          </a:prstGeom>
          <a:solidFill>
            <a:srgbClr val="00B05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Выборы в ГД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0" y="2214554"/>
            <a:ext cx="2500298" cy="57150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коммунисты </a:t>
            </a:r>
            <a:endParaRPr lang="ru-RU" sz="2400" dirty="0"/>
          </a:p>
        </p:txBody>
      </p:sp>
      <p:cxnSp>
        <p:nvCxnSpPr>
          <p:cNvPr id="37" name="Прямая со стрелкой 36"/>
          <p:cNvCxnSpPr>
            <a:stCxn id="36" idx="3"/>
            <a:endCxn id="40" idx="1"/>
          </p:cNvCxnSpPr>
          <p:nvPr/>
        </p:nvCxnSpPr>
        <p:spPr>
          <a:xfrm>
            <a:off x="2500298" y="2500306"/>
            <a:ext cx="642942" cy="1588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3143240" y="2214554"/>
            <a:ext cx="2143108" cy="57150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22% </a:t>
            </a:r>
            <a:endParaRPr lang="ru-RU" sz="4000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0" y="2857496"/>
            <a:ext cx="2500298" cy="57150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ЛДПР</a:t>
            </a:r>
            <a:endParaRPr lang="ru-RU" sz="2400" dirty="0"/>
          </a:p>
        </p:txBody>
      </p:sp>
      <p:cxnSp>
        <p:nvCxnSpPr>
          <p:cNvPr id="46" name="Прямая со стрелкой 45"/>
          <p:cNvCxnSpPr>
            <a:stCxn id="45" idx="3"/>
            <a:endCxn id="49" idx="1"/>
          </p:cNvCxnSpPr>
          <p:nvPr/>
        </p:nvCxnSpPr>
        <p:spPr>
          <a:xfrm>
            <a:off x="2500298" y="3143248"/>
            <a:ext cx="642942" cy="1588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Прямоугольник 48"/>
          <p:cNvSpPr/>
          <p:nvPr/>
        </p:nvSpPr>
        <p:spPr>
          <a:xfrm>
            <a:off x="3143240" y="2857496"/>
            <a:ext cx="2143108" cy="57150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10,9% 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0" y="3500438"/>
            <a:ext cx="2500298" cy="57150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Наш дом Россия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000" dirty="0"/>
          </a:p>
        </p:txBody>
      </p:sp>
      <p:cxnSp>
        <p:nvCxnSpPr>
          <p:cNvPr id="53" name="Прямая со стрелкой 52"/>
          <p:cNvCxnSpPr>
            <a:stCxn id="52" idx="3"/>
            <a:endCxn id="56" idx="1"/>
          </p:cNvCxnSpPr>
          <p:nvPr/>
        </p:nvCxnSpPr>
        <p:spPr>
          <a:xfrm>
            <a:off x="2500298" y="3786190"/>
            <a:ext cx="642942" cy="1588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Прямоугольник 55"/>
          <p:cNvSpPr/>
          <p:nvPr/>
        </p:nvSpPr>
        <p:spPr>
          <a:xfrm>
            <a:off x="3143240" y="3500438"/>
            <a:ext cx="2143108" cy="57150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10% 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0" y="4143380"/>
            <a:ext cx="2500298" cy="57150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«Яблоко» </a:t>
            </a:r>
          </a:p>
        </p:txBody>
      </p:sp>
      <p:cxnSp>
        <p:nvCxnSpPr>
          <p:cNvPr id="59" name="Прямая со стрелкой 58"/>
          <p:cNvCxnSpPr>
            <a:stCxn id="58" idx="3"/>
            <a:endCxn id="63" idx="1"/>
          </p:cNvCxnSpPr>
          <p:nvPr/>
        </p:nvCxnSpPr>
        <p:spPr>
          <a:xfrm>
            <a:off x="2500298" y="4429132"/>
            <a:ext cx="642942" cy="1588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Прямоугольник 62"/>
          <p:cNvSpPr/>
          <p:nvPr/>
        </p:nvSpPr>
        <p:spPr>
          <a:xfrm>
            <a:off x="3143240" y="4143380"/>
            <a:ext cx="2143140" cy="57150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7% </a:t>
            </a:r>
          </a:p>
        </p:txBody>
      </p:sp>
      <p:sp>
        <p:nvSpPr>
          <p:cNvPr id="68" name="Прямоугольник 67"/>
          <p:cNvSpPr/>
          <p:nvPr/>
        </p:nvSpPr>
        <p:spPr>
          <a:xfrm>
            <a:off x="5715008" y="1428736"/>
            <a:ext cx="3143272" cy="500066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15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февраля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1996 г.</a:t>
            </a:r>
            <a:endParaRPr lang="ru-RU" sz="4000" dirty="0"/>
          </a:p>
        </p:txBody>
      </p:sp>
      <p:cxnSp>
        <p:nvCxnSpPr>
          <p:cNvPr id="70" name="Прямая соединительная линия 69"/>
          <p:cNvCxnSpPr/>
          <p:nvPr/>
        </p:nvCxnSpPr>
        <p:spPr>
          <a:xfrm rot="5400000">
            <a:off x="4822033" y="2893215"/>
            <a:ext cx="1643074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Прямоугольник 70"/>
          <p:cNvSpPr/>
          <p:nvPr/>
        </p:nvSpPr>
        <p:spPr>
          <a:xfrm>
            <a:off x="5786446" y="2143116"/>
            <a:ext cx="3143272" cy="857256"/>
          </a:xfrm>
          <a:prstGeom prst="rect">
            <a:avLst/>
          </a:prstGeom>
          <a:solidFill>
            <a:srgbClr val="00B0F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Б. Н. Ельцин официально заявил, что собирается баллотироваться на второй президентский срок</a:t>
            </a:r>
            <a:endParaRPr lang="ru-RU" sz="1600" dirty="0"/>
          </a:p>
        </p:txBody>
      </p:sp>
      <p:sp>
        <p:nvSpPr>
          <p:cNvPr id="72" name="Прямоугольник 71"/>
          <p:cNvSpPr/>
          <p:nvPr/>
        </p:nvSpPr>
        <p:spPr>
          <a:xfrm>
            <a:off x="5786446" y="3143248"/>
            <a:ext cx="3143272" cy="500066"/>
          </a:xfrm>
          <a:prstGeom prst="rect">
            <a:avLst/>
          </a:prstGeom>
          <a:solidFill>
            <a:srgbClr val="00B0F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лидер КПРФ Г. А. Зюганов</a:t>
            </a:r>
            <a:endParaRPr lang="ru-RU" sz="1600" dirty="0"/>
          </a:p>
        </p:txBody>
      </p:sp>
      <p:sp>
        <p:nvSpPr>
          <p:cNvPr id="77" name="Rectangle 1"/>
          <p:cNvSpPr>
            <a:spLocks noChangeArrowheads="1"/>
          </p:cNvSpPr>
          <p:nvPr/>
        </p:nvSpPr>
        <p:spPr bwMode="auto">
          <a:xfrm>
            <a:off x="0" y="5042118"/>
            <a:ext cx="9144000" cy="1815882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Первый тур президентских выборов в июне 1996 г. выявил двух лидеров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Ельцина и Зюганова. Однако ни один из них не набрал нужного для победы большинства голосов. Второй тур принес победу Ельцину, за которого проголосовало 53,8% принявших участие в голосовании, или 37% от списка избирателей. Новый Кабинет министров в основном сохранил свой прежний состав. Дума поддержала кандидатуру Черномырдина на пост премьера. На должность руководителя администрации президента был назначен Чубайс, что говорило об ориентации власти на продолжение радикального курса реформ.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9" grpId="0" animBg="1"/>
      <p:bldP spid="23" grpId="0"/>
      <p:bldP spid="25" grpId="0" animBg="1"/>
      <p:bldP spid="30" grpId="0" animBg="1"/>
      <p:bldP spid="36" grpId="0" animBg="1"/>
      <p:bldP spid="40" grpId="0" animBg="1"/>
      <p:bldP spid="45" grpId="0" animBg="1"/>
      <p:bldP spid="49" grpId="0" animBg="1"/>
      <p:bldP spid="52" grpId="0" animBg="1"/>
      <p:bldP spid="56" grpId="0" animBg="1"/>
      <p:bldP spid="58" grpId="0" animBg="1"/>
      <p:bldP spid="63" grpId="0" animBg="1"/>
      <p:bldP spid="68" grpId="0" animBg="1"/>
      <p:bldP spid="71" grpId="0" animBg="1"/>
      <p:bldP spid="72" grpId="0" animBg="1"/>
      <p:bldP spid="7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28575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3000372"/>
            <a:ext cx="2857488" cy="8572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конце марта 1998 г. правительство Черномырдина было отправлено в отставку </a:t>
            </a:r>
            <a:endParaRPr lang="ru-RU" dirty="0"/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00364" y="0"/>
            <a:ext cx="3214688" cy="3239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3000364" y="3000372"/>
            <a:ext cx="3214710" cy="8572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новым премьер-министром назначен (после троекратного голосования в Думе) С. В. Кириенко.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357950" y="142852"/>
            <a:ext cx="2643206" cy="371477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Правительство 33-летнего премьера просуществовало 4 месяца. Преодоление политического, экономического и финансового кризисов, охвативших страну, было возможно лишь при условии поддержки правительства обеими палатами Парламента, лидерами различных политических партий, финансовыми кругами и местными руководителями</a:t>
            </a:r>
            <a:endParaRPr lang="ru-RU" sz="1600" dirty="0"/>
          </a:p>
        </p:txBody>
      </p:sp>
      <p:pic>
        <p:nvPicPr>
          <p:cNvPr id="31750" name="Picture 6"/>
          <p:cNvPicPr>
            <a:picLocks noChangeAspect="1" noChangeArrowheads="1"/>
          </p:cNvPicPr>
          <p:nvPr/>
        </p:nvPicPr>
        <p:blipFill>
          <a:blip r:embed="rId4" cstate="email"/>
          <a:srcRect b="13325"/>
          <a:stretch>
            <a:fillRect/>
          </a:stretch>
        </p:blipFill>
        <p:spPr bwMode="auto">
          <a:xfrm>
            <a:off x="0" y="3929066"/>
            <a:ext cx="2707752" cy="292893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13" name="Прямоугольник 12"/>
          <p:cNvSpPr/>
          <p:nvPr/>
        </p:nvSpPr>
        <p:spPr>
          <a:xfrm>
            <a:off x="0" y="6211669"/>
            <a:ext cx="2714612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Таким правительством стало правительство, возглавляемое Е. М. Примаковым. </a:t>
            </a:r>
          </a:p>
        </p:txBody>
      </p:sp>
      <p:pic>
        <p:nvPicPr>
          <p:cNvPr id="31751" name="Picture 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786050" y="3928289"/>
            <a:ext cx="3738562" cy="2681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2786050" y="6072206"/>
            <a:ext cx="3714776" cy="78579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мае 1999 года Президент Б.Н. Ельцин без объяснения причин отправил в отставку правительство Примакова и назначил премьер-министром С. В. Степашина. 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3357554" y="4771075"/>
            <a:ext cx="264317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357950" y="3929066"/>
            <a:ext cx="2643206" cy="292893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первой попытки Государственная Дума утвердила эту кандидатуру. </a:t>
            </a:r>
            <a:r>
              <a:rPr kumimoji="0" lang="ru-RU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августе 1999 года отряды чеченских террористов вторглись на территорию Дагестана, фактически началась вторая чеченская война.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3" grpId="0" animBg="1"/>
      <p:bldP spid="15" grpId="0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282" y="285728"/>
            <a:ext cx="4000528" cy="20002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этих условиях Ельцин посчитал нужным в очередной раз сменить правительство и назначил его главой бывшего директора ФСБ В. В. Путина. В своем заявлении Президент РФ фактически объявил Путина своим преемником.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2357430"/>
            <a:ext cx="4000528" cy="40005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19 декабря 1999 года состоялись выборы в Государственную Думу РФ. Большинство мест получили КПРФ и вновь созданное движение </a:t>
            </a:r>
            <a:r>
              <a:rPr lang="ru-RU" dirty="0" smtClean="0">
                <a:solidFill>
                  <a:schemeClr val="tx1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Единство</a:t>
            </a:r>
            <a:r>
              <a:rPr lang="ru-RU" dirty="0" smtClean="0">
                <a:solidFill>
                  <a:schemeClr val="tx1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Сменилось 75% депутатов. 31 декабря 1999 года Президент Б. Н. Ельцин неожиданно объявил о своей отставке. Согласно Конституции исполняющим обязанности Президента РФ стал В. В. Путин. Центральная избирательная комиссия РФ назначила выборы нового президента на 26 марта 2000 года.</a:t>
            </a:r>
            <a:endParaRPr lang="ru-RU" dirty="0" smtClean="0">
              <a:solidFill>
                <a:schemeClr val="tx1"/>
              </a:solidFill>
              <a:latin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00562" y="285728"/>
            <a:ext cx="4352220" cy="6062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172704" y="-63788"/>
            <a:ext cx="679859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Программа экономических реформ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6027003"/>
            <a:ext cx="9144000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Общество было готово к определенным тяготам и лишениям, связанным с реформой, но Президент обещал, что этот период не будет длинным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6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 месяцев и что уже к осени 1992 г. страна получит реальные положительные результаты.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857232"/>
            <a:ext cx="2786082" cy="64294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август</a:t>
            </a:r>
            <a:r>
              <a:rPr lang="ru-RU" dirty="0" smtClean="0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сентябрь 1991 г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428992" y="714356"/>
            <a:ext cx="2786082" cy="92869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Победа демократических сил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(ГКЧП и последующие события)</a:t>
            </a:r>
            <a:endParaRPr lang="ru-RU" sz="1200" dirty="0"/>
          </a:p>
        </p:txBody>
      </p:sp>
      <p:cxnSp>
        <p:nvCxnSpPr>
          <p:cNvPr id="8" name="Прямая со стрелкой 7"/>
          <p:cNvCxnSpPr>
            <a:stCxn id="5" idx="3"/>
            <a:endCxn id="6" idx="1"/>
          </p:cNvCxnSpPr>
          <p:nvPr/>
        </p:nvCxnSpPr>
        <p:spPr>
          <a:xfrm>
            <a:off x="3071802" y="1178703"/>
            <a:ext cx="357190" cy="1588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3428992" y="1928802"/>
            <a:ext cx="2786082" cy="92869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 Съезд народных депутатов России </a:t>
            </a:r>
            <a:endParaRPr lang="ru-RU" sz="2000" dirty="0"/>
          </a:p>
        </p:txBody>
      </p:sp>
      <p:cxnSp>
        <p:nvCxnSpPr>
          <p:cNvPr id="12" name="Прямая со стрелкой 11"/>
          <p:cNvCxnSpPr>
            <a:stCxn id="6" idx="2"/>
            <a:endCxn id="11" idx="0"/>
          </p:cNvCxnSpPr>
          <p:nvPr/>
        </p:nvCxnSpPr>
        <p:spPr>
          <a:xfrm rot="5400000">
            <a:off x="4679157" y="1785926"/>
            <a:ext cx="285752" cy="1588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3428992" y="3071810"/>
            <a:ext cx="2786082" cy="121444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Президент получил дополнительные широкие полномочия сроком на год для реализации </a:t>
            </a:r>
            <a:r>
              <a:rPr lang="ru-RU" sz="1400" dirty="0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непопулярных</a:t>
            </a:r>
            <a:r>
              <a:rPr lang="ru-RU" sz="1400" dirty="0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решений. </a:t>
            </a:r>
            <a:endParaRPr lang="ru-RU" sz="1400" dirty="0"/>
          </a:p>
        </p:txBody>
      </p:sp>
      <p:cxnSp>
        <p:nvCxnSpPr>
          <p:cNvPr id="18" name="Прямая со стрелкой 17"/>
          <p:cNvCxnSpPr>
            <a:stCxn id="11" idx="2"/>
            <a:endCxn id="17" idx="0"/>
          </p:cNvCxnSpPr>
          <p:nvPr/>
        </p:nvCxnSpPr>
        <p:spPr>
          <a:xfrm rot="5400000">
            <a:off x="4714876" y="2964653"/>
            <a:ext cx="214314" cy="1588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6572264" y="2000240"/>
            <a:ext cx="2357454" cy="7858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курс преобразований предложил на Президент Б. Н. Ельцин</a:t>
            </a:r>
            <a:endParaRPr lang="ru-RU" sz="1400" dirty="0"/>
          </a:p>
        </p:txBody>
      </p:sp>
      <p:cxnSp>
        <p:nvCxnSpPr>
          <p:cNvPr id="23" name="Прямая со стрелкой 22"/>
          <p:cNvCxnSpPr>
            <a:stCxn id="22" idx="1"/>
            <a:endCxn id="11" idx="3"/>
          </p:cNvCxnSpPr>
          <p:nvPr/>
        </p:nvCxnSpPr>
        <p:spPr>
          <a:xfrm rot="10800000">
            <a:off x="6215074" y="2393149"/>
            <a:ext cx="357190" cy="1588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3428992" y="4500570"/>
            <a:ext cx="2786082" cy="92869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начало коренных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преобразований экономической и общественно-политической системы.</a:t>
            </a:r>
            <a:endParaRPr lang="ru-RU" sz="1400" dirty="0"/>
          </a:p>
        </p:txBody>
      </p:sp>
      <p:cxnSp>
        <p:nvCxnSpPr>
          <p:cNvPr id="34" name="Прямая со стрелкой 33"/>
          <p:cNvCxnSpPr>
            <a:stCxn id="17" idx="2"/>
            <a:endCxn id="32" idx="0"/>
          </p:cNvCxnSpPr>
          <p:nvPr/>
        </p:nvCxnSpPr>
        <p:spPr>
          <a:xfrm rot="5400000">
            <a:off x="4714876" y="4393413"/>
            <a:ext cx="214314" cy="1588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Прямоугольник 36"/>
          <p:cNvSpPr/>
          <p:nvPr/>
        </p:nvSpPr>
        <p:spPr>
          <a:xfrm>
            <a:off x="214282" y="1643050"/>
            <a:ext cx="2857520" cy="4185761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Съезд народных депутатов РСФСР Российской Федерации — высший орган государственной власти России с 16 мая 1990 по 21 сентября 1993. Деятельность съезда регулировал временный регламент, постоянный отсутствовал.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Избран 4 марта 1990 года на пятилетний срок. В 1993 году деятельность Съезда прекратилась после указа президента Ельцина о поэтапной конституционной реформе от 21 сентября 1993 года и штурма Дома Советов. Разгон Верховного Совета и Съезда привел к вооруженным столкновениям в центре Москвы 3—4 октября 1993 года.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657972" y="3071810"/>
            <a:ext cx="2057414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72264" y="531784"/>
            <a:ext cx="2309666" cy="1364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" grpId="0" animBg="1"/>
      <p:bldP spid="6" grpId="0" animBg="1"/>
      <p:bldP spid="11" grpId="0" animBg="1"/>
      <p:bldP spid="17" grpId="0" animBg="1"/>
      <p:bldP spid="22" grpId="0" animBg="1"/>
      <p:bldP spid="32" grpId="0" animBg="1"/>
      <p:bldP spid="3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928934"/>
            <a:ext cx="4429124" cy="8572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Практическое внедрение радикальной модели экономического реформирования возглавил вице-премьер Е. Т. Гайдар. </a:t>
            </a:r>
            <a:endParaRPr lang="ru-RU" sz="14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4476750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4000504"/>
            <a:ext cx="2714612" cy="57150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1 января 1992 г. </a:t>
            </a:r>
            <a:endParaRPr lang="ru-RU" sz="2400" dirty="0"/>
          </a:p>
        </p:txBody>
      </p:sp>
      <p:cxnSp>
        <p:nvCxnSpPr>
          <p:cNvPr id="6" name="Прямая со стрелкой 5"/>
          <p:cNvCxnSpPr>
            <a:stCxn id="5" idx="3"/>
            <a:endCxn id="8" idx="1"/>
          </p:cNvCxnSpPr>
          <p:nvPr/>
        </p:nvCxnSpPr>
        <p:spPr>
          <a:xfrm>
            <a:off x="2714612" y="4286256"/>
            <a:ext cx="571504" cy="1588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3286116" y="4000504"/>
            <a:ext cx="2357454" cy="57150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либерализация цен</a:t>
            </a:r>
            <a:endParaRPr lang="ru-RU" sz="1600" dirty="0"/>
          </a:p>
        </p:txBody>
      </p:sp>
      <p:cxnSp>
        <p:nvCxnSpPr>
          <p:cNvPr id="16" name="Прямая со стрелкой 15"/>
          <p:cNvCxnSpPr>
            <a:stCxn id="8" idx="3"/>
            <a:endCxn id="20" idx="1"/>
          </p:cNvCxnSpPr>
          <p:nvPr/>
        </p:nvCxnSpPr>
        <p:spPr>
          <a:xfrm>
            <a:off x="5643570" y="4286256"/>
            <a:ext cx="500066" cy="1588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6143636" y="4000504"/>
            <a:ext cx="2571768" cy="57150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россияне лишились всех своих сбережений, </a:t>
            </a:r>
            <a:endParaRPr lang="ru-RU" sz="1600" dirty="0"/>
          </a:p>
        </p:txBody>
      </p:sp>
      <p:graphicFrame>
        <p:nvGraphicFramePr>
          <p:cNvPr id="24" name="Диаграмма 23"/>
          <p:cNvGraphicFramePr/>
          <p:nvPr/>
        </p:nvGraphicFramePr>
        <p:xfrm>
          <a:off x="4643438" y="0"/>
          <a:ext cx="4500562" cy="3571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2844" y="4683956"/>
            <a:ext cx="2928958" cy="1969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000760" y="4714884"/>
            <a:ext cx="2862260" cy="1947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214678" y="4714867"/>
            <a:ext cx="2571768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8" grpId="0" animBg="1"/>
      <p:bldP spid="20" grpId="0" animBg="1"/>
      <p:bldGraphic spid="24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6119336"/>
            <a:ext cx="9144000" cy="7386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R="0" lvl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Новые владельцы приватизированных предприятий в большинстве случаев не обеспечили вложение средств в модернизацию, новые технологии и т. п. Поэтому не только не произошло роста прибыли, но продолжался общий спад производства.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328291" y="-2233"/>
            <a:ext cx="24874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Приватизация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571480"/>
            <a:ext cx="2786082" cy="64294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лето 1992 г. </a:t>
            </a:r>
            <a:endParaRPr lang="ru-RU" sz="4000" dirty="0"/>
          </a:p>
        </p:txBody>
      </p:sp>
      <p:cxnSp>
        <p:nvCxnSpPr>
          <p:cNvPr id="6" name="Прямая со стрелкой 5"/>
          <p:cNvCxnSpPr>
            <a:stCxn id="5" idx="3"/>
            <a:endCxn id="10" idx="1"/>
          </p:cNvCxnSpPr>
          <p:nvPr/>
        </p:nvCxnSpPr>
        <p:spPr>
          <a:xfrm>
            <a:off x="3071802" y="892951"/>
            <a:ext cx="500066" cy="1588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3571868" y="571480"/>
            <a:ext cx="3000396" cy="64294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утверждена программа приватизации государственной</a:t>
            </a:r>
            <a:r>
              <a:rPr lang="ru-RU" sz="1400" dirty="0" smtClean="0">
                <a:latin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собственности</a:t>
            </a:r>
            <a:endParaRPr lang="ru-RU" sz="1400" dirty="0"/>
          </a:p>
        </p:txBody>
      </p:sp>
      <p:cxnSp>
        <p:nvCxnSpPr>
          <p:cNvPr id="14" name="Прямая со стрелкой 13"/>
          <p:cNvCxnSpPr>
            <a:stCxn id="10" idx="3"/>
            <a:endCxn id="17" idx="1"/>
          </p:cNvCxnSpPr>
          <p:nvPr/>
        </p:nvCxnSpPr>
        <p:spPr>
          <a:xfrm>
            <a:off x="6572264" y="892951"/>
            <a:ext cx="500066" cy="1588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7072330" y="142852"/>
            <a:ext cx="1857388" cy="150019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ыдача приватизационных чеков (ваучеров) всем россиянам, включая младенцев.</a:t>
            </a:r>
            <a:endParaRPr lang="ru-RU" sz="1400" dirty="0"/>
          </a:p>
        </p:txBody>
      </p:sp>
      <p:sp>
        <p:nvSpPr>
          <p:cNvPr id="26" name="Управляющая кнопка: далее 25">
            <a:hlinkClick r:id="" action="ppaction://hlinkshowjump?jump=nextslide" highlightClick="1"/>
          </p:cNvPr>
          <p:cNvSpPr/>
          <p:nvPr/>
        </p:nvSpPr>
        <p:spPr>
          <a:xfrm>
            <a:off x="285720" y="1428736"/>
            <a:ext cx="2714644" cy="714380"/>
          </a:xfrm>
          <a:prstGeom prst="actionButtonForwardNex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Ваучеры</a:t>
            </a:r>
            <a:endParaRPr lang="ru-RU" sz="3200" b="1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3571868" y="1428736"/>
            <a:ext cx="3000396" cy="7858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Было разрешено вкладывать эти бумаги в акции предприятий, </a:t>
            </a:r>
            <a:endParaRPr lang="ru-RU" sz="14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6215074" y="2285992"/>
            <a:ext cx="2714644" cy="57150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перспективе должны были дать прибыль. </a:t>
            </a:r>
            <a:endParaRPr lang="ru-RU" sz="1400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285720" y="2357430"/>
            <a:ext cx="2714644" cy="5000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Почти 70% акций через свободную продажу </a:t>
            </a:r>
            <a:endParaRPr lang="ru-RU" sz="1400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3214678" y="2357430"/>
            <a:ext cx="2714644" cy="5000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Попали в руки</a:t>
            </a:r>
            <a:endParaRPr lang="ru-RU" sz="1400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3500430" y="2928934"/>
            <a:ext cx="1928826" cy="35719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номенклатуры </a:t>
            </a:r>
            <a:endParaRPr lang="ru-RU" sz="1400" dirty="0"/>
          </a:p>
        </p:txBody>
      </p:sp>
      <p:cxnSp>
        <p:nvCxnSpPr>
          <p:cNvPr id="36" name="Прямая со стрелкой 35"/>
          <p:cNvCxnSpPr>
            <a:stCxn id="32" idx="3"/>
            <a:endCxn id="34" idx="1"/>
          </p:cNvCxnSpPr>
          <p:nvPr/>
        </p:nvCxnSpPr>
        <p:spPr>
          <a:xfrm>
            <a:off x="3000364" y="2607463"/>
            <a:ext cx="214314" cy="1588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рямоугольник 38"/>
          <p:cNvSpPr/>
          <p:nvPr/>
        </p:nvSpPr>
        <p:spPr>
          <a:xfrm>
            <a:off x="3500430" y="3357562"/>
            <a:ext cx="1928826" cy="5000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управленческой бюрократии, </a:t>
            </a:r>
            <a:endParaRPr lang="ru-RU" sz="1400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3500430" y="3929066"/>
            <a:ext cx="1928826" cy="7858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владельцев коммерческих структур </a:t>
            </a:r>
            <a:endParaRPr lang="ru-RU" sz="1400" dirty="0"/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 rot="5400000">
            <a:off x="2393141" y="3821909"/>
            <a:ext cx="178595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>
            <a:stCxn id="30" idx="3"/>
            <a:endCxn id="31" idx="0"/>
          </p:cNvCxnSpPr>
          <p:nvPr/>
        </p:nvCxnSpPr>
        <p:spPr>
          <a:xfrm>
            <a:off x="6572264" y="1821645"/>
            <a:ext cx="1000132" cy="464347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86446" y="3000372"/>
            <a:ext cx="3143240" cy="3002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4526" y="2928934"/>
            <a:ext cx="2396881" cy="3046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391750" y="4749077"/>
            <a:ext cx="2074067" cy="132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18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3" grpId="0" animBg="1"/>
      <p:bldP spid="5" grpId="0" animBg="1"/>
      <p:bldP spid="10" grpId="0" animBg="1"/>
      <p:bldP spid="17" grpId="0" animBg="1"/>
      <p:bldP spid="26" grpId="0" animBg="1"/>
      <p:bldP spid="30" grpId="0" animBg="1"/>
      <p:bldP spid="31" grpId="0" animBg="1"/>
      <p:bldP spid="32" grpId="0" animBg="1"/>
      <p:bldP spid="34" grpId="0" animBg="1"/>
      <p:bldP spid="35" grpId="0" animBg="1"/>
      <p:bldP spid="39" grpId="0" animBg="1"/>
      <p:bldP spid="4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алее 2">
            <a:hlinkClick r:id="rId2" action="ppaction://hlinksldjump" highlightClick="1"/>
          </p:cNvPr>
          <p:cNvSpPr/>
          <p:nvPr/>
        </p:nvSpPr>
        <p:spPr>
          <a:xfrm>
            <a:off x="214282" y="214290"/>
            <a:ext cx="2714644" cy="714380"/>
          </a:xfrm>
          <a:prstGeom prst="actionButtonForwardNex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Ваучеры</a:t>
            </a:r>
            <a:endParaRPr lang="ru-RU" sz="32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2214554"/>
            <a:ext cx="2857520" cy="21431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является государственной ценной бумагой целевого назначения и может быть использован при приватизации объектов государственной и муниципальной собственности, жилищного фонда, земельных участков, а также при приобретении акций инвестиционных фондов;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000760" y="1357298"/>
            <a:ext cx="2857520" cy="30003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каждый гражданин РФ имеет право получить один приватизационный чек, и имеют право использовать приватизационные чеки в качестве средства платежа при приобретении в частную собственность объектов приватизации (официально передавался бесплатно, но взималась плата за оформление в размере 25 рублей).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1142984"/>
            <a:ext cx="2857520" cy="10001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выпуск приватизационных чеков производится на основании указов Президента РФ;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4429132"/>
            <a:ext cx="2857520" cy="10001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приватизационные чеки действительны в течение ограниченного времени с момента их выпуска (3 года);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000760" y="214290"/>
            <a:ext cx="2857520" cy="10001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приватизационные чеки имеют номинальную стоимость в рублях (10000 неденоминированных рублей);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072198" y="5500702"/>
            <a:ext cx="2857520" cy="7858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приватизационные чеки продаются и покупаются гражданами свободно.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072198" y="4500570"/>
            <a:ext cx="2857520" cy="8572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Цена приватизационных чеков определяется по соглашению сторон.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143241" y="214290"/>
            <a:ext cx="2714918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 cstate="email"/>
          <a:srcRect b="11453"/>
          <a:stretch>
            <a:fillRect/>
          </a:stretch>
        </p:blipFill>
        <p:spPr bwMode="auto">
          <a:xfrm>
            <a:off x="3143240" y="1857364"/>
            <a:ext cx="2724150" cy="3618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214282" y="5572140"/>
            <a:ext cx="5572164" cy="785818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Ничего не понимающий в происходящих процессах простой народ посчитал ваучеризацию очередным обманом со стороны государства…</a:t>
            </a:r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3214678" y="2857496"/>
            <a:ext cx="5643602" cy="830997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normalizeH="0" baseline="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 привело к сокращению продолжительности жизни, превышению смертности над рождаемостью. Общая численность населения России стала сокращаться.</a:t>
            </a:r>
            <a:endParaRPr kumimoji="0" lang="ru-RU" sz="1600" i="0" u="none" strike="noStrike" normalizeH="0" baseline="0" dirty="0" smtClean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42852"/>
            <a:ext cx="2786082" cy="35719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ходе реформы </a:t>
            </a:r>
            <a:endParaRPr lang="ru-RU" sz="1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571480"/>
            <a:ext cx="2786082" cy="7858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значительно сократилось потребление населением продуктов питания. </a:t>
            </a:r>
            <a:endParaRPr lang="ru-RU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1428736"/>
            <a:ext cx="2786082" cy="57150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питание расходовалось до 3/4 семейного бюджета. </a:t>
            </a:r>
            <a:endParaRPr lang="ru-RU" sz="1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2071678"/>
            <a:ext cx="2786082" cy="57150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ухудшение медицинского обслуживания</a:t>
            </a:r>
            <a:endParaRPr lang="ru-RU" sz="1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2714620"/>
            <a:ext cx="2786082" cy="4286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ухудшение положения детей</a:t>
            </a:r>
            <a:endParaRPr lang="ru-RU" sz="1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3214686"/>
            <a:ext cx="2786082" cy="4286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ухудшение положения пенсионеров</a:t>
            </a:r>
            <a:endParaRPr lang="ru-RU" sz="1400" dirty="0"/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3143240" y="214290"/>
          <a:ext cx="2000264" cy="2286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Диаграмма 10"/>
          <p:cNvGraphicFramePr/>
          <p:nvPr/>
        </p:nvGraphicFramePr>
        <p:xfrm>
          <a:off x="5000628" y="214290"/>
          <a:ext cx="2071702" cy="2286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Диаграмма 11"/>
          <p:cNvGraphicFramePr/>
          <p:nvPr/>
        </p:nvGraphicFramePr>
        <p:xfrm>
          <a:off x="6929454" y="0"/>
          <a:ext cx="1714512" cy="25003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4" name="Прямая соединительная линия 13"/>
          <p:cNvCxnSpPr/>
          <p:nvPr/>
        </p:nvCxnSpPr>
        <p:spPr>
          <a:xfrm>
            <a:off x="3214678" y="2571744"/>
            <a:ext cx="557216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285720" y="3857628"/>
            <a:ext cx="5929354" cy="57150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адачи первого этапа реформы не были решены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928662" y="4714884"/>
            <a:ext cx="7858180" cy="57150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 оправдались расчеты правительства на помощь Запада. 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928662" y="5572140"/>
            <a:ext cx="7929618" cy="8572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идеры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семерки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не оказали России экономическую помощь,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необходимую для проведения реформ</a:t>
            </a:r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0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1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Graphic spid="10" grpId="0">
        <p:bldAsOne/>
      </p:bldGraphic>
      <p:bldGraphic spid="11" grpId="0">
        <p:bldAsOne/>
      </p:bldGraphic>
      <p:bldGraphic spid="12" grpId="0">
        <p:bldAsOne/>
      </p:bldGraphic>
      <p:bldP spid="15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38100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0" y="2643182"/>
            <a:ext cx="3786214" cy="64294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декабре 1992 г. Гайдар был снят с поста премьер-министра. </a:t>
            </a:r>
            <a:endParaRPr lang="ru-RU" sz="1400" dirty="0"/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43604" y="2857496"/>
            <a:ext cx="3000396" cy="3391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6143604" y="6215058"/>
            <a:ext cx="3000396" cy="64294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Новым главой правительства был назначен Виктор Черномырдин</a:t>
            </a:r>
            <a:endParaRPr lang="ru-RU" sz="1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143372" y="214290"/>
            <a:ext cx="4714908" cy="235745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Правительство Черномырдина заявило о поддержке курса реформ, но обещало внести в него «определенные коррективы». Была оказана поддержка государственным предприятиям, введена единая тарифная сетка оплаты труда. Но все же в 1993 г. продолжался спад производства как в промышленности, так и в сельском хозяйстве, бюджетный дефицит составил свыше 12 трлн. рублей,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85720" y="3429000"/>
            <a:ext cx="5643602" cy="32147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продолжали расти цены на потребительские товары и на платные услуги. 40 млн. человек в стране имели денежный доход ниже прожиточного минимума, росла безработица.</a:t>
            </a:r>
            <a:endParaRPr lang="ru-RU" dirty="0" smtClean="0"/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1994 г. правительство Черномырдина сосредоточило свои усилия на стабилизации уровня жизни населения, поощре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­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нии предпринимательской деятельности, привлечении ино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­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странных инвестиций. В 1995 г. замедлились темпы спада производства, роста инфляции, хотя в целом кризис преодо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­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леть не удалось.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357166"/>
            <a:ext cx="2786082" cy="71438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Весна 1997 г. 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357686" y="214290"/>
            <a:ext cx="4500594" cy="10001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массовая всероссийская акция протеста против экономической и социальной политики государства. </a:t>
            </a:r>
            <a:endParaRPr lang="ru-RU" dirty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 стрелкой 5"/>
          <p:cNvCxnSpPr>
            <a:stCxn id="3" idx="3"/>
            <a:endCxn id="4" idx="1"/>
          </p:cNvCxnSpPr>
          <p:nvPr/>
        </p:nvCxnSpPr>
        <p:spPr>
          <a:xfrm>
            <a:off x="3071802" y="714356"/>
            <a:ext cx="1285884" cy="1588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4357686" y="1643050"/>
            <a:ext cx="4500594" cy="71438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ощная волна забастовок, в которых участвовало 5 млн. человек. </a:t>
            </a:r>
            <a:endParaRPr lang="ru-RU" dirty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 стрелкой 9"/>
          <p:cNvCxnSpPr>
            <a:stCxn id="4" idx="2"/>
            <a:endCxn id="9" idx="0"/>
          </p:cNvCxnSpPr>
          <p:nvPr/>
        </p:nvCxnSpPr>
        <p:spPr>
          <a:xfrm rot="5400000">
            <a:off x="6393669" y="1428736"/>
            <a:ext cx="428628" cy="1588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6143636" y="2428868"/>
            <a:ext cx="2714644" cy="35719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демонстрации</a:t>
            </a:r>
            <a:endParaRPr lang="ru-RU" dirty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143636" y="2857496"/>
            <a:ext cx="2714644" cy="35719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митинги</a:t>
            </a:r>
            <a:endParaRPr lang="ru-RU" dirty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143636" y="3286124"/>
            <a:ext cx="2714644" cy="35719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пикеты. </a:t>
            </a:r>
            <a:endParaRPr lang="ru-RU" dirty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rot="5400000">
            <a:off x="5322099" y="3036091"/>
            <a:ext cx="1214446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Стрелка влево 18"/>
          <p:cNvSpPr/>
          <p:nvPr/>
        </p:nvSpPr>
        <p:spPr>
          <a:xfrm>
            <a:off x="4000496" y="2786058"/>
            <a:ext cx="1714512" cy="500066"/>
          </a:xfrm>
          <a:prstGeom prst="leftArrow">
            <a:avLst/>
          </a:prstGeom>
          <a:solidFill>
            <a:schemeClr val="accent6">
              <a:lumMod val="5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Лозунги</a:t>
            </a:r>
            <a:endParaRPr lang="ru-RU" dirty="0"/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 rot="5400000">
            <a:off x="2643174" y="2714620"/>
            <a:ext cx="2428892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214282" y="1500174"/>
            <a:ext cx="3429024" cy="4286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выплаты зарплаты </a:t>
            </a:r>
            <a:endParaRPr lang="ru-RU" dirty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14282" y="2071678"/>
            <a:ext cx="3429024" cy="4286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выплаты  пенсий</a:t>
            </a:r>
            <a:endParaRPr lang="ru-RU" dirty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14282" y="2643182"/>
            <a:ext cx="3429024" cy="4286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отставки Черномырдина </a:t>
            </a:r>
            <a:endParaRPr lang="ru-RU" dirty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14282" y="3214686"/>
            <a:ext cx="3429024" cy="4286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отставки  Ельцина, </a:t>
            </a:r>
            <a:endParaRPr lang="ru-RU" dirty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14282" y="3714752"/>
            <a:ext cx="3429024" cy="4286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смены курса реформ</a:t>
            </a:r>
            <a:endParaRPr lang="ru-RU" dirty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5008" y="4214818"/>
            <a:ext cx="3214680" cy="2414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4214818"/>
            <a:ext cx="3214710" cy="2411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3571868" y="4286256"/>
            <a:ext cx="2000264" cy="230832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0000"/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 октября состоялась всероссийская акция протеста, в кото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­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рой приняли участие, по разным подсчетам, от полутора до 12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млн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человек. Повсеместно звучали не только экономические, но и политические требования: отставка Президента, смена курса реформ.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9" grpId="0" animBg="1"/>
      <p:bldP spid="14" grpId="0" animBg="1"/>
      <p:bldP spid="15" grpId="0" animBg="1"/>
      <p:bldP spid="16" grpId="0" animBg="1"/>
      <p:bldP spid="19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2253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214290"/>
            <a:ext cx="3589611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85720" y="2928934"/>
            <a:ext cx="3571900" cy="4286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должность первого вице-премьера был назначен А Б. Чубайс, </a:t>
            </a:r>
            <a:endParaRPr lang="ru-RU" sz="1400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14810" y="214290"/>
            <a:ext cx="4076700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214810" y="2928934"/>
            <a:ext cx="4071966" cy="4286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еще одним вице-премьером стал нижегородский губернатор Б. Н. Немцов</a:t>
            </a:r>
            <a:endParaRPr lang="ru-RU" sz="1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3357562"/>
            <a:ext cx="8072494" cy="4286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Кабинет Черномырдина подвергся реорганизации.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3929066"/>
            <a:ext cx="3714776" cy="255454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 осени 1997г. Россия вступила в очередной этап реформирования. Все увереннее звучали голоса молодых реформаторов о близости экономического подъема в стране. Символом стабилизации, по их замыслу, должна была стать деноминация рубля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единовременное повышение его покупательной способности в тысячу раз. </a:t>
            </a:r>
            <a:endParaRPr lang="ru-RU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286248" y="3929066"/>
            <a:ext cx="4214842" cy="257176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1998 год не только не принес ожидаемого улучшения в социально-экономической сфере, но еще больше усугубил положение. Разразившийся финансовый кризис разрушающе повлиял на экономику страны, привел к дальнейшему обнищанию миллионов граждан.</a:t>
            </a:r>
            <a:endParaRPr lang="ru-RU" dirty="0"/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676</TotalTime>
  <Words>1786</Words>
  <Application>Microsoft Office PowerPoint</Application>
  <PresentationFormat>Экран (4:3)</PresentationFormat>
  <Paragraphs>155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HATA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Леонид</dc:creator>
  <cp:lastModifiedBy>Леонид</cp:lastModifiedBy>
  <cp:revision>184</cp:revision>
  <dcterms:created xsi:type="dcterms:W3CDTF">2010-01-07T08:14:23Z</dcterms:created>
  <dcterms:modified xsi:type="dcterms:W3CDTF">2010-01-07T19:37:02Z</dcterms:modified>
</cp:coreProperties>
</file>