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67" r:id="rId3"/>
    <p:sldId id="268" r:id="rId4"/>
    <p:sldId id="282" r:id="rId5"/>
    <p:sldId id="271" r:id="rId6"/>
    <p:sldId id="283" r:id="rId7"/>
    <p:sldId id="257" r:id="rId8"/>
    <p:sldId id="284" r:id="rId9"/>
    <p:sldId id="259" r:id="rId10"/>
    <p:sldId id="285" r:id="rId11"/>
    <p:sldId id="279" r:id="rId12"/>
    <p:sldId id="273" r:id="rId13"/>
    <p:sldId id="274" r:id="rId14"/>
    <p:sldId id="275" r:id="rId15"/>
    <p:sldId id="276" r:id="rId16"/>
    <p:sldId id="277" r:id="rId17"/>
    <p:sldId id="278" r:id="rId18"/>
    <p:sldId id="280" r:id="rId19"/>
    <p:sldId id="286" r:id="rId20"/>
    <p:sldId id="28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411ED-B1CA-447C-8D7D-5F4139EE9A9C}" type="datetimeFigureOut">
              <a:rPr lang="ru-RU" smtClean="0"/>
              <a:pPr/>
              <a:t>20.12.2009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6A23F-15C9-4357-A32B-6D43CBC907C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09F7-0572-4409-BE51-218E871B3428}" type="slidenum">
              <a:rPr lang="ru-RU"/>
              <a:pPr/>
              <a:t>1</a:t>
            </a:fld>
            <a:endParaRPr lang="ru-RU"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E0AA7-6721-445E-A60B-7B3DCC2D7703}" type="slidenum">
              <a:rPr lang="ru-RU"/>
              <a:pPr/>
              <a:t>16</a:t>
            </a:fld>
            <a:endParaRPr lang="ru-RU"/>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3DC82-874F-4298-BB6C-F653BB0DDF8D}" type="slidenum">
              <a:rPr lang="ru-RU"/>
              <a:pPr/>
              <a:t>17</a:t>
            </a:fld>
            <a:endParaRPr lang="ru-R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79D41-83D0-49EF-B248-AE9D5287A107}" type="slidenum">
              <a:rPr lang="ru-RU"/>
              <a:pPr/>
              <a:t>18</a:t>
            </a:fld>
            <a:endParaRPr lang="ru-RU"/>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D3725-6A09-4934-A45C-5F00B811BEEE}" type="slidenum">
              <a:rPr lang="ru-RU"/>
              <a:pPr/>
              <a:t>2</a:t>
            </a:fld>
            <a:endParaRPr lang="ru-RU"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C8FCF-1FB8-42F8-91AC-B706E608C903}" type="slidenum">
              <a:rPr lang="ru-RU"/>
              <a:pPr/>
              <a:t>3</a:t>
            </a:fld>
            <a:endParaRPr lang="ru-RU"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E61A0-18FD-45D5-AE10-12D20733382C}" type="slidenum">
              <a:rPr lang="ru-RU"/>
              <a:pPr/>
              <a:t>5</a:t>
            </a:fld>
            <a:endParaRPr lang="ru-RU"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D0664-1B74-43F1-A2B1-688993E4610A}" type="slidenum">
              <a:rPr lang="ru-RU"/>
              <a:pPr/>
              <a:t>11</a:t>
            </a:fld>
            <a:endParaRPr lang="ru-RU"/>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0E3B8-2608-4AE1-9E6D-3143AC37B6CC}" type="slidenum">
              <a:rPr lang="ru-RU"/>
              <a:pPr/>
              <a:t>12</a:t>
            </a:fld>
            <a:endParaRPr lang="ru-RU"/>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0D622-E436-41EF-A7DD-FB864CC9C4DE}" type="slidenum">
              <a:rPr lang="ru-RU"/>
              <a:pPr/>
              <a:t>13</a:t>
            </a:fld>
            <a:endParaRPr lang="ru-R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308B9-7BA4-4CCF-9081-A59BB7F5DFD6}" type="slidenum">
              <a:rPr lang="ru-RU"/>
              <a:pPr/>
              <a:t>14</a:t>
            </a:fld>
            <a:endParaRPr lang="ru-RU"/>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EE782-8284-4AF4-85CE-283C700F8B3F}" type="slidenum">
              <a:rPr lang="ru-RU"/>
              <a:pPr/>
              <a:t>15</a:t>
            </a:fld>
            <a:endParaRPr lang="ru-RU"/>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038F4E-0057-4482-8BFB-B0D9E94C2E92}" type="datetimeFigureOut">
              <a:rPr lang="ru-RU" smtClean="0"/>
              <a:pPr/>
              <a:t>20.12.2009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AC9EA9-24B9-43B1-B6C1-0706971C4A4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38F4E-0057-4482-8BFB-B0D9E94C2E92}" type="datetimeFigureOut">
              <a:rPr lang="ru-RU" smtClean="0"/>
              <a:pPr/>
              <a:t>20.12.2009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C9EA9-24B9-43B1-B6C1-0706971C4A4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79388" y="2565400"/>
            <a:ext cx="8964612" cy="1754326"/>
          </a:xfrm>
          <a:prstGeom prst="rect">
            <a:avLst/>
          </a:prstGeom>
          <a:noFill/>
          <a:ln w="9525">
            <a:noFill/>
            <a:miter lim="800000"/>
            <a:headEnd/>
            <a:tailEnd/>
          </a:ln>
          <a:effectLst/>
          <a:scene3d>
            <a:camera prst="orthographicFront">
              <a:rot lat="0" lon="0" rev="600000"/>
            </a:camera>
            <a:lightRig rig="threePt" dir="t"/>
          </a:scene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Внутренняя политика СССР 1945-53гг.</a:t>
            </a:r>
          </a:p>
        </p:txBody>
      </p:sp>
      <p:pic>
        <p:nvPicPr>
          <p:cNvPr id="3" name="Picture 6"/>
          <p:cNvPicPr>
            <a:picLocks noChangeAspect="1" noChangeArrowheads="1"/>
          </p:cNvPicPr>
          <p:nvPr/>
        </p:nvPicPr>
        <p:blipFill>
          <a:blip r:embed="rId3" cstate="email"/>
          <a:srcRect/>
          <a:stretch>
            <a:fillRect/>
          </a:stretch>
        </p:blipFill>
        <p:spPr bwMode="auto">
          <a:xfrm>
            <a:off x="0" y="1"/>
            <a:ext cx="3013797" cy="3429000"/>
          </a:xfrm>
          <a:prstGeom prst="rect">
            <a:avLst/>
          </a:prstGeom>
          <a:noFill/>
          <a:ln w="9525">
            <a:noFill/>
            <a:miter lim="800000"/>
            <a:headEnd/>
            <a:tailEnd/>
          </a:ln>
          <a:effectLst>
            <a:softEdge rad="635000"/>
          </a:effectLst>
        </p:spPr>
      </p:pic>
      <p:pic>
        <p:nvPicPr>
          <p:cNvPr id="4" name="Picture 4"/>
          <p:cNvPicPr>
            <a:picLocks noChangeAspect="1" noChangeArrowheads="1"/>
          </p:cNvPicPr>
          <p:nvPr/>
        </p:nvPicPr>
        <p:blipFill>
          <a:blip r:embed="rId4" cstate="email"/>
          <a:srcRect/>
          <a:stretch>
            <a:fillRect/>
          </a:stretch>
        </p:blipFill>
        <p:spPr bwMode="auto">
          <a:xfrm>
            <a:off x="4000496" y="4643446"/>
            <a:ext cx="5143504" cy="1928828"/>
          </a:xfrm>
          <a:prstGeom prst="rect">
            <a:avLst/>
          </a:prstGeom>
          <a:noFill/>
          <a:ln w="9525">
            <a:noFill/>
            <a:miter lim="800000"/>
            <a:headEnd/>
            <a:tailEnd/>
          </a:ln>
          <a:effectLst>
            <a:softEdge rad="635000"/>
          </a:effectLst>
        </p:spPr>
      </p:pic>
      <p:pic>
        <p:nvPicPr>
          <p:cNvPr id="5" name="Picture 5"/>
          <p:cNvPicPr>
            <a:picLocks noChangeAspect="1" noChangeArrowheads="1"/>
          </p:cNvPicPr>
          <p:nvPr/>
        </p:nvPicPr>
        <p:blipFill>
          <a:blip r:embed="rId5" cstate="email"/>
          <a:srcRect/>
          <a:stretch>
            <a:fillRect/>
          </a:stretch>
        </p:blipFill>
        <p:spPr bwMode="auto">
          <a:xfrm>
            <a:off x="3714744" y="0"/>
            <a:ext cx="2024061" cy="3014559"/>
          </a:xfrm>
          <a:prstGeom prst="rect">
            <a:avLst/>
          </a:prstGeom>
          <a:noFill/>
          <a:ln w="9525">
            <a:noFill/>
            <a:miter lim="800000"/>
            <a:headEnd/>
            <a:tailEnd/>
          </a:ln>
          <a:effectLst>
            <a:softEdge rad="635000"/>
          </a:effectLst>
        </p:spPr>
      </p:pic>
      <p:pic>
        <p:nvPicPr>
          <p:cNvPr id="6" name="Picture 2"/>
          <p:cNvPicPr>
            <a:picLocks noChangeAspect="1" noChangeArrowheads="1"/>
          </p:cNvPicPr>
          <p:nvPr/>
        </p:nvPicPr>
        <p:blipFill>
          <a:blip r:embed="rId6" cstate="email"/>
          <a:srcRect/>
          <a:stretch>
            <a:fillRect/>
          </a:stretch>
        </p:blipFill>
        <p:spPr bwMode="auto">
          <a:xfrm>
            <a:off x="0" y="4071918"/>
            <a:ext cx="2786082" cy="2786082"/>
          </a:xfrm>
          <a:prstGeom prst="rect">
            <a:avLst/>
          </a:prstGeom>
          <a:noFill/>
          <a:ln w="9525">
            <a:noFill/>
            <a:miter lim="800000"/>
            <a:headEnd/>
            <a:tailEnd/>
          </a:ln>
          <a:effectLst>
            <a:softEdge rad="635000"/>
          </a:effectLst>
        </p:spPr>
      </p:pic>
      <p:pic>
        <p:nvPicPr>
          <p:cNvPr id="7" name="Picture 6"/>
          <p:cNvPicPr>
            <a:picLocks noChangeAspect="1" noChangeArrowheads="1"/>
          </p:cNvPicPr>
          <p:nvPr/>
        </p:nvPicPr>
        <p:blipFill>
          <a:blip r:embed="rId7" cstate="email"/>
          <a:srcRect/>
          <a:stretch>
            <a:fillRect/>
          </a:stretch>
        </p:blipFill>
        <p:spPr bwMode="auto">
          <a:xfrm>
            <a:off x="5786446" y="0"/>
            <a:ext cx="3357554" cy="2451015"/>
          </a:xfrm>
          <a:prstGeom prst="rect">
            <a:avLst/>
          </a:prstGeom>
          <a:noFill/>
          <a:ln w="9525">
            <a:noFill/>
            <a:miter lim="800000"/>
            <a:headEnd/>
            <a:tailEnd/>
          </a:ln>
          <a:effectLst>
            <a:softEdge rad="635000"/>
          </a:effectLst>
        </p:spPr>
      </p:pic>
      <p:sp>
        <p:nvSpPr>
          <p:cNvPr id="8" name="Нижний колонтитул 7"/>
          <p:cNvSpPr>
            <a:spLocks noGrp="1"/>
          </p:cNvSpPr>
          <p:nvPr>
            <p:ph type="ftr" sz="quarter" idx="11"/>
          </p:nvPr>
        </p:nvSpPr>
        <p:spPr>
          <a:xfrm>
            <a:off x="0" y="6492875"/>
            <a:ext cx="9144000" cy="365125"/>
          </a:xfrm>
        </p:spPr>
        <p:txBody>
          <a:bodyPr/>
          <a:lstStyle/>
          <a:p>
            <a:r>
              <a:rPr lang="ru-RU" dirty="0" smtClean="0"/>
              <a:t>Чупров Л.А. МОУ СОШ №3 с. Камень-Рыболов Ханкайского района Приморского края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email"/>
          <a:srcRect/>
          <a:stretch>
            <a:fillRect/>
          </a:stretch>
        </p:blipFill>
        <p:spPr bwMode="auto">
          <a:xfrm>
            <a:off x="-1" y="0"/>
            <a:ext cx="9147233" cy="6072206"/>
          </a:xfrm>
          <a:prstGeom prst="rect">
            <a:avLst/>
          </a:prstGeom>
          <a:noFill/>
          <a:ln w="9525">
            <a:noFill/>
            <a:miter lim="800000"/>
            <a:headEnd/>
            <a:tailEnd/>
          </a:ln>
        </p:spPr>
      </p:pic>
      <p:sp>
        <p:nvSpPr>
          <p:cNvPr id="4" name="Прямоугольник 3"/>
          <p:cNvSpPr/>
          <p:nvPr/>
        </p:nvSpPr>
        <p:spPr>
          <a:xfrm>
            <a:off x="0" y="6072206"/>
            <a:ext cx="9144000" cy="7857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Берия, Ворошилов, Хрущев и Суслов с гробом Сталина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214282" y="428604"/>
            <a:ext cx="3924300" cy="2308324"/>
          </a:xfrm>
          <a:prstGeom prst="rect">
            <a:avLst/>
          </a:prstGeom>
          <a:noFill/>
          <a:ln w="9525">
            <a:noFill/>
            <a:miter lim="800000"/>
            <a:headEnd/>
            <a:tailEnd/>
          </a:ln>
          <a:effectLst/>
        </p:spPr>
        <p:txBody>
          <a:bodyPr>
            <a:spAutoFit/>
          </a:bodyPr>
          <a:lstStyle/>
          <a:p>
            <a:pPr>
              <a:lnSpc>
                <a:spcPct val="150000"/>
              </a:lnSpc>
              <a:spcBef>
                <a:spcPct val="20000"/>
              </a:spcBef>
              <a:buClr>
                <a:schemeClr val="tx1"/>
              </a:buClr>
              <a:buSzPct val="60000"/>
              <a:buFont typeface="Wingdings" pitchFamily="2" charset="2"/>
              <a:buNone/>
            </a:pPr>
            <a:r>
              <a:rPr lang="ru-RU" sz="1600" dirty="0" smtClean="0">
                <a:solidFill>
                  <a:schemeClr val="bg1"/>
                </a:solidFill>
                <a:latin typeface="Arno Pro Smbd Caption" pitchFamily="18" charset="0"/>
              </a:rPr>
              <a:t>Первой </a:t>
            </a:r>
            <a:r>
              <a:rPr lang="ru-RU" sz="1600" dirty="0">
                <a:solidFill>
                  <a:schemeClr val="bg1"/>
                </a:solidFill>
                <a:latin typeface="Arno Pro Smbd Caption" pitchFamily="18" charset="0"/>
              </a:rPr>
              <a:t>антиксмополитической мерой стал запрет на контакты и вступление в брак советских граждан с иностранцами. Критика космополитизма быстро приобрела откровенно антисемитский характер. </a:t>
            </a:r>
          </a:p>
        </p:txBody>
      </p:sp>
      <p:pic>
        <p:nvPicPr>
          <p:cNvPr id="4098" name="Picture 2"/>
          <p:cNvPicPr>
            <a:picLocks noChangeAspect="1" noChangeArrowheads="1"/>
          </p:cNvPicPr>
          <p:nvPr/>
        </p:nvPicPr>
        <p:blipFill>
          <a:blip r:embed="rId3" cstate="email"/>
          <a:srcRect/>
          <a:stretch>
            <a:fillRect/>
          </a:stretch>
        </p:blipFill>
        <p:spPr bwMode="auto">
          <a:xfrm>
            <a:off x="4493535" y="214290"/>
            <a:ext cx="4412347" cy="3214710"/>
          </a:xfrm>
          <a:prstGeom prst="rect">
            <a:avLst/>
          </a:prstGeom>
          <a:noFill/>
          <a:ln w="9525">
            <a:noFill/>
            <a:miter lim="800000"/>
            <a:headEnd/>
            <a:tailEnd/>
          </a:ln>
        </p:spPr>
      </p:pic>
      <p:sp>
        <p:nvSpPr>
          <p:cNvPr id="10" name="Прямоугольник 9"/>
          <p:cNvSpPr/>
          <p:nvPr/>
        </p:nvSpPr>
        <p:spPr>
          <a:xfrm>
            <a:off x="4500562" y="3429000"/>
            <a:ext cx="442915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Ицик Фефер, Альберт Эйнштейн, Соломон.</a:t>
            </a:r>
            <a:endParaRPr lang="ru-RU" sz="1400" dirty="0"/>
          </a:p>
        </p:txBody>
      </p:sp>
      <p:pic>
        <p:nvPicPr>
          <p:cNvPr id="4099" name="Picture 3"/>
          <p:cNvPicPr>
            <a:picLocks noChangeAspect="1" noChangeArrowheads="1"/>
          </p:cNvPicPr>
          <p:nvPr/>
        </p:nvPicPr>
        <p:blipFill>
          <a:blip r:embed="rId4" cstate="email"/>
          <a:srcRect/>
          <a:stretch>
            <a:fillRect/>
          </a:stretch>
        </p:blipFill>
        <p:spPr bwMode="auto">
          <a:xfrm>
            <a:off x="214282" y="3286124"/>
            <a:ext cx="2072452" cy="3071834"/>
          </a:xfrm>
          <a:prstGeom prst="rect">
            <a:avLst/>
          </a:prstGeom>
          <a:noFill/>
          <a:ln w="9525">
            <a:noFill/>
            <a:miter lim="800000"/>
            <a:headEnd/>
            <a:tailEnd/>
          </a:ln>
        </p:spPr>
      </p:pic>
      <p:sp>
        <p:nvSpPr>
          <p:cNvPr id="12" name="Прямоугольник 11"/>
          <p:cNvSpPr/>
          <p:nvPr/>
        </p:nvSpPr>
        <p:spPr>
          <a:xfrm>
            <a:off x="214282" y="6286520"/>
            <a:ext cx="2071702" cy="35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latin typeface="Arno Pro Smbd Caption" pitchFamily="18" charset="0"/>
              </a:rPr>
              <a:t>Маркиш</a:t>
            </a:r>
            <a:endParaRPr lang="ru-RU" sz="1400" dirty="0"/>
          </a:p>
        </p:txBody>
      </p:sp>
      <p:pic>
        <p:nvPicPr>
          <p:cNvPr id="4100" name="Picture 4"/>
          <p:cNvPicPr>
            <a:picLocks noChangeAspect="1" noChangeArrowheads="1"/>
          </p:cNvPicPr>
          <p:nvPr/>
        </p:nvPicPr>
        <p:blipFill>
          <a:blip r:embed="rId5" cstate="email"/>
          <a:srcRect/>
          <a:stretch>
            <a:fillRect/>
          </a:stretch>
        </p:blipFill>
        <p:spPr bwMode="auto">
          <a:xfrm>
            <a:off x="2357422" y="3286123"/>
            <a:ext cx="2071702" cy="3076309"/>
          </a:xfrm>
          <a:prstGeom prst="rect">
            <a:avLst/>
          </a:prstGeom>
          <a:noFill/>
          <a:ln w="9525">
            <a:noFill/>
            <a:miter lim="800000"/>
            <a:headEnd/>
            <a:tailEnd/>
          </a:ln>
        </p:spPr>
      </p:pic>
      <p:sp>
        <p:nvSpPr>
          <p:cNvPr id="14" name="Прямоугольник 13"/>
          <p:cNvSpPr/>
          <p:nvPr/>
        </p:nvSpPr>
        <p:spPr>
          <a:xfrm>
            <a:off x="2357422" y="6286520"/>
            <a:ext cx="2000264" cy="35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Arno Pro Smbd Caption" pitchFamily="18" charset="0"/>
              </a:rPr>
              <a:t>Бергельсон</a:t>
            </a:r>
            <a:endParaRPr lang="ru-RU" sz="1600" dirty="0"/>
          </a:p>
        </p:txBody>
      </p:sp>
      <p:sp>
        <p:nvSpPr>
          <p:cNvPr id="15" name="Прямоугольник 14"/>
          <p:cNvSpPr/>
          <p:nvPr/>
        </p:nvSpPr>
        <p:spPr>
          <a:xfrm>
            <a:off x="4714876" y="4000504"/>
            <a:ext cx="4143404" cy="2308324"/>
          </a:xfrm>
          <a:prstGeom prst="rect">
            <a:avLst/>
          </a:prstGeom>
        </p:spPr>
        <p:txBody>
          <a:bodyPr wrap="square">
            <a:spAutoFit/>
          </a:bodyPr>
          <a:lstStyle/>
          <a:p>
            <a:pPr>
              <a:lnSpc>
                <a:spcPct val="150000"/>
              </a:lnSpc>
            </a:pPr>
            <a:r>
              <a:rPr lang="ru-RU" sz="1600" dirty="0" smtClean="0">
                <a:solidFill>
                  <a:schemeClr val="bg1"/>
                </a:solidFill>
                <a:latin typeface="Arno Pro Smbd Caption" pitchFamily="18" charset="0"/>
              </a:rPr>
              <a:t>Были запрещены культурные и общественные еврейские организации, закрыты периодические издания, несколько сот человек арестованы, а некоторые - Фефер, Маркиш, Бергельсон,  Квитко,  расстреляны в 1952г. </a:t>
            </a:r>
            <a:endParaRPr lang="ru-RU" sz="1600" dirty="0">
              <a:solidFill>
                <a:schemeClr val="bg1"/>
              </a:solidFill>
              <a:latin typeface="Arno Pro Smbd Captio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179388" y="1268413"/>
            <a:ext cx="3960812" cy="5170646"/>
          </a:xfrm>
          <a:prstGeom prst="rect">
            <a:avLst/>
          </a:prstGeom>
          <a:noFill/>
          <a:ln w="9525">
            <a:noFill/>
            <a:miter lim="800000"/>
            <a:headEnd/>
            <a:tailEnd/>
          </a:ln>
          <a:effectLst/>
        </p:spPr>
        <p:txBody>
          <a:bodyPr>
            <a:spAutoFit/>
          </a:bodyPr>
          <a:lstStyle/>
          <a:p>
            <a:r>
              <a:rPr lang="ru-RU" sz="2200" dirty="0">
                <a:solidFill>
                  <a:schemeClr val="bg1"/>
                </a:solidFill>
                <a:latin typeface="Arno Pro Smbd Caption" pitchFamily="18" charset="0"/>
              </a:rPr>
              <a:t>Летом 1946г. Начинается кампания борьбы с «мелкобуржуазным индивидуализмом» и «заграничным влиянием». Руководство ею осуществлял Жданов, но и после его смерти кампания продолжалась до 1953 г. </a:t>
            </a:r>
          </a:p>
          <a:p>
            <a:r>
              <a:rPr lang="ru-RU" sz="2200" dirty="0">
                <a:solidFill>
                  <a:schemeClr val="bg1"/>
                </a:solidFill>
                <a:latin typeface="Arno Pro Smbd Caption" pitchFamily="18" charset="0"/>
              </a:rPr>
              <a:t>1 августа 1946г. Было принято решение об издании нового журнала « Партийная жизнь», призванного осуществлять идеологический контроль над  интеллигенцией.</a:t>
            </a:r>
            <a:endParaRPr lang="ru-RU" dirty="0"/>
          </a:p>
        </p:txBody>
      </p:sp>
      <p:pic>
        <p:nvPicPr>
          <p:cNvPr id="21511" name="Picture 7"/>
          <p:cNvPicPr>
            <a:picLocks noChangeAspect="1" noChangeArrowheads="1"/>
          </p:cNvPicPr>
          <p:nvPr/>
        </p:nvPicPr>
        <p:blipFill>
          <a:blip r:embed="rId3" cstate="email"/>
          <a:srcRect/>
          <a:stretch>
            <a:fillRect/>
          </a:stretch>
        </p:blipFill>
        <p:spPr bwMode="auto">
          <a:xfrm rot="367900">
            <a:off x="4305192" y="3363810"/>
            <a:ext cx="4427537" cy="3267075"/>
          </a:xfrm>
          <a:prstGeom prst="rect">
            <a:avLst/>
          </a:prstGeom>
          <a:noFill/>
          <a:ln w="9525">
            <a:noFill/>
            <a:miter lim="800000"/>
            <a:headEnd/>
            <a:tailEnd/>
          </a:ln>
          <a:effectLst/>
        </p:spPr>
      </p:pic>
      <p:pic>
        <p:nvPicPr>
          <p:cNvPr id="21515" name="Picture 11" descr="0199"/>
          <p:cNvPicPr>
            <a:picLocks noChangeAspect="1" noChangeArrowheads="1"/>
          </p:cNvPicPr>
          <p:nvPr/>
        </p:nvPicPr>
        <p:blipFill>
          <a:blip r:embed="rId4" cstate="email"/>
          <a:srcRect/>
          <a:stretch>
            <a:fillRect/>
          </a:stretch>
        </p:blipFill>
        <p:spPr bwMode="auto">
          <a:xfrm rot="-290154">
            <a:off x="5489582" y="857548"/>
            <a:ext cx="3529012" cy="3124200"/>
          </a:xfrm>
          <a:prstGeom prst="rect">
            <a:avLst/>
          </a:prstGeom>
          <a:noFill/>
          <a:ln w="9525">
            <a:noFill/>
            <a:miter lim="800000"/>
            <a:headEnd/>
            <a:tailEnd/>
          </a:ln>
          <a:effectLst/>
        </p:spPr>
      </p:pic>
      <p:sp>
        <p:nvSpPr>
          <p:cNvPr id="9" name="Прямоугольник 8"/>
          <p:cNvSpPr/>
          <p:nvPr/>
        </p:nvSpPr>
        <p:spPr>
          <a:xfrm>
            <a:off x="0" y="0"/>
            <a:ext cx="9144000" cy="642918"/>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spcBef>
                <a:spcPct val="50000"/>
              </a:spcBef>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3. Возврат к старому….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285720" y="500042"/>
            <a:ext cx="3890992" cy="5078313"/>
          </a:xfrm>
          <a:prstGeom prst="rect">
            <a:avLst/>
          </a:prstGeom>
          <a:noFill/>
          <a:ln w="9525">
            <a:noFill/>
            <a:miter lim="800000"/>
            <a:headEnd/>
            <a:tailEnd/>
          </a:ln>
          <a:effectLst/>
        </p:spPr>
        <p:txBody>
          <a:bodyPr wrap="square">
            <a:spAutoFit/>
          </a:bodyPr>
          <a:lstStyle/>
          <a:p>
            <a:pPr>
              <a:lnSpc>
                <a:spcPct val="150000"/>
              </a:lnSpc>
              <a:spcBef>
                <a:spcPct val="50000"/>
              </a:spcBef>
            </a:pPr>
            <a:r>
              <a:rPr lang="ru-RU" sz="2400" dirty="0">
                <a:solidFill>
                  <a:schemeClr val="bg1"/>
                </a:solidFill>
                <a:latin typeface="Arno Pro Smbd Caption" pitchFamily="18" charset="0"/>
              </a:rPr>
              <a:t>14 августа 1946г. Были приняты постановления ЦК партии о журналах «Ленинград» (редакции был объявлен выговор) и «Звезда» (журнал был закрыт), за проведение идеологии, чуждой духу партии,</a:t>
            </a:r>
          </a:p>
        </p:txBody>
      </p:sp>
      <p:pic>
        <p:nvPicPr>
          <p:cNvPr id="6146" name="Picture 2"/>
          <p:cNvPicPr>
            <a:picLocks noChangeAspect="1" noChangeArrowheads="1"/>
          </p:cNvPicPr>
          <p:nvPr/>
        </p:nvPicPr>
        <p:blipFill>
          <a:blip r:embed="rId3" cstate="email"/>
          <a:srcRect/>
          <a:stretch>
            <a:fillRect/>
          </a:stretch>
        </p:blipFill>
        <p:spPr bwMode="auto">
          <a:xfrm>
            <a:off x="4458556" y="500042"/>
            <a:ext cx="4242542" cy="2143140"/>
          </a:xfrm>
          <a:prstGeom prst="rect">
            <a:avLst/>
          </a:prstGeom>
          <a:noFill/>
          <a:ln w="9525">
            <a:noFill/>
            <a:miter lim="800000"/>
            <a:headEnd/>
            <a:tailEnd/>
          </a:ln>
        </p:spPr>
      </p:pic>
      <p:pic>
        <p:nvPicPr>
          <p:cNvPr id="6147" name="Picture 3"/>
          <p:cNvPicPr>
            <a:picLocks noChangeAspect="1" noChangeArrowheads="1"/>
          </p:cNvPicPr>
          <p:nvPr/>
        </p:nvPicPr>
        <p:blipFill>
          <a:blip r:embed="rId4" cstate="email"/>
          <a:srcRect/>
          <a:stretch>
            <a:fillRect/>
          </a:stretch>
        </p:blipFill>
        <p:spPr bwMode="auto">
          <a:xfrm>
            <a:off x="4422712" y="3071810"/>
            <a:ext cx="4268856"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285720" y="214290"/>
            <a:ext cx="4035423" cy="6463308"/>
          </a:xfrm>
          <a:prstGeom prst="rect">
            <a:avLst/>
          </a:prstGeom>
          <a:noFill/>
          <a:ln w="9525">
            <a:noFill/>
            <a:miter lim="800000"/>
            <a:headEnd/>
            <a:tailEnd/>
          </a:ln>
          <a:effectLst/>
        </p:spPr>
        <p:txBody>
          <a:bodyPr wrap="square">
            <a:spAutoFit/>
          </a:bodyPr>
          <a:lstStyle/>
          <a:p>
            <a:r>
              <a:rPr lang="ru-RU" b="1" dirty="0">
                <a:solidFill>
                  <a:srgbClr val="FFCC00"/>
                </a:solidFill>
                <a:latin typeface="+mj-lt"/>
              </a:rPr>
              <a:t>История </a:t>
            </a:r>
            <a:r>
              <a:rPr lang="ru-RU" b="1" dirty="0" smtClean="0">
                <a:solidFill>
                  <a:srgbClr val="FFCC00"/>
                </a:solidFill>
                <a:latin typeface="+mj-lt"/>
              </a:rPr>
              <a:t>журнала</a:t>
            </a:r>
            <a:r>
              <a:rPr lang="en-US" b="1" dirty="0" smtClean="0">
                <a:solidFill>
                  <a:srgbClr val="FFCC00"/>
                </a:solidFill>
                <a:latin typeface="+mj-lt"/>
              </a:rPr>
              <a:t> </a:t>
            </a:r>
            <a:r>
              <a:rPr lang="ru-RU" b="1" dirty="0" smtClean="0">
                <a:solidFill>
                  <a:srgbClr val="FFCC00"/>
                </a:solidFill>
                <a:latin typeface="+mj-lt"/>
              </a:rPr>
              <a:t>«Звезда»</a:t>
            </a:r>
            <a:endParaRPr lang="ru-RU" b="1" dirty="0">
              <a:solidFill>
                <a:srgbClr val="FFCC00"/>
              </a:solidFill>
              <a:latin typeface="+mj-lt"/>
            </a:endParaRPr>
          </a:p>
          <a:p>
            <a:endParaRPr lang="ru-RU" b="1" dirty="0">
              <a:solidFill>
                <a:srgbClr val="FFCC00"/>
              </a:solidFill>
              <a:latin typeface="Monotype Corsiva" pitchFamily="66" charset="0"/>
            </a:endParaRPr>
          </a:p>
          <a:p>
            <a:r>
              <a:rPr lang="ru-RU" dirty="0">
                <a:solidFill>
                  <a:schemeClr val="bg1"/>
                </a:solidFill>
                <a:latin typeface="Arno Pro Smbd Caption" pitchFamily="18" charset="0"/>
              </a:rPr>
              <a:t>Первым редактором журнала был И. М. Майский. В журнале публиковались произведения Максима Горького (третья книга «Жизни Клима Самгина»), Николая Заболоцкого, Михаила Зощенко, Вениамина Каверина, Николая Клюева, Бориса Лавренёва («Сорок первый»), Осипа Мандельштама, Бориса Пастернака, Алексея Толстого, Константина Федина («Города и годы», «Братья», «Похищение Европы»), Владислава Ходасевича, Юрия Тынянова («Смерть Вазир-Мухтара»), многих других выдающихся русских прозаиков и поэтов.</a:t>
            </a:r>
          </a:p>
          <a:p>
            <a:endParaRPr lang="ru-RU" dirty="0">
              <a:solidFill>
                <a:schemeClr val="bg1"/>
              </a:solidFill>
              <a:latin typeface="Arno Pro Smbd Caption" pitchFamily="18" charset="0"/>
            </a:endParaRPr>
          </a:p>
          <a:p>
            <a:r>
              <a:rPr lang="ru-RU" dirty="0">
                <a:solidFill>
                  <a:schemeClr val="bg1"/>
                </a:solidFill>
                <a:latin typeface="Arno Pro Smbd Caption" pitchFamily="18" charset="0"/>
              </a:rPr>
              <a:t>Журнал выходил в условиях блокады. После войны в журнале печатались произведения Веры Пановой, Д. Гранина, В. Кочетова, Ю. Германа.</a:t>
            </a:r>
          </a:p>
        </p:txBody>
      </p:sp>
      <p:pic>
        <p:nvPicPr>
          <p:cNvPr id="1026" name="Picture 2"/>
          <p:cNvPicPr>
            <a:picLocks noChangeAspect="1" noChangeArrowheads="1"/>
          </p:cNvPicPr>
          <p:nvPr/>
        </p:nvPicPr>
        <p:blipFill>
          <a:blip r:embed="rId3" cstate="email"/>
          <a:srcRect/>
          <a:stretch>
            <a:fillRect/>
          </a:stretch>
        </p:blipFill>
        <p:spPr bwMode="auto">
          <a:xfrm>
            <a:off x="4714876" y="3786190"/>
            <a:ext cx="2071702" cy="2762269"/>
          </a:xfrm>
          <a:prstGeom prst="rect">
            <a:avLst/>
          </a:prstGeom>
          <a:noFill/>
          <a:ln w="9525">
            <a:noFill/>
            <a:miter lim="800000"/>
            <a:headEnd/>
            <a:tailEnd/>
          </a:ln>
        </p:spPr>
      </p:pic>
      <p:sp>
        <p:nvSpPr>
          <p:cNvPr id="8" name="Прямоугольник 7"/>
          <p:cNvSpPr/>
          <p:nvPr/>
        </p:nvSpPr>
        <p:spPr>
          <a:xfrm>
            <a:off x="4714876" y="6572272"/>
            <a:ext cx="2071702" cy="285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 Зощенко</a:t>
            </a:r>
            <a:endParaRPr lang="ru-RU" dirty="0"/>
          </a:p>
        </p:txBody>
      </p:sp>
      <p:pic>
        <p:nvPicPr>
          <p:cNvPr id="1027" name="Picture 3"/>
          <p:cNvPicPr>
            <a:picLocks noChangeAspect="1" noChangeArrowheads="1"/>
          </p:cNvPicPr>
          <p:nvPr/>
        </p:nvPicPr>
        <p:blipFill>
          <a:blip r:embed="rId4" cstate="email"/>
          <a:srcRect l="14537" r="14537"/>
          <a:stretch>
            <a:fillRect/>
          </a:stretch>
        </p:blipFill>
        <p:spPr bwMode="auto">
          <a:xfrm>
            <a:off x="4714876" y="285728"/>
            <a:ext cx="1976033" cy="2786082"/>
          </a:xfrm>
          <a:prstGeom prst="rect">
            <a:avLst/>
          </a:prstGeom>
          <a:noFill/>
          <a:ln w="9525">
            <a:noFill/>
            <a:miter lim="800000"/>
            <a:headEnd/>
            <a:tailEnd/>
          </a:ln>
        </p:spPr>
      </p:pic>
      <p:sp>
        <p:nvSpPr>
          <p:cNvPr id="10" name="Прямоугольник 9"/>
          <p:cNvSpPr/>
          <p:nvPr/>
        </p:nvSpPr>
        <p:spPr>
          <a:xfrm>
            <a:off x="4714876" y="3071810"/>
            <a:ext cx="200026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И.М. Майский</a:t>
            </a:r>
            <a:endParaRPr lang="ru-RU" dirty="0"/>
          </a:p>
        </p:txBody>
      </p:sp>
      <p:pic>
        <p:nvPicPr>
          <p:cNvPr id="1028" name="Picture 4"/>
          <p:cNvPicPr>
            <a:picLocks noChangeAspect="1" noChangeArrowheads="1"/>
          </p:cNvPicPr>
          <p:nvPr/>
        </p:nvPicPr>
        <p:blipFill>
          <a:blip r:embed="rId5" cstate="email"/>
          <a:srcRect/>
          <a:stretch>
            <a:fillRect/>
          </a:stretch>
        </p:blipFill>
        <p:spPr bwMode="auto">
          <a:xfrm>
            <a:off x="7000870" y="285729"/>
            <a:ext cx="2035983" cy="2714644"/>
          </a:xfrm>
          <a:prstGeom prst="rect">
            <a:avLst/>
          </a:prstGeom>
          <a:noFill/>
          <a:ln w="9525">
            <a:noFill/>
            <a:miter lim="800000"/>
            <a:headEnd/>
            <a:tailEnd/>
          </a:ln>
        </p:spPr>
      </p:pic>
      <p:sp>
        <p:nvSpPr>
          <p:cNvPr id="12" name="Прямоугольник 11"/>
          <p:cNvSpPr/>
          <p:nvPr/>
        </p:nvSpPr>
        <p:spPr>
          <a:xfrm>
            <a:off x="7000892" y="3000372"/>
            <a:ext cx="200026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Arno Pro Smbd Caption" pitchFamily="18" charset="0"/>
              </a:rPr>
              <a:t>О. Мандельштам</a:t>
            </a:r>
            <a:endParaRPr lang="ru-RU" dirty="0"/>
          </a:p>
        </p:txBody>
      </p:sp>
      <p:pic>
        <p:nvPicPr>
          <p:cNvPr id="1029" name="Picture 5"/>
          <p:cNvPicPr>
            <a:picLocks noChangeAspect="1" noChangeArrowheads="1"/>
          </p:cNvPicPr>
          <p:nvPr/>
        </p:nvPicPr>
        <p:blipFill>
          <a:blip r:embed="rId6" cstate="email"/>
          <a:srcRect/>
          <a:stretch>
            <a:fillRect/>
          </a:stretch>
        </p:blipFill>
        <p:spPr bwMode="auto">
          <a:xfrm>
            <a:off x="6826986" y="3786190"/>
            <a:ext cx="2169395" cy="2714644"/>
          </a:xfrm>
          <a:prstGeom prst="rect">
            <a:avLst/>
          </a:prstGeom>
          <a:noFill/>
          <a:ln w="9525">
            <a:noFill/>
            <a:miter lim="800000"/>
            <a:headEnd/>
            <a:tailEnd/>
          </a:ln>
        </p:spPr>
      </p:pic>
      <p:sp>
        <p:nvSpPr>
          <p:cNvPr id="15" name="Прямоугольник 14"/>
          <p:cNvSpPr/>
          <p:nvPr/>
        </p:nvSpPr>
        <p:spPr>
          <a:xfrm>
            <a:off x="6786578" y="6500834"/>
            <a:ext cx="2143140" cy="35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Arno Pro Smbd Caption" pitchFamily="18" charset="0"/>
              </a:rPr>
              <a:t>В. Ходасевич</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7"/>
          <p:cNvSpPr txBox="1">
            <a:spLocks noChangeArrowheads="1"/>
          </p:cNvSpPr>
          <p:nvPr/>
        </p:nvSpPr>
        <p:spPr bwMode="auto">
          <a:xfrm>
            <a:off x="468313" y="404813"/>
            <a:ext cx="4284662" cy="5632311"/>
          </a:xfrm>
          <a:prstGeom prst="rect">
            <a:avLst/>
          </a:prstGeom>
          <a:noFill/>
          <a:ln w="9525">
            <a:noFill/>
            <a:miter lim="800000"/>
            <a:headEnd/>
            <a:tailEnd/>
          </a:ln>
          <a:effectLst/>
        </p:spPr>
        <p:txBody>
          <a:bodyPr>
            <a:spAutoFit/>
          </a:bodyPr>
          <a:lstStyle/>
          <a:p>
            <a:pPr marL="342900" indent="-342900">
              <a:spcBef>
                <a:spcPct val="50000"/>
              </a:spcBef>
            </a:pPr>
            <a:r>
              <a:rPr lang="ru-RU" dirty="0">
                <a:solidFill>
                  <a:schemeClr val="bg1"/>
                </a:solidFill>
                <a:latin typeface="Arno Pro Smbd Caption" pitchFamily="18" charset="0"/>
              </a:rPr>
              <a:t>4 сентября 1946 г. Выходит</a:t>
            </a:r>
          </a:p>
          <a:p>
            <a:pPr marL="342900" indent="-342900">
              <a:spcBef>
                <a:spcPct val="50000"/>
              </a:spcBef>
            </a:pPr>
            <a:r>
              <a:rPr lang="ru-RU" dirty="0">
                <a:solidFill>
                  <a:schemeClr val="bg1"/>
                </a:solidFill>
                <a:latin typeface="Arno Pro Smbd Caption" pitchFamily="18" charset="0"/>
              </a:rPr>
              <a:t>постановление ЦК партии о</a:t>
            </a:r>
          </a:p>
          <a:p>
            <a:pPr marL="342900" indent="-342900">
              <a:spcBef>
                <a:spcPct val="50000"/>
              </a:spcBef>
            </a:pPr>
            <a:r>
              <a:rPr lang="ru-RU" dirty="0">
                <a:solidFill>
                  <a:schemeClr val="bg1"/>
                </a:solidFill>
                <a:latin typeface="Arno Pro Smbd Caption" pitchFamily="18" charset="0"/>
              </a:rPr>
              <a:t>«безыдейных» фильмах. Резкой</a:t>
            </a:r>
          </a:p>
          <a:p>
            <a:pPr marL="342900" indent="-342900">
              <a:spcBef>
                <a:spcPct val="50000"/>
              </a:spcBef>
            </a:pPr>
            <a:r>
              <a:rPr lang="ru-RU" dirty="0">
                <a:solidFill>
                  <a:schemeClr val="bg1"/>
                </a:solidFill>
                <a:latin typeface="Arno Pro Smbd Caption" pitchFamily="18" charset="0"/>
              </a:rPr>
              <a:t>критике подвергаются фильмы:</a:t>
            </a:r>
          </a:p>
          <a:p>
            <a:pPr marL="342900" indent="-342900">
              <a:spcBef>
                <a:spcPct val="50000"/>
              </a:spcBef>
              <a:buFontTx/>
              <a:buChar char="•"/>
            </a:pPr>
            <a:r>
              <a:rPr lang="ru-RU" dirty="0">
                <a:solidFill>
                  <a:schemeClr val="bg1"/>
                </a:solidFill>
                <a:latin typeface="Arno Pro Smbd Caption" pitchFamily="18" charset="0"/>
              </a:rPr>
              <a:t> «Большая  жизнь»,</a:t>
            </a:r>
          </a:p>
          <a:p>
            <a:pPr marL="342900" indent="-342900">
              <a:spcBef>
                <a:spcPct val="50000"/>
              </a:spcBef>
              <a:buFontTx/>
              <a:buChar char="•"/>
            </a:pPr>
            <a:r>
              <a:rPr lang="ru-RU" dirty="0">
                <a:solidFill>
                  <a:schemeClr val="bg1"/>
                </a:solidFill>
                <a:latin typeface="Arno Pro Smbd Caption" pitchFamily="18" charset="0"/>
              </a:rPr>
              <a:t> «Адмирал  Нахимов» </a:t>
            </a:r>
          </a:p>
          <a:p>
            <a:pPr marL="342900" indent="-342900">
              <a:spcBef>
                <a:spcPct val="50000"/>
              </a:spcBef>
              <a:buFontTx/>
              <a:buChar char="•"/>
            </a:pPr>
            <a:r>
              <a:rPr lang="ru-RU" dirty="0">
                <a:solidFill>
                  <a:schemeClr val="bg1"/>
                </a:solidFill>
                <a:latin typeface="Arno Pro Smbd Caption" pitchFamily="18" charset="0"/>
              </a:rPr>
              <a:t> вторая серия «Ивана Грозного» Эйзенштейна.</a:t>
            </a:r>
          </a:p>
          <a:p>
            <a:pPr marL="342900" indent="-342900">
              <a:spcBef>
                <a:spcPct val="50000"/>
              </a:spcBef>
            </a:pPr>
            <a:r>
              <a:rPr lang="ru-RU" dirty="0">
                <a:solidFill>
                  <a:schemeClr val="bg1"/>
                </a:solidFill>
                <a:latin typeface="Arno Pro Smbd Caption" pitchFamily="18" charset="0"/>
              </a:rPr>
              <a:t>Одновременно подвергается критике</a:t>
            </a:r>
          </a:p>
          <a:p>
            <a:pPr marL="342900" indent="-342900">
              <a:spcBef>
                <a:spcPct val="50000"/>
              </a:spcBef>
            </a:pPr>
            <a:r>
              <a:rPr lang="ru-RU" dirty="0">
                <a:solidFill>
                  <a:schemeClr val="bg1"/>
                </a:solidFill>
                <a:latin typeface="Arno Pro Smbd Caption" pitchFamily="18" charset="0"/>
              </a:rPr>
              <a:t>репертуар театров ставящих пьесы</a:t>
            </a:r>
          </a:p>
          <a:p>
            <a:pPr marL="342900" indent="-342900">
              <a:spcBef>
                <a:spcPct val="50000"/>
              </a:spcBef>
            </a:pPr>
            <a:r>
              <a:rPr lang="ru-RU" dirty="0">
                <a:solidFill>
                  <a:schemeClr val="bg1"/>
                </a:solidFill>
                <a:latin typeface="Arno Pro Smbd Caption" pitchFamily="18" charset="0"/>
              </a:rPr>
              <a:t>зарубежных авторов. </a:t>
            </a:r>
          </a:p>
          <a:p>
            <a:pPr marL="342900" indent="-342900">
              <a:spcBef>
                <a:spcPct val="50000"/>
              </a:spcBef>
            </a:pPr>
            <a:r>
              <a:rPr lang="ru-RU" dirty="0">
                <a:solidFill>
                  <a:schemeClr val="bg1"/>
                </a:solidFill>
                <a:latin typeface="Arno Pro Smbd Caption" pitchFamily="18" charset="0"/>
              </a:rPr>
              <a:t>Одним из главных инициаторов этой</a:t>
            </a:r>
          </a:p>
          <a:p>
            <a:pPr marL="342900" indent="-342900">
              <a:spcBef>
                <a:spcPct val="50000"/>
              </a:spcBef>
            </a:pPr>
            <a:r>
              <a:rPr lang="ru-RU" dirty="0">
                <a:solidFill>
                  <a:schemeClr val="bg1"/>
                </a:solidFill>
                <a:latin typeface="Arno Pro Smbd Caption" pitchFamily="18" charset="0"/>
              </a:rPr>
              <a:t>борьбы стал </a:t>
            </a:r>
            <a:r>
              <a:rPr lang="ru-RU" dirty="0" smtClean="0">
                <a:solidFill>
                  <a:schemeClr val="bg1"/>
                </a:solidFill>
                <a:latin typeface="Arno Pro Smbd Caption" pitchFamily="18" charset="0"/>
              </a:rPr>
              <a:t>еженедельник</a:t>
            </a:r>
          </a:p>
          <a:p>
            <a:pPr marL="342900" indent="-342900">
              <a:spcBef>
                <a:spcPct val="50000"/>
              </a:spcBef>
            </a:pPr>
            <a:r>
              <a:rPr lang="ru-RU" dirty="0" smtClean="0">
                <a:solidFill>
                  <a:schemeClr val="bg1"/>
                </a:solidFill>
                <a:latin typeface="Arno Pro Smbd Caption" pitchFamily="18" charset="0"/>
              </a:rPr>
              <a:t>«Культурная</a:t>
            </a:r>
            <a:r>
              <a:rPr lang="ru-RU" dirty="0">
                <a:solidFill>
                  <a:schemeClr val="bg1"/>
                </a:solidFill>
                <a:latin typeface="Arno Pro Smbd Caption" pitchFamily="18" charset="0"/>
              </a:rPr>
              <a:t> </a:t>
            </a:r>
            <a:r>
              <a:rPr lang="ru-RU" dirty="0" smtClean="0">
                <a:solidFill>
                  <a:schemeClr val="bg1"/>
                </a:solidFill>
                <a:latin typeface="Arno Pro Smbd Caption" pitchFamily="18" charset="0"/>
              </a:rPr>
              <a:t> жизнь</a:t>
            </a:r>
            <a:r>
              <a:rPr lang="ru-RU" dirty="0">
                <a:solidFill>
                  <a:schemeClr val="bg1"/>
                </a:solidFill>
                <a:latin typeface="Arno Pro Smbd Caption" pitchFamily="18" charset="0"/>
              </a:rPr>
              <a:t>».</a:t>
            </a:r>
          </a:p>
        </p:txBody>
      </p:sp>
      <p:pic>
        <p:nvPicPr>
          <p:cNvPr id="2050" name="Picture 2"/>
          <p:cNvPicPr>
            <a:picLocks noChangeAspect="1" noChangeArrowheads="1"/>
          </p:cNvPicPr>
          <p:nvPr/>
        </p:nvPicPr>
        <p:blipFill>
          <a:blip r:embed="rId3" cstate="email"/>
          <a:srcRect/>
          <a:stretch>
            <a:fillRect/>
          </a:stretch>
        </p:blipFill>
        <p:spPr bwMode="auto">
          <a:xfrm>
            <a:off x="4544282" y="214290"/>
            <a:ext cx="4320570" cy="5715040"/>
          </a:xfrm>
          <a:prstGeom prst="rect">
            <a:avLst/>
          </a:prstGeom>
          <a:noFill/>
          <a:ln w="9525">
            <a:noFill/>
            <a:miter lim="800000"/>
            <a:headEnd/>
            <a:tailEnd/>
          </a:ln>
        </p:spPr>
      </p:pic>
      <p:sp>
        <p:nvSpPr>
          <p:cNvPr id="8" name="Прямоугольник 7"/>
          <p:cNvSpPr/>
          <p:nvPr/>
        </p:nvSpPr>
        <p:spPr>
          <a:xfrm>
            <a:off x="4500562" y="6000768"/>
            <a:ext cx="435771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Arno Pro Smbd Caption" pitchFamily="18" charset="0"/>
              </a:rPr>
              <a:t>С. Эйзенштейн</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285720" y="500042"/>
            <a:ext cx="3714776" cy="2308324"/>
          </a:xfrm>
          <a:prstGeom prst="rect">
            <a:avLst/>
          </a:prstGeom>
          <a:noFill/>
          <a:ln w="9525">
            <a:noFill/>
            <a:miter lim="800000"/>
            <a:headEnd/>
            <a:tailEnd/>
          </a:ln>
          <a:effectLst/>
        </p:spPr>
        <p:txBody>
          <a:bodyPr wrap="square">
            <a:spAutoFit/>
          </a:bodyPr>
          <a:lstStyle/>
          <a:p>
            <a:pPr>
              <a:lnSpc>
                <a:spcPct val="150000"/>
              </a:lnSpc>
              <a:spcBef>
                <a:spcPct val="20000"/>
              </a:spcBef>
              <a:buClr>
                <a:schemeClr val="hlink"/>
              </a:buClr>
              <a:buSzPct val="60000"/>
              <a:buFont typeface="Wingdings" pitchFamily="2" charset="2"/>
              <a:buNone/>
            </a:pPr>
            <a:r>
              <a:rPr lang="ru-RU" sz="1600" dirty="0">
                <a:solidFill>
                  <a:schemeClr val="bg1"/>
                </a:solidFill>
                <a:latin typeface="Arno Pro Smbd Caption" pitchFamily="18" charset="0"/>
              </a:rPr>
              <a:t>Следующим объектом преследований становятся композиторы. Поводом послужило исполнение в декабре 1947 г. трех произведений, заказанных к тридцатилетию Октябрьской революции – «Шестой симфонии» Прокофьева,</a:t>
            </a:r>
            <a:r>
              <a:rPr lang="ru-RU" sz="1600" dirty="0">
                <a:effectLst>
                  <a:outerShdw blurRad="38100" dist="38100" dir="2700000" algn="tl">
                    <a:srgbClr val="C0C0C0"/>
                  </a:outerShdw>
                </a:effectLst>
              </a:rPr>
              <a:t> </a:t>
            </a:r>
            <a:endParaRPr lang="ru-RU" sz="1600" dirty="0"/>
          </a:p>
        </p:txBody>
      </p:sp>
      <p:pic>
        <p:nvPicPr>
          <p:cNvPr id="3074" name="Picture 2"/>
          <p:cNvPicPr>
            <a:picLocks noChangeAspect="1" noChangeArrowheads="1"/>
          </p:cNvPicPr>
          <p:nvPr/>
        </p:nvPicPr>
        <p:blipFill>
          <a:blip r:embed="rId3" cstate="email"/>
          <a:srcRect/>
          <a:stretch>
            <a:fillRect/>
          </a:stretch>
        </p:blipFill>
        <p:spPr bwMode="auto">
          <a:xfrm>
            <a:off x="6715119" y="214290"/>
            <a:ext cx="2143140" cy="2857520"/>
          </a:xfrm>
          <a:prstGeom prst="rect">
            <a:avLst/>
          </a:prstGeom>
          <a:noFill/>
          <a:ln w="9525">
            <a:noFill/>
            <a:miter lim="800000"/>
            <a:headEnd/>
            <a:tailEnd/>
          </a:ln>
        </p:spPr>
      </p:pic>
      <p:sp>
        <p:nvSpPr>
          <p:cNvPr id="8" name="Прямоугольник 7"/>
          <p:cNvSpPr/>
          <p:nvPr/>
        </p:nvSpPr>
        <p:spPr>
          <a:xfrm>
            <a:off x="6715140" y="3071810"/>
            <a:ext cx="2143140"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Arno Pro Smbd Caption" pitchFamily="18" charset="0"/>
              </a:rPr>
              <a:t>С. Прокофьев</a:t>
            </a:r>
            <a:endParaRPr lang="ru-RU" dirty="0"/>
          </a:p>
        </p:txBody>
      </p:sp>
      <p:pic>
        <p:nvPicPr>
          <p:cNvPr id="3075" name="Picture 3"/>
          <p:cNvPicPr>
            <a:picLocks noChangeAspect="1" noChangeArrowheads="1"/>
          </p:cNvPicPr>
          <p:nvPr/>
        </p:nvPicPr>
        <p:blipFill>
          <a:blip r:embed="rId4" cstate="email"/>
          <a:srcRect/>
          <a:stretch>
            <a:fillRect/>
          </a:stretch>
        </p:blipFill>
        <p:spPr bwMode="auto">
          <a:xfrm>
            <a:off x="4357686" y="214290"/>
            <a:ext cx="2145285" cy="2857520"/>
          </a:xfrm>
          <a:prstGeom prst="rect">
            <a:avLst/>
          </a:prstGeom>
          <a:noFill/>
          <a:ln w="9525">
            <a:noFill/>
            <a:miter lim="800000"/>
            <a:headEnd/>
            <a:tailEnd/>
          </a:ln>
        </p:spPr>
      </p:pic>
      <p:sp>
        <p:nvSpPr>
          <p:cNvPr id="10" name="Прямоугольник 9"/>
          <p:cNvSpPr/>
          <p:nvPr/>
        </p:nvSpPr>
        <p:spPr>
          <a:xfrm>
            <a:off x="4357686" y="3071810"/>
            <a:ext cx="2143140"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Arno Pro Smbd Caption" pitchFamily="18" charset="0"/>
              </a:rPr>
              <a:t>А. Хачатурян</a:t>
            </a:r>
            <a:endParaRPr lang="ru-RU" dirty="0"/>
          </a:p>
        </p:txBody>
      </p:sp>
      <p:pic>
        <p:nvPicPr>
          <p:cNvPr id="3076" name="Picture 4"/>
          <p:cNvPicPr>
            <a:picLocks noChangeAspect="1" noChangeArrowheads="1"/>
          </p:cNvPicPr>
          <p:nvPr/>
        </p:nvPicPr>
        <p:blipFill>
          <a:blip r:embed="rId5" cstate="email"/>
          <a:srcRect/>
          <a:stretch>
            <a:fillRect/>
          </a:stretch>
        </p:blipFill>
        <p:spPr bwMode="auto">
          <a:xfrm>
            <a:off x="6572264" y="3429000"/>
            <a:ext cx="2400300" cy="3048000"/>
          </a:xfrm>
          <a:prstGeom prst="rect">
            <a:avLst/>
          </a:prstGeom>
          <a:noFill/>
          <a:ln w="9525">
            <a:noFill/>
            <a:miter lim="800000"/>
            <a:headEnd/>
            <a:tailEnd/>
          </a:ln>
        </p:spPr>
      </p:pic>
      <p:sp>
        <p:nvSpPr>
          <p:cNvPr id="12" name="Прямоугольник 11"/>
          <p:cNvSpPr/>
          <p:nvPr/>
        </p:nvSpPr>
        <p:spPr>
          <a:xfrm>
            <a:off x="6572264" y="6500834"/>
            <a:ext cx="235745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Мурадели</a:t>
            </a:r>
            <a:endParaRPr lang="ru-RU" dirty="0"/>
          </a:p>
        </p:txBody>
      </p:sp>
      <p:pic>
        <p:nvPicPr>
          <p:cNvPr id="3077" name="Picture 5"/>
          <p:cNvPicPr>
            <a:picLocks noChangeAspect="1" noChangeArrowheads="1"/>
          </p:cNvPicPr>
          <p:nvPr/>
        </p:nvPicPr>
        <p:blipFill>
          <a:blip r:embed="rId6" cstate="email"/>
          <a:srcRect/>
          <a:stretch>
            <a:fillRect/>
          </a:stretch>
        </p:blipFill>
        <p:spPr bwMode="auto">
          <a:xfrm>
            <a:off x="4286248" y="3429000"/>
            <a:ext cx="2024061" cy="3014559"/>
          </a:xfrm>
          <a:prstGeom prst="rect">
            <a:avLst/>
          </a:prstGeom>
          <a:noFill/>
          <a:ln w="9525">
            <a:noFill/>
            <a:miter lim="800000"/>
            <a:headEnd/>
            <a:tailEnd/>
          </a:ln>
        </p:spPr>
      </p:pic>
      <p:sp>
        <p:nvSpPr>
          <p:cNvPr id="14" name="Прямоугольник 13"/>
          <p:cNvSpPr/>
          <p:nvPr/>
        </p:nvSpPr>
        <p:spPr>
          <a:xfrm>
            <a:off x="4214810" y="6429396"/>
            <a:ext cx="2071702" cy="285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 Шостакович</a:t>
            </a:r>
            <a:endParaRPr lang="ru-RU" dirty="0"/>
          </a:p>
        </p:txBody>
      </p:sp>
      <p:pic>
        <p:nvPicPr>
          <p:cNvPr id="16" name="Picture 11"/>
          <p:cNvPicPr>
            <a:picLocks noChangeAspect="1" noChangeArrowheads="1"/>
          </p:cNvPicPr>
          <p:nvPr/>
        </p:nvPicPr>
        <p:blipFill>
          <a:blip r:embed="rId7" cstate="email"/>
          <a:srcRect/>
          <a:stretch>
            <a:fillRect/>
          </a:stretch>
        </p:blipFill>
        <p:spPr bwMode="auto">
          <a:xfrm>
            <a:off x="285720" y="3643314"/>
            <a:ext cx="3698614"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285720" y="571480"/>
            <a:ext cx="3925918" cy="5483424"/>
          </a:xfrm>
          <a:prstGeom prst="rect">
            <a:avLst/>
          </a:prstGeom>
          <a:noFill/>
          <a:ln w="9525">
            <a:noFill/>
            <a:miter lim="800000"/>
            <a:headEnd/>
            <a:tailEnd/>
          </a:ln>
          <a:effectLst/>
        </p:spPr>
        <p:txBody>
          <a:bodyPr wrap="square">
            <a:spAutoFit/>
          </a:bodyPr>
          <a:lstStyle/>
          <a:p>
            <a:pPr>
              <a:lnSpc>
                <a:spcPct val="200000"/>
              </a:lnSpc>
              <a:spcBef>
                <a:spcPct val="20000"/>
              </a:spcBef>
              <a:buClr>
                <a:schemeClr val="hlink"/>
              </a:buClr>
              <a:buSzPct val="60000"/>
              <a:buFont typeface="Wingdings" pitchFamily="2" charset="2"/>
              <a:buNone/>
            </a:pPr>
            <a:r>
              <a:rPr lang="ru-RU" sz="1600" dirty="0">
                <a:effectLst>
                  <a:outerShdw blurRad="38100" dist="38100" dir="2700000" algn="tl">
                    <a:srgbClr val="C0C0C0"/>
                  </a:outerShdw>
                </a:effectLst>
              </a:rPr>
              <a:t>«</a:t>
            </a:r>
            <a:r>
              <a:rPr lang="ru-RU" sz="1600" dirty="0">
                <a:solidFill>
                  <a:schemeClr val="bg1"/>
                </a:solidFill>
                <a:latin typeface="Arno Pro Smbd Caption" pitchFamily="18" charset="0"/>
              </a:rPr>
              <a:t>Поэмы» Хачатуряна, и оперы Мурадели «Великая дружба». </a:t>
            </a:r>
            <a:endParaRPr lang="ru-RU" sz="1600" dirty="0" smtClean="0">
              <a:solidFill>
                <a:schemeClr val="bg1"/>
              </a:solidFill>
              <a:latin typeface="Arno Pro Smbd Caption" pitchFamily="18" charset="0"/>
            </a:endParaRPr>
          </a:p>
          <a:p>
            <a:pPr>
              <a:lnSpc>
                <a:spcPct val="200000"/>
              </a:lnSpc>
              <a:spcBef>
                <a:spcPct val="20000"/>
              </a:spcBef>
              <a:buClr>
                <a:schemeClr val="hlink"/>
              </a:buClr>
              <a:buSzPct val="60000"/>
              <a:buFont typeface="Wingdings" pitchFamily="2" charset="2"/>
              <a:buNone/>
            </a:pPr>
            <a:r>
              <a:rPr lang="ru-RU" sz="1600" dirty="0" smtClean="0">
                <a:solidFill>
                  <a:schemeClr val="bg1"/>
                </a:solidFill>
                <a:latin typeface="Arno Pro Smbd Caption" pitchFamily="18" charset="0"/>
              </a:rPr>
              <a:t>В </a:t>
            </a:r>
            <a:r>
              <a:rPr lang="ru-RU" sz="1600" dirty="0">
                <a:solidFill>
                  <a:schemeClr val="bg1"/>
                </a:solidFill>
                <a:latin typeface="Arno Pro Smbd Caption" pitchFamily="18" charset="0"/>
              </a:rPr>
              <a:t>феврале 1948 г. принято постановление ЦК «О декадентских тенденциях в советской музыке», осуждавшее Мурадели; позже начинается кампания против композиторов-«формалистов»- Прокофьева, Хачатуряна, Шостаковича и других. Вся эта кампания вылилась в исключение из Союза композиторов ряда талантливых композиторов</a:t>
            </a:r>
            <a:r>
              <a:rPr lang="ru-RU" sz="1600" dirty="0" smtClean="0">
                <a:solidFill>
                  <a:schemeClr val="bg1"/>
                </a:solidFill>
                <a:latin typeface="Arno Pro Smbd Caption" pitchFamily="18" charset="0"/>
              </a:rPr>
              <a:t>.</a:t>
            </a:r>
            <a:endParaRPr lang="ru-RU" sz="2000" b="1" dirty="0">
              <a:solidFill>
                <a:schemeClr val="bg1"/>
              </a:solidFill>
              <a:latin typeface="Arno Pro Smbd Caption" pitchFamily="18" charset="0"/>
            </a:endParaRPr>
          </a:p>
        </p:txBody>
      </p:sp>
      <p:pic>
        <p:nvPicPr>
          <p:cNvPr id="13321" name="Picture 9" descr="vano2"/>
          <p:cNvPicPr>
            <a:picLocks noChangeAspect="1" noChangeArrowheads="1"/>
          </p:cNvPicPr>
          <p:nvPr/>
        </p:nvPicPr>
        <p:blipFill>
          <a:blip r:embed="rId3" cstate="email"/>
          <a:srcRect/>
          <a:stretch>
            <a:fillRect/>
          </a:stretch>
        </p:blipFill>
        <p:spPr bwMode="auto">
          <a:xfrm>
            <a:off x="7013378" y="4071942"/>
            <a:ext cx="1916329" cy="2571768"/>
          </a:xfrm>
          <a:prstGeom prst="rect">
            <a:avLst/>
          </a:prstGeom>
          <a:noFill/>
        </p:spPr>
      </p:pic>
      <p:pic>
        <p:nvPicPr>
          <p:cNvPr id="13325" name="Picture 13"/>
          <p:cNvPicPr>
            <a:picLocks noChangeAspect="1" noChangeArrowheads="1"/>
          </p:cNvPicPr>
          <p:nvPr/>
        </p:nvPicPr>
        <p:blipFill>
          <a:blip r:embed="rId4" cstate="email"/>
          <a:srcRect/>
          <a:stretch>
            <a:fillRect/>
          </a:stretch>
        </p:blipFill>
        <p:spPr bwMode="auto">
          <a:xfrm>
            <a:off x="4357686" y="4071942"/>
            <a:ext cx="2371086" cy="2571768"/>
          </a:xfrm>
          <a:prstGeom prst="rect">
            <a:avLst/>
          </a:prstGeom>
          <a:noFill/>
          <a:ln w="9525">
            <a:noFill/>
            <a:miter lim="800000"/>
            <a:headEnd/>
            <a:tailEnd/>
          </a:ln>
          <a:effectLst/>
        </p:spPr>
      </p:pic>
      <p:pic>
        <p:nvPicPr>
          <p:cNvPr id="8" name="Picture 6"/>
          <p:cNvPicPr>
            <a:picLocks noChangeAspect="1" noChangeArrowheads="1"/>
          </p:cNvPicPr>
          <p:nvPr/>
        </p:nvPicPr>
        <p:blipFill>
          <a:blip r:embed="rId5" cstate="email"/>
          <a:srcRect/>
          <a:stretch>
            <a:fillRect/>
          </a:stretch>
        </p:blipFill>
        <p:spPr bwMode="auto">
          <a:xfrm>
            <a:off x="4286248" y="500042"/>
            <a:ext cx="4599432"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395288" y="1196975"/>
            <a:ext cx="3024187"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5" name="Прямоугольник 4"/>
          <p:cNvSpPr/>
          <p:nvPr/>
        </p:nvSpPr>
        <p:spPr>
          <a:xfrm>
            <a:off x="0" y="0"/>
            <a:ext cx="9144000" cy="646331"/>
          </a:xfrm>
          <a:prstGeom prst="rect">
            <a:avLst/>
          </a:prstGeom>
        </p:spPr>
        <p:txBody>
          <a:bodyPr wrap="square">
            <a:spAutoFit/>
          </a:bodyPr>
          <a:lstStyle/>
          <a:p>
            <a:pPr algn="ctr"/>
            <a:r>
              <a:rPr lang="ru-RU" dirty="0" smtClean="0">
                <a:solidFill>
                  <a:srgbClr val="FFFF00"/>
                </a:solidFill>
                <a:latin typeface="Arno Pro Smbd Caption" pitchFamily="18" charset="0"/>
              </a:rPr>
              <a:t>12 августа 1952 года в подвале Лубянки были расстреляны 13 членов Еврейского антифашистского комитета</a:t>
            </a:r>
            <a:endParaRPr lang="ru-RU" dirty="0">
              <a:solidFill>
                <a:srgbClr val="FFFF00"/>
              </a:solidFill>
            </a:endParaRPr>
          </a:p>
        </p:txBody>
      </p:sp>
      <p:sp>
        <p:nvSpPr>
          <p:cNvPr id="7" name="Прямоугольник 6"/>
          <p:cNvSpPr/>
          <p:nvPr/>
        </p:nvSpPr>
        <p:spPr>
          <a:xfrm>
            <a:off x="285720" y="4786322"/>
            <a:ext cx="2571768" cy="307777"/>
          </a:xfrm>
          <a:prstGeom prst="rect">
            <a:avLst/>
          </a:prstGeom>
          <a:solidFill>
            <a:schemeClr val="accent6">
              <a:lumMod val="60000"/>
              <a:lumOff val="40000"/>
            </a:schemeClr>
          </a:solidFill>
        </p:spPr>
        <p:txBody>
          <a:bodyPr wrap="square">
            <a:spAutoFit/>
          </a:bodyPr>
          <a:lstStyle/>
          <a:p>
            <a:pPr algn="ctr"/>
            <a:r>
              <a:rPr lang="ru-RU" sz="1400" dirty="0" smtClean="0">
                <a:latin typeface="Arno Pro Smbd Caption" pitchFamily="18" charset="0"/>
              </a:rPr>
              <a:t>поэт Исаак Фефер</a:t>
            </a:r>
          </a:p>
        </p:txBody>
      </p:sp>
      <p:sp>
        <p:nvSpPr>
          <p:cNvPr id="9" name="Прямоугольник 8"/>
          <p:cNvSpPr/>
          <p:nvPr/>
        </p:nvSpPr>
        <p:spPr>
          <a:xfrm>
            <a:off x="6357950" y="4786323"/>
            <a:ext cx="2571768" cy="307777"/>
          </a:xfrm>
          <a:prstGeom prst="rect">
            <a:avLst/>
          </a:prstGeom>
          <a:solidFill>
            <a:schemeClr val="accent6">
              <a:lumMod val="60000"/>
              <a:lumOff val="40000"/>
            </a:schemeClr>
          </a:solidFill>
        </p:spPr>
        <p:txBody>
          <a:bodyPr wrap="square">
            <a:spAutoFit/>
          </a:bodyPr>
          <a:lstStyle/>
          <a:p>
            <a:pPr algn="ctr"/>
            <a:r>
              <a:rPr lang="ru-RU" sz="1400" dirty="0" smtClean="0">
                <a:latin typeface="Arno Pro Smbd Caption" pitchFamily="18" charset="0"/>
              </a:rPr>
              <a:t>Вениамин Зускин</a:t>
            </a:r>
          </a:p>
        </p:txBody>
      </p:sp>
      <p:sp>
        <p:nvSpPr>
          <p:cNvPr id="13" name="Прямоугольник 12"/>
          <p:cNvSpPr/>
          <p:nvPr/>
        </p:nvSpPr>
        <p:spPr>
          <a:xfrm>
            <a:off x="0" y="6158000"/>
            <a:ext cx="9144000" cy="700000"/>
          </a:xfrm>
          <a:prstGeom prst="rect">
            <a:avLst/>
          </a:prstGeom>
          <a:solidFill>
            <a:schemeClr val="accent6">
              <a:lumMod val="60000"/>
              <a:lumOff val="40000"/>
            </a:schemeClr>
          </a:solidFill>
        </p:spPr>
        <p:txBody>
          <a:bodyPr>
            <a:spAutoFit/>
          </a:bodyPr>
          <a:lstStyle/>
          <a:p>
            <a:pPr algn="ctr">
              <a:lnSpc>
                <a:spcPct val="150000"/>
              </a:lnSpc>
            </a:pPr>
            <a:r>
              <a:rPr lang="ru-RU" sz="1400" dirty="0" smtClean="0">
                <a:latin typeface="Arno Pro Smbd Caption" pitchFamily="18" charset="0"/>
              </a:rPr>
              <a:t>К смертной казни их приговорили 18 июля за "объединение еврейских националистов на борьбу против национальной политики партии и Советского государства" и "шпионаж в пользу США"</a:t>
            </a:r>
          </a:p>
        </p:txBody>
      </p:sp>
      <p:pic>
        <p:nvPicPr>
          <p:cNvPr id="5123" name="Picture 3"/>
          <p:cNvPicPr>
            <a:picLocks noChangeAspect="1" noChangeArrowheads="1"/>
          </p:cNvPicPr>
          <p:nvPr/>
        </p:nvPicPr>
        <p:blipFill>
          <a:blip r:embed="rId3" cstate="email"/>
          <a:srcRect/>
          <a:stretch>
            <a:fillRect/>
          </a:stretch>
        </p:blipFill>
        <p:spPr bwMode="auto">
          <a:xfrm>
            <a:off x="285720" y="1142984"/>
            <a:ext cx="2571768" cy="3673955"/>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srcRect/>
          <a:stretch>
            <a:fillRect/>
          </a:stretch>
        </p:blipFill>
        <p:spPr bwMode="auto">
          <a:xfrm>
            <a:off x="3143240" y="1142984"/>
            <a:ext cx="2878000" cy="3714776"/>
          </a:xfrm>
          <a:prstGeom prst="rect">
            <a:avLst/>
          </a:prstGeom>
          <a:noFill/>
          <a:ln w="9525">
            <a:noFill/>
            <a:miter lim="800000"/>
            <a:headEnd/>
            <a:tailEnd/>
          </a:ln>
        </p:spPr>
      </p:pic>
      <p:pic>
        <p:nvPicPr>
          <p:cNvPr id="5126" name="Picture 6"/>
          <p:cNvPicPr>
            <a:picLocks noChangeAspect="1" noChangeArrowheads="1"/>
          </p:cNvPicPr>
          <p:nvPr/>
        </p:nvPicPr>
        <p:blipFill>
          <a:blip r:embed="rId5" cstate="email"/>
          <a:srcRect/>
          <a:stretch>
            <a:fillRect/>
          </a:stretch>
        </p:blipFill>
        <p:spPr bwMode="auto">
          <a:xfrm>
            <a:off x="6388566" y="1214422"/>
            <a:ext cx="2551358" cy="3571900"/>
          </a:xfrm>
          <a:prstGeom prst="rect">
            <a:avLst/>
          </a:prstGeom>
          <a:noFill/>
          <a:ln w="9525">
            <a:noFill/>
            <a:miter lim="800000"/>
            <a:headEnd/>
            <a:tailEnd/>
          </a:ln>
        </p:spPr>
      </p:pic>
      <p:sp>
        <p:nvSpPr>
          <p:cNvPr id="23" name="Прямоугольник 22"/>
          <p:cNvSpPr/>
          <p:nvPr/>
        </p:nvSpPr>
        <p:spPr>
          <a:xfrm>
            <a:off x="3143240" y="4786322"/>
            <a:ext cx="2857520" cy="307777"/>
          </a:xfrm>
          <a:prstGeom prst="rect">
            <a:avLst/>
          </a:prstGeom>
          <a:solidFill>
            <a:schemeClr val="accent6">
              <a:lumMod val="60000"/>
              <a:lumOff val="40000"/>
            </a:schemeClr>
          </a:solidFill>
        </p:spPr>
        <p:txBody>
          <a:bodyPr wrap="square">
            <a:spAutoFit/>
          </a:bodyPr>
          <a:lstStyle/>
          <a:p>
            <a:pPr algn="ctr"/>
            <a:r>
              <a:rPr lang="ru-RU" sz="1400" dirty="0" smtClean="0">
                <a:latin typeface="Arno Pro Smbd Caption" pitchFamily="18" charset="0"/>
              </a:rPr>
              <a:t>Давид Гофштейн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email"/>
          <a:srcRect/>
          <a:stretch>
            <a:fillRect/>
          </a:stretch>
        </p:blipFill>
        <p:spPr bwMode="auto">
          <a:xfrm>
            <a:off x="285719" y="214290"/>
            <a:ext cx="2473885" cy="3500462"/>
          </a:xfrm>
          <a:prstGeom prst="rect">
            <a:avLst/>
          </a:prstGeom>
          <a:noFill/>
          <a:ln w="9525">
            <a:noFill/>
            <a:miter lim="800000"/>
            <a:headEnd/>
            <a:tailEnd/>
          </a:ln>
        </p:spPr>
      </p:pic>
      <p:sp>
        <p:nvSpPr>
          <p:cNvPr id="5" name="Прямоугольник 4"/>
          <p:cNvSpPr/>
          <p:nvPr/>
        </p:nvSpPr>
        <p:spPr>
          <a:xfrm>
            <a:off x="285720" y="3429000"/>
            <a:ext cx="2500330" cy="307777"/>
          </a:xfrm>
          <a:prstGeom prst="rect">
            <a:avLst/>
          </a:prstGeom>
          <a:solidFill>
            <a:schemeClr val="accent6">
              <a:lumMod val="60000"/>
              <a:lumOff val="40000"/>
            </a:schemeClr>
          </a:solidFill>
        </p:spPr>
        <p:txBody>
          <a:bodyPr wrap="square">
            <a:spAutoFit/>
          </a:bodyPr>
          <a:lstStyle/>
          <a:p>
            <a:pPr algn="ctr"/>
            <a:r>
              <a:rPr lang="ru-RU" sz="1400" dirty="0" smtClean="0">
                <a:latin typeface="Arno Pro Smbd Caption" pitchFamily="18" charset="0"/>
              </a:rPr>
              <a:t>Иосиф Юзефович</a:t>
            </a:r>
          </a:p>
        </p:txBody>
      </p:sp>
      <p:pic>
        <p:nvPicPr>
          <p:cNvPr id="6" name="Picture 8"/>
          <p:cNvPicPr>
            <a:picLocks noChangeAspect="1" noChangeArrowheads="1"/>
          </p:cNvPicPr>
          <p:nvPr/>
        </p:nvPicPr>
        <p:blipFill>
          <a:blip r:embed="rId3" cstate="email"/>
          <a:srcRect/>
          <a:stretch>
            <a:fillRect/>
          </a:stretch>
        </p:blipFill>
        <p:spPr bwMode="auto">
          <a:xfrm>
            <a:off x="3214677" y="214290"/>
            <a:ext cx="2555893" cy="3286148"/>
          </a:xfrm>
          <a:prstGeom prst="rect">
            <a:avLst/>
          </a:prstGeom>
          <a:noFill/>
          <a:ln w="9525">
            <a:noFill/>
            <a:miter lim="800000"/>
            <a:headEnd/>
            <a:tailEnd/>
          </a:ln>
        </p:spPr>
      </p:pic>
      <p:sp>
        <p:nvSpPr>
          <p:cNvPr id="7" name="Прямоугольник 6"/>
          <p:cNvSpPr/>
          <p:nvPr/>
        </p:nvSpPr>
        <p:spPr>
          <a:xfrm>
            <a:off x="3214678" y="3429000"/>
            <a:ext cx="2571768" cy="307777"/>
          </a:xfrm>
          <a:prstGeom prst="rect">
            <a:avLst/>
          </a:prstGeom>
          <a:solidFill>
            <a:schemeClr val="accent6">
              <a:lumMod val="60000"/>
              <a:lumOff val="40000"/>
            </a:schemeClr>
          </a:solidFill>
        </p:spPr>
        <p:txBody>
          <a:bodyPr wrap="square">
            <a:spAutoFit/>
          </a:bodyPr>
          <a:lstStyle/>
          <a:p>
            <a:pPr algn="ctr"/>
            <a:r>
              <a:rPr lang="ru-RU" sz="1400" dirty="0" smtClean="0">
                <a:latin typeface="Arno Pro Smbd Caption" pitchFamily="18" charset="0"/>
              </a:rPr>
              <a:t>Иосиф Шимелиович</a:t>
            </a:r>
          </a:p>
        </p:txBody>
      </p:sp>
      <p:pic>
        <p:nvPicPr>
          <p:cNvPr id="8" name="Picture 5"/>
          <p:cNvPicPr>
            <a:picLocks noChangeAspect="1" noChangeArrowheads="1"/>
          </p:cNvPicPr>
          <p:nvPr/>
        </p:nvPicPr>
        <p:blipFill>
          <a:blip r:embed="rId4" cstate="email"/>
          <a:srcRect/>
          <a:stretch>
            <a:fillRect/>
          </a:stretch>
        </p:blipFill>
        <p:spPr bwMode="auto">
          <a:xfrm>
            <a:off x="6143636" y="214290"/>
            <a:ext cx="2428892" cy="3203504"/>
          </a:xfrm>
          <a:prstGeom prst="rect">
            <a:avLst/>
          </a:prstGeom>
          <a:noFill/>
          <a:ln w="9525">
            <a:noFill/>
            <a:miter lim="800000"/>
            <a:headEnd/>
            <a:tailEnd/>
          </a:ln>
        </p:spPr>
      </p:pic>
      <p:sp>
        <p:nvSpPr>
          <p:cNvPr id="9" name="Прямоугольник 8"/>
          <p:cNvSpPr/>
          <p:nvPr/>
        </p:nvSpPr>
        <p:spPr>
          <a:xfrm>
            <a:off x="6143636" y="3417989"/>
            <a:ext cx="2428892" cy="307777"/>
          </a:xfrm>
          <a:prstGeom prst="rect">
            <a:avLst/>
          </a:prstGeom>
          <a:solidFill>
            <a:schemeClr val="accent6">
              <a:lumMod val="60000"/>
              <a:lumOff val="40000"/>
            </a:schemeClr>
          </a:solidFill>
        </p:spPr>
        <p:txBody>
          <a:bodyPr wrap="square" anchor="ctr">
            <a:spAutoFit/>
          </a:bodyPr>
          <a:lstStyle/>
          <a:p>
            <a:pPr algn="ctr"/>
            <a:r>
              <a:rPr lang="ru-RU" sz="1400" dirty="0" smtClean="0">
                <a:latin typeface="Arno Pro Smbd Caption" pitchFamily="18" charset="0"/>
              </a:rPr>
              <a:t>Илья Ватенберг</a:t>
            </a:r>
          </a:p>
        </p:txBody>
      </p:sp>
      <p:pic>
        <p:nvPicPr>
          <p:cNvPr id="10" name="Picture 2"/>
          <p:cNvPicPr>
            <a:picLocks noChangeAspect="1" noChangeArrowheads="1"/>
          </p:cNvPicPr>
          <p:nvPr/>
        </p:nvPicPr>
        <p:blipFill>
          <a:blip r:embed="rId5" cstate="email"/>
          <a:srcRect/>
          <a:stretch>
            <a:fillRect/>
          </a:stretch>
        </p:blipFill>
        <p:spPr bwMode="auto">
          <a:xfrm>
            <a:off x="2786050" y="3857627"/>
            <a:ext cx="1928826" cy="2787259"/>
          </a:xfrm>
          <a:prstGeom prst="rect">
            <a:avLst/>
          </a:prstGeom>
          <a:noFill/>
          <a:ln w="9525">
            <a:noFill/>
            <a:miter lim="800000"/>
            <a:headEnd/>
            <a:tailEnd/>
          </a:ln>
        </p:spPr>
      </p:pic>
      <p:pic>
        <p:nvPicPr>
          <p:cNvPr id="6146" name="Picture 2"/>
          <p:cNvPicPr>
            <a:picLocks noChangeAspect="1" noChangeArrowheads="1"/>
          </p:cNvPicPr>
          <p:nvPr/>
        </p:nvPicPr>
        <p:blipFill>
          <a:blip r:embed="rId6" cstate="email"/>
          <a:srcRect/>
          <a:stretch>
            <a:fillRect/>
          </a:stretch>
        </p:blipFill>
        <p:spPr bwMode="auto">
          <a:xfrm>
            <a:off x="214282" y="3857628"/>
            <a:ext cx="2079166" cy="2786082"/>
          </a:xfrm>
          <a:prstGeom prst="rect">
            <a:avLst/>
          </a:prstGeom>
          <a:noFill/>
          <a:ln w="9525">
            <a:noFill/>
            <a:miter lim="800000"/>
            <a:headEnd/>
            <a:tailEnd/>
          </a:ln>
        </p:spPr>
      </p:pic>
      <p:sp>
        <p:nvSpPr>
          <p:cNvPr id="12" name="Прямоугольник 11"/>
          <p:cNvSpPr/>
          <p:nvPr/>
        </p:nvSpPr>
        <p:spPr>
          <a:xfrm>
            <a:off x="214282" y="6572272"/>
            <a:ext cx="2071702" cy="307777"/>
          </a:xfrm>
          <a:prstGeom prst="rect">
            <a:avLst/>
          </a:prstGeom>
          <a:solidFill>
            <a:schemeClr val="accent6">
              <a:lumMod val="60000"/>
              <a:lumOff val="40000"/>
            </a:schemeClr>
          </a:solidFill>
        </p:spPr>
        <p:txBody>
          <a:bodyPr wrap="square">
            <a:spAutoFit/>
          </a:bodyPr>
          <a:lstStyle/>
          <a:p>
            <a:pPr algn="ctr"/>
            <a:r>
              <a:rPr lang="ru-RU" sz="1400" dirty="0" smtClean="0">
                <a:latin typeface="Arno Pro Smbd Caption" pitchFamily="18" charset="0"/>
              </a:rPr>
              <a:t>Соломон Лозовский</a:t>
            </a:r>
            <a:endParaRPr lang="ru-RU" sz="1400" dirty="0"/>
          </a:p>
        </p:txBody>
      </p:sp>
      <p:sp>
        <p:nvSpPr>
          <p:cNvPr id="13" name="Text Box 10"/>
          <p:cNvSpPr txBox="1">
            <a:spLocks noChangeArrowheads="1"/>
          </p:cNvSpPr>
          <p:nvPr/>
        </p:nvSpPr>
        <p:spPr bwMode="auto">
          <a:xfrm>
            <a:off x="5429256" y="4572008"/>
            <a:ext cx="3313112" cy="1569660"/>
          </a:xfrm>
          <a:prstGeom prst="rect">
            <a:avLst/>
          </a:prstGeom>
          <a:noFill/>
          <a:ln w="9525">
            <a:noFill/>
            <a:miter lim="800000"/>
            <a:headEnd/>
            <a:tailEnd/>
          </a:ln>
          <a:effectLst/>
        </p:spPr>
        <p:txBody>
          <a:bodyPr>
            <a:spAutoFit/>
          </a:bodyPr>
          <a:lstStyle/>
          <a:p>
            <a:pPr>
              <a:lnSpc>
                <a:spcPct val="150000"/>
              </a:lnSpc>
            </a:pPr>
            <a:r>
              <a:rPr lang="ru-RU" sz="1600" dirty="0">
                <a:solidFill>
                  <a:schemeClr val="bg1"/>
                </a:solidFill>
                <a:latin typeface="Arno Pro Smbd Caption" pitchFamily="18" charset="0"/>
              </a:rPr>
              <a:t>В январе 1953г. Был</a:t>
            </a:r>
          </a:p>
          <a:p>
            <a:pPr>
              <a:lnSpc>
                <a:spcPct val="150000"/>
              </a:lnSpc>
            </a:pPr>
            <a:r>
              <a:rPr lang="ru-RU" sz="1600" dirty="0">
                <a:solidFill>
                  <a:schemeClr val="bg1"/>
                </a:solidFill>
                <a:latin typeface="Arno Pro Smbd Caption" pitchFamily="18" charset="0"/>
              </a:rPr>
              <a:t>«раскрыт» «</a:t>
            </a:r>
            <a:r>
              <a:rPr lang="ru-RU" sz="1600" dirty="0" smtClean="0">
                <a:solidFill>
                  <a:schemeClr val="bg1"/>
                </a:solidFill>
                <a:latin typeface="Arno Pro Smbd Caption" pitchFamily="18" charset="0"/>
              </a:rPr>
              <a:t>заговор убийц </a:t>
            </a:r>
            <a:r>
              <a:rPr lang="ru-RU" sz="1600" dirty="0">
                <a:solidFill>
                  <a:schemeClr val="bg1"/>
                </a:solidFill>
                <a:latin typeface="Arno Pro Smbd Caption" pitchFamily="18" charset="0"/>
              </a:rPr>
              <a:t>в белых</a:t>
            </a:r>
          </a:p>
          <a:p>
            <a:pPr>
              <a:lnSpc>
                <a:spcPct val="150000"/>
              </a:lnSpc>
            </a:pPr>
            <a:r>
              <a:rPr lang="ru-RU" sz="1600" dirty="0">
                <a:solidFill>
                  <a:schemeClr val="bg1"/>
                </a:solidFill>
                <a:latin typeface="Arno Pro Smbd Caption" pitchFamily="18" charset="0"/>
              </a:rPr>
              <a:t>халатах»- </a:t>
            </a:r>
            <a:r>
              <a:rPr lang="ru-RU" sz="1600" dirty="0" smtClean="0">
                <a:solidFill>
                  <a:schemeClr val="bg1"/>
                </a:solidFill>
                <a:latin typeface="Arno Pro Smbd Caption" pitchFamily="18" charset="0"/>
              </a:rPr>
              <a:t>врачей Еврейского</a:t>
            </a:r>
            <a:endParaRPr lang="ru-RU" sz="1600" dirty="0">
              <a:solidFill>
                <a:schemeClr val="bg1"/>
              </a:solidFill>
              <a:latin typeface="Arno Pro Smbd Caption" pitchFamily="18" charset="0"/>
            </a:endParaRPr>
          </a:p>
          <a:p>
            <a:pPr>
              <a:lnSpc>
                <a:spcPct val="150000"/>
              </a:lnSpc>
            </a:pPr>
            <a:r>
              <a:rPr lang="ru-RU" sz="1600" dirty="0" smtClean="0">
                <a:solidFill>
                  <a:schemeClr val="bg1"/>
                </a:solidFill>
                <a:latin typeface="Arno Pro Smbd Caption" pitchFamily="18" charset="0"/>
              </a:rPr>
              <a:t>Происхождения.</a:t>
            </a:r>
            <a:endParaRPr lang="ru-RU" sz="2000" b="1" dirty="0">
              <a:solidFill>
                <a:schemeClr val="bg1"/>
              </a:solidFill>
              <a:latin typeface="Arno Pro Smbd Captio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1476375" y="549275"/>
            <a:ext cx="5545138" cy="762000"/>
          </a:xfrm>
          <a:prstGeom prst="rect">
            <a:avLst/>
          </a:prstGeom>
          <a:noFill/>
          <a:ln w="9525">
            <a:noFill/>
            <a:miter lim="800000"/>
            <a:headEnd/>
            <a:tailEnd/>
          </a:ln>
          <a:effectLst/>
        </p:spPr>
        <p:txBody>
          <a:bodyPr>
            <a:spAutoFit/>
          </a:bodyPr>
          <a:lstStyle/>
          <a:p>
            <a:pPr algn="ctr">
              <a:spcBef>
                <a:spcPct val="50000"/>
              </a:spcBef>
            </a:pP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План.</a:t>
            </a:r>
          </a:p>
        </p:txBody>
      </p:sp>
      <p:sp>
        <p:nvSpPr>
          <p:cNvPr id="7" name="Text Box 6"/>
          <p:cNvSpPr txBox="1">
            <a:spLocks noChangeArrowheads="1"/>
          </p:cNvSpPr>
          <p:nvPr/>
        </p:nvSpPr>
        <p:spPr bwMode="auto">
          <a:xfrm>
            <a:off x="642910" y="1700213"/>
            <a:ext cx="7786742" cy="4401205"/>
          </a:xfrm>
          <a:prstGeom prst="rect">
            <a:avLst/>
          </a:prstGeom>
          <a:noFill/>
          <a:ln w="9525">
            <a:noFill/>
            <a:miter lim="800000"/>
            <a:headEnd/>
            <a:tailEnd/>
          </a:ln>
          <a:effectLst/>
        </p:spPr>
        <p:txBody>
          <a:bodyPr wrap="square">
            <a:spAutoFit/>
          </a:bodyPr>
          <a:lstStyle/>
          <a:p>
            <a:pPr marL="342900" indent="-342900">
              <a:spcBef>
                <a:spcPct val="50000"/>
              </a:spcBef>
              <a:buFontTx/>
              <a:buAutoNum type="arabicPeriod"/>
            </a:pP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Краткая характеристика внутриполитической жизни страны.</a:t>
            </a:r>
          </a:p>
          <a:p>
            <a:pPr marL="342900" indent="-342900">
              <a:spcBef>
                <a:spcPct val="50000"/>
              </a:spcBef>
              <a:buFontTx/>
              <a:buAutoNum type="arabicPeriod"/>
            </a:pP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Появление тенденций, направленных на демократизацию внутриполитической жизни</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 </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endParaRPr>
          </a:p>
          <a:p>
            <a:pPr marL="342900" indent="-342900">
              <a:spcBef>
                <a:spcPct val="50000"/>
              </a:spcBef>
              <a:buFontTx/>
              <a:buAutoNum type="arabicPeriod"/>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Депортации 1940-50-х гг. </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endParaRPr>
          </a:p>
          <a:p>
            <a:pPr marL="342900" indent="-342900">
              <a:spcBef>
                <a:spcPct val="50000"/>
              </a:spcBef>
              <a:buFontTx/>
              <a:buAutoNum type="arabicPeriod"/>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«Борьба с космополитизмом» </a:t>
            </a:r>
          </a:p>
          <a:p>
            <a:pPr marL="342900" indent="-342900">
              <a:spcBef>
                <a:spcPct val="50000"/>
              </a:spcBef>
              <a:buFontTx/>
              <a:buAutoNum type="arabicPeriod"/>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Возврат </a:t>
            </a: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 старому….</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0" y="0"/>
            <a:ext cx="9144000" cy="5260932"/>
          </a:xfrm>
          <a:prstGeom prst="rect">
            <a:avLst/>
          </a:prstGeom>
          <a:noFill/>
          <a:ln w="9525">
            <a:noFill/>
            <a:miter lim="800000"/>
            <a:headEnd/>
            <a:tailEnd/>
          </a:ln>
        </p:spPr>
      </p:pic>
      <p:sp>
        <p:nvSpPr>
          <p:cNvPr id="3" name="Прямоугольник 2"/>
          <p:cNvSpPr/>
          <p:nvPr/>
        </p:nvSpPr>
        <p:spPr>
          <a:xfrm>
            <a:off x="0" y="5357826"/>
            <a:ext cx="9144000" cy="1323439"/>
          </a:xfrm>
          <a:prstGeom prst="rect">
            <a:avLst/>
          </a:prstGeom>
        </p:spPr>
        <p:txBody>
          <a:bodyPr wrap="square">
            <a:spAutoFit/>
          </a:bodyPr>
          <a:lstStyle/>
          <a:p>
            <a:pPr algn="ctr"/>
            <a:r>
              <a:rPr lang="ru-RU" sz="2000" dirty="0" smtClean="0">
                <a:solidFill>
                  <a:schemeClr val="bg1"/>
                </a:solidFill>
              </a:rPr>
              <a:t>В 1952 году 13 руководителей и сотрудников еврейского антифашистского комитета в СССР во главе с бывшим начальником Совинформбюро и замминистра иностранных дел Соломоном Лозовским были казнены после 3,5 лет тюрьмы.</a:t>
            </a:r>
            <a:endParaRPr lang="ru-RU"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7"/>
          <p:cNvSpPr txBox="1">
            <a:spLocks noChangeArrowheads="1"/>
          </p:cNvSpPr>
          <p:nvPr/>
        </p:nvSpPr>
        <p:spPr bwMode="auto">
          <a:xfrm>
            <a:off x="611188" y="692150"/>
            <a:ext cx="7559675" cy="5770811"/>
          </a:xfrm>
          <a:prstGeom prst="rect">
            <a:avLst/>
          </a:prstGeom>
          <a:noFill/>
          <a:ln w="9525">
            <a:noFill/>
            <a:miter lim="800000"/>
            <a:headEnd/>
            <a:tailEnd/>
          </a:ln>
          <a:effectLst/>
        </p:spPr>
        <p:txBody>
          <a:bodyPr>
            <a:spAutoFit/>
          </a:bodyPr>
          <a:lstStyle/>
          <a:p>
            <a:pPr marL="457200" indent="-457200">
              <a:spcBef>
                <a:spcPct val="50000"/>
              </a:spcBef>
              <a:buFontTx/>
              <a:buAutoNum type="romanUcPeriod"/>
            </a:pPr>
            <a:r>
              <a:rPr lang="ru-RU" dirty="0">
                <a:solidFill>
                  <a:srgbClr val="FF0000"/>
                </a:solidFill>
                <a:latin typeface="+mj-lt"/>
              </a:rPr>
              <a:t>Появление тенденций, направленных на демократизацию внутриполитической жизни. </a:t>
            </a:r>
          </a:p>
          <a:p>
            <a:pPr marL="1371600" lvl="2" indent="-457200">
              <a:spcBef>
                <a:spcPct val="50000"/>
              </a:spcBef>
              <a:buFontTx/>
              <a:buAutoNum type="arabicPeriod"/>
            </a:pPr>
            <a:r>
              <a:rPr lang="ru-RU" dirty="0">
                <a:solidFill>
                  <a:schemeClr val="bg1"/>
                </a:solidFill>
                <a:latin typeface="Arno Pro Smbd Caption" pitchFamily="18" charset="0"/>
              </a:rPr>
              <a:t>Проект Конституции СССР </a:t>
            </a:r>
          </a:p>
          <a:p>
            <a:pPr marL="1371600" lvl="2" indent="-457200">
              <a:spcBef>
                <a:spcPct val="50000"/>
              </a:spcBef>
              <a:buFontTx/>
              <a:buAutoNum type="arabicPeriod"/>
            </a:pPr>
            <a:r>
              <a:rPr lang="ru-RU" dirty="0">
                <a:solidFill>
                  <a:schemeClr val="bg1"/>
                </a:solidFill>
                <a:latin typeface="Arno Pro Smbd Caption" pitchFamily="18" charset="0"/>
              </a:rPr>
              <a:t>Проект новой программы ВКП(б) </a:t>
            </a:r>
          </a:p>
          <a:p>
            <a:pPr marL="1371600" lvl="2" indent="-457200">
              <a:spcBef>
                <a:spcPct val="50000"/>
              </a:spcBef>
              <a:buFontTx/>
              <a:buAutoNum type="arabicPeriod"/>
            </a:pPr>
            <a:r>
              <a:rPr lang="ru-RU" dirty="0">
                <a:solidFill>
                  <a:schemeClr val="bg1"/>
                </a:solidFill>
                <a:latin typeface="Arno Pro Smbd Caption" pitchFamily="18" charset="0"/>
              </a:rPr>
              <a:t>Ликвидация незаконно созданного органа ГКО</a:t>
            </a:r>
          </a:p>
          <a:p>
            <a:pPr marL="1371600" lvl="2" indent="-457200">
              <a:spcBef>
                <a:spcPct val="50000"/>
              </a:spcBef>
              <a:buFontTx/>
              <a:buAutoNum type="arabicPeriod"/>
            </a:pPr>
            <a:r>
              <a:rPr lang="ru-RU" dirty="0">
                <a:solidFill>
                  <a:schemeClr val="bg1"/>
                </a:solidFill>
                <a:latin typeface="Arno Pro Smbd Caption" pitchFamily="18" charset="0"/>
              </a:rPr>
              <a:t>Проведены выборы судей и депутатов всех уровней</a:t>
            </a:r>
          </a:p>
          <a:p>
            <a:pPr marL="1371600" lvl="2" indent="-457200">
              <a:spcBef>
                <a:spcPct val="50000"/>
              </a:spcBef>
              <a:buFontTx/>
              <a:buAutoNum type="arabicPeriod"/>
            </a:pPr>
            <a:r>
              <a:rPr lang="ru-RU" dirty="0">
                <a:solidFill>
                  <a:schemeClr val="bg1"/>
                </a:solidFill>
                <a:latin typeface="Arno Pro Smbd Caption" pitchFamily="18" charset="0"/>
              </a:rPr>
              <a:t>Стали проводиться съезды общественных организаций.</a:t>
            </a:r>
          </a:p>
          <a:p>
            <a:pPr marL="457200" indent="-457200">
              <a:spcBef>
                <a:spcPct val="50000"/>
              </a:spcBef>
              <a:buFontTx/>
              <a:buAutoNum type="romanUcPeriod"/>
            </a:pPr>
            <a:r>
              <a:rPr lang="ru-RU" dirty="0">
                <a:solidFill>
                  <a:srgbClr val="FF0000"/>
                </a:solidFill>
                <a:latin typeface="+mj-lt"/>
              </a:rPr>
              <a:t>Остановка проектов смягчения политического режима</a:t>
            </a:r>
          </a:p>
          <a:p>
            <a:pPr marL="914400" lvl="1" indent="-457200">
              <a:spcBef>
                <a:spcPct val="50000"/>
              </a:spcBef>
              <a:buFontTx/>
              <a:buAutoNum type="arabicPeriod"/>
            </a:pPr>
            <a:r>
              <a:rPr lang="ru-RU" dirty="0">
                <a:solidFill>
                  <a:schemeClr val="bg1"/>
                </a:solidFill>
                <a:latin typeface="Arno Pro Smbd Caption" pitchFamily="18" charset="0"/>
              </a:rPr>
              <a:t>Отказ от альтернативных выборов в Советы</a:t>
            </a:r>
          </a:p>
          <a:p>
            <a:pPr marL="914400" lvl="1" indent="-457200">
              <a:spcBef>
                <a:spcPct val="50000"/>
              </a:spcBef>
              <a:buFontTx/>
              <a:buAutoNum type="arabicPeriod"/>
            </a:pPr>
            <a:r>
              <a:rPr lang="ru-RU" dirty="0">
                <a:solidFill>
                  <a:schemeClr val="bg1"/>
                </a:solidFill>
                <a:latin typeface="Arno Pro Smbd Caption" pitchFamily="18" charset="0"/>
              </a:rPr>
              <a:t>Прекращение проведения Пленумов ЦК ВКП(б) и съездов партии (не проводились до 1952 г)</a:t>
            </a:r>
          </a:p>
          <a:p>
            <a:pPr marL="914400" lvl="1" indent="-457200">
              <a:spcBef>
                <a:spcPct val="50000"/>
              </a:spcBef>
              <a:buFontTx/>
              <a:buAutoNum type="arabicPeriod"/>
            </a:pPr>
            <a:r>
              <a:rPr lang="ru-RU" dirty="0">
                <a:solidFill>
                  <a:schemeClr val="bg1"/>
                </a:solidFill>
                <a:latin typeface="Arno Pro Smbd Caption" pitchFamily="18" charset="0"/>
              </a:rPr>
              <a:t>1946-1949гг новый виток  репрессий Ленинградское дело (расстрел  члена Политбюро Вознесенского ,Секретаря ЦК ВКП(б) Кузнецова, Председателя Совета Министров РСФСР  Родионова, секретарей Ленинградского обкома партии Попкова, Капустина. Всего было репрессировано более 2 тыс. человек)</a:t>
            </a:r>
            <a:endParaRPr lang="ru-RU" sz="2000" dirty="0">
              <a:solidFill>
                <a:schemeClr val="bg1"/>
              </a:solidFill>
              <a:latin typeface="Arno Pro Smbd Caption" pitchFamily="18" charset="0"/>
            </a:endParaRPr>
          </a:p>
        </p:txBody>
      </p:sp>
      <p:sp>
        <p:nvSpPr>
          <p:cNvPr id="33800" name="Text Box 8"/>
          <p:cNvSpPr txBox="1">
            <a:spLocks noChangeArrowheads="1"/>
          </p:cNvSpPr>
          <p:nvPr/>
        </p:nvSpPr>
        <p:spPr bwMode="auto">
          <a:xfrm>
            <a:off x="0" y="188913"/>
            <a:ext cx="9144000" cy="461665"/>
          </a:xfrm>
          <a:prstGeom prst="rect">
            <a:avLst/>
          </a:prstGeom>
          <a:noFill/>
          <a:ln w="9525">
            <a:noFill/>
            <a:miter lim="800000"/>
            <a:headEnd/>
            <a:tailEnd/>
          </a:ln>
          <a:effectLst/>
        </p:spPr>
        <p:txBody>
          <a:bodyPr>
            <a:spAutoFit/>
          </a:bodyPr>
          <a:lstStyle/>
          <a:p>
            <a:pPr algn="ctr">
              <a:spcBef>
                <a:spcPct val="50000"/>
              </a:spcBef>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Краткая характеристика внутриполитической жизни страны: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4000496"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457200" indent="-457200" algn="ctr">
              <a:spcBef>
                <a:spcPct val="50000"/>
              </a:spcBef>
              <a:buFontTx/>
              <a:buAutoNum type="romanUcPeriod"/>
            </a:pPr>
            <a:r>
              <a:rPr lang="ru-RU" dirty="0">
                <a:solidFill>
                  <a:srgbClr val="FF0000"/>
                </a:solidFill>
              </a:rPr>
              <a:t>Появление тенденций, направленных на демократизацию внутриполитической жизни. </a:t>
            </a:r>
          </a:p>
        </p:txBody>
      </p:sp>
      <p:sp>
        <p:nvSpPr>
          <p:cNvPr id="5" name="Прямоугольник 4"/>
          <p:cNvSpPr/>
          <p:nvPr/>
        </p:nvSpPr>
        <p:spPr>
          <a:xfrm>
            <a:off x="357158" y="1428736"/>
            <a:ext cx="3786214" cy="5000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400" dirty="0" smtClean="0">
                <a:solidFill>
                  <a:schemeClr val="tx1"/>
                </a:solidFill>
                <a:latin typeface="Arno Pro Smbd Caption" pitchFamily="18" charset="0"/>
              </a:rPr>
              <a:t>Сентябрь 1945г. отменено чрезвычайное положение </a:t>
            </a:r>
            <a:endParaRPr lang="ru-RU" sz="1400" dirty="0">
              <a:solidFill>
                <a:schemeClr val="tx1"/>
              </a:solidFill>
            </a:endParaRPr>
          </a:p>
        </p:txBody>
      </p:sp>
      <p:sp>
        <p:nvSpPr>
          <p:cNvPr id="8" name="Прямоугольник 7"/>
          <p:cNvSpPr/>
          <p:nvPr/>
        </p:nvSpPr>
        <p:spPr>
          <a:xfrm>
            <a:off x="357158" y="2214554"/>
            <a:ext cx="3786214" cy="5000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400" dirty="0">
                <a:solidFill>
                  <a:schemeClr val="tx1"/>
                </a:solidFill>
                <a:latin typeface="Arno Pro Smbd Caption" pitchFamily="18" charset="0"/>
              </a:rPr>
              <a:t>Сентябрь 1945г упразднен неконституционный орган власти ГКО</a:t>
            </a:r>
            <a:r>
              <a:rPr lang="en-US" sz="1400" dirty="0">
                <a:solidFill>
                  <a:schemeClr val="tx1"/>
                </a:solidFill>
                <a:latin typeface="Arno Pro Smbd Caption" pitchFamily="18" charset="0"/>
              </a:rPr>
              <a:t>.</a:t>
            </a:r>
            <a:r>
              <a:rPr lang="ru-RU" sz="1400" dirty="0">
                <a:solidFill>
                  <a:schemeClr val="tx1"/>
                </a:solidFill>
                <a:latin typeface="Arno Pro Smbd Caption" pitchFamily="18" charset="0"/>
              </a:rPr>
              <a:t> </a:t>
            </a:r>
          </a:p>
        </p:txBody>
      </p:sp>
      <p:sp>
        <p:nvSpPr>
          <p:cNvPr id="9" name="Прямоугольник 8"/>
          <p:cNvSpPr/>
          <p:nvPr/>
        </p:nvSpPr>
        <p:spPr>
          <a:xfrm>
            <a:off x="357158" y="2928934"/>
            <a:ext cx="3786214" cy="5000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400" dirty="0">
                <a:solidFill>
                  <a:schemeClr val="tx1"/>
                </a:solidFill>
                <a:latin typeface="Arno Pro Smbd Caption" pitchFamily="18" charset="0"/>
              </a:rPr>
              <a:t>Проведены выборы Советов всех уровней</a:t>
            </a:r>
          </a:p>
        </p:txBody>
      </p:sp>
      <p:sp>
        <p:nvSpPr>
          <p:cNvPr id="10" name="Прямоугольник 9"/>
          <p:cNvSpPr/>
          <p:nvPr/>
        </p:nvSpPr>
        <p:spPr>
          <a:xfrm>
            <a:off x="357158" y="3643314"/>
            <a:ext cx="3786214" cy="92869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400" dirty="0">
                <a:solidFill>
                  <a:schemeClr val="tx1"/>
                </a:solidFill>
                <a:latin typeface="Arno Pro Smbd Caption" pitchFamily="18" charset="0"/>
              </a:rPr>
              <a:t>К началу 50 гг.  регулярно стали созываться сессии Советов, увеличилось количество постоянных комиссий.</a:t>
            </a:r>
          </a:p>
        </p:txBody>
      </p:sp>
      <p:sp>
        <p:nvSpPr>
          <p:cNvPr id="11" name="Прямоугольник 10"/>
          <p:cNvSpPr/>
          <p:nvPr/>
        </p:nvSpPr>
        <p:spPr>
          <a:xfrm>
            <a:off x="357158" y="4786322"/>
            <a:ext cx="3786214" cy="92869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lvl="1" algn="ctr"/>
            <a:r>
              <a:rPr lang="ru-RU" sz="1400" dirty="0">
                <a:solidFill>
                  <a:schemeClr val="tx1"/>
                </a:solidFill>
                <a:latin typeface="Arno Pro Smbd Caption" pitchFamily="18" charset="0"/>
              </a:rPr>
              <a:t>В соответствии с Конституцией были впервые проведены прямые и тайные выборы народных судей и заседателей</a:t>
            </a:r>
          </a:p>
        </p:txBody>
      </p:sp>
      <p:sp>
        <p:nvSpPr>
          <p:cNvPr id="13" name="Прямоугольник 12"/>
          <p:cNvSpPr/>
          <p:nvPr/>
        </p:nvSpPr>
        <p:spPr>
          <a:xfrm>
            <a:off x="357158" y="5929330"/>
            <a:ext cx="3786214" cy="6429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lvl="1" algn="ctr"/>
            <a:r>
              <a:rPr lang="ru-RU" sz="1400" dirty="0">
                <a:solidFill>
                  <a:schemeClr val="tx1"/>
                </a:solidFill>
                <a:latin typeface="Arno Pro Smbd Caption" pitchFamily="18" charset="0"/>
              </a:rPr>
              <a:t>Возобновились съезды общественных и политических организаций СССР.</a:t>
            </a:r>
          </a:p>
        </p:txBody>
      </p:sp>
      <p:cxnSp>
        <p:nvCxnSpPr>
          <p:cNvPr id="15" name="Соединительная линия уступом 14"/>
          <p:cNvCxnSpPr/>
          <p:nvPr/>
        </p:nvCxnSpPr>
        <p:spPr>
          <a:xfrm rot="5400000">
            <a:off x="-2642432" y="4000492"/>
            <a:ext cx="5714222" cy="794"/>
          </a:xfrm>
          <a:prstGeom prst="bentConnector3">
            <a:avLst>
              <a:gd name="adj1" fmla="val 50000"/>
            </a:avLst>
          </a:prstGeom>
        </p:spPr>
        <p:style>
          <a:lnRef idx="3">
            <a:schemeClr val="lt1"/>
          </a:lnRef>
          <a:fillRef idx="1">
            <a:schemeClr val="accent6"/>
          </a:fillRef>
          <a:effectRef idx="1">
            <a:schemeClr val="accent6"/>
          </a:effectRef>
          <a:fontRef idx="minor">
            <a:schemeClr val="lt1"/>
          </a:fontRef>
        </p:style>
      </p:cxnSp>
      <p:pic>
        <p:nvPicPr>
          <p:cNvPr id="1030" name="Picture 6"/>
          <p:cNvPicPr>
            <a:picLocks noChangeAspect="1" noChangeArrowheads="1"/>
          </p:cNvPicPr>
          <p:nvPr/>
        </p:nvPicPr>
        <p:blipFill>
          <a:blip r:embed="rId2" cstate="email"/>
          <a:srcRect/>
          <a:stretch>
            <a:fillRect/>
          </a:stretch>
        </p:blipFill>
        <p:spPr bwMode="auto">
          <a:xfrm>
            <a:off x="4525917" y="214290"/>
            <a:ext cx="4332363" cy="4929222"/>
          </a:xfrm>
          <a:prstGeom prst="rect">
            <a:avLst/>
          </a:prstGeom>
          <a:noFill/>
          <a:ln w="9525">
            <a:noFill/>
            <a:miter lim="800000"/>
            <a:headEnd/>
            <a:tailEnd/>
          </a:ln>
        </p:spPr>
      </p:pic>
      <p:sp>
        <p:nvSpPr>
          <p:cNvPr id="17" name="Прямоугольник 16"/>
          <p:cNvSpPr/>
          <p:nvPr/>
        </p:nvSpPr>
        <p:spPr>
          <a:xfrm>
            <a:off x="4572000" y="5286388"/>
            <a:ext cx="4214842" cy="4286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400" dirty="0" smtClean="0">
                <a:solidFill>
                  <a:schemeClr val="tx1"/>
                </a:solidFill>
                <a:latin typeface="Arno Pro Smbd Caption" pitchFamily="18" charset="0"/>
              </a:rPr>
              <a:t>В 1946 г. СНК был преобразован в Совет министров</a:t>
            </a:r>
            <a:endParaRPr lang="ru-RU" sz="1400" dirty="0">
              <a:solidFill>
                <a:schemeClr val="tx1"/>
              </a:solidFill>
              <a:latin typeface="Arno Pro Smbd Caption" pitchFamily="18" charset="0"/>
            </a:endParaRPr>
          </a:p>
        </p:txBody>
      </p:sp>
      <p:sp>
        <p:nvSpPr>
          <p:cNvPr id="18" name="Прямоугольник 17"/>
          <p:cNvSpPr/>
          <p:nvPr/>
        </p:nvSpPr>
        <p:spPr>
          <a:xfrm>
            <a:off x="4572000" y="5929330"/>
            <a:ext cx="4214842" cy="64294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400" dirty="0" smtClean="0">
                <a:solidFill>
                  <a:schemeClr val="tx1"/>
                </a:solidFill>
                <a:latin typeface="Arno Pro Smbd Caption" pitchFamily="18" charset="0"/>
              </a:rPr>
              <a:t>В 1952 г. ВКП(б) была переименована в КПСС.</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0" y="5572140"/>
            <a:ext cx="9144000" cy="369332"/>
          </a:xfrm>
          <a:prstGeom prst="rect">
            <a:avLst/>
          </a:prstGeom>
          <a:noFill/>
          <a:ln w="9525">
            <a:noFill/>
            <a:miter lim="800000"/>
            <a:headEnd/>
            <a:tailEnd/>
          </a:ln>
          <a:effectLst/>
        </p:spPr>
        <p:txBody>
          <a:bodyPr wrap="square">
            <a:spAutoFit/>
          </a:bodyPr>
          <a:lstStyle/>
          <a:p>
            <a:pPr algn="ctr">
              <a:spcBef>
                <a:spcPct val="50000"/>
              </a:spcBef>
            </a:pPr>
            <a:r>
              <a:rPr lang="ru-RU" dirty="0">
                <a:solidFill>
                  <a:schemeClr val="bg1"/>
                </a:solidFill>
                <a:latin typeface="Arno Pro Smbd Caption" pitchFamily="18" charset="0"/>
              </a:rPr>
              <a:t>Жданов </a:t>
            </a:r>
            <a:r>
              <a:rPr lang="ru-RU" dirty="0" smtClean="0">
                <a:solidFill>
                  <a:schemeClr val="bg1"/>
                </a:solidFill>
                <a:latin typeface="Arno Pro Smbd Caption" pitchFamily="18" charset="0"/>
              </a:rPr>
              <a:t>А.А был назначен председателем Конституционной комиссии</a:t>
            </a:r>
            <a:endParaRPr lang="ru-RU" dirty="0">
              <a:solidFill>
                <a:schemeClr val="bg1"/>
              </a:solidFill>
              <a:latin typeface="Arno Pro Smbd Caption" pitchFamily="18" charset="0"/>
            </a:endParaRPr>
          </a:p>
        </p:txBody>
      </p:sp>
      <p:sp>
        <p:nvSpPr>
          <p:cNvPr id="9" name="Прямоугольник 8"/>
          <p:cNvSpPr/>
          <p:nvPr/>
        </p:nvSpPr>
        <p:spPr>
          <a:xfrm>
            <a:off x="0" y="0"/>
            <a:ext cx="9144000" cy="1143008"/>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Разработка проекта новой Конституции СССР</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endParaRPr>
          </a:p>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1946 - 1948гг.</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 </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4"/>
          <p:cNvPicPr>
            <a:picLocks noChangeAspect="1" noChangeArrowheads="1"/>
          </p:cNvPicPr>
          <p:nvPr/>
        </p:nvPicPr>
        <p:blipFill>
          <a:blip r:embed="rId3" cstate="email"/>
          <a:srcRect/>
          <a:stretch>
            <a:fillRect/>
          </a:stretch>
        </p:blipFill>
        <p:spPr bwMode="auto">
          <a:xfrm>
            <a:off x="0" y="1643050"/>
            <a:ext cx="9144000"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email"/>
          <a:srcRect/>
          <a:stretch>
            <a:fillRect/>
          </a:stretch>
        </p:blipFill>
        <p:spPr bwMode="auto">
          <a:xfrm>
            <a:off x="0" y="0"/>
            <a:ext cx="9169381" cy="5143512"/>
          </a:xfrm>
          <a:prstGeom prst="rect">
            <a:avLst/>
          </a:prstGeom>
          <a:noFill/>
          <a:ln w="9525">
            <a:noFill/>
            <a:miter lim="800000"/>
            <a:headEnd/>
            <a:tailEnd/>
          </a:ln>
        </p:spPr>
      </p:pic>
      <p:sp>
        <p:nvSpPr>
          <p:cNvPr id="3" name="Прямоугольник 2"/>
          <p:cNvSpPr/>
          <p:nvPr/>
        </p:nvSpPr>
        <p:spPr>
          <a:xfrm>
            <a:off x="0" y="5072075"/>
            <a:ext cx="9144000" cy="1785926"/>
          </a:xfrm>
          <a:prstGeom prst="rect">
            <a:avLst/>
          </a:prstGeom>
          <a:solidFill>
            <a:schemeClr val="accent6">
              <a:lumMod val="60000"/>
              <a:lumOff val="40000"/>
            </a:schemeClr>
          </a:solidFill>
        </p:spPr>
        <p:txBody>
          <a:bodyPr wrap="square" anchor="ctr">
            <a:spAutoFit/>
          </a:bodyPr>
          <a:lstStyle/>
          <a:p>
            <a:pPr algn="ctr">
              <a:lnSpc>
                <a:spcPct val="150000"/>
              </a:lnSpc>
            </a:pPr>
            <a:r>
              <a:rPr lang="ru-RU" dirty="0" smtClean="0"/>
              <a:t>Однако в идеологической сфере изменений не произошло, более того, увеличилась изоляция СССР от зарубежных стран (кампании по борьбе с космополитизмом). Преобразования не коснулись систем госбезопасности и ГУЛАГа, а с 1948 г. начался новый виток репрессий, жертвами которого стали не менее 6 млн. человек.</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42918"/>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Депортации 1940-50-х гг.</a:t>
            </a:r>
          </a:p>
        </p:txBody>
      </p:sp>
      <p:sp>
        <p:nvSpPr>
          <p:cNvPr id="4" name="Прямоугольник 3"/>
          <p:cNvSpPr/>
          <p:nvPr/>
        </p:nvSpPr>
        <p:spPr>
          <a:xfrm>
            <a:off x="285720" y="1643050"/>
            <a:ext cx="3357554" cy="7143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dirty="0" smtClean="0">
                <a:solidFill>
                  <a:schemeClr val="tx1"/>
                </a:solidFill>
              </a:rPr>
              <a:t>1949 г Прибалтика…</a:t>
            </a:r>
            <a:endParaRPr lang="ru-RU" sz="2400" dirty="0">
              <a:solidFill>
                <a:schemeClr val="tx1"/>
              </a:solidFill>
            </a:endParaRPr>
          </a:p>
        </p:txBody>
      </p:sp>
      <p:sp>
        <p:nvSpPr>
          <p:cNvPr id="8" name="Выноска 1 (граница и черта) 7"/>
          <p:cNvSpPr/>
          <p:nvPr/>
        </p:nvSpPr>
        <p:spPr>
          <a:xfrm>
            <a:off x="4929190" y="857232"/>
            <a:ext cx="4000528" cy="642942"/>
          </a:xfrm>
          <a:prstGeom prst="accentBorderCallout1">
            <a:avLst>
              <a:gd name="adj1" fmla="val 51073"/>
              <a:gd name="adj2" fmla="val -2445"/>
              <a:gd name="adj3" fmla="val 54319"/>
              <a:gd name="adj4" fmla="val -19978"/>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solidFill>
                  <a:schemeClr val="bg1"/>
                </a:solidFill>
              </a:rPr>
              <a:t>из Эстонии  выслано более 20.000 человек </a:t>
            </a:r>
            <a:endParaRPr lang="ru-RU" dirty="0"/>
          </a:p>
        </p:txBody>
      </p:sp>
      <p:sp>
        <p:nvSpPr>
          <p:cNvPr id="9" name="Выноска 1 (граница и черта) 8"/>
          <p:cNvSpPr/>
          <p:nvPr/>
        </p:nvSpPr>
        <p:spPr>
          <a:xfrm>
            <a:off x="4929190" y="1643050"/>
            <a:ext cx="4000528" cy="642942"/>
          </a:xfrm>
          <a:prstGeom prst="accentBorderCallout1">
            <a:avLst>
              <a:gd name="adj1" fmla="val 51073"/>
              <a:gd name="adj2" fmla="val -2445"/>
              <a:gd name="adj3" fmla="val 54319"/>
              <a:gd name="adj4" fmla="val -19978"/>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solidFill>
                  <a:schemeClr val="bg1"/>
                </a:solidFill>
              </a:rPr>
              <a:t>из Латвии выслано более 42.000 человек </a:t>
            </a:r>
            <a:endParaRPr lang="ru-RU" dirty="0"/>
          </a:p>
        </p:txBody>
      </p:sp>
      <p:sp>
        <p:nvSpPr>
          <p:cNvPr id="10" name="Выноска 1 (граница и черта) 9"/>
          <p:cNvSpPr/>
          <p:nvPr/>
        </p:nvSpPr>
        <p:spPr>
          <a:xfrm>
            <a:off x="4929190" y="2500306"/>
            <a:ext cx="4000528" cy="642942"/>
          </a:xfrm>
          <a:prstGeom prst="accentBorderCallout1">
            <a:avLst>
              <a:gd name="adj1" fmla="val 51073"/>
              <a:gd name="adj2" fmla="val -2445"/>
              <a:gd name="adj3" fmla="val 54319"/>
              <a:gd name="adj4" fmla="val -19978"/>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solidFill>
                  <a:schemeClr val="bg1"/>
                </a:solidFill>
              </a:rPr>
              <a:t>из Литвы выслано более 32.000 человек </a:t>
            </a:r>
            <a:endParaRPr lang="ru-RU" dirty="0"/>
          </a:p>
        </p:txBody>
      </p:sp>
      <p:cxnSp>
        <p:nvCxnSpPr>
          <p:cNvPr id="12" name="Прямая соединительная линия 11"/>
          <p:cNvCxnSpPr/>
          <p:nvPr/>
        </p:nvCxnSpPr>
        <p:spPr>
          <a:xfrm rot="5400000">
            <a:off x="2928926" y="2071678"/>
            <a:ext cx="2428892" cy="0"/>
          </a:xfrm>
          <a:prstGeom prst="line">
            <a:avLst/>
          </a:prstGeom>
        </p:spPr>
        <p:style>
          <a:lnRef idx="3">
            <a:schemeClr val="lt1"/>
          </a:lnRef>
          <a:fillRef idx="1">
            <a:schemeClr val="dk1"/>
          </a:fillRef>
          <a:effectRef idx="1">
            <a:schemeClr val="dk1"/>
          </a:effectRef>
          <a:fontRef idx="minor">
            <a:schemeClr val="lt1"/>
          </a:fontRef>
        </p:style>
      </p:cxnSp>
      <p:cxnSp>
        <p:nvCxnSpPr>
          <p:cNvPr id="18" name="Прямая соединительная линия 17"/>
          <p:cNvCxnSpPr>
            <a:stCxn id="4" idx="3"/>
          </p:cNvCxnSpPr>
          <p:nvPr/>
        </p:nvCxnSpPr>
        <p:spPr>
          <a:xfrm>
            <a:off x="3643274" y="2000240"/>
            <a:ext cx="500098" cy="0"/>
          </a:xfrm>
          <a:prstGeom prst="line">
            <a:avLst/>
          </a:prstGeom>
        </p:spPr>
        <p:style>
          <a:lnRef idx="3">
            <a:schemeClr val="lt1"/>
          </a:lnRef>
          <a:fillRef idx="1">
            <a:schemeClr val="dk1"/>
          </a:fillRef>
          <a:effectRef idx="1">
            <a:schemeClr val="dk1"/>
          </a:effectRef>
          <a:fontRef idx="minor">
            <a:schemeClr val="lt1"/>
          </a:fontRef>
        </p:style>
      </p:cxnSp>
      <p:sp>
        <p:nvSpPr>
          <p:cNvPr id="19" name="Прямоугольник 18"/>
          <p:cNvSpPr/>
          <p:nvPr/>
        </p:nvSpPr>
        <p:spPr>
          <a:xfrm>
            <a:off x="4929190" y="3357562"/>
            <a:ext cx="4000528" cy="1285884"/>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lvl="1"/>
            <a:r>
              <a:rPr lang="ru-RU" sz="1600" dirty="0" smtClean="0">
                <a:solidFill>
                  <a:schemeClr val="tx1"/>
                </a:solidFill>
              </a:rPr>
              <a:t>Главными целями этой депортации было:</a:t>
            </a:r>
          </a:p>
          <a:p>
            <a:pPr marL="342900" indent="-342900">
              <a:buFont typeface="+mj-lt"/>
              <a:buAutoNum type="arabicPeriod"/>
            </a:pPr>
            <a:r>
              <a:rPr lang="ru-RU" sz="1600" dirty="0" smtClean="0">
                <a:solidFill>
                  <a:schemeClr val="tx1"/>
                </a:solidFill>
              </a:rPr>
              <a:t> «уничтожение кулачества как класса»</a:t>
            </a:r>
          </a:p>
          <a:p>
            <a:pPr marL="342900" indent="-342900">
              <a:buFont typeface="+mj-lt"/>
              <a:buAutoNum type="arabicPeriod"/>
            </a:pPr>
            <a:r>
              <a:rPr lang="ru-RU" sz="1600" dirty="0" smtClean="0">
                <a:solidFill>
                  <a:schemeClr val="tx1"/>
                </a:solidFill>
              </a:rPr>
              <a:t>подавление вооруженного сопротивления советскому режиму.</a:t>
            </a:r>
          </a:p>
        </p:txBody>
      </p:sp>
      <p:pic>
        <p:nvPicPr>
          <p:cNvPr id="3075" name="Picture 3"/>
          <p:cNvPicPr>
            <a:picLocks noChangeAspect="1" noChangeArrowheads="1"/>
          </p:cNvPicPr>
          <p:nvPr/>
        </p:nvPicPr>
        <p:blipFill>
          <a:blip r:embed="rId2" cstate="email"/>
          <a:srcRect/>
          <a:stretch>
            <a:fillRect/>
          </a:stretch>
        </p:blipFill>
        <p:spPr bwMode="auto">
          <a:xfrm>
            <a:off x="214282" y="3500438"/>
            <a:ext cx="4143404" cy="3107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3357554" cy="7143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600" dirty="0" smtClean="0">
                <a:solidFill>
                  <a:schemeClr val="tx1"/>
                </a:solidFill>
              </a:rPr>
              <a:t>1947—1950</a:t>
            </a:r>
          </a:p>
        </p:txBody>
      </p:sp>
      <p:sp>
        <p:nvSpPr>
          <p:cNvPr id="5" name="Прямоугольник 4"/>
          <p:cNvSpPr/>
          <p:nvPr/>
        </p:nvSpPr>
        <p:spPr>
          <a:xfrm>
            <a:off x="4071934" y="214290"/>
            <a:ext cx="4857784" cy="714380"/>
          </a:xfrm>
          <a:prstGeom prst="rect">
            <a:avLst/>
          </a:prstGeom>
          <a:solidFill>
            <a:schemeClr val="tx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solidFill>
                  <a:schemeClr val="bg1"/>
                </a:solidFill>
              </a:rPr>
              <a:t>Депортация азербайджанского населения Армянской СССР </a:t>
            </a:r>
            <a:endParaRPr lang="ru-RU" dirty="0"/>
          </a:p>
        </p:txBody>
      </p:sp>
      <p:cxnSp>
        <p:nvCxnSpPr>
          <p:cNvPr id="7" name="Прямая соединительная линия 6"/>
          <p:cNvCxnSpPr/>
          <p:nvPr/>
        </p:nvCxnSpPr>
        <p:spPr>
          <a:xfrm rot="5400000">
            <a:off x="2893207" y="2178835"/>
            <a:ext cx="2500330" cy="0"/>
          </a:xfrm>
          <a:prstGeom prst="line">
            <a:avLst/>
          </a:prstGeom>
        </p:spPr>
        <p:style>
          <a:lnRef idx="3">
            <a:schemeClr val="lt1"/>
          </a:lnRef>
          <a:fillRef idx="1">
            <a:schemeClr val="dk1"/>
          </a:fillRef>
          <a:effectRef idx="1">
            <a:schemeClr val="dk1"/>
          </a:effectRef>
          <a:fontRef idx="minor">
            <a:schemeClr val="lt1"/>
          </a:fontRef>
        </p:style>
      </p:cxnSp>
      <p:cxnSp>
        <p:nvCxnSpPr>
          <p:cNvPr id="9" name="Прямая соединительная линия 8"/>
          <p:cNvCxnSpPr>
            <a:endCxn id="16" idx="3"/>
          </p:cNvCxnSpPr>
          <p:nvPr/>
        </p:nvCxnSpPr>
        <p:spPr>
          <a:xfrm rot="10800000">
            <a:off x="2786050" y="1500174"/>
            <a:ext cx="1357322" cy="0"/>
          </a:xfrm>
          <a:prstGeom prst="line">
            <a:avLst/>
          </a:prstGeom>
        </p:spPr>
        <p:style>
          <a:lnRef idx="3">
            <a:schemeClr val="lt1"/>
          </a:lnRef>
          <a:fillRef idx="1">
            <a:schemeClr val="dk1"/>
          </a:fillRef>
          <a:effectRef idx="1">
            <a:schemeClr val="dk1"/>
          </a:effectRef>
          <a:fontRef idx="minor">
            <a:schemeClr val="lt1"/>
          </a:fontRef>
        </p:style>
      </p:cxnSp>
      <p:sp>
        <p:nvSpPr>
          <p:cNvPr id="16" name="Прямоугольник 15"/>
          <p:cNvSpPr/>
          <p:nvPr/>
        </p:nvSpPr>
        <p:spPr>
          <a:xfrm>
            <a:off x="857224" y="1285860"/>
            <a:ext cx="1928826" cy="4286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I </a:t>
            </a:r>
            <a:r>
              <a:rPr lang="ru-RU" dirty="0" smtClean="0"/>
              <a:t>этап</a:t>
            </a:r>
            <a:r>
              <a:rPr lang="en-US" dirty="0" smtClean="0"/>
              <a:t> </a:t>
            </a:r>
            <a:endParaRPr lang="ru-RU" dirty="0"/>
          </a:p>
        </p:txBody>
      </p:sp>
      <p:cxnSp>
        <p:nvCxnSpPr>
          <p:cNvPr id="19" name="Прямая соединительная линия 18"/>
          <p:cNvCxnSpPr>
            <a:endCxn id="21" idx="3"/>
          </p:cNvCxnSpPr>
          <p:nvPr/>
        </p:nvCxnSpPr>
        <p:spPr>
          <a:xfrm rot="10800000">
            <a:off x="2786050" y="2428868"/>
            <a:ext cx="1357322" cy="0"/>
          </a:xfrm>
          <a:prstGeom prst="line">
            <a:avLst/>
          </a:prstGeom>
        </p:spPr>
        <p:style>
          <a:lnRef idx="3">
            <a:schemeClr val="lt1"/>
          </a:lnRef>
          <a:fillRef idx="1">
            <a:schemeClr val="dk1"/>
          </a:fillRef>
          <a:effectRef idx="1">
            <a:schemeClr val="dk1"/>
          </a:effectRef>
          <a:fontRef idx="minor">
            <a:schemeClr val="lt1"/>
          </a:fontRef>
        </p:style>
      </p:cxnSp>
      <p:cxnSp>
        <p:nvCxnSpPr>
          <p:cNvPr id="20" name="Прямая соединительная линия 19"/>
          <p:cNvCxnSpPr>
            <a:endCxn id="23" idx="3"/>
          </p:cNvCxnSpPr>
          <p:nvPr/>
        </p:nvCxnSpPr>
        <p:spPr>
          <a:xfrm rot="10800000">
            <a:off x="2786050" y="3429000"/>
            <a:ext cx="1357322" cy="0"/>
          </a:xfrm>
          <a:prstGeom prst="line">
            <a:avLst/>
          </a:prstGeom>
        </p:spPr>
        <p:style>
          <a:lnRef idx="3">
            <a:schemeClr val="lt1"/>
          </a:lnRef>
          <a:fillRef idx="1">
            <a:schemeClr val="dk1"/>
          </a:fillRef>
          <a:effectRef idx="1">
            <a:schemeClr val="dk1"/>
          </a:effectRef>
          <a:fontRef idx="minor">
            <a:schemeClr val="lt1"/>
          </a:fontRef>
        </p:style>
      </p:cxnSp>
      <p:sp>
        <p:nvSpPr>
          <p:cNvPr id="21" name="Прямоугольник 20"/>
          <p:cNvSpPr/>
          <p:nvPr/>
        </p:nvSpPr>
        <p:spPr>
          <a:xfrm>
            <a:off x="857224" y="2214554"/>
            <a:ext cx="1928826" cy="4286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II</a:t>
            </a:r>
            <a:r>
              <a:rPr lang="ru-RU" dirty="0" smtClean="0"/>
              <a:t> этап</a:t>
            </a:r>
          </a:p>
        </p:txBody>
      </p:sp>
      <p:sp>
        <p:nvSpPr>
          <p:cNvPr id="23" name="Прямоугольник 22"/>
          <p:cNvSpPr/>
          <p:nvPr/>
        </p:nvSpPr>
        <p:spPr>
          <a:xfrm>
            <a:off x="857224" y="3214686"/>
            <a:ext cx="1928826" cy="4286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III</a:t>
            </a:r>
            <a:r>
              <a:rPr lang="ru-RU" dirty="0" smtClean="0"/>
              <a:t> этап</a:t>
            </a:r>
          </a:p>
        </p:txBody>
      </p:sp>
      <p:cxnSp>
        <p:nvCxnSpPr>
          <p:cNvPr id="27" name="Прямая соединительная линия 26"/>
          <p:cNvCxnSpPr>
            <a:endCxn id="28" idx="1"/>
          </p:cNvCxnSpPr>
          <p:nvPr/>
        </p:nvCxnSpPr>
        <p:spPr>
          <a:xfrm>
            <a:off x="4143372" y="1500174"/>
            <a:ext cx="1285884" cy="0"/>
          </a:xfrm>
          <a:prstGeom prst="line">
            <a:avLst/>
          </a:prstGeom>
        </p:spPr>
        <p:style>
          <a:lnRef idx="3">
            <a:schemeClr val="lt1"/>
          </a:lnRef>
          <a:fillRef idx="1">
            <a:schemeClr val="dk1"/>
          </a:fillRef>
          <a:effectRef idx="1">
            <a:schemeClr val="dk1"/>
          </a:effectRef>
          <a:fontRef idx="minor">
            <a:schemeClr val="lt1"/>
          </a:fontRef>
        </p:style>
      </p:cxnSp>
      <p:sp>
        <p:nvSpPr>
          <p:cNvPr id="28" name="Прямоугольник 27"/>
          <p:cNvSpPr/>
          <p:nvPr/>
        </p:nvSpPr>
        <p:spPr>
          <a:xfrm>
            <a:off x="5429256" y="1285860"/>
            <a:ext cx="3500462" cy="4286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t>в 1948 году - 10.000 тыс. чел. </a:t>
            </a:r>
          </a:p>
        </p:txBody>
      </p:sp>
      <p:cxnSp>
        <p:nvCxnSpPr>
          <p:cNvPr id="30" name="Прямая соединительная линия 29"/>
          <p:cNvCxnSpPr>
            <a:endCxn id="31" idx="1"/>
          </p:cNvCxnSpPr>
          <p:nvPr/>
        </p:nvCxnSpPr>
        <p:spPr>
          <a:xfrm>
            <a:off x="4143372" y="2428868"/>
            <a:ext cx="1285884" cy="0"/>
          </a:xfrm>
          <a:prstGeom prst="line">
            <a:avLst/>
          </a:prstGeom>
        </p:spPr>
        <p:style>
          <a:lnRef idx="3">
            <a:schemeClr val="lt1"/>
          </a:lnRef>
          <a:fillRef idx="1">
            <a:schemeClr val="dk1"/>
          </a:fillRef>
          <a:effectRef idx="1">
            <a:schemeClr val="dk1"/>
          </a:effectRef>
          <a:fontRef idx="minor">
            <a:schemeClr val="lt1"/>
          </a:fontRef>
        </p:style>
      </p:cxnSp>
      <p:sp>
        <p:nvSpPr>
          <p:cNvPr id="31" name="Прямоугольник 30"/>
          <p:cNvSpPr/>
          <p:nvPr/>
        </p:nvSpPr>
        <p:spPr>
          <a:xfrm>
            <a:off x="5429256" y="2214554"/>
            <a:ext cx="3500462" cy="4286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solidFill>
                  <a:schemeClr val="bg1"/>
                </a:solidFill>
              </a:rPr>
              <a:t>в 1949 году - 40.000 тыс. чел  </a:t>
            </a:r>
            <a:endParaRPr lang="ru-RU" dirty="0" smtClean="0"/>
          </a:p>
        </p:txBody>
      </p:sp>
      <p:cxnSp>
        <p:nvCxnSpPr>
          <p:cNvPr id="33" name="Прямая соединительная линия 32"/>
          <p:cNvCxnSpPr>
            <a:endCxn id="34" idx="1"/>
          </p:cNvCxnSpPr>
          <p:nvPr/>
        </p:nvCxnSpPr>
        <p:spPr>
          <a:xfrm>
            <a:off x="4143372" y="3429000"/>
            <a:ext cx="1285884" cy="0"/>
          </a:xfrm>
          <a:prstGeom prst="line">
            <a:avLst/>
          </a:prstGeom>
        </p:spPr>
        <p:style>
          <a:lnRef idx="3">
            <a:schemeClr val="lt1"/>
          </a:lnRef>
          <a:fillRef idx="1">
            <a:schemeClr val="dk1"/>
          </a:fillRef>
          <a:effectRef idx="1">
            <a:schemeClr val="dk1"/>
          </a:effectRef>
          <a:fontRef idx="minor">
            <a:schemeClr val="lt1"/>
          </a:fontRef>
        </p:style>
      </p:cxnSp>
      <p:sp>
        <p:nvSpPr>
          <p:cNvPr id="34" name="Прямоугольник 33"/>
          <p:cNvSpPr/>
          <p:nvPr/>
        </p:nvSpPr>
        <p:spPr>
          <a:xfrm>
            <a:off x="5429256" y="3214686"/>
            <a:ext cx="3500462" cy="42862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ru-RU" dirty="0" smtClean="0">
                <a:solidFill>
                  <a:schemeClr val="bg1"/>
                </a:solidFill>
              </a:rPr>
              <a:t>в 1950 году -  50.000 тыс. чел.</a:t>
            </a:r>
            <a:endParaRPr lang="ru-RU" dirty="0" smtClean="0"/>
          </a:p>
        </p:txBody>
      </p:sp>
      <p:pic>
        <p:nvPicPr>
          <p:cNvPr id="4098" name="Picture 2"/>
          <p:cNvPicPr>
            <a:picLocks noChangeAspect="1" noChangeArrowheads="1"/>
          </p:cNvPicPr>
          <p:nvPr/>
        </p:nvPicPr>
        <p:blipFill>
          <a:blip r:embed="rId2" cstate="email"/>
          <a:srcRect/>
          <a:stretch>
            <a:fillRect/>
          </a:stretch>
        </p:blipFill>
        <p:spPr bwMode="auto">
          <a:xfrm>
            <a:off x="214282" y="3786190"/>
            <a:ext cx="2786082" cy="2786082"/>
          </a:xfrm>
          <a:prstGeom prst="rect">
            <a:avLst/>
          </a:prstGeom>
          <a:noFill/>
          <a:ln w="9525">
            <a:noFill/>
            <a:miter lim="800000"/>
            <a:headEnd/>
            <a:tailEnd/>
          </a:ln>
        </p:spPr>
      </p:pic>
      <p:pic>
        <p:nvPicPr>
          <p:cNvPr id="4099" name="Picture 3"/>
          <p:cNvPicPr>
            <a:picLocks noChangeAspect="1" noChangeArrowheads="1"/>
          </p:cNvPicPr>
          <p:nvPr/>
        </p:nvPicPr>
        <p:blipFill>
          <a:blip r:embed="rId3" cstate="email"/>
          <a:srcRect/>
          <a:stretch>
            <a:fillRect/>
          </a:stretch>
        </p:blipFill>
        <p:spPr bwMode="auto">
          <a:xfrm>
            <a:off x="5214942" y="3786190"/>
            <a:ext cx="3752848" cy="2814636"/>
          </a:xfrm>
          <a:prstGeom prst="rect">
            <a:avLst/>
          </a:prstGeom>
          <a:noFill/>
          <a:ln w="9525">
            <a:noFill/>
            <a:miter lim="800000"/>
            <a:headEnd/>
            <a:tailEnd/>
          </a:ln>
        </p:spPr>
      </p:pic>
      <p:pic>
        <p:nvPicPr>
          <p:cNvPr id="4100" name="Picture 4"/>
          <p:cNvPicPr>
            <a:picLocks noChangeAspect="1" noChangeArrowheads="1"/>
          </p:cNvPicPr>
          <p:nvPr/>
        </p:nvPicPr>
        <p:blipFill>
          <a:blip r:embed="rId4" cstate="email"/>
          <a:srcRect/>
          <a:stretch>
            <a:fillRect/>
          </a:stretch>
        </p:blipFill>
        <p:spPr bwMode="auto">
          <a:xfrm>
            <a:off x="3143240" y="3786190"/>
            <a:ext cx="1928826" cy="2792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9144000" cy="49866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nSpc>
                <a:spcPct val="150000"/>
              </a:lnSpc>
            </a:pPr>
            <a:endParaRPr lang="ru-RU" sz="2000" dirty="0">
              <a:solidFill>
                <a:schemeClr val="bg1"/>
              </a:solidFill>
            </a:endParaRPr>
          </a:p>
        </p:txBody>
      </p:sp>
      <p:sp>
        <p:nvSpPr>
          <p:cNvPr id="3" name="Прямоугольник 2"/>
          <p:cNvSpPr/>
          <p:nvPr/>
        </p:nvSpPr>
        <p:spPr>
          <a:xfrm>
            <a:off x="0" y="500042"/>
            <a:ext cx="9144000" cy="6357958"/>
          </a:xfrm>
          <a:prstGeom prst="rect">
            <a:avLst/>
          </a:prstGeom>
          <a:blipFill>
            <a:blip r:embed="rId2" cstate="email"/>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ru-RU" sz="2000" dirty="0" smtClean="0">
                <a:solidFill>
                  <a:schemeClr val="tx1"/>
                </a:solidFill>
              </a:rPr>
              <a:t>Космополитизм (от др.-греч. κοσμοπολίτης — космополит, гражданин мира) — мировоззрение мирового гражданства, ставящее общечеловеческие интересы и ценности выше интересов отдельной нации.</a:t>
            </a:r>
          </a:p>
          <a:p>
            <a:pPr lvl="8"/>
            <a:r>
              <a:rPr lang="ru-RU" sz="2000" dirty="0" smtClean="0">
                <a:solidFill>
                  <a:schemeClr val="tx1"/>
                </a:solidFill>
              </a:rPr>
              <a:t> </a:t>
            </a:r>
          </a:p>
        </p:txBody>
      </p:sp>
      <p:sp>
        <p:nvSpPr>
          <p:cNvPr id="4" name="Прямоугольник 3"/>
          <p:cNvSpPr/>
          <p:nvPr/>
        </p:nvSpPr>
        <p:spPr>
          <a:xfrm>
            <a:off x="0" y="0"/>
            <a:ext cx="9144000" cy="50004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Caption" pitchFamily="18" charset="0"/>
              </a:rPr>
              <a:t>«Борьба с космополитизмом» </a:t>
            </a:r>
          </a:p>
        </p:txBody>
      </p:sp>
      <p:sp>
        <p:nvSpPr>
          <p:cNvPr id="6" name="Прямоугольник 5"/>
          <p:cNvSpPr/>
          <p:nvPr/>
        </p:nvSpPr>
        <p:spPr>
          <a:xfrm>
            <a:off x="7358082" y="2071678"/>
            <a:ext cx="1571636" cy="4500594"/>
          </a:xfrm>
          <a:prstGeom prst="rect">
            <a:avLst/>
          </a:prstGeom>
          <a:solidFill>
            <a:schemeClr val="accent6">
              <a:lumMod val="60000"/>
              <a:lumOff val="40000"/>
            </a:schemeClr>
          </a:solidFill>
          <a:ln>
            <a:solidFill>
              <a:schemeClr val="accent6">
                <a:lumMod val="75000"/>
              </a:schemeClr>
            </a:solidFill>
          </a:ln>
        </p:spPr>
        <p:style>
          <a:lnRef idx="3">
            <a:schemeClr val="lt1"/>
          </a:lnRef>
          <a:fillRef idx="1">
            <a:schemeClr val="dk1"/>
          </a:fillRef>
          <a:effectRef idx="1">
            <a:schemeClr val="dk1"/>
          </a:effectRef>
          <a:fontRef idx="minor">
            <a:schemeClr val="lt1"/>
          </a:fontRef>
        </p:style>
        <p:txBody>
          <a:bodyPr rtlCol="0" anchor="ctr"/>
          <a:lstStyle/>
          <a:p>
            <a:r>
              <a:rPr lang="ru-RU" sz="1400" dirty="0" smtClean="0">
                <a:solidFill>
                  <a:schemeClr val="tx1"/>
                </a:solidFill>
              </a:rPr>
              <a:t>Организационно кампания по воспитанию «советского патриотизма» направлялась «Агитпропом» (Управлением, с июля 1948 г. Отделом пропаганды и агитации ЦК ВКП(б)) под общим руководством секретарей ЦК А. А. Жданова и (после его смерти в 1948 г.) М. А. Суслова.</a:t>
            </a:r>
          </a:p>
        </p:txBody>
      </p:sp>
      <p:pic>
        <p:nvPicPr>
          <p:cNvPr id="5123" name="Picture 3"/>
          <p:cNvPicPr>
            <a:picLocks noChangeAspect="1" noChangeArrowheads="1"/>
          </p:cNvPicPr>
          <p:nvPr/>
        </p:nvPicPr>
        <p:blipFill>
          <a:blip r:embed="rId3" cstate="email"/>
          <a:srcRect/>
          <a:stretch>
            <a:fillRect/>
          </a:stretch>
        </p:blipFill>
        <p:spPr bwMode="auto">
          <a:xfrm>
            <a:off x="285720" y="2000240"/>
            <a:ext cx="3052775" cy="4590639"/>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srcRect/>
          <a:stretch>
            <a:fillRect/>
          </a:stretch>
        </p:blipFill>
        <p:spPr bwMode="auto">
          <a:xfrm>
            <a:off x="3500430" y="2046362"/>
            <a:ext cx="3643338" cy="4525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1070</Words>
  <Application>Microsoft Office PowerPoint</Application>
  <PresentationFormat>Экран (4:3)</PresentationFormat>
  <Paragraphs>118</Paragraphs>
  <Slides>20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Леонид</dc:creator>
  <cp:lastModifiedBy>Леонид</cp:lastModifiedBy>
  <cp:revision>147</cp:revision>
  <dcterms:created xsi:type="dcterms:W3CDTF">2009-12-19T05:20:06Z</dcterms:created>
  <dcterms:modified xsi:type="dcterms:W3CDTF">2009-12-20T02:21:12Z</dcterms:modified>
</cp:coreProperties>
</file>