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0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1060-9DD9-4CA9-BB42-D0C5C8FC239A}" type="datetimeFigureOut">
              <a:rPr lang="ru-RU" smtClean="0"/>
              <a:t>20.12.2009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4E59A-AEC3-4633-806C-4F99ED3201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B691-76F4-4B96-A772-9F3837AAC292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5FB2-41A4-4F40-86C9-C44DE5C3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05835"/>
            <a:ext cx="9144000" cy="646331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Развитие аграрного сектора</a:t>
            </a:r>
            <a:r>
              <a:rPr lang="ru-RU" sz="36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1953-64</a:t>
            </a:r>
            <a:r>
              <a:rPr lang="ru-RU" sz="36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гг.</a:t>
            </a:r>
            <a:endParaRPr lang="ru-RU" sz="3600" b="1" spc="50" dirty="0">
              <a:ln w="13500">
                <a:solidFill>
                  <a:srgbClr val="FFFF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071810"/>
            <a:ext cx="2786050" cy="310905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2500297" cy="328249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3" descr="C:\Documents and Settings\Чупров Леонид\Мои документы\1953-1964гг\17-10-2008_15_hruc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"/>
            <a:ext cx="3605708" cy="274033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4380551"/>
            <a:ext cx="3643306" cy="247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1071546"/>
            <a:ext cx="307378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4643446"/>
            <a:ext cx="33562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сельского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357826"/>
            <a:ext cx="40719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 предоставление им элементарных социальных прав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571480"/>
            <a:ext cx="3905253" cy="435801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642918"/>
            <a:ext cx="4316005" cy="33855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Первый был предложен Г.М. Маленковым: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407196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Уменьшение налогов на  село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428868"/>
            <a:ext cx="4071966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Ослабление административного давления на личное подсобное хозяйство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929066"/>
            <a:ext cx="4071966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увеличении материальной заинтересованности крестьян в результатах своего труда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5072074"/>
            <a:ext cx="3929090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свобода передвижения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5572140"/>
            <a:ext cx="3929090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социальное и пенсионное обеспечение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6072206"/>
            <a:ext cx="3929090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гарантированная заработная плата и </a:t>
            </a:r>
            <a:r>
              <a:rPr lang="ru-RU" sz="1600" dirty="0" smtClean="0">
                <a:solidFill>
                  <a:schemeClr val="tx1"/>
                </a:solidFill>
              </a:rPr>
              <a:t>т.п.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5" idx="3"/>
            <a:endCxn id="13" idx="1"/>
          </p:cNvCxnSpPr>
          <p:nvPr/>
        </p:nvCxnSpPr>
        <p:spPr>
          <a:xfrm flipV="1">
            <a:off x="4357686" y="5250669"/>
            <a:ext cx="714380" cy="461100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9" name="Прямая со стрелкой 18"/>
          <p:cNvCxnSpPr>
            <a:stCxn id="5" idx="3"/>
            <a:endCxn id="14" idx="1"/>
          </p:cNvCxnSpPr>
          <p:nvPr/>
        </p:nvCxnSpPr>
        <p:spPr>
          <a:xfrm>
            <a:off x="4357686" y="5711769"/>
            <a:ext cx="714380" cy="38966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21" name="Прямая со стрелкой 20"/>
          <p:cNvCxnSpPr>
            <a:stCxn id="5" idx="3"/>
            <a:endCxn id="15" idx="1"/>
          </p:cNvCxnSpPr>
          <p:nvPr/>
        </p:nvCxnSpPr>
        <p:spPr>
          <a:xfrm>
            <a:off x="4357686" y="5711769"/>
            <a:ext cx="714380" cy="53903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4071966" cy="33855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Второй был предложен  Н.С. Хрущевым: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407196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Механизация и автоматизация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85992"/>
            <a:ext cx="407196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тказ от личного подсобного хозяйства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4071966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сближение условий </a:t>
            </a:r>
            <a:r>
              <a:rPr lang="ru-RU" sz="2000" dirty="0">
                <a:solidFill>
                  <a:schemeClr val="tx1"/>
                </a:solidFill>
              </a:rPr>
              <a:t>труда и жизни города с селом </a:t>
            </a:r>
          </a:p>
        </p:txBody>
      </p:sp>
      <p:cxnSp>
        <p:nvCxnSpPr>
          <p:cNvPr id="10" name="Прямая соединительная линия 9"/>
          <p:cNvCxnSpPr>
            <a:endCxn id="20" idx="0"/>
          </p:cNvCxnSpPr>
          <p:nvPr/>
        </p:nvCxnSpPr>
        <p:spPr>
          <a:xfrm>
            <a:off x="357158" y="4071942"/>
            <a:ext cx="2035983" cy="1000132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2" name="Прямая соединительная линия 11"/>
          <p:cNvCxnSpPr>
            <a:endCxn id="20" idx="0"/>
          </p:cNvCxnSpPr>
          <p:nvPr/>
        </p:nvCxnSpPr>
        <p:spPr>
          <a:xfrm rot="10800000" flipV="1">
            <a:off x="2393142" y="4071942"/>
            <a:ext cx="2035983" cy="1000132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7158" y="5072074"/>
            <a:ext cx="407196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ревращении колхозов в крупные хозяйства, оснащенные мощной технической базой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642918"/>
            <a:ext cx="4241685" cy="556865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Сентябрьский (1953 г) Пленум ЦК КПСС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екларируется переход от административно-бюрократического управления к экономическим методам: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повышение в несколько раз закупочных цен на сельхозпродукцию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увеличение капиталовложений в аграрный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значительное снижение налогов с крестьянства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аннулирование всех прежних долгов колхозов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Изменение системы </a:t>
            </a:r>
            <a:r>
              <a:rPr lang="ru-RU" sz="2800" dirty="0">
                <a:solidFill>
                  <a:schemeClr val="tx1"/>
                </a:solidFill>
              </a:rPr>
              <a:t>планирования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14356"/>
            <a:ext cx="507209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централизованно определялся лишь объем поставок государству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14356"/>
            <a:ext cx="507209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Колхозы получили право вносить изменения в свои уставы в зависимости от местных условий.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356"/>
            <a:ext cx="507209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Оплата услуг МТС ставилась в зависимость от урожая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14356"/>
            <a:ext cx="507209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Увеличились поставки колхозам и совхозам сельскохозяйственных машин.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 проведения этих мероприятий ситуация в сельском хозяйстве заметно улучшилась. Впервые после коллективизации оно стало рентабельным. </a:t>
            </a:r>
          </a:p>
          <a:p>
            <a:pPr algn="ctr"/>
            <a:r>
              <a:rPr lang="ru-RU" dirty="0" smtClean="0"/>
              <a:t>Заметно возросли объемы производства и доходы колхозников.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71678"/>
            <a:ext cx="30963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071678"/>
            <a:ext cx="54581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Февральско-мартовский (1954 г) Пленум ЦК КПСС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ринял постановление о начале освоения целинных и залежных земель.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Всего предполагалось освоить около 26 млн. </a:t>
            </a:r>
            <a:r>
              <a:rPr lang="ru-RU" sz="2000" dirty="0">
                <a:solidFill>
                  <a:schemeClr val="tx1"/>
                </a:solidFill>
              </a:rPr>
              <a:t>гектаров земель.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 восток выехало более 300 тыс. целинников.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Результаты: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сельскохозяйственный оборот было введено 32 млн. гектаров пашни.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Валовой сбор зерна увеличился в 1953-1956 гг.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 </a:t>
            </a:r>
            <a:r>
              <a:rPr lang="ru-RU" sz="2400" b="1" dirty="0">
                <a:solidFill>
                  <a:srgbClr val="FFFF00"/>
                </a:solidFill>
              </a:rPr>
              <a:t>82,5 до 125 млн. тонн.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857232"/>
            <a:ext cx="4000528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 концу 50-х гг. здесь выращивалось </a:t>
            </a:r>
            <a:r>
              <a:rPr lang="ru-RU" sz="2800" dirty="0">
                <a:solidFill>
                  <a:srgbClr val="FFFF00"/>
                </a:solidFill>
              </a:rPr>
              <a:t>почти  </a:t>
            </a:r>
            <a:r>
              <a:rPr lang="ru-RU" sz="2800" dirty="0" smtClean="0">
                <a:solidFill>
                  <a:srgbClr val="FFFF00"/>
                </a:solidFill>
              </a:rPr>
              <a:t>40</a:t>
            </a:r>
            <a:r>
              <a:rPr lang="ru-RU" sz="2800" dirty="0">
                <a:solidFill>
                  <a:srgbClr val="FFFF00"/>
                </a:solidFill>
              </a:rPr>
              <a:t>%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зерновых </a:t>
            </a:r>
            <a:r>
              <a:rPr lang="ru-RU" dirty="0">
                <a:solidFill>
                  <a:schemeClr val="tx1"/>
                </a:solidFill>
              </a:rPr>
              <a:t>в СССР.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857232"/>
            <a:ext cx="43469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1" y="3929066"/>
            <a:ext cx="4406369" cy="25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19" y="2000240"/>
            <a:ext cx="40205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5072074"/>
            <a:ext cx="178595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5072074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4572000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Во-первых, целина обошлась стране дороже, чем могла бы обойтись при должной предварительной подготовке.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71810"/>
            <a:ext cx="45720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Ее освоение началось при полном отсутствии инфраструктуры (дороги, зернохранилища, ремонтная база, кадры, жилье для них и т.п.).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4572032" cy="2286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Это обусловило высокую себестоимость целинного хлеба.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4572032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4572032" cy="235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Во-вторых, освоение шло форсированными темпами, ценой напряжения всех материальных ресурсов страны.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71810"/>
            <a:ext cx="4572032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Вся сельскохозяйственная техника, производимая в стране, направлялась в целинные районы, что неизбежно консервировало отсталость и застой сельского хозяйства в остальной части страны.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714356"/>
            <a:ext cx="4572032" cy="235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В-третьих, процветали авралы и штурмовщина.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071810"/>
            <a:ext cx="4572032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Не принимались во внимание природные условия степей, не были разработаны щадящие способы обработки почв. В результате нарушения экологического равновесия и эрозии почв урожайность здесь была крайне низкой.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071810"/>
            <a:ext cx="4572000" cy="121444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Только в Казахстане около 35% пахотных земель были разрушены эрозией. Настоящей бедой в этих районах стали пыльные бури. С середины 1960-х годов часть освоенных земель в Сибири и Казахстане вновь была переведена на пастбища.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3271" y="214290"/>
            <a:ext cx="43307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5720" y="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Однако освоение целины породило ряд очень серьезных проблем: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256"/>
            <a:ext cx="416021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078724"/>
            <a:ext cx="4429124" cy="27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3714752"/>
            <a:ext cx="5214974" cy="26776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широком разведении этого ценного корма для животноводства, за счет которого предполагался его резкий скачок.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 начале 1960-х годов почти четверть всех пахотных земель оказалась засеянной кукурузой - «царицей полей». Посевы ржи и пшеницы сократились, сбор зерновых снизился.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3286148" cy="3046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Решить аграрную проблему в СССР, по мнению Хрущева, было призвано повсеместное разведение наиболее эффективных сельскохозяйственных культур, в первую очередь кукурузы. Вернувшись из своей поездки по стране в 1958 г., он настаивает на </a:t>
            </a:r>
            <a:endParaRPr lang="ru-RU" sz="1600" dirty="0"/>
          </a:p>
        </p:txBody>
      </p:sp>
      <p:pic>
        <p:nvPicPr>
          <p:cNvPr id="5123" name="Picture 3" descr="C:\Documents and Settings\Чупров Леонид\Мои документы\1953-1964гг\17-10-2008_15_hru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0"/>
            <a:ext cx="4605840" cy="35004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14751"/>
            <a:ext cx="3326913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4214818"/>
            <a:ext cx="271464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25% пахотных земель СССР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69741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улучшения положения дел в сельском хозяйстве предпринимались организационные методы.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3571900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квадратно-гнездовой метод посадки растений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беспривязное содержание скота,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раздельная уборка хлебов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ликвидация чистых паров.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«химизации сельского хозяйства».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 1958 г. была проведена реорганизация МТС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Колхозы получили право покупать у них технику.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процесс укрупнения колхозов,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42984"/>
            <a:ext cx="3643338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наступления на личные подсобные хозяйства,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142984"/>
            <a:ext cx="45720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Машиинно-тракторная станция (МТС) — в СССР государственное сельскохозяйственное предприятие, обеспечивавшее техническую и организационную помощь колхозам сельскохозяйственной техникой.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142984"/>
            <a:ext cx="45720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Сыграли значительную роль в организации колхозов и создании их материально-технической базы. В 1958 году — упразднены. МТС осуществляли обслуживание и ремонт тракторов, комбайнов и другой сельскохозяйственной техники и давали её в аренду колхозам.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720" y="2800523"/>
            <a:ext cx="4129500" cy="38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6464" y="2786058"/>
            <a:ext cx="4164034" cy="38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сельского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хозяйства. Итоги…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00108"/>
            <a:ext cx="8286808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Уже с начала 1960-х годов во всех регионах страны стал ощущаться дефицит продовольствия.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8"/>
            <a:ext cx="8358246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1963 г. СССР был вынужден впервые закупить хлеб за границей, а впоследствии делал это постоянно.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8358246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 итогам семилетки (1959 - 1965 гг.) рост объемов продукции сельского хозяйства составил 14% вместо 70% по плану.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00108"/>
            <a:ext cx="8358246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Обострение продовольственной проблемы означало крах аграрной политики Хрущева, не сумевшей осуществить модернизацию сельского хозяйства и отказаться от экстенсивного пути развития.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3429000"/>
            <a:ext cx="462245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429000"/>
            <a:ext cx="37174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740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89</cp:revision>
  <dcterms:created xsi:type="dcterms:W3CDTF">2009-12-20T14:55:20Z</dcterms:created>
  <dcterms:modified xsi:type="dcterms:W3CDTF">2009-12-20T19:21:07Z</dcterms:modified>
</cp:coreProperties>
</file>