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3F0AA-A1A4-465F-A38B-F96150042A98}" type="datetimeFigureOut">
              <a:rPr lang="ru-RU" smtClean="0"/>
              <a:t>26.12.2009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009BC-175F-4914-AC8B-D823E2C6B6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030E-391A-4AEB-8789-9951B5530F16}" type="datetimeFigureOut">
              <a:rPr lang="ru-RU" smtClean="0"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BC47-3FA7-4C2D-B5CF-7C340E9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030E-391A-4AEB-8789-9951B5530F16}" type="datetimeFigureOut">
              <a:rPr lang="ru-RU" smtClean="0"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BC47-3FA7-4C2D-B5CF-7C340E9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030E-391A-4AEB-8789-9951B5530F16}" type="datetimeFigureOut">
              <a:rPr lang="ru-RU" smtClean="0"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BC47-3FA7-4C2D-B5CF-7C340E9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4E1EB7-D8D2-4EBC-8D9F-4CC884CE8C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030E-391A-4AEB-8789-9951B5530F16}" type="datetimeFigureOut">
              <a:rPr lang="ru-RU" smtClean="0"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BC47-3FA7-4C2D-B5CF-7C340E9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030E-391A-4AEB-8789-9951B5530F16}" type="datetimeFigureOut">
              <a:rPr lang="ru-RU" smtClean="0"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BC47-3FA7-4C2D-B5CF-7C340E9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030E-391A-4AEB-8789-9951B5530F16}" type="datetimeFigureOut">
              <a:rPr lang="ru-RU" smtClean="0"/>
              <a:t>26.12.2009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BC47-3FA7-4C2D-B5CF-7C340E9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030E-391A-4AEB-8789-9951B5530F16}" type="datetimeFigureOut">
              <a:rPr lang="ru-RU" smtClean="0"/>
              <a:t>26.12.2009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BC47-3FA7-4C2D-B5CF-7C340E9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030E-391A-4AEB-8789-9951B5530F16}" type="datetimeFigureOut">
              <a:rPr lang="ru-RU" smtClean="0"/>
              <a:t>26.12.2009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BC47-3FA7-4C2D-B5CF-7C340E9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030E-391A-4AEB-8789-9951B5530F16}" type="datetimeFigureOut">
              <a:rPr lang="ru-RU" smtClean="0"/>
              <a:t>26.12.2009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BC47-3FA7-4C2D-B5CF-7C340E9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030E-391A-4AEB-8789-9951B5530F16}" type="datetimeFigureOut">
              <a:rPr lang="ru-RU" smtClean="0"/>
              <a:t>26.12.2009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BC47-3FA7-4C2D-B5CF-7C340E9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030E-391A-4AEB-8789-9951B5530F16}" type="datetimeFigureOut">
              <a:rPr lang="ru-RU" smtClean="0"/>
              <a:t>26.12.2009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BC47-3FA7-4C2D-B5CF-7C340E99B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030E-391A-4AEB-8789-9951B5530F16}" type="datetimeFigureOut">
              <a:rPr lang="ru-RU" smtClean="0"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BBC47-3FA7-4C2D-B5CF-7C340E99BD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57158" y="2357430"/>
            <a:ext cx="8572560" cy="1376362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Общественные движения</a:t>
            </a:r>
          </a:p>
          <a:p>
            <a:pPr algn="ctr"/>
            <a:r>
              <a:rPr lang="ru-RU" sz="3600" b="1" kern="10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1-й четверти XIX века</a:t>
            </a:r>
          </a:p>
        </p:txBody>
      </p:sp>
      <p:pic>
        <p:nvPicPr>
          <p:cNvPr id="7" name="Picture 8" descr="Рисунок3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 bwMode="auto">
          <a:xfrm>
            <a:off x="0" y="0"/>
            <a:ext cx="2143108" cy="272820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5183" y="3214686"/>
            <a:ext cx="1858817" cy="2495056"/>
          </a:xfrm>
          <a:prstGeom prst="rect">
            <a:avLst/>
          </a:prstGeom>
          <a:noFill/>
          <a:ln/>
          <a:effectLst>
            <a:softEdge rad="63500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4233694"/>
            <a:ext cx="2000232" cy="262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0"/>
            <a:ext cx="2434587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0"/>
            <a:ext cx="2500298" cy="250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4078514"/>
            <a:ext cx="2037746" cy="277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14942" y="3857628"/>
            <a:ext cx="2392797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ru-RU" dirty="0" smtClean="0"/>
              <a:t>Чупров Л.А. МОУ СОШ №3 с. Камень-Рыболов Ханкайского района Приморского края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57356" y="3857628"/>
            <a:ext cx="1947865" cy="244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1000108"/>
            <a:ext cx="3486152" cy="5500726"/>
          </a:xfr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Хотя Общества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тайными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информация о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них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доходила до Александра.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Члены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южного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общества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Шервуд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Майборода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написали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доносы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но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Император 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долгое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никого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арестовывал,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начал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преследование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тайных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обществ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1822 г.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запрещены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масоны.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Первые аресты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прошли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накануне восстания.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  <a:ln w="76200">
            <a:noFill/>
          </a:ln>
        </p:spPr>
        <p:txBody>
          <a:bodyPr>
            <a:norm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5.Власть и общественные движения.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000496" y="6119336"/>
            <a:ext cx="4857783" cy="307777"/>
          </a:xfrm>
          <a:prstGeom prst="rect">
            <a:avLst/>
          </a:prstGeom>
          <a:solidFill>
            <a:srgbClr val="FFCCFF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Александр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1071546"/>
            <a:ext cx="47149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Рисунок1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 bwMode="auto">
          <a:xfrm>
            <a:off x="4071934" y="785794"/>
            <a:ext cx="4895852" cy="323215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9218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85720" y="785794"/>
            <a:ext cx="3643338" cy="3214710"/>
          </a:xfr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 1812 г. в России стало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нарастать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общественное движение. Причинами этого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-Влияние русского и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французского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просвещения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-Патриотический подъем после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войны 1812г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-Реакция во внутренней политике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-Реформаторская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деятельность Александра </a:t>
            </a:r>
            <a:r>
              <a:rPr lang="en-US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-Начало кризиса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феодально крепостнической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sz="1400" b="1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  <a:ln w="76200">
            <a:noFill/>
          </a:ln>
        </p:spPr>
        <p:txBody>
          <a:bodyPr/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1.Причины возникновения.</a:t>
            </a:r>
          </a:p>
        </p:txBody>
      </p:sp>
      <p:sp>
        <p:nvSpPr>
          <p:cNvPr id="6" name="Rectangle 1026" descr="Фиолетовый узор"/>
          <p:cNvSpPr txBox="1">
            <a:spLocks noChangeArrowheads="1"/>
          </p:cNvSpPr>
          <p:nvPr/>
        </p:nvSpPr>
        <p:spPr>
          <a:xfrm>
            <a:off x="4143372" y="4214818"/>
            <a:ext cx="4786346" cy="2428892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Первым тайным обществом стал «Орден русс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их рыцарей»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М.Орлова,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созданный сразу</a:t>
            </a:r>
            <a:r>
              <a:rPr lang="en-US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после возвращения армии из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Заграничного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похода в 1814 г.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Наряду с ним действовали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офицерские артели в Генштабе и в</a:t>
            </a:r>
            <a:r>
              <a:rPr lang="en-US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Семеновском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полку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кружок В.Раевского.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Их численность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превышала 10-15 человек, а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цели были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довольно туманными.</a:t>
            </a:r>
          </a:p>
        </p:txBody>
      </p:sp>
      <p:pic>
        <p:nvPicPr>
          <p:cNvPr id="7" name="Picture 1032" descr="Рисунок2"/>
          <p:cNvPicPr>
            <a:picLocks noChangeAspect="1" noChangeArrowheads="1"/>
          </p:cNvPicPr>
          <p:nvPr/>
        </p:nvPicPr>
        <p:blipFill>
          <a:blip r:embed="rId3" cstate="email">
            <a:lum bright="-6000" contrast="12000"/>
          </a:blip>
          <a:srcRect/>
          <a:stretch>
            <a:fillRect/>
          </a:stretch>
        </p:blipFill>
        <p:spPr bwMode="auto">
          <a:xfrm>
            <a:off x="285720" y="4071942"/>
            <a:ext cx="2071702" cy="2591934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Text Box 1029"/>
          <p:cNvSpPr txBox="1">
            <a:spLocks noChangeArrowheads="1"/>
          </p:cNvSpPr>
          <p:nvPr/>
        </p:nvSpPr>
        <p:spPr bwMode="auto">
          <a:xfrm>
            <a:off x="285720" y="6581001"/>
            <a:ext cx="2071702" cy="276999"/>
          </a:xfrm>
          <a:prstGeom prst="rect">
            <a:avLst/>
          </a:prstGeom>
          <a:solidFill>
            <a:srgbClr val="FFCCFF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М.Ф.Орлов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Фиолетовый узор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282" y="714356"/>
            <a:ext cx="3810000" cy="5929354"/>
          </a:xfr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1816 г. </a:t>
            </a:r>
            <a:r>
              <a:rPr lang="ru-RU" sz="1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 создан </a:t>
            </a: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Союз</a:t>
            </a:r>
          </a:p>
          <a:p>
            <a:pPr>
              <a:lnSpc>
                <a:spcPct val="150000"/>
              </a:lnSpc>
              <a:buNone/>
            </a:pP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Спасения по инициативе</a:t>
            </a:r>
          </a:p>
          <a:p>
            <a:pPr>
              <a:lnSpc>
                <a:spcPct val="150000"/>
              </a:lnSpc>
              <a:buNone/>
            </a:pP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А.Н.Муравьева. В него </a:t>
            </a:r>
            <a:r>
              <a:rPr lang="ru-RU" sz="1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входили </a:t>
            </a: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>
              <a:lnSpc>
                <a:spcPct val="150000"/>
              </a:lnSpc>
              <a:buNone/>
            </a:pP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Трубецкой, С. </a:t>
            </a:r>
            <a:r>
              <a:rPr lang="ru-RU" sz="1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 Муравьевы</a:t>
            </a:r>
          </a:p>
          <a:p>
            <a:pPr>
              <a:lnSpc>
                <a:spcPct val="150000"/>
              </a:lnSpc>
              <a:buNone/>
            </a:pP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Апостолы, Н. Муравьев,</a:t>
            </a:r>
          </a:p>
          <a:p>
            <a:pPr>
              <a:lnSpc>
                <a:spcPct val="150000"/>
              </a:lnSpc>
              <a:buNone/>
            </a:pP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М.Лунин, П.Пестель, И. Пушин и</a:t>
            </a:r>
          </a:p>
          <a:p>
            <a:pPr>
              <a:lnSpc>
                <a:spcPct val="150000"/>
              </a:lnSpc>
              <a:buNone/>
            </a:pP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др.  Они </a:t>
            </a:r>
            <a:r>
              <a:rPr lang="ru-RU" sz="1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хотели </a:t>
            </a: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уничтожить</a:t>
            </a:r>
          </a:p>
          <a:p>
            <a:pPr>
              <a:lnSpc>
                <a:spcPct val="150000"/>
              </a:lnSpc>
              <a:buNone/>
            </a:pP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крепостничество </a:t>
            </a:r>
            <a:r>
              <a:rPr lang="ru-RU" sz="1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ограничить</a:t>
            </a:r>
          </a:p>
          <a:p>
            <a:pPr>
              <a:lnSpc>
                <a:spcPct val="150000"/>
              </a:lnSpc>
              <a:buNone/>
            </a:pP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самодержавие</a:t>
            </a:r>
            <a:r>
              <a:rPr lang="ru-RU" sz="1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Союз должен </a:t>
            </a: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</a:p>
          <a:p>
            <a:pPr>
              <a:lnSpc>
                <a:spcPct val="150000"/>
              </a:lnSpc>
              <a:buNone/>
            </a:pP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поддерживать реформаторские</a:t>
            </a:r>
          </a:p>
          <a:p>
            <a:pPr>
              <a:lnSpc>
                <a:spcPct val="150000"/>
              </a:lnSpc>
              <a:buNone/>
            </a:pP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планы правительства</a:t>
            </a:r>
            <a:r>
              <a:rPr lang="ru-RU" sz="1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8" name="Picture 8" descr="Рисунок3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 bwMode="auto">
          <a:xfrm>
            <a:off x="4357686" y="781016"/>
            <a:ext cx="4429156" cy="5638368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Rectangle 1031"/>
          <p:cNvSpPr txBox="1">
            <a:spLocks noChangeArrowheads="1"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noFill/>
          <a:ln w="76200">
            <a:noFill/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2.Тайные общества.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57686" y="6324600"/>
            <a:ext cx="4429156" cy="369332"/>
          </a:xfrm>
          <a:prstGeom prst="rect">
            <a:avLst/>
          </a:prstGeom>
          <a:solidFill>
            <a:srgbClr val="FFCCFF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А.Муравьев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Фиолетовый узор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58" y="285728"/>
            <a:ext cx="3810000" cy="5943600"/>
          </a:xfr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Из-за фактического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отказа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Александра провести реформы,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Союз Спасения 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 распущен и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месте возник в 1818 г.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Союз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Благоденствия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него входило ок.200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Программа союза- 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«Зеленая книга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»-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ставила 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задачу борьбы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крепостничеством 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самодержавием.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правительству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предполагалось организовать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просвещение 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народа. </a:t>
            </a:r>
          </a:p>
        </p:txBody>
      </p:sp>
      <p:pic>
        <p:nvPicPr>
          <p:cNvPr id="20487" name="Picture 7" descr="Рисунок4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 bwMode="auto">
          <a:xfrm>
            <a:off x="4643438" y="285728"/>
            <a:ext cx="4203707" cy="6147245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0" y="6143645"/>
            <a:ext cx="4357718" cy="646331"/>
          </a:xfrm>
          <a:prstGeom prst="rect">
            <a:avLst/>
          </a:prstGeom>
          <a:solidFill>
            <a:srgbClr val="FFCCFF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Заглавная страница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«Зеленой книги».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Рисунок5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 bwMode="auto">
          <a:xfrm>
            <a:off x="4071934" y="214290"/>
            <a:ext cx="4752975" cy="292735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9458" name="Rectangle 2" descr="Фиолетовый узор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214290"/>
            <a:ext cx="3629028" cy="2895600"/>
          </a:xfr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рамках Союза Д.Якушкин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М.Лунин впервые выдвинули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предложение 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необходимости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цареубийства 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результате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заговора.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Съезд 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Союза в 1821 г.принял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самораспуститься 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перейти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созданию 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тайных обществ.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214686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6572272"/>
            <a:ext cx="2571768" cy="285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И.Д. Якушкин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214686"/>
            <a:ext cx="2500330" cy="339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14678" y="6572272"/>
            <a:ext cx="2500330" cy="285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М.Лунин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19246" y="3214686"/>
            <a:ext cx="305204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85720" y="642918"/>
            <a:ext cx="3500462" cy="5929354"/>
          </a:xfr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1821 г. 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юге возникло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Южное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Общество во 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главе с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 Пестелем.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Оно состояло 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3-х управ. Их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возглавляли С. Волконский 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Давыдов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С.Муравьев – Апостол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М. Бестужев-Рюмин. В 1822г.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съезде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общества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П.Пестель представил его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программу. «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Русская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правда»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предполагала: 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-Разделение властей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  <a:ln w="76200">
            <a:noFill/>
          </a:ln>
        </p:spPr>
        <p:txBody>
          <a:bodyPr>
            <a:norm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3.Южное общество.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642918"/>
            <a:ext cx="2071702" cy="2780808"/>
          </a:xfrm>
          <a:prstGeom prst="rect">
            <a:avLst/>
          </a:prstGeom>
          <a:noFill/>
          <a:ln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00496" y="3143248"/>
            <a:ext cx="2071702" cy="307777"/>
          </a:xfrm>
          <a:prstGeom prst="rect">
            <a:avLst/>
          </a:prstGeom>
          <a:solidFill>
            <a:srgbClr val="FFCCFF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П.Пестель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642918"/>
            <a:ext cx="2080401" cy="25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58016" y="3143248"/>
            <a:ext cx="2071702" cy="307777"/>
          </a:xfrm>
          <a:prstGeom prst="rect">
            <a:avLst/>
          </a:prstGeom>
          <a:solidFill>
            <a:srgbClr val="FFCCFF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Волконский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3500437"/>
            <a:ext cx="2466895" cy="309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000496" y="6572272"/>
            <a:ext cx="2500330" cy="307777"/>
          </a:xfrm>
          <a:prstGeom prst="rect">
            <a:avLst/>
          </a:prstGeom>
          <a:solidFill>
            <a:srgbClr val="FFCCFF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 Бестужев-Рюмин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4" y="3500438"/>
            <a:ext cx="2381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572264" y="6550223"/>
            <a:ext cx="2357454" cy="307777"/>
          </a:xfrm>
          <a:prstGeom prst="rect">
            <a:avLst/>
          </a:prstGeom>
          <a:solidFill>
            <a:srgbClr val="FFCCFF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С.Муравьев - Апостол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Рисунок7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 bwMode="auto">
          <a:xfrm>
            <a:off x="4225140" y="428604"/>
            <a:ext cx="4709315" cy="5929354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Rectangle 2" descr="Фиолетовый узор"/>
          <p:cNvSpPr txBox="1">
            <a:spLocks noChangeArrowheads="1"/>
          </p:cNvSpPr>
          <p:nvPr/>
        </p:nvSpPr>
        <p:spPr>
          <a:xfrm>
            <a:off x="285720" y="428604"/>
            <a:ext cx="3571900" cy="6000792"/>
          </a:xfrm>
          <a:prstGeom prst="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-Провозглашение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marL="342900" marR="0" lvl="0" indent="-34290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республикой с однопалатным</a:t>
            </a:r>
          </a:p>
          <a:p>
            <a:pPr marL="342900" marR="0" lvl="0" indent="-34290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парламентом –Народным </a:t>
            </a:r>
          </a:p>
          <a:p>
            <a:pPr marL="342900" marR="0" lvl="0" indent="-34290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Вече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marR="0" lvl="0" indent="-34290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-Исполнительная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власть</a:t>
            </a:r>
          </a:p>
          <a:p>
            <a:pPr marL="342900" marR="0" lvl="0" indent="-34290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Передавалась Державной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Думе,</a:t>
            </a:r>
          </a:p>
          <a:p>
            <a:pPr marL="342900" marR="0" lvl="0" indent="-34290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-Освобождение крестьян</a:t>
            </a:r>
          </a:p>
          <a:p>
            <a:pPr marL="342900" marR="0" lvl="0" indent="-34290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-Деление земли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marL="342900" marR="0" lvl="0" indent="-34290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общественный и частный фонды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-вводились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гражданские</a:t>
            </a:r>
          </a:p>
          <a:p>
            <a:pPr marL="342900" marR="0" lvl="0" indent="-34290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свободы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marR="0" lvl="0" indent="-34290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-Избирательное право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marL="342900" marR="0" lvl="0" indent="-342900" algn="ctr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мужчин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20-летнего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14810" y="6211669"/>
            <a:ext cx="4786346" cy="646331"/>
          </a:xfrm>
          <a:prstGeom prst="rect">
            <a:avLst/>
          </a:prstGeom>
          <a:solidFill>
            <a:srgbClr val="FFCCFF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Рукописи Конституции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 «Русской правды».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714356"/>
            <a:ext cx="3810000" cy="5929354"/>
          </a:xfr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к.1821 г.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Петербурге возникло Северное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общество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главе с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Н.Муравьевым, большую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роль в нем играли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Н.Тургенев, М.Лунин, Е.Оболенский, И. Пущин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1823г.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общество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вступил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стал его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руководителем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К.Рылеев, а Н.Муравьев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сосредоточил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силы на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созда-нии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программного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документа - Конституции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  <a:ln w="76200">
            <a:noFill/>
          </a:ln>
        </p:spPr>
        <p:txBody>
          <a:bodyPr>
            <a:norm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4.Северное общество.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58016" y="3214686"/>
            <a:ext cx="2071702" cy="307777"/>
          </a:xfrm>
          <a:prstGeom prst="rect">
            <a:avLst/>
          </a:prstGeom>
          <a:solidFill>
            <a:srgbClr val="FFCCFF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К.Рылеев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714357"/>
            <a:ext cx="2052642" cy="253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3714752"/>
            <a:ext cx="2160005" cy="27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86578" y="6357958"/>
            <a:ext cx="2143140" cy="307777"/>
          </a:xfrm>
          <a:prstGeom prst="rect">
            <a:avLst/>
          </a:prstGeom>
          <a:solidFill>
            <a:srgbClr val="FFCCFF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Н.Тургенев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714356"/>
            <a:ext cx="21844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86248" y="3214686"/>
            <a:ext cx="2214578" cy="307777"/>
          </a:xfrm>
          <a:prstGeom prst="rect">
            <a:avLst/>
          </a:prstGeom>
          <a:solidFill>
            <a:srgbClr val="FFCCFF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И. Пущин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3714752"/>
            <a:ext cx="2381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286248" y="6357958"/>
            <a:ext cx="2357454" cy="307777"/>
          </a:xfrm>
          <a:prstGeom prst="rect">
            <a:avLst/>
          </a:prstGeom>
          <a:solidFill>
            <a:srgbClr val="FFCCFF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Е.Оболенский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Фиолетовый узор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282" y="285728"/>
            <a:ext cx="4038600" cy="5943600"/>
          </a:xfr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-Россия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становится 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конституционной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монархией,</a:t>
            </a:r>
          </a:p>
          <a:p>
            <a:pPr>
              <a:buNone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-она состоит из 15«держав»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местными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органами  власти,</a:t>
            </a:r>
          </a:p>
          <a:p>
            <a:pPr>
              <a:buNone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-2-палатный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парламент –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Державная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Дума и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Палата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депутатов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Император – глава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исполнительной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власти,</a:t>
            </a:r>
          </a:p>
          <a:p>
            <a:pPr>
              <a:buNone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-Освобождение крестьян за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выкуп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небольшим наделом,</a:t>
            </a:r>
          </a:p>
          <a:p>
            <a:pPr>
              <a:buNone/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-введение гражданских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свобод,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неприкосновенность частной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собственности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72000" y="6143644"/>
            <a:ext cx="4286280" cy="523220"/>
          </a:xfrm>
          <a:prstGeom prst="rect">
            <a:avLst/>
          </a:prstGeom>
          <a:solidFill>
            <a:srgbClr val="FFCCFF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Н.Муравьев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Портрет Н.Муравьева.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85728"/>
            <a:ext cx="4286280" cy="584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576</Words>
  <Application>Microsoft Office PowerPoint</Application>
  <PresentationFormat>Экран (4:3)</PresentationFormat>
  <Paragraphs>128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1.Причины возникновения.</vt:lpstr>
      <vt:lpstr>Слайд 3</vt:lpstr>
      <vt:lpstr>Слайд 4</vt:lpstr>
      <vt:lpstr>Слайд 5</vt:lpstr>
      <vt:lpstr>3.Южное общество.</vt:lpstr>
      <vt:lpstr>Слайд 7</vt:lpstr>
      <vt:lpstr>4.Северное общество.</vt:lpstr>
      <vt:lpstr>Слайд 9</vt:lpstr>
      <vt:lpstr>5.Власть и общественные движения.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51</cp:revision>
  <dcterms:created xsi:type="dcterms:W3CDTF">2009-12-25T21:53:28Z</dcterms:created>
  <dcterms:modified xsi:type="dcterms:W3CDTF">2009-12-26T00:14:21Z</dcterms:modified>
</cp:coreProperties>
</file>