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1" r:id="rId3"/>
    <p:sldId id="278" r:id="rId4"/>
    <p:sldId id="279" r:id="rId5"/>
    <p:sldId id="280" r:id="rId6"/>
    <p:sldId id="284" r:id="rId7"/>
    <p:sldId id="285" r:id="rId8"/>
    <p:sldId id="281" r:id="rId9"/>
    <p:sldId id="274" r:id="rId10"/>
    <p:sldId id="272" r:id="rId11"/>
    <p:sldId id="282" r:id="rId12"/>
    <p:sldId id="283" r:id="rId13"/>
    <p:sldId id="286" r:id="rId14"/>
    <p:sldId id="287" r:id="rId15"/>
    <p:sldId id="28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AA504-094B-4805-8734-CC9FDF786FB0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DFF5D-6424-45A2-B165-96F1AC315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133132-5110-4A32-8F3F-6333DE5AB922}" type="slidenum">
              <a:rPr lang="ru-RU"/>
              <a:pPr/>
              <a:t>1</a:t>
            </a:fld>
            <a:endParaRPr lang="ru-RU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522F-B116-460E-984C-A893F19E05E1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AB2-D382-474C-A426-E6D890E8D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522F-B116-460E-984C-A893F19E05E1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AB2-D382-474C-A426-E6D890E8D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522F-B116-460E-984C-A893F19E05E1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AB2-D382-474C-A426-E6D890E8D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522F-B116-460E-984C-A893F19E05E1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AB2-D382-474C-A426-E6D890E8D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522F-B116-460E-984C-A893F19E05E1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AB2-D382-474C-A426-E6D890E8D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522F-B116-460E-984C-A893F19E05E1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AB2-D382-474C-A426-E6D890E8D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522F-B116-460E-984C-A893F19E05E1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AB2-D382-474C-A426-E6D890E8D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522F-B116-460E-984C-A893F19E05E1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AB2-D382-474C-A426-E6D890E8D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522F-B116-460E-984C-A893F19E05E1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AB2-D382-474C-A426-E6D890E8D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522F-B116-460E-984C-A893F19E05E1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AB2-D382-474C-A426-E6D890E8D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522F-B116-460E-984C-A893F19E05E1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8AB2-D382-474C-A426-E6D890E8D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7522F-B116-460E-984C-A893F19E05E1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B8AB2-D382-474C-A426-E6D890E8D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u.wikipedia.org/wiki/%D0%A4%D0%B0%D0%B9%D0%BB:Praskovia_nikiti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14290"/>
            <a:ext cx="4959492" cy="647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ru-RU" dirty="0" smtClean="0"/>
              <a:t>Чупров Л.А. МОУ СОШ №3 с. Камень-Рыболов Ханкайского района Приморского края.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9012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57158" y="285728"/>
            <a:ext cx="4143372" cy="1077218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bg2"/>
                </a:solidFill>
              </a:rPr>
              <a:t>Была выдана замуж в 1710 за герцога Курляндского Фридриха Вильгельма; овдовев через 4 месяца после свадьбы, осталась в Курляндии.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57158" y="1571612"/>
            <a:ext cx="4143404" cy="132343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bg2"/>
                </a:solidFill>
              </a:rPr>
              <a:t>После смерти Петра II была приглашена в 1730 на российский престол Верховным Тайным Советом как монарх с ограниченными полномочиями, но забрала всю власть, разогнав Верховный Совет.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286380" y="5572140"/>
            <a:ext cx="3643306" cy="92333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Время её правления позднее получило название бироновщина по имени её фаворита Бирона.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1665" b="1260"/>
          <a:stretch>
            <a:fillRect/>
          </a:stretch>
        </p:blipFill>
        <p:spPr bwMode="auto">
          <a:xfrm>
            <a:off x="5072066" y="-1"/>
            <a:ext cx="4071935" cy="540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71810"/>
            <a:ext cx="4214842" cy="343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После смерти Петра </a:t>
            </a:r>
            <a:r>
              <a:rPr lang="en-US" sz="2400" b="1" dirty="0" smtClean="0">
                <a:ln w="190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</a:t>
            </a:r>
            <a:r>
              <a:rPr lang="ru-RU" sz="2400" b="1" dirty="0" smtClean="0">
                <a:ln w="190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верховники рассматривали различные кандидатуры претендентов на императорский трон:</a:t>
            </a:r>
            <a:endParaRPr lang="ru-RU" sz="2400" b="1" dirty="0">
              <a:ln w="1905">
                <a:solidFill>
                  <a:schemeClr val="accent6">
                    <a:lumMod val="60000"/>
                    <a:lumOff val="4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5000636"/>
            <a:ext cx="2857520" cy="285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Елизавета Петровна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2857520" cy="355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428736"/>
            <a:ext cx="262510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5854" y="1428736"/>
            <a:ext cx="290453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14678" y="5000636"/>
            <a:ext cx="2643206" cy="285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Евдокия Лопухина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5000636"/>
            <a:ext cx="2857520" cy="285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Наталья Долгорукая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5857892"/>
            <a:ext cx="864399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Герцоге  Карле Голштинском, мужем дочери Петра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Анне.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4643470" cy="135732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Екатерина I в своём завещании назвала Елизавету наследницей трона в случае смерти Петра II бездетным, однако об этом не вспоминали.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4429132"/>
            <a:ext cx="3643338" cy="221457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Елизавета отпугивала старых вельмож своей молодостью и непредсказуемостью, также родовитая знать вообще недолюбливала детей Петра I от бывшей служанки и иностранки Екатерины Алексеевны.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4643470" cy="451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14290"/>
            <a:ext cx="2857520" cy="409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4714908" cy="23574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Отвергнув замужнюю старшую дочь царя Иоанна Алексеевича, Екатерину, 8 членов Совета выбрали на царство к 8 часам утра 19 (30) января его младшую дочь Анну Иоанновну, которая уже 19 лет жила в Курляндии и не имела в России фаворитов и партий, а значит, устроила всех. Анна казалась вельможам послушной и управляемой, не склонной к деспотизму.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4572008"/>
            <a:ext cx="3571900" cy="207170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</a:rPr>
              <a:t>Пользуясь ситуацией, верховники решили ограничить самодержавную власть в свою пользу, потребовав от Анны подписания определённых условий, так называемых « "Кондиций ".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Согласно « Кондициям » реальная власть в России переходила к Верховному Тайному Совету, а роль монарха сводилась к представительским функциям</a:t>
            </a:r>
            <a:endParaRPr lang="ru-RU" sz="1400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496"/>
            <a:ext cx="481012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14290"/>
            <a:ext cx="2911481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3429024" cy="264320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</a:rPr>
              <a:t>В октябре 1740 г. Анна Ивановна умерла. </a:t>
            </a:r>
          </a:p>
          <a:p>
            <a:pPr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</a:rPr>
              <a:t>Согласно завещанию императором был провозглашен внучатый племянник Анны, двухмесячный младенец </a:t>
            </a:r>
            <a:r>
              <a:rPr lang="ru-RU" sz="1400" dirty="0" smtClean="0">
                <a:solidFill>
                  <a:schemeClr val="bg1"/>
                </a:solidFill>
                <a:latin typeface="Monotype Corsiva" pitchFamily="66" charset="0"/>
              </a:rPr>
              <a:t>Иван Антонович</a:t>
            </a:r>
            <a:r>
              <a:rPr lang="ru-RU" sz="1400" dirty="0" smtClean="0">
                <a:solidFill>
                  <a:schemeClr val="bg1"/>
                </a:solidFill>
              </a:rPr>
              <a:t>, а регентом - Э. И. Бирон. </a:t>
            </a:r>
          </a:p>
          <a:p>
            <a:pPr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</a:rPr>
              <a:t>Родители младенца - Антон-Ульрих, герцог Брауншвейгский, и мать Анна Леопольдовна, герцогиня Брауншвейг-Мекленбургская, были отстранены от власти.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4214818"/>
            <a:ext cx="4929222" cy="242889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Высота, на которую вознесся Бирон, предопределила и глубину его падения.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В ноябре 1740 г., опираясь на отряд из 80 гвардейцев, фельдмаршал Б. X. Миних сверг Бирона.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Правительницей стала Анна Леопольдовна. 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9814" y="214290"/>
            <a:ext cx="504828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928934"/>
            <a:ext cx="3109570" cy="374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42852"/>
            <a:ext cx="4214842" cy="257176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</a:rPr>
              <a:t>В ночь на 25 ноября 1741 г. Елизавета явилась в казармы Преображенского полка </a:t>
            </a:r>
          </a:p>
          <a:p>
            <a:pPr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</a:rPr>
              <a:t>И, призвав солдат послужить ей так же, как они служили ее отцу, поехала во главе гренадерской роты к Зимнему дворцу. Во дворец гвардейцы внесли ее на плечах.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5572140"/>
            <a:ext cx="4071966" cy="114300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</a:rPr>
              <a:t>Арест Брауншвейгской фамилии прошел без малейшего сопротивления. </a:t>
            </a:r>
          </a:p>
          <a:p>
            <a:pPr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</a:rPr>
              <a:t>Так началось 20-летнее царствование Елизаветы Петровны.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6799" y="214290"/>
            <a:ext cx="395381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00372"/>
            <a:ext cx="4284661" cy="352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1500174"/>
          <a:ext cx="8429684" cy="4495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143140"/>
                <a:gridCol w="6286544"/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4-я императрица всероссийская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(26) февраля 1730 — 17 (28) октября 1740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dobe Caslon Pro Bold" pitchFamily="18" charset="0"/>
                        </a:rPr>
                        <a:t>Коронация: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dobe Caslon Pro Bold" pitchFamily="18" charset="0"/>
                        </a:rPr>
                        <a:t>28 апреля (9 мая) 1730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dobe Caslon Pro Bold" pitchFamily="18" charset="0"/>
                          <a:ea typeface="+mn-ea"/>
                          <a:cs typeface="+mn-cs"/>
                        </a:rPr>
                        <a:t>Предшественник: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dobe Caslon Pro Bold" pitchFamily="18" charset="0"/>
                          <a:ea typeface="+mn-ea"/>
                          <a:cs typeface="+mn-cs"/>
                        </a:rPr>
                        <a:t>Пётр II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dobe Caslon Pro Bold" pitchFamily="18" charset="0"/>
                          <a:ea typeface="+mn-ea"/>
                          <a:cs typeface="+mn-cs"/>
                        </a:rPr>
                        <a:t>Преемник: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dobe Caslon Pro Bold" pitchFamily="18" charset="0"/>
                          <a:ea typeface="+mn-ea"/>
                          <a:cs typeface="+mn-cs"/>
                        </a:rPr>
                        <a:t>Иван VI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dobe Caslon Pro Bold" pitchFamily="18" charset="0"/>
                          <a:ea typeface="+mn-ea"/>
                          <a:cs typeface="+mn-cs"/>
                        </a:rPr>
                        <a:t>Рождение: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dobe Caslon Pro Bold" pitchFamily="18" charset="0"/>
                          <a:ea typeface="+mn-ea"/>
                          <a:cs typeface="+mn-cs"/>
                        </a:rPr>
                        <a:t>28 января (7 февраля) 1693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dobe Caslon Pro Bold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dobe Caslon Pro Bold" pitchFamily="18" charset="0"/>
                          <a:ea typeface="+mn-ea"/>
                          <a:cs typeface="+mn-cs"/>
                        </a:rPr>
                        <a:t>Москва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dobe Caslon Pro Bold" pitchFamily="18" charset="0"/>
                          <a:ea typeface="+mn-ea"/>
                          <a:cs typeface="+mn-cs"/>
                        </a:rPr>
                        <a:t>Смерть: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dobe Caslon Pro Bold" pitchFamily="18" charset="0"/>
                          <a:ea typeface="+mn-ea"/>
                          <a:cs typeface="+mn-cs"/>
                        </a:rPr>
                        <a:t>17 (28) октября 1740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dobe Caslon Pro Bold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dobe Caslon Pro Bold" pitchFamily="18" charset="0"/>
                          <a:ea typeface="+mn-ea"/>
                          <a:cs typeface="+mn-cs"/>
                        </a:rPr>
                        <a:t>Петербург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dobe Caslon Pro Bold" pitchFamily="18" charset="0"/>
                          <a:ea typeface="+mn-ea"/>
                          <a:cs typeface="+mn-cs"/>
                        </a:rPr>
                        <a:t>Династия: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dobe Caslon Pro Bold" pitchFamily="18" charset="0"/>
                          <a:ea typeface="+mn-ea"/>
                          <a:cs typeface="+mn-cs"/>
                        </a:rPr>
                        <a:t>Романовы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dobe Caslon Pro Bold" pitchFamily="18" charset="0"/>
                          <a:ea typeface="+mn-ea"/>
                          <a:cs typeface="+mn-cs"/>
                        </a:rPr>
                        <a:t>Отец: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dobe Caslon Pro Bold" pitchFamily="18" charset="0"/>
                          <a:ea typeface="+mn-ea"/>
                          <a:cs typeface="+mn-cs"/>
                        </a:rPr>
                        <a:t>Иван V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dobe Caslon Pro Bold" pitchFamily="18" charset="0"/>
                          <a:ea typeface="+mn-ea"/>
                          <a:cs typeface="+mn-cs"/>
                        </a:rPr>
                        <a:t>Мать: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dobe Caslon Pro Bold" pitchFamily="18" charset="0"/>
                          <a:ea typeface="+mn-ea"/>
                          <a:cs typeface="+mn-cs"/>
                        </a:rPr>
                        <a:t>Прасковья Фёдоровна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dobe Caslon Pro Bold" pitchFamily="18" charset="0"/>
                          <a:ea typeface="+mn-ea"/>
                          <a:cs typeface="+mn-cs"/>
                        </a:rPr>
                        <a:t>Супруг: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dobe Caslon Pro Bold" pitchFamily="18" charset="0"/>
                          <a:ea typeface="+mn-ea"/>
                          <a:cs typeface="+mn-cs"/>
                        </a:rPr>
                        <a:t>Фридрих Вильгельм (герцог Курляндский)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 Box 50"/>
          <p:cNvSpPr txBox="1">
            <a:spLocks noChangeArrowheads="1"/>
          </p:cNvSpPr>
          <p:nvPr/>
        </p:nvSpPr>
        <p:spPr bwMode="auto">
          <a:xfrm>
            <a:off x="1000100" y="357166"/>
            <a:ext cx="72866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Анна Иоанновна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200px-Praskovia_nikitin">
            <a:hlinkClick r:id="rId2" tooltip="Портрет царицы в пожилом возрасте работы Ивана Никитина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357166"/>
            <a:ext cx="1643074" cy="2084664"/>
          </a:xfrm>
          <a:prstGeom prst="rect">
            <a:avLst/>
          </a:prstGeom>
          <a:noFill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email"/>
          <a:srcRect t="1710" r="2185" b="1710"/>
          <a:stretch>
            <a:fillRect/>
          </a:stretch>
        </p:blipFill>
        <p:spPr bwMode="auto">
          <a:xfrm>
            <a:off x="2857488" y="393193"/>
            <a:ext cx="1607178" cy="203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>
            <a:stCxn id="51202" idx="2"/>
          </p:cNvCxnSpPr>
          <p:nvPr/>
        </p:nvCxnSpPr>
        <p:spPr>
          <a:xfrm rot="16200000" flipH="1">
            <a:off x="3758812" y="2330059"/>
            <a:ext cx="786891" cy="982361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3" idx="2"/>
          </p:cNvCxnSpPr>
          <p:nvPr/>
        </p:nvCxnSpPr>
        <p:spPr>
          <a:xfrm rot="5400000">
            <a:off x="4846374" y="2238895"/>
            <a:ext cx="772856" cy="117872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28662" y="3214686"/>
            <a:ext cx="692948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20" idx="0"/>
          </p:cNvCxnSpPr>
          <p:nvPr/>
        </p:nvCxnSpPr>
        <p:spPr>
          <a:xfrm rot="16200000" flipH="1">
            <a:off x="535761" y="3607587"/>
            <a:ext cx="785818" cy="15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24" idx="0"/>
          </p:cNvCxnSpPr>
          <p:nvPr/>
        </p:nvCxnSpPr>
        <p:spPr>
          <a:xfrm rot="5400000">
            <a:off x="2107389" y="3607595"/>
            <a:ext cx="785818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30" idx="0"/>
          </p:cNvCxnSpPr>
          <p:nvPr/>
        </p:nvCxnSpPr>
        <p:spPr>
          <a:xfrm rot="5400000">
            <a:off x="3821901" y="3607595"/>
            <a:ext cx="785818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7500958" y="3571876"/>
            <a:ext cx="71438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85720" y="4000504"/>
            <a:ext cx="1285916" cy="12858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Мария Ивановна (1689—1692), умерла в младенчестве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14480" y="4000504"/>
            <a:ext cx="1571636" cy="12858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+mj-lt"/>
              </a:rPr>
              <a:t>Феодосия Ивановна (1690—1691), умерла в младенчестве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428992" y="4000504"/>
            <a:ext cx="1571636" cy="17859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Екатерина Ивановна (1691—1733), царевна, замужем за герцогом Карлом Леопольдом Мекленбург-Шверинским </a:t>
            </a:r>
            <a:endParaRPr lang="ru-RU" sz="1400" dirty="0" smtClean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5400000">
            <a:off x="5786446" y="3571876"/>
            <a:ext cx="71438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5429256" y="5643578"/>
            <a:ext cx="1357322" cy="9387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chemeClr val="tx1"/>
                </a:solidFill>
              </a:rPr>
              <a:t>Анна Иоанновна (1693—1740), императрица Российской империи</a:t>
            </a:r>
            <a:r>
              <a:rPr lang="en-US" sz="1100" dirty="0" smtClean="0">
                <a:solidFill>
                  <a:schemeClr val="tx1"/>
                </a:solidFill>
              </a:rPr>
              <a:t>/</a:t>
            </a:r>
            <a:endParaRPr lang="ru-RU" sz="1100" dirty="0" smtClean="0">
              <a:solidFill>
                <a:schemeClr val="tx1"/>
              </a:solidFill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929066"/>
            <a:ext cx="1222164" cy="173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7215206" y="5572140"/>
            <a:ext cx="1285884" cy="6001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+mj-lt"/>
              </a:rPr>
              <a:t>Прасковья Ивановна (1694—1731), царевна</a:t>
            </a:r>
            <a:endParaRPr lang="ru-RU" sz="11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3929066"/>
            <a:ext cx="127268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Правление Анны Иоановны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14282" y="1071546"/>
            <a:ext cx="3929090" cy="1938992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2"/>
                </a:solidFill>
              </a:rPr>
              <a:t>Анна </a:t>
            </a:r>
            <a:r>
              <a:rPr lang="ru-RU" sz="1600" dirty="0">
                <a:solidFill>
                  <a:schemeClr val="bg2"/>
                </a:solidFill>
              </a:rPr>
              <a:t>Иоанновна не очень интересовалась государственными делами, предоставив ведение дел своему фавориту Бирону </a:t>
            </a:r>
            <a:r>
              <a:rPr lang="ru-RU" sz="1600" dirty="0">
                <a:solidFill>
                  <a:schemeClr val="bg2"/>
                </a:solidFill>
                <a:latin typeface="Arno Pro Display" pitchFamily="18" charset="0"/>
              </a:rPr>
              <a:t>(мелкому курляндскому помещику, в 1737 г. возведенному императрицей в герцоги</a:t>
            </a:r>
            <a:r>
              <a:rPr lang="ru-RU" sz="1600" dirty="0" smtClean="0">
                <a:solidFill>
                  <a:schemeClr val="bg2"/>
                </a:solidFill>
                <a:latin typeface="Arno Pro Display" pitchFamily="18" charset="0"/>
              </a:rPr>
              <a:t>)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4500570"/>
            <a:ext cx="4572000" cy="230832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2"/>
                </a:solidFill>
              </a:rPr>
              <a:t>и главным руководителям: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bg2"/>
                </a:solidFill>
              </a:rPr>
              <a:t>канцлеру Головкину,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bg2"/>
                </a:solidFill>
              </a:rPr>
              <a:t>князю Черкасскому,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bg2"/>
                </a:solidFill>
              </a:rPr>
              <a:t>по внешним делам Остерману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bg2"/>
                </a:solidFill>
              </a:rPr>
              <a:t>по военным делам фельдмаршалу Миниху.</a:t>
            </a:r>
            <a:endParaRPr lang="ru-RU" sz="1600" dirty="0">
              <a:solidFill>
                <a:schemeClr val="bg2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7" y="1000107"/>
            <a:ext cx="2217131" cy="31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879" y="1000108"/>
            <a:ext cx="244726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786578" y="4143380"/>
            <a:ext cx="2214578" cy="214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Головкин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4143380"/>
            <a:ext cx="2428892" cy="214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Остерман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286124"/>
            <a:ext cx="2214578" cy="321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14" y="6500834"/>
            <a:ext cx="2214578" cy="214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Миних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1 (граница и черта) 3"/>
          <p:cNvSpPr/>
          <p:nvPr/>
        </p:nvSpPr>
        <p:spPr>
          <a:xfrm>
            <a:off x="4286248" y="1214422"/>
            <a:ext cx="4643470" cy="785818"/>
          </a:xfrm>
          <a:prstGeom prst="accentBorderCallout1">
            <a:avLst>
              <a:gd name="adj1" fmla="val 46455"/>
              <a:gd name="adj2" fmla="val -2067"/>
              <a:gd name="adj3" fmla="val 46007"/>
              <a:gd name="adj4" fmla="val -24011"/>
            </a:avLst>
          </a:prstGeom>
          <a:ln w="76200" cmpd="tri"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 1731 г. "для лучшего и порядочнейшего отправления всех государственных дел" был образован </a:t>
            </a:r>
            <a:r>
              <a:rPr lang="ru-RU" sz="1400" dirty="0" smtClean="0">
                <a:solidFill>
                  <a:srgbClr val="FF0000"/>
                </a:solidFill>
              </a:rPr>
              <a:t>Кабинет министров 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5" name="Выноска 1 (граница и черта) 4"/>
          <p:cNvSpPr/>
          <p:nvPr/>
        </p:nvSpPr>
        <p:spPr>
          <a:xfrm>
            <a:off x="4286248" y="3500438"/>
            <a:ext cx="4643470" cy="571504"/>
          </a:xfrm>
          <a:prstGeom prst="accentBorderCallout1">
            <a:avLst>
              <a:gd name="adj1" fmla="val 46455"/>
              <a:gd name="adj2" fmla="val -2067"/>
              <a:gd name="adj3" fmla="val 46007"/>
              <a:gd name="adj4" fmla="val -24011"/>
            </a:avLst>
          </a:prstGeom>
          <a:ln w="76200" cmpd="tri"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 1731 г. для расследования политических преступлений была учреждена </a:t>
            </a:r>
            <a:r>
              <a:rPr lang="ru-RU" sz="1400" dirty="0" smtClean="0">
                <a:solidFill>
                  <a:srgbClr val="FF0000"/>
                </a:solidFill>
              </a:rPr>
              <a:t>Канцелярия тайных розыскных дел, 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6" name="Выноска 1 (граница и черта) 5"/>
          <p:cNvSpPr/>
          <p:nvPr/>
        </p:nvSpPr>
        <p:spPr>
          <a:xfrm>
            <a:off x="4286248" y="4214818"/>
            <a:ext cx="4643470" cy="500066"/>
          </a:xfrm>
          <a:prstGeom prst="accentBorderCallout1">
            <a:avLst>
              <a:gd name="adj1" fmla="val 46455"/>
              <a:gd name="adj2" fmla="val -2067"/>
              <a:gd name="adj3" fmla="val 46007"/>
              <a:gd name="adj4" fmla="val -24011"/>
            </a:avLst>
          </a:prstGeom>
          <a:ln w="76200" cmpd="tri"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 1732 году в два раза увеличено жалованье русским офицерам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Выноска 1 (граница и черта) 6"/>
          <p:cNvSpPr/>
          <p:nvPr/>
        </p:nvSpPr>
        <p:spPr>
          <a:xfrm>
            <a:off x="4286248" y="4857760"/>
            <a:ext cx="4643470" cy="500066"/>
          </a:xfrm>
          <a:prstGeom prst="accentBorderCallout1">
            <a:avLst>
              <a:gd name="adj1" fmla="val 46455"/>
              <a:gd name="adj2" fmla="val -2067"/>
              <a:gd name="adj3" fmla="val 46007"/>
              <a:gd name="adj4" fmla="val -24011"/>
            </a:avLst>
          </a:prstGeom>
          <a:ln w="76200" cmpd="tri"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 1736 году установлен 25-летний срок службы, после которого дворяне могли выходить в отставку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Выноска 1 (граница и черта) 10"/>
          <p:cNvSpPr/>
          <p:nvPr/>
        </p:nvSpPr>
        <p:spPr>
          <a:xfrm>
            <a:off x="4286248" y="5572140"/>
            <a:ext cx="4643470" cy="428628"/>
          </a:xfrm>
          <a:prstGeom prst="accentBorderCallout1">
            <a:avLst>
              <a:gd name="adj1" fmla="val 46455"/>
              <a:gd name="adj2" fmla="val -2067"/>
              <a:gd name="adj3" fmla="val 42128"/>
              <a:gd name="adj4" fmla="val -24011"/>
            </a:avLst>
          </a:prstGeom>
          <a:ln w="76200" cmpd="tri"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были сформированы новые: Измайловский и Конногвардейский. 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/>
          <a:srcRect l="2010" t="3132" r="17088" b="783"/>
          <a:stretch>
            <a:fillRect/>
          </a:stretch>
        </p:blipFill>
        <p:spPr bwMode="auto">
          <a:xfrm>
            <a:off x="142844" y="1357298"/>
            <a:ext cx="3122506" cy="476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Внутренняя политика 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Анны Иоановны</a:t>
            </a:r>
          </a:p>
        </p:txBody>
      </p:sp>
      <p:sp>
        <p:nvSpPr>
          <p:cNvPr id="14" name="Выноска 1 (граница и черта) 13"/>
          <p:cNvSpPr/>
          <p:nvPr/>
        </p:nvSpPr>
        <p:spPr>
          <a:xfrm>
            <a:off x="4286248" y="2143116"/>
            <a:ext cx="4643470" cy="1214446"/>
          </a:xfrm>
          <a:prstGeom prst="accentBorderCallout1">
            <a:avLst>
              <a:gd name="adj1" fmla="val 46455"/>
              <a:gd name="adj2" fmla="val -2067"/>
              <a:gd name="adj3" fmla="val 46007"/>
              <a:gd name="adj4" fmla="val -21326"/>
            </a:avLst>
          </a:prstGeom>
          <a:ln w="76200" cmpd="tri"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С середины 30-х годов три подписи кабинет-министров были приравнены к подписи императрицы. Произвол кабинет-министров покрывал фаворит императрицы обер-камергер Э. Бирон, а те, в свою очередь, шли на поводу у всесильного временщика.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l="2010" t="3132" r="17088" b="783"/>
          <a:stretch>
            <a:fillRect/>
          </a:stretch>
        </p:blipFill>
        <p:spPr bwMode="auto">
          <a:xfrm>
            <a:off x="142844" y="1357298"/>
            <a:ext cx="3122506" cy="476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Выноска 1 (граница и черта) 3"/>
          <p:cNvSpPr/>
          <p:nvPr/>
        </p:nvSpPr>
        <p:spPr>
          <a:xfrm>
            <a:off x="4286248" y="2214554"/>
            <a:ext cx="4643470" cy="1000132"/>
          </a:xfrm>
          <a:prstGeom prst="accentBorderCallout1">
            <a:avLst>
              <a:gd name="adj1" fmla="val 46455"/>
              <a:gd name="adj2" fmla="val -2067"/>
              <a:gd name="adj3" fmla="val 46007"/>
              <a:gd name="adj4" fmla="val -21326"/>
            </a:avLst>
          </a:prstGeom>
          <a:ln w="76200" cmpd="tri"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В 1730 г. были отменены те статьи указа о единонаследии от 1714 г., которые устанавливали принцип наследования имения одним сыном и ограничивали тем самым право распоряжения земельной собственностью. </a:t>
            </a:r>
          </a:p>
        </p:txBody>
      </p:sp>
      <p:sp>
        <p:nvSpPr>
          <p:cNvPr id="5" name="Выноска 1 (граница и черта) 4"/>
          <p:cNvSpPr/>
          <p:nvPr/>
        </p:nvSpPr>
        <p:spPr>
          <a:xfrm>
            <a:off x="4286248" y="1071546"/>
            <a:ext cx="4643470" cy="928694"/>
          </a:xfrm>
          <a:prstGeom prst="accentBorderCallout1">
            <a:avLst>
              <a:gd name="adj1" fmla="val 46455"/>
              <a:gd name="adj2" fmla="val -2067"/>
              <a:gd name="adj3" fmla="val 46007"/>
              <a:gd name="adj4" fmla="val -21326"/>
            </a:avLst>
          </a:prstGeom>
          <a:ln w="76200" cmpd="tri"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В 1731 г. был учрежден Сухопутный шляхетский корпус кадетов, по окончании которого дворянские отпрыски получали возможность выходить на службу в офицерских чинах. </a:t>
            </a:r>
          </a:p>
        </p:txBody>
      </p:sp>
      <p:sp>
        <p:nvSpPr>
          <p:cNvPr id="6" name="Выноска 1 (граница и черта) 5"/>
          <p:cNvSpPr/>
          <p:nvPr/>
        </p:nvSpPr>
        <p:spPr>
          <a:xfrm>
            <a:off x="4286248" y="3429000"/>
            <a:ext cx="4643470" cy="500066"/>
          </a:xfrm>
          <a:prstGeom prst="accentBorderCallout1">
            <a:avLst>
              <a:gd name="adj1" fmla="val 46455"/>
              <a:gd name="adj2" fmla="val -2067"/>
              <a:gd name="adj3" fmla="val 43236"/>
              <a:gd name="adj4" fmla="val -21326"/>
            </a:avLst>
          </a:prstGeom>
          <a:ln w="76200" cmpd="tri"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указом 1736 года все рабочие промышленных предприятий объявлены собственностью их владельцев</a:t>
            </a:r>
          </a:p>
        </p:txBody>
      </p:sp>
      <p:sp>
        <p:nvSpPr>
          <p:cNvPr id="7" name="Выноска 1 (граница и черта) 6"/>
          <p:cNvSpPr/>
          <p:nvPr/>
        </p:nvSpPr>
        <p:spPr>
          <a:xfrm>
            <a:off x="4214810" y="4143380"/>
            <a:ext cx="4643470" cy="714380"/>
          </a:xfrm>
          <a:prstGeom prst="accentBorderCallout1">
            <a:avLst>
              <a:gd name="adj1" fmla="val 46455"/>
              <a:gd name="adj2" fmla="val -2067"/>
              <a:gd name="adj3" fmla="val 46007"/>
              <a:gd name="adj4" fmla="val -21624"/>
            </a:avLst>
          </a:prstGeom>
          <a:ln w="76200" cmpd="tri"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 второй половины 1730-х годов началась постепенная передача казенных предприятий в частные руки, что было закреплено Берг-регламентом (1739),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Внутренняя политика 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Анны Иоановны</a:t>
            </a:r>
          </a:p>
        </p:txBody>
      </p:sp>
      <p:sp>
        <p:nvSpPr>
          <p:cNvPr id="9" name="Выноска 1 (граница и черта) 8"/>
          <p:cNvSpPr/>
          <p:nvPr/>
        </p:nvSpPr>
        <p:spPr>
          <a:xfrm>
            <a:off x="4214810" y="5143512"/>
            <a:ext cx="4643470" cy="1357322"/>
          </a:xfrm>
          <a:prstGeom prst="accentBorderCallout1">
            <a:avLst>
              <a:gd name="adj1" fmla="val 46455"/>
              <a:gd name="adj2" fmla="val -2067"/>
              <a:gd name="adj3" fmla="val 46007"/>
              <a:gd name="adj4" fmla="val -21326"/>
            </a:avLst>
          </a:prstGeom>
          <a:ln w="76200" cmpd="tri"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На протяжении всего десятилетия постоянно росли недоимки. Для их взыскания систематически вплоть до 1736 г. на места направлялись военные экспедиции, а в 1732 и 1733 гг. в фискальных интересах помещикам было запрещено, без уведомления финансовой коллегии, переселять крестьян с одного места на другое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01914"/>
            <a:ext cx="9144000" cy="11560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600" dirty="0" smtClean="0"/>
              <a:t>В то же время колоссальные суммы тратились на содержание двора, где нескончаемой чередой шли пышные празднества. Махровым цветом при Анне распустился фаворитизм. Временщики, как иностранцы, так и русские, безнаказанно опустошали казну. </a:t>
            </a:r>
            <a:endParaRPr lang="ru-RU" sz="1600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1553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Внешняя политика 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Анны Иоановны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785794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Фактическим руководителем русской внешней политики при Анне Ивановне был А. И. Остерман</a:t>
            </a:r>
            <a:endParaRPr lang="ru-RU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l="13175" t="3944" r="14822" b="8545"/>
          <a:stretch>
            <a:fillRect/>
          </a:stretch>
        </p:blipFill>
        <p:spPr bwMode="auto">
          <a:xfrm>
            <a:off x="357158" y="1571612"/>
            <a:ext cx="3147945" cy="479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носка 1 (граница и черта) 4"/>
          <p:cNvSpPr/>
          <p:nvPr/>
        </p:nvSpPr>
        <p:spPr>
          <a:xfrm>
            <a:off x="4286248" y="1500174"/>
            <a:ext cx="4643470" cy="714380"/>
          </a:xfrm>
          <a:prstGeom prst="accentBorderCallout1">
            <a:avLst>
              <a:gd name="adj1" fmla="val 46455"/>
              <a:gd name="adj2" fmla="val -2067"/>
              <a:gd name="adj3" fmla="val 46007"/>
              <a:gd name="adj4" fmla="val -16552"/>
            </a:avLst>
          </a:prstGeom>
          <a:ln w="76200" cmpd="tri"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 1726 году был подписан  договор с Австрией, который определил характер внешней политики страны на несколько десятилетий.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Выноска 1 (граница и черта) 5"/>
          <p:cNvSpPr/>
          <p:nvPr/>
        </p:nvSpPr>
        <p:spPr>
          <a:xfrm>
            <a:off x="4286248" y="2714620"/>
            <a:ext cx="4643470" cy="1000132"/>
          </a:xfrm>
          <a:prstGeom prst="accentBorderCallout1">
            <a:avLst>
              <a:gd name="adj1" fmla="val 46455"/>
              <a:gd name="adj2" fmla="val -2067"/>
              <a:gd name="adj3" fmla="val 46007"/>
              <a:gd name="adj4" fmla="val -16552"/>
            </a:avLst>
          </a:prstGeom>
          <a:ln w="76200" cmpd="tri"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 1733-1735 годах совместно  с Австрией участие в войне за "польское наследство", результатом которой было изгнание Станислава Лещинского и избрание на польский престол Августа III</a:t>
            </a:r>
            <a:r>
              <a:rPr lang="ru-RU" sz="1400" dirty="0" smtClean="0">
                <a:solidFill>
                  <a:schemeClr val="bg2"/>
                </a:solidFill>
              </a:rPr>
              <a:t>.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Выноска 1 (граница и черта) 6"/>
          <p:cNvSpPr/>
          <p:nvPr/>
        </p:nvSpPr>
        <p:spPr>
          <a:xfrm>
            <a:off x="4286248" y="4143380"/>
            <a:ext cx="4643470" cy="785818"/>
          </a:xfrm>
          <a:prstGeom prst="accentBorderCallout1">
            <a:avLst>
              <a:gd name="adj1" fmla="val 46455"/>
              <a:gd name="adj2" fmla="val -2067"/>
              <a:gd name="adj3" fmla="val 46007"/>
              <a:gd name="adj4" fmla="val -16552"/>
            </a:avLst>
          </a:prstGeom>
          <a:ln w="76200" cmpd="tri"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Велась русско-турецкая война 1735-1739 годов.  Русская армия дважды (1736, 1738) входила в Крым и разоряла его, были захвачены турецкие крепости Очаков и Хотин</a:t>
            </a:r>
            <a:r>
              <a:rPr lang="ru-RU" sz="1400" dirty="0" smtClean="0">
                <a:solidFill>
                  <a:schemeClr val="bg2"/>
                </a:solidFill>
              </a:rPr>
              <a:t>.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Выноска 1 (граница и черта) 7"/>
          <p:cNvSpPr/>
          <p:nvPr/>
        </p:nvSpPr>
        <p:spPr>
          <a:xfrm>
            <a:off x="4286248" y="5357826"/>
            <a:ext cx="4643470" cy="785818"/>
          </a:xfrm>
          <a:prstGeom prst="accentBorderCallout1">
            <a:avLst>
              <a:gd name="adj1" fmla="val 46455"/>
              <a:gd name="adj2" fmla="val -2067"/>
              <a:gd name="adj3" fmla="val 46007"/>
              <a:gd name="adj4" fmla="val -16552"/>
            </a:avLst>
          </a:prstGeom>
          <a:ln w="76200" cmpd="tri"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Был подписан невыгодный для России Белградский мир, по которому Турции  были возвращены все завоеванные земли</a:t>
            </a:r>
            <a:r>
              <a:rPr lang="ru-RU" sz="1400" dirty="0" smtClean="0">
                <a:solidFill>
                  <a:schemeClr val="bg2"/>
                </a:solidFill>
              </a:rPr>
              <a:t>. 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0562" y="4429132"/>
            <a:ext cx="4429124" cy="224676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2"/>
                </a:solidFill>
              </a:rPr>
              <a:t>Она любила выступать в роли свахи, обожала охоту, истребляя каждый год по несколько сот загнанных для нее животных. Особую известность получила устроенная ей в феврале 1740 году шутовская свадьба князя М. Голицына-Квасника с калмычкой А. Бужениновой в специально выстроенном Ледяном доме. Вместе с тем при дворе были популярны итальянская опера и балет. По приказанию Анны Ивановны был построен театр на 1000 мест, а в 1737 году открыта первая в России балетная школа. 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0"/>
            <a:ext cx="410240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Характер, образ жизни. 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14290"/>
            <a:ext cx="3467106" cy="394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642918"/>
            <a:ext cx="4286280" cy="246221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2"/>
                </a:solidFill>
              </a:rPr>
              <a:t>Анна Ивановна обладала тяжелым характером, была капризна, отличалась злопамятностью и мстительностью. Петербургский двор времен Анны Ивановны представлял собой смесь старомосковских порядков с элементами новой европейской культуры, привнесенных в Россию петровскими нововведениями. Не имея способностей и склонности к государственной деятельности, императрица проводила время в праздных придворных развлечениях среди шутов, лилипутов, блаженных, гадалок, старух-приживалок. </a:t>
            </a:r>
            <a:endParaRPr lang="ru-RU" sz="1400" dirty="0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00438"/>
            <a:ext cx="4071966" cy="30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7.6|6.4|15.4|2.2|3.3|3|4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1130</Words>
  <Application>Microsoft Office PowerPoint</Application>
  <PresentationFormat>Экран (4:3)</PresentationFormat>
  <Paragraphs>84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Леонид</dc:creator>
  <cp:lastModifiedBy>Леонид</cp:lastModifiedBy>
  <cp:revision>97</cp:revision>
  <dcterms:created xsi:type="dcterms:W3CDTF">2009-12-21T02:40:29Z</dcterms:created>
  <dcterms:modified xsi:type="dcterms:W3CDTF">2009-12-03T02:03:10Z</dcterms:modified>
</cp:coreProperties>
</file>