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82" r:id="rId2"/>
    <p:sldId id="256" r:id="rId3"/>
    <p:sldId id="263" r:id="rId4"/>
    <p:sldId id="264" r:id="rId5"/>
    <p:sldId id="259" r:id="rId6"/>
    <p:sldId id="270" r:id="rId7"/>
    <p:sldId id="261" r:id="rId8"/>
    <p:sldId id="262" r:id="rId9"/>
    <p:sldId id="273" r:id="rId10"/>
    <p:sldId id="277" r:id="rId11"/>
    <p:sldId id="279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онид" initials="Л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A1ADF-2DA4-4233-83BB-B28A649FE2F3}" type="datetimeFigureOut">
              <a:rPr lang="ru-RU" smtClean="0"/>
              <a:pPr/>
              <a:t>23.11.2009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3185-4A2A-441F-82B3-FE798BECE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D64ED-3709-4405-B3C5-D6A329EC914D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43EE8-97B0-4C6A-9F1B-ED59356F8D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43EE8-97B0-4C6A-9F1B-ED59356F8DB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D7A0-5F6E-45BC-906D-E5A255892A70}" type="datetimeFigureOut">
              <a:rPr lang="ru-RU" smtClean="0"/>
              <a:pPr/>
              <a:t>23.11.2009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03B8-92C2-4B3A-BE76-5AFE880A1F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ru/imgres?imgurl=http://img1.liveinternet.ru/images/attach/c/0/39/24/39024674_yaguzhinskiy.jpg&amp;imgrefurl=http://www.liveinternet.ru/users/alcasar_1474/quotes/&amp;usg=__Bg5_9bepuRnWlulrLbmRll8sueI=&amp;h=700&amp;w=488&amp;sz=35&amp;hl=ru&amp;start=9&amp;um=1&amp;tbnid=P6hgdkC-2SfHRM:&amp;tbnh=140&amp;tbnw=98&amp;prev=/images?q=%D0%AF%D0%B3%D1%83%D0%B6%D0%B8%D0%BD%D1%81%D0%BA%D0%B8%D0%B9&amp;hl=ru&amp;rlz=1T4GPCK_ruRU300RU300&amp;um=1&amp;newwindow=1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6.jpeg"/><Relationship Id="rId4" Type="http://schemas.openxmlformats.org/officeDocument/2006/relationships/hyperlink" Target="http://www.rutv.ru/tvp.html?id=35634&amp;mid=11&amp;cid=42&amp;d=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14350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Реформы Петра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7643866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Реформы системы государственного управления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5720" y="6492875"/>
            <a:ext cx="8643998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Чупров Леонид Александрович МОУ СОШ №3 с. Камень-Рыболов Ханкайского района Приморского края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00438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4143380"/>
            <a:ext cx="33180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1041" y="3071810"/>
            <a:ext cx="2212959" cy="141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000108"/>
            <a:ext cx="1995997" cy="26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4643446"/>
            <a:ext cx="1427141" cy="180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6727" y="0"/>
            <a:ext cx="2427273" cy="317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643042" y="2143116"/>
            <a:ext cx="6500858" cy="35719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Гласный контроль - прокуроры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>
            <a:stCxn id="4" idx="1"/>
            <a:endCxn id="2" idx="3"/>
          </p:cNvCxnSpPr>
          <p:nvPr/>
        </p:nvCxnSpPr>
        <p:spPr>
          <a:xfrm rot="5400000">
            <a:off x="4393405" y="1643050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714744" y="714356"/>
            <a:ext cx="2357454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Генерал-прокурор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322497" y="2678107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037009" y="2678107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5680083" y="2678107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14480" y="2857496"/>
            <a:ext cx="1571636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Иностранных дел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857496"/>
            <a:ext cx="1571636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Адмиралтейская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2857496"/>
            <a:ext cx="1428760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Военная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786578" y="3286124"/>
            <a:ext cx="200026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571604" y="3643314"/>
            <a:ext cx="7286676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Тайный контроль - фискалы</a:t>
            </a:r>
          </a:p>
        </p:txBody>
      </p:sp>
      <p:cxnSp>
        <p:nvCxnSpPr>
          <p:cNvPr id="19" name="Прямая со стрелкой 18"/>
          <p:cNvCxnSpPr>
            <a:endCxn id="8" idx="2"/>
          </p:cNvCxnSpPr>
          <p:nvPr/>
        </p:nvCxnSpPr>
        <p:spPr>
          <a:xfrm rot="5400000" flipH="1" flipV="1">
            <a:off x="2321703" y="3464719"/>
            <a:ext cx="357190" cy="158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3965571" y="3463925"/>
            <a:ext cx="357190" cy="158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751521" y="3463925"/>
            <a:ext cx="357190" cy="158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6858016" y="1500174"/>
            <a:ext cx="2071702" cy="35719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Обер фискал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7572396" y="2714620"/>
            <a:ext cx="1785950" cy="7143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6929454" y="714356"/>
            <a:ext cx="1857388" cy="42862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СЕНАТ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>
            <a:stCxn id="4" idx="0"/>
            <a:endCxn id="27" idx="2"/>
          </p:cNvCxnSpPr>
          <p:nvPr/>
        </p:nvCxnSpPr>
        <p:spPr>
          <a:xfrm>
            <a:off x="6072198" y="928670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8197479" y="1303718"/>
            <a:ext cx="357191" cy="3572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7" idx="1"/>
          </p:cNvCxnSpPr>
          <p:nvPr/>
        </p:nvCxnSpPr>
        <p:spPr>
          <a:xfrm rot="5400000">
            <a:off x="4393405" y="1178703"/>
            <a:ext cx="3500462" cy="3429024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" idx="2"/>
          </p:cNvCxnSpPr>
          <p:nvPr/>
        </p:nvCxnSpPr>
        <p:spPr>
          <a:xfrm rot="16200000" flipH="1">
            <a:off x="2750331" y="3036091"/>
            <a:ext cx="1357322" cy="18573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2"/>
          </p:cNvCxnSpPr>
          <p:nvPr/>
        </p:nvCxnSpPr>
        <p:spPr>
          <a:xfrm rot="16200000" flipH="1">
            <a:off x="3607587" y="3893347"/>
            <a:ext cx="1357322" cy="14287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4214810" y="3500438"/>
            <a:ext cx="1285884" cy="100013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3000364" y="4714884"/>
            <a:ext cx="2786082" cy="28575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Губернии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9" name="Прямая со стрелкой 48"/>
          <p:cNvCxnSpPr>
            <a:stCxn id="47" idx="1"/>
            <a:endCxn id="50" idx="0"/>
          </p:cNvCxnSpPr>
          <p:nvPr/>
        </p:nvCxnSpPr>
        <p:spPr>
          <a:xfrm rot="5400000">
            <a:off x="4179091" y="52149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000364" y="5429264"/>
            <a:ext cx="278608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Провинции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4" name="Прямая со стрелкой 53"/>
          <p:cNvCxnSpPr>
            <a:stCxn id="50" idx="2"/>
            <a:endCxn id="55" idx="0"/>
          </p:cNvCxnSpPr>
          <p:nvPr/>
        </p:nvCxnSpPr>
        <p:spPr>
          <a:xfrm rot="5400000">
            <a:off x="4214810" y="596504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000364" y="6143644"/>
            <a:ext cx="278608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Дистрикты (уезды)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7" grpId="0" animBg="1"/>
      <p:bldP spid="24" grpId="0" animBg="1"/>
      <p:bldP spid="27" grpId="0" animBg="1"/>
      <p:bldP spid="47" grpId="0" animBg="1"/>
      <p:bldP spid="50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143240" y="2285992"/>
            <a:ext cx="2928958" cy="1571636"/>
          </a:xfrm>
          <a:prstGeom prst="hexagon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СЕНАТ</a:t>
            </a:r>
          </a:p>
          <a:p>
            <a:pPr algn="ctr"/>
            <a:r>
              <a:rPr lang="ru-RU" sz="1400" dirty="0" smtClean="0"/>
              <a:t>(22 февраля 1711 ,  </a:t>
            </a:r>
            <a:r>
              <a:rPr lang="ru-RU" sz="1400" dirty="0" smtClean="0">
                <a:solidFill>
                  <a:schemeClr val="tx1"/>
                </a:solidFill>
              </a:rPr>
              <a:t>9 чел)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2286016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Причиной создания послужил отъезд Петра на войну с Турцией.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928802"/>
            <a:ext cx="2286016" cy="135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"Суд иметь нелицемерный, и неправедных судей наказывать отнятием чести и всего имения, то ж и ябедникам да последует"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429000"/>
            <a:ext cx="2286016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"Смотреть во всем государстве расходов, и ненужные, а особливо напрасные, оставить".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1071546"/>
            <a:ext cx="2286016" cy="78581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Члены Сената назначались царем.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000240"/>
            <a:ext cx="2286016" cy="121444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основу комплектования Сената был положен не принцип знатности, а компетентности, выслуги и близости к царю.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3286124"/>
            <a:ext cx="2286016" cy="135732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правосудия, расходы казны и налоги, торговля, контроль за администрацией разных уровней.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786322"/>
            <a:ext cx="2286016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«Денег, как возможно, собирать, понеже деньги суть артерия войны»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4786322"/>
            <a:ext cx="2286016" cy="78581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Высшая судебная инстанция в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786454"/>
            <a:ext cx="4572032" cy="785818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Реформа 1722 г. превратила Сенат в высший орган центрального управления, вставший над всем государственным аппаратом. </a:t>
            </a:r>
          </a:p>
        </p:txBody>
      </p:sp>
      <p:sp>
        <p:nvSpPr>
          <p:cNvPr id="14" name="Управляющая кнопка: назад 13">
            <a:hlinkClick r:id="rId2" action="ppaction://hlinksldjump" highlightClick="1"/>
          </p:cNvPr>
          <p:cNvSpPr/>
          <p:nvPr/>
        </p:nvSpPr>
        <p:spPr>
          <a:xfrm>
            <a:off x="0" y="0"/>
            <a:ext cx="9144000" cy="642942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Высший законосовещательный , а в отсутствие царя законодательный и исполнительный орган </a:t>
            </a:r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6" name="Прямая со стрелкой 15"/>
          <p:cNvCxnSpPr>
            <a:stCxn id="3" idx="4"/>
            <a:endCxn id="5" idx="3"/>
          </p:cNvCxnSpPr>
          <p:nvPr/>
        </p:nvCxnSpPr>
        <p:spPr>
          <a:xfrm rot="16200000" flipV="1">
            <a:off x="2607456" y="1357298"/>
            <a:ext cx="892975" cy="96441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4"/>
            <a:endCxn id="6" idx="3"/>
          </p:cNvCxnSpPr>
          <p:nvPr/>
        </p:nvCxnSpPr>
        <p:spPr>
          <a:xfrm rot="16200000" flipH="1" flipV="1">
            <a:off x="2893207" y="1964520"/>
            <a:ext cx="321471" cy="96441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2"/>
            <a:endCxn id="7" idx="3"/>
          </p:cNvCxnSpPr>
          <p:nvPr/>
        </p:nvCxnSpPr>
        <p:spPr>
          <a:xfrm rot="5400000">
            <a:off x="3000365" y="3429000"/>
            <a:ext cx="107157" cy="96441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2"/>
            <a:endCxn id="11" idx="0"/>
          </p:cNvCxnSpPr>
          <p:nvPr/>
        </p:nvCxnSpPr>
        <p:spPr>
          <a:xfrm rot="5400000">
            <a:off x="2625315" y="3875488"/>
            <a:ext cx="928694" cy="8929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5"/>
            <a:endCxn id="8" idx="1"/>
          </p:cNvCxnSpPr>
          <p:nvPr/>
        </p:nvCxnSpPr>
        <p:spPr>
          <a:xfrm rot="5400000" flipH="1" flipV="1">
            <a:off x="5750727" y="1393018"/>
            <a:ext cx="821537" cy="96441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5"/>
            <a:endCxn id="9" idx="1"/>
          </p:cNvCxnSpPr>
          <p:nvPr/>
        </p:nvCxnSpPr>
        <p:spPr>
          <a:xfrm rot="16200000" flipH="1">
            <a:off x="6000759" y="1964521"/>
            <a:ext cx="321471" cy="96441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1"/>
            <a:endCxn id="10" idx="1"/>
          </p:cNvCxnSpPr>
          <p:nvPr/>
        </p:nvCxnSpPr>
        <p:spPr>
          <a:xfrm rot="16200000" flipH="1">
            <a:off x="6107917" y="3428999"/>
            <a:ext cx="107157" cy="96441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" idx="1"/>
            <a:endCxn id="12" idx="0"/>
          </p:cNvCxnSpPr>
          <p:nvPr/>
        </p:nvCxnSpPr>
        <p:spPr>
          <a:xfrm rot="16200000" flipH="1">
            <a:off x="5589991" y="3946925"/>
            <a:ext cx="928694" cy="75009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3679028" y="4822039"/>
            <a:ext cx="1928825" cy="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642918"/>
            <a:ext cx="2070083" cy="1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14314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Генерал-прокурор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14290"/>
            <a:ext cx="635798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одна из высших государственных должностей в имперской России. Наблюдал за законностью деятельности государственного аппарата, возглавлял Сенат; с 1802 г. был одновременно и министром юстиции.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929066"/>
            <a:ext cx="5143536" cy="2633413"/>
          </a:xfrm>
          <a:prstGeom prst="rect">
            <a:avLst/>
          </a:prstGeom>
          <a:solidFill>
            <a:schemeClr val="lt1">
              <a:alpha val="3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Все дела, поступавшие в Сенат, проходили через руки генерал-прокурора Ягужинский П. первый генерал-прокурор России Сенат сыграл большую роль в укреплении абсолютизма.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Он сосредоточил за собой руководство центральными и местными органами государственного управления, и его решения не подлежали обжалованию.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Picture 20" descr="39024674_yaguzhinski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1785950" cy="25510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1142984"/>
            <a:ext cx="6786610" cy="2535566"/>
          </a:xfrm>
          <a:prstGeom prst="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Независимое положение в Сенате занимал генерал-прокурор со своим помощником – обер-прокурором. Должность обер-прокурора была учреждена в 1722 г. для гласного надзора за деятельностью всех учреждений, в том числе и Сената. Генерал-прокурору, ответственному только перед царем, подчинялись коллегии и придворные суды. </a:t>
            </a:r>
          </a:p>
        </p:txBody>
      </p:sp>
      <p:pic>
        <p:nvPicPr>
          <p:cNvPr id="7" name="Picture 4" descr="b_295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91154" y="3929066"/>
            <a:ext cx="3429024" cy="2571768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2143108" y="1142984"/>
            <a:ext cx="6786610" cy="2571768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1722 г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2357454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Синод (от греч. synodos — собрание)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42852"/>
            <a:ext cx="6143668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собрание высшей церковной иерархии в Русской православной церкви, введено в 1721 г. Руководил Русской православной церковью до 1917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929198"/>
            <a:ext cx="5072098" cy="1754326"/>
          </a:xfrm>
          <a:prstGeom prst="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В 1721 г. патриаршество было ликвидировано, для управления церковью был создан "Святейший правительствующий Синод", или Духовная коллегия, также подчинявшаяся Сенату.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285720" y="2000240"/>
            <a:ext cx="5072098" cy="2571768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1721 г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0969" y="1857364"/>
            <a:ext cx="317919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43570" y="6429396"/>
            <a:ext cx="3143272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Адриан 1700 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214282" y="3929066"/>
            <a:ext cx="4500594" cy="2571768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1711 г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9144000" cy="13311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2 марта 1711 г. Сенату, говорится: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учинить фискалов по всяким делам, а как быть им пришлется известие».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92826"/>
          </a:xfrm>
          <a:prstGeom prst="rect">
            <a:avLst/>
          </a:prstGeom>
          <a:solidFill>
            <a:schemeClr val="lt1">
              <a:alpha val="3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Обер-фискал</a:t>
            </a:r>
            <a:r>
              <a:rPr lang="ru-RU" dirty="0" smtClean="0">
                <a:solidFill>
                  <a:schemeClr val="bg1"/>
                </a:solidFill>
              </a:rPr>
              <a:t> был высшим должностным лицом по тайному надзору за делами; в губерниях были </a:t>
            </a:r>
            <a:r>
              <a:rPr lang="ru-RU" b="1" dirty="0" smtClean="0">
                <a:solidFill>
                  <a:schemeClr val="bg1"/>
                </a:solidFill>
              </a:rPr>
              <a:t>«провинциал-фискалы»</a:t>
            </a:r>
            <a:r>
              <a:rPr lang="ru-RU" dirty="0" smtClean="0">
                <a:solidFill>
                  <a:schemeClr val="bg1"/>
                </a:solidFill>
              </a:rPr>
              <a:t>, по одному для каждой отрасли управления; они имели «под собой» «низших», городских. Обо всех них говорится, что они «имеют во всём такую же силу и свободность, как и обер-фискалы».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401754"/>
            <a:ext cx="4500562" cy="328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lt1">
              <a:alpha val="4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Коллегии </a:t>
            </a:r>
            <a:r>
              <a:rPr lang="ru-RU" dirty="0" smtClean="0">
                <a:solidFill>
                  <a:schemeClr val="bg1"/>
                </a:solidFill>
              </a:rPr>
              <a:t>— центральные органы отраслевого управления в Российской империи, сформированные в петровскую эпоху взамен утратившей своё значение системе приказов. Коллегии существовали вплоть до 1802 года, когда им на смену пришли министерства.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solidFill>
            <a:schemeClr val="lt1">
              <a:alpha val="3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Система коллегий, однако, начала складываться только в конце 1717 года. «Сломать» приказную систему в одночасье оказалось делом непростым, поэтому от единовременного упразднения пришлось отказаться. Приказы либо поглощались коллегиями, либо подчинялись им (например, в состав Юстиц-коллегии вошли семь приказов).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Уже в 1718 году был принят реестр коллегий: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Иностранных дел.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Казённых сборов.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Юстиции.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Коммерц-коллегия (торговая).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Штатс-контора (ведение государственных расходов и составление штатов по всем ведомствам).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Камер-коллегия (управление государственными доходами: назначение лиц, заведовавших сбором государственных доходов, установление и отмена податей, соблюдение равенства между податями в зависимости от уровня доходов)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bg1"/>
                </a:solidFill>
              </a:rPr>
              <a:t>Берг-Мануфактур-коллегия (промышленность и добыча полезных ископаемых).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71546"/>
            <a:ext cx="9144000" cy="646331"/>
          </a:xfrm>
          <a:prstGeom prst="rect">
            <a:avLst/>
          </a:prstGeom>
          <a:solidFill>
            <a:schemeClr val="lt1">
              <a:alpha val="3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Деятельность коллегий определял </a:t>
            </a:r>
            <a:r>
              <a:rPr lang="ru-RU" b="1" dirty="0" smtClean="0">
                <a:solidFill>
                  <a:schemeClr val="bg1"/>
                </a:solidFill>
              </a:rPr>
              <a:t>Генеральный регламент</a:t>
            </a:r>
            <a:r>
              <a:rPr lang="ru-RU" dirty="0" smtClean="0">
                <a:solidFill>
                  <a:schemeClr val="bg1"/>
                </a:solidFill>
              </a:rPr>
              <a:t>, утверждённый Петром I 28 февраля 1720 года (утратил значение с изданием Свода законов Российской империи).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0" y="1714488"/>
            <a:ext cx="4214810" cy="171451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1718 г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0"/>
            <a:ext cx="481032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011341"/>
            <a:ext cx="9144000" cy="1846659"/>
          </a:xfrm>
          <a:prstGeom prst="rect">
            <a:avLst/>
          </a:prstGeom>
          <a:solidFill>
            <a:schemeClr val="lt1">
              <a:alpha val="2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Табель </a:t>
            </a:r>
            <a:r>
              <a:rPr lang="ru-RU" sz="2400" dirty="0" smtClean="0">
                <a:solidFill>
                  <a:srgbClr val="FF0000"/>
                </a:solidFill>
              </a:rPr>
              <a:t>о </a:t>
            </a:r>
            <a:r>
              <a:rPr lang="ru-RU" sz="2400" dirty="0" smtClean="0">
                <a:solidFill>
                  <a:srgbClr val="FF0000"/>
                </a:solidFill>
              </a:rPr>
              <a:t>рангах </a:t>
            </a:r>
            <a:r>
              <a:rPr lang="ru-RU" dirty="0" smtClean="0">
                <a:solidFill>
                  <a:schemeClr val="bg1"/>
                </a:solidFill>
              </a:rPr>
              <a:t>(«Табель о рангах всех чинов воинских, статских и придворных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smtClean="0">
                <a:solidFill>
                  <a:schemeClr val="bg1"/>
                </a:solidFill>
              </a:rPr>
              <a:t>закон о порядке государственной службы в Российской империи (соотношение чинов по старшинству, последовательность чинопроизводства).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Утверждена 24 января (4 февраля) 1722 императором Петром I, просуществовала с многочисленными изменениями вплоть до революции 1917 года.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4929190" y="3286124"/>
            <a:ext cx="4214810" cy="171451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17</a:t>
            </a:r>
            <a:r>
              <a:rPr lang="en-US" sz="9600" dirty="0" smtClean="0">
                <a:solidFill>
                  <a:srgbClr val="FF0000"/>
                </a:solidFill>
              </a:rPr>
              <a:t>21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dirty="0" smtClean="0">
                <a:solidFill>
                  <a:srgbClr val="FF0000"/>
                </a:solidFill>
              </a:rPr>
              <a:t>г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464" y="-19377"/>
            <a:ext cx="4152536" cy="32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496"/>
            <a:ext cx="40004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31588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214290"/>
            <a:ext cx="55721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00496" y="785794"/>
            <a:ext cx="47149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Основные даты и события</a:t>
            </a: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      1708—1710 </a:t>
            </a:r>
            <a:r>
              <a:rPr lang="ru-RU" sz="1600" dirty="0" smtClean="0">
                <a:solidFill>
                  <a:schemeClr val="bg1"/>
                </a:solidFill>
              </a:rPr>
              <a:t>гг. — губернская реформа.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1711 г. — учреждение Сената.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1712 г. — указ об учреждении торгово-промышленных компаний.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1714 г. — указ о единонаследии.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1718—1720 гг. — введение коллегий.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1718—1724 гг. — податная реформа.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1721 г. — церковная реформа.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1722 г. — принятие Табели о рангах.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1722 г. — указ об объединении мастеров-ремесленников в цехи. </a:t>
            </a:r>
          </a:p>
          <a:p>
            <a:pPr lvl="1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      1724 г. — введение покровительственного таможенного тарифа.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2845715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Термины и понятия уроков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3000396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Ассамблея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франц. assemblee — собрание)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642918"/>
            <a:ext cx="557216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собрания-балы с участием женщин в домах российской знати, введенные и регламентированные в 1718 г. Петром I.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4"/>
            <a:ext cx="235745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Генерал-губернатор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1500174"/>
            <a:ext cx="614366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высшая должность местной администрации России в 1703—1917 гг.; обладал гражданской и военной властью, с 1775 г. возглавлял генерал-губернаторство.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357430"/>
            <a:ext cx="214314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Генерал-прокурор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2357430"/>
            <a:ext cx="6357982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одна из высших государственных должностей в имперской России. Наблюдал за законностью деятельности государственного аппарата, возглавлял Сенат; с 1802 г. был одновременно и министром юстиции.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214686"/>
            <a:ext cx="2071702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Даточные люди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3214686"/>
            <a:ext cx="642942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 России XV—XVII вв. лица из тяглого населения, отданные на пожизненную военную службу. С середины XVII в. в составе полков нового строя. Заменены рекрутами.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71942"/>
            <a:ext cx="150019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Коллегия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071942"/>
            <a:ext cx="6929486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группа лиц, образующих руководящий, совещательный или распорядительный орган (например, коллегия министерства, судейская коллегия). Название высшего правительственного учреждения в России XVIII в.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857760"/>
            <a:ext cx="2071702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Магистрат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4857760"/>
            <a:ext cx="642942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сословный орган городского управления в России с 1720 г. (в 1727—1743 гг. назывался ратушей). Первоначально имел административно-судебные, с 1775 г. преимущественно судебные функции. Упразднен Судебной реформой 1864 г.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715016"/>
            <a:ext cx="2071702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Меркантилизм (от итал. mercante — торговец, купец)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5715016"/>
            <a:ext cx="642942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экономическая политика эпохи так называемого первоначального накопления капитала, выражалась в активном вмешательстве государства в хозяйственную жизнь и проводилась в интересах купечества. 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5429256" y="0"/>
            <a:ext cx="785818" cy="5000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!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35745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Подушная подать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14290"/>
            <a:ext cx="614366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 России XVIII—ХIХ вв. основной прямой налог. Заменила в 1724 г. подворное обложение. Облагались все мужчины податных сословий независимо от возраста. Отменена в 80—90-х гг. XIX в.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235745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Провинции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071546"/>
            <a:ext cx="614366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административно-территориальные единицы в России в 1719—1775 гг. в составе губернии. Делились на доли и дистрикты (более мелкие административно-территориальные единицы).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71678"/>
            <a:ext cx="185738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Протекционизм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928802"/>
            <a:ext cx="6643734" cy="10001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экономическая политика государства, направленная на ограждение национальной экономики от иностранной конкуренции. Реализуется посредством финансового поощрения отечественной промышленности, стимулирования экспорта, ограничения импорта.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71810"/>
            <a:ext cx="235745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Разряды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071810"/>
            <a:ext cx="614366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правительственные назначения на военную, государственную и придворную службу с учетом местничества в России XV—XVII вв., соответственно записи о назначениях (в разрядных книгах).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929066"/>
            <a:ext cx="235745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Сенат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929066"/>
            <a:ext cx="614366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в России в 1711—1917 гг. — Правительствующий сенат, высший государственный орган, подчиненный императору. Учрежден Петром I как высший орган по делам законодательства и государственного управления.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786322"/>
            <a:ext cx="235745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Синод (от греч. synodos — собрание)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786322"/>
            <a:ext cx="6143668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собрание высшей церковной иерархии в Русской православной церкви, введено в 1721 г. Руководил Русской православной церковью до 1917 г.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857892"/>
            <a:ext cx="2357454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Табель о рангах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5643578"/>
            <a:ext cx="6143668" cy="12144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законодательный акт в России XVIII—XX вв., определявший порядок прохождения службы чиновниками. Издан Петром I в 1722 г. Табель о рангах устанавливала 14 рангов (классов, классных чинов, 1-й — высший) по трем видам: военные (армейские и морские), штатские и придворные. Упразднена после 1917 г. 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7207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14290"/>
            <a:ext cx="3643338" cy="461665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Предпосылки реформ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4" idx="2"/>
            <a:endCxn id="13" idx="3"/>
          </p:cNvCxnSpPr>
          <p:nvPr/>
        </p:nvCxnSpPr>
        <p:spPr>
          <a:xfrm rot="5400000">
            <a:off x="3570528" y="-37084"/>
            <a:ext cx="324153" cy="1750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ыноска 3 (граница и черта) 12"/>
          <p:cNvSpPr/>
          <p:nvPr/>
        </p:nvSpPr>
        <p:spPr>
          <a:xfrm>
            <a:off x="1214414" y="1000108"/>
            <a:ext cx="3286148" cy="428628"/>
          </a:xfrm>
          <a:prstGeom prst="accentBorderCallout3">
            <a:avLst>
              <a:gd name="adj1" fmla="val 18750"/>
              <a:gd name="adj2" fmla="val -4219"/>
              <a:gd name="adj3" fmla="val 18750"/>
              <a:gd name="adj4" fmla="val -16667"/>
              <a:gd name="adj5" fmla="val 1017973"/>
              <a:gd name="adj6" fmla="val -17511"/>
              <a:gd name="adj7" fmla="val 1021242"/>
              <a:gd name="adj8" fmla="val 101692"/>
            </a:avLst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Экономические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1571612"/>
            <a:ext cx="3571900" cy="10715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1) Уменьшение экономической разобщенности районов страны, начало процесса складывания всероссийского рынка;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8662" y="2786058"/>
            <a:ext cx="357190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2) Специализация  сельскохозяйственного производства;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28662" y="3571876"/>
            <a:ext cx="357190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3) возникновение и развитие мануфактурного производства;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4357694"/>
            <a:ext cx="357190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4) развитие ремесленного производства в городе и промышленных селах </a:t>
            </a:r>
          </a:p>
        </p:txBody>
      </p:sp>
      <p:sp>
        <p:nvSpPr>
          <p:cNvPr id="33" name="Выноска 3 (граница и черта) 32"/>
          <p:cNvSpPr/>
          <p:nvPr/>
        </p:nvSpPr>
        <p:spPr>
          <a:xfrm>
            <a:off x="4857752" y="1000108"/>
            <a:ext cx="3286148" cy="428628"/>
          </a:xfrm>
          <a:prstGeom prst="accentBorderCallout3">
            <a:avLst>
              <a:gd name="adj1" fmla="val 44608"/>
              <a:gd name="adj2" fmla="val 103290"/>
              <a:gd name="adj3" fmla="val 41376"/>
              <a:gd name="adj4" fmla="val 118668"/>
              <a:gd name="adj5" fmla="val 1331510"/>
              <a:gd name="adj6" fmla="val 122884"/>
              <a:gd name="adj7" fmla="val 1331545"/>
              <a:gd name="adj8" fmla="val 508"/>
            </a:avLst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Социально-политические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1571612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1) Тенденция к установлению абсолютной монархии;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57752" y="2357430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2) начало консолидации различных групп феодалов в единый класс-сословие;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57752" y="3143248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3) усиление роли городских элементов в экономической жизни страны;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57752" y="3929066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4) неспособность институтов сословно-представительной монархии справиться с подъемом крестьянского движения;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57752" y="4714884"/>
            <a:ext cx="3786214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5) нараставшее экономическое и культурное отставание России не только от передовых буржуазных государств, но и от менее развитых стран;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57752" y="5857892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6) угроза потери национальной независимости в ходе Северной войны 1700—1721 гг.</a:t>
            </a:r>
          </a:p>
        </p:txBody>
      </p:sp>
      <p:cxnSp>
        <p:nvCxnSpPr>
          <p:cNvPr id="41" name="Прямая со стрелкой 40"/>
          <p:cNvCxnSpPr>
            <a:stCxn id="4" idx="2"/>
            <a:endCxn id="33" idx="3"/>
          </p:cNvCxnSpPr>
          <p:nvPr/>
        </p:nvCxnSpPr>
        <p:spPr>
          <a:xfrm rot="16200000" flipH="1">
            <a:off x="5392196" y="-108523"/>
            <a:ext cx="324153" cy="189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3" grpId="0" animBg="1"/>
      <p:bldP spid="25" grpId="0" animBg="1"/>
      <p:bldP spid="27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3143240" y="2357430"/>
            <a:ext cx="2928958" cy="1571636"/>
          </a:xfrm>
          <a:prstGeom prst="hexagon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Цели  реформ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Необходимость победы в Северной войне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1214422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Необходимость повышения международного авторитета страны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071942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Необходимость преодоления отставания от Западноевропейских стран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4214818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Добиться выхода в Балтийское море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2643182"/>
            <a:ext cx="2286016" cy="107157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Возвращение отобранных у России в ходе предыдущих войн территорий</a:t>
            </a:r>
          </a:p>
        </p:txBody>
      </p:sp>
      <p:cxnSp>
        <p:nvCxnSpPr>
          <p:cNvPr id="9" name="Прямая со стрелкой 8"/>
          <p:cNvCxnSpPr>
            <a:stCxn id="2" idx="5"/>
            <a:endCxn id="4" idx="1"/>
          </p:cNvCxnSpPr>
          <p:nvPr/>
        </p:nvCxnSpPr>
        <p:spPr>
          <a:xfrm rot="5400000" flipH="1" flipV="1">
            <a:off x="5822165" y="1464456"/>
            <a:ext cx="750099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0"/>
            <a:endCxn id="7" idx="1"/>
          </p:cNvCxnSpPr>
          <p:nvPr/>
        </p:nvCxnSpPr>
        <p:spPr>
          <a:xfrm>
            <a:off x="6072198" y="3143248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1"/>
            <a:endCxn id="6" idx="1"/>
          </p:cNvCxnSpPr>
          <p:nvPr/>
        </p:nvCxnSpPr>
        <p:spPr>
          <a:xfrm rot="16200000" flipH="1">
            <a:off x="5822165" y="3786189"/>
            <a:ext cx="678661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4"/>
            <a:endCxn id="3" idx="3"/>
          </p:cNvCxnSpPr>
          <p:nvPr/>
        </p:nvCxnSpPr>
        <p:spPr>
          <a:xfrm rot="16200000" flipV="1">
            <a:off x="2714613" y="1535893"/>
            <a:ext cx="678661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5" idx="3"/>
          </p:cNvCxnSpPr>
          <p:nvPr/>
        </p:nvCxnSpPr>
        <p:spPr>
          <a:xfrm rot="5400000">
            <a:off x="2750332" y="3679033"/>
            <a:ext cx="535785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85720" y="2786058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Стремление Петра укрепить царскую власть</a:t>
            </a:r>
          </a:p>
        </p:txBody>
      </p:sp>
      <p:cxnSp>
        <p:nvCxnSpPr>
          <p:cNvPr id="20" name="Прямая со стрелкой 19"/>
          <p:cNvCxnSpPr>
            <a:stCxn id="2" idx="3"/>
            <a:endCxn id="18" idx="3"/>
          </p:cNvCxnSpPr>
          <p:nvPr/>
        </p:nvCxnSpPr>
        <p:spPr>
          <a:xfrm rot="10800000" flipV="1">
            <a:off x="2571736" y="3143247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14290"/>
            <a:ext cx="29135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572008"/>
            <a:ext cx="280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3143240" y="2357430"/>
            <a:ext cx="2928958" cy="1571636"/>
          </a:xfrm>
          <a:prstGeom prst="hexagon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Особенности реформ </a:t>
            </a:r>
          </a:p>
        </p:txBody>
      </p:sp>
      <p:cxnSp>
        <p:nvCxnSpPr>
          <p:cNvPr id="6" name="Прямая со стрелкой 5"/>
          <p:cNvCxnSpPr>
            <a:stCxn id="4" idx="5"/>
            <a:endCxn id="7" idx="1"/>
          </p:cNvCxnSpPr>
          <p:nvPr/>
        </p:nvCxnSpPr>
        <p:spPr>
          <a:xfrm rot="5400000" flipH="1" flipV="1">
            <a:off x="5822165" y="1464456"/>
            <a:ext cx="750099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715140" y="1214422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1) проводились по европейскому образцу;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2714620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2)  Проводились жесткими методами и быстрыми темпами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4214818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3) отсутствовала система в их проведении;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285860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4) проходили на базе государственной системы крепостного права;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786058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5) охватили все сферы деятельности и жизни общества;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4071942"/>
            <a:ext cx="2286016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6) зависели от внешней политики. </a:t>
            </a:r>
          </a:p>
        </p:txBody>
      </p:sp>
      <p:cxnSp>
        <p:nvCxnSpPr>
          <p:cNvPr id="17" name="Прямая со стрелкой 16"/>
          <p:cNvCxnSpPr>
            <a:stCxn id="4" idx="0"/>
            <a:endCxn id="11" idx="1"/>
          </p:cNvCxnSpPr>
          <p:nvPr/>
        </p:nvCxnSpPr>
        <p:spPr>
          <a:xfrm flipV="1">
            <a:off x="6072198" y="3107529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1"/>
            <a:endCxn id="12" idx="1"/>
          </p:cNvCxnSpPr>
          <p:nvPr/>
        </p:nvCxnSpPr>
        <p:spPr>
          <a:xfrm rot="16200000" flipH="1">
            <a:off x="5822165" y="3786189"/>
            <a:ext cx="678661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4"/>
            <a:endCxn id="13" idx="3"/>
          </p:cNvCxnSpPr>
          <p:nvPr/>
        </p:nvCxnSpPr>
        <p:spPr>
          <a:xfrm rot="16200000" flipV="1">
            <a:off x="2714613" y="1535893"/>
            <a:ext cx="678661" cy="96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  <a:endCxn id="14" idx="3"/>
          </p:cNvCxnSpPr>
          <p:nvPr/>
        </p:nvCxnSpPr>
        <p:spPr>
          <a:xfrm rot="10800000" flipV="1">
            <a:off x="2571736" y="3143247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15" idx="3"/>
          </p:cNvCxnSpPr>
          <p:nvPr/>
        </p:nvCxnSpPr>
        <p:spPr>
          <a:xfrm rot="5400000">
            <a:off x="2750332" y="3679033"/>
            <a:ext cx="535785" cy="1035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85786" y="5715016"/>
            <a:ext cx="7643866" cy="954107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Основной движущей силой петровских реформ стала война.</a:t>
            </a:r>
            <a:endParaRPr lang="ru-RU" sz="2800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5400000">
            <a:off x="3786182" y="4643446"/>
            <a:ext cx="1643074" cy="357190"/>
          </a:xfrm>
          <a:prstGeom prst="stripedRightArrow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14290"/>
            <a:ext cx="257675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6572296" cy="1000132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Государственную деятельность Петра условно можно разделить на два периода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857364"/>
            <a:ext cx="2857520" cy="571504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r>
              <a:rPr lang="ru-RU" sz="2400" dirty="0" smtClean="0"/>
              <a:t>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857364"/>
            <a:ext cx="2857520" cy="571504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II </a:t>
            </a:r>
            <a:r>
              <a:rPr lang="ru-RU" sz="2400" dirty="0" smtClean="0"/>
              <a:t>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643182"/>
            <a:ext cx="2857520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1695—1715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857628"/>
            <a:ext cx="2857520" cy="13573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Реформы были более планомерными и направленными на внутреннее обустройство государства.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714752"/>
            <a:ext cx="3714776" cy="30003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Спешка и не всегда продуманный характер, что объяснялось ведением Северной войны. Реформы были нацелены прежде всего на сбор средств для ведения войны, проводились насильственным методом и часто не приводили к желаемому результату.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государственных реформ на первом этапе проводились обширные реформы с целью модернизации уклада жизни.</a:t>
            </a:r>
            <a:endParaRPr lang="ru-RU" sz="1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2714620"/>
            <a:ext cx="2857520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1715—1725.</a:t>
            </a:r>
            <a:endParaRPr lang="ru-RU" sz="2400" dirty="0" smtClean="0"/>
          </a:p>
        </p:txBody>
      </p: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rot="5400000">
            <a:off x="2000232" y="15716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7" idx="0"/>
          </p:cNvCxnSpPr>
          <p:nvPr/>
        </p:nvCxnSpPr>
        <p:spPr>
          <a:xfrm rot="5400000">
            <a:off x="2178827" y="253602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9" idx="0"/>
          </p:cNvCxnSpPr>
          <p:nvPr/>
        </p:nvCxnSpPr>
        <p:spPr>
          <a:xfrm rot="5400000">
            <a:off x="2035951" y="346471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6" idx="0"/>
          </p:cNvCxnSpPr>
          <p:nvPr/>
        </p:nvCxnSpPr>
        <p:spPr>
          <a:xfrm rot="5400000">
            <a:off x="6572264" y="157161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  <a:endCxn id="10" idx="0"/>
          </p:cNvCxnSpPr>
          <p:nvPr/>
        </p:nvCxnSpPr>
        <p:spPr>
          <a:xfrm rot="5400000">
            <a:off x="6715140" y="257174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8" idx="0"/>
          </p:cNvCxnSpPr>
          <p:nvPr/>
        </p:nvCxnSpPr>
        <p:spPr>
          <a:xfrm rot="5400000">
            <a:off x="6572264" y="357187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714744" y="214290"/>
            <a:ext cx="1214446" cy="1214446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 t="-6000" b="-2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4143380"/>
            <a:ext cx="1428760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Военная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143380"/>
            <a:ext cx="1571636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dk1"/>
                </a:solidFill>
              </a:rPr>
              <a:t>Адмиралтейская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4143380"/>
            <a:ext cx="1571636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Иностранных дел</a:t>
            </a:r>
            <a:endParaRPr lang="ru-RU" sz="1400" dirty="0"/>
          </a:p>
        </p:txBody>
      </p:sp>
      <p:cxnSp>
        <p:nvCxnSpPr>
          <p:cNvPr id="17" name="Прямая со стрелкой 16"/>
          <p:cNvCxnSpPr>
            <a:stCxn id="32" idx="2"/>
            <a:endCxn id="35" idx="0"/>
          </p:cNvCxnSpPr>
          <p:nvPr/>
        </p:nvCxnSpPr>
        <p:spPr>
          <a:xfrm rot="10800000" flipV="1">
            <a:off x="5072066" y="1000108"/>
            <a:ext cx="100013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1"/>
            <a:endCxn id="58" idx="3"/>
          </p:cNvCxnSpPr>
          <p:nvPr/>
        </p:nvCxnSpPr>
        <p:spPr>
          <a:xfrm rot="5400000">
            <a:off x="428604" y="3250397"/>
            <a:ext cx="1214446" cy="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715016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Прямая со стрелкой 17"/>
          <p:cNvCxnSpPr>
            <a:stCxn id="3" idx="2"/>
            <a:endCxn id="16" idx="3"/>
          </p:cNvCxnSpPr>
          <p:nvPr/>
        </p:nvCxnSpPr>
        <p:spPr>
          <a:xfrm rot="10800000" flipV="1">
            <a:off x="1035836" y="821512"/>
            <a:ext cx="2678909" cy="146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6"/>
            <a:endCxn id="32" idx="2"/>
          </p:cNvCxnSpPr>
          <p:nvPr/>
        </p:nvCxnSpPr>
        <p:spPr>
          <a:xfrm>
            <a:off x="4929190" y="821513"/>
            <a:ext cx="1143008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Управляющая кнопка: далее 31">
            <a:hlinkClick r:id="rId3" action="ppaction://hlinksldjump" highlightClick="1"/>
          </p:cNvPr>
          <p:cNvSpPr/>
          <p:nvPr/>
        </p:nvSpPr>
        <p:spPr>
          <a:xfrm>
            <a:off x="6072198" y="785794"/>
            <a:ext cx="2357454" cy="42862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Генерал-прокурор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Управляющая кнопка: далее 34">
            <a:hlinkClick r:id="rId4" action="ppaction://hlinksldjump" highlightClick="1"/>
          </p:cNvPr>
          <p:cNvSpPr/>
          <p:nvPr/>
        </p:nvSpPr>
        <p:spPr>
          <a:xfrm>
            <a:off x="3500430" y="1857364"/>
            <a:ext cx="1571636" cy="714380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СЕНАТ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0" y="2285992"/>
            <a:ext cx="2071670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Обер прокурор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7429520" y="4000504"/>
            <a:ext cx="1428760" cy="64294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Вместо 44 приказов – 12 коллегий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214678" y="3286124"/>
            <a:ext cx="328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0"/>
          </p:cNvCxnSpPr>
          <p:nvPr/>
        </p:nvCxnSpPr>
        <p:spPr>
          <a:xfrm rot="5400000">
            <a:off x="2786050" y="371475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0" idx="0"/>
          </p:cNvCxnSpPr>
          <p:nvPr/>
        </p:nvCxnSpPr>
        <p:spPr>
          <a:xfrm rot="5400000">
            <a:off x="6072198" y="371475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1" idx="0"/>
          </p:cNvCxnSpPr>
          <p:nvPr/>
        </p:nvCxnSpPr>
        <p:spPr>
          <a:xfrm rot="5400000">
            <a:off x="4429124" y="371475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500826" y="3286124"/>
            <a:ext cx="21431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35" idx="1"/>
          </p:cNvCxnSpPr>
          <p:nvPr/>
        </p:nvCxnSpPr>
        <p:spPr>
          <a:xfrm rot="5400000">
            <a:off x="3929058" y="292893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Управляющая кнопка: далее 57">
            <a:hlinkClick r:id="rId5" action="ppaction://hlinksldjump" highlightClick="1"/>
          </p:cNvPr>
          <p:cNvSpPr/>
          <p:nvPr/>
        </p:nvSpPr>
        <p:spPr>
          <a:xfrm>
            <a:off x="214282" y="3857628"/>
            <a:ext cx="1643074" cy="78581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Синод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9" name="Управляющая кнопка: далее 68">
            <a:hlinkClick r:id="rId6" action="ppaction://hlinksldjump" highlightClick="1"/>
          </p:cNvPr>
          <p:cNvSpPr/>
          <p:nvPr/>
        </p:nvSpPr>
        <p:spPr>
          <a:xfrm>
            <a:off x="6215074" y="2357430"/>
            <a:ext cx="2143140" cy="35719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Обер фискал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1" name="Прямая со стрелкой 70"/>
          <p:cNvCxnSpPr>
            <a:stCxn id="35" idx="0"/>
            <a:endCxn id="69" idx="2"/>
          </p:cNvCxnSpPr>
          <p:nvPr/>
        </p:nvCxnSpPr>
        <p:spPr>
          <a:xfrm>
            <a:off x="5072066" y="2214554"/>
            <a:ext cx="1143008" cy="32147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2" idx="1"/>
          </p:cNvCxnSpPr>
          <p:nvPr/>
        </p:nvCxnSpPr>
        <p:spPr>
          <a:xfrm rot="5400000">
            <a:off x="4661297" y="1125126"/>
            <a:ext cx="2500332" cy="26789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2428860" y="3714752"/>
            <a:ext cx="642942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Прокуроры (гласный контроль)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8" name="Прямая со стрелкой 77"/>
          <p:cNvCxnSpPr>
            <a:stCxn id="69" idx="1"/>
          </p:cNvCxnSpPr>
          <p:nvPr/>
        </p:nvCxnSpPr>
        <p:spPr>
          <a:xfrm rot="5400000">
            <a:off x="6215074" y="3786190"/>
            <a:ext cx="214314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428860" y="4857760"/>
            <a:ext cx="642942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Фискалы (тайный контроль)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5" name="Прямая со стрелкой 84"/>
          <p:cNvCxnSpPr/>
          <p:nvPr/>
        </p:nvCxnSpPr>
        <p:spPr>
          <a:xfrm rot="5400000">
            <a:off x="2750331" y="4036223"/>
            <a:ext cx="214314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>
            <a:off x="4929190" y="4071942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5400000">
            <a:off x="6179355" y="4036223"/>
            <a:ext cx="214314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endCxn id="12" idx="2"/>
          </p:cNvCxnSpPr>
          <p:nvPr/>
        </p:nvCxnSpPr>
        <p:spPr>
          <a:xfrm rot="5400000" flipH="1" flipV="1">
            <a:off x="3071802" y="471488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11" idx="2"/>
          </p:cNvCxnSpPr>
          <p:nvPr/>
        </p:nvCxnSpPr>
        <p:spPr>
          <a:xfrm rot="5400000" flipH="1" flipV="1">
            <a:off x="4714876" y="471488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endCxn id="10" idx="2"/>
          </p:cNvCxnSpPr>
          <p:nvPr/>
        </p:nvCxnSpPr>
        <p:spPr>
          <a:xfrm rot="5400000" flipH="1" flipV="1">
            <a:off x="6357950" y="471488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Управляющая кнопка: далее 97">
            <a:hlinkClick r:id="" action="ppaction://hlinkshowjump?jump=nextslide" highlightClick="1"/>
          </p:cNvPr>
          <p:cNvSpPr/>
          <p:nvPr/>
        </p:nvSpPr>
        <p:spPr>
          <a:xfrm>
            <a:off x="3071802" y="5429264"/>
            <a:ext cx="2786082" cy="28575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Губернии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071802" y="5786454"/>
            <a:ext cx="2786082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Провинции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071802" y="6215082"/>
            <a:ext cx="2786082" cy="42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Дистрикты (уезды)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2" name="Прямая со стрелкой 101"/>
          <p:cNvCxnSpPr>
            <a:endCxn id="98" idx="3"/>
          </p:cNvCxnSpPr>
          <p:nvPr/>
        </p:nvCxnSpPr>
        <p:spPr>
          <a:xfrm rot="5400000">
            <a:off x="3053943" y="3982645"/>
            <a:ext cx="2857520" cy="3571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12" idx="2"/>
            <a:endCxn id="98" idx="3"/>
          </p:cNvCxnSpPr>
          <p:nvPr/>
        </p:nvCxnSpPr>
        <p:spPr>
          <a:xfrm rot="16200000" flipH="1">
            <a:off x="3411132" y="4375553"/>
            <a:ext cx="857256" cy="1250165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11" idx="2"/>
            <a:endCxn id="98" idx="3"/>
          </p:cNvCxnSpPr>
          <p:nvPr/>
        </p:nvCxnSpPr>
        <p:spPr>
          <a:xfrm rot="5400000">
            <a:off x="4232670" y="4804182"/>
            <a:ext cx="857256" cy="392909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0" idx="2"/>
            <a:endCxn id="98" idx="3"/>
          </p:cNvCxnSpPr>
          <p:nvPr/>
        </p:nvCxnSpPr>
        <p:spPr>
          <a:xfrm rot="5400000">
            <a:off x="5054207" y="3982645"/>
            <a:ext cx="857256" cy="2035983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32" grpId="0" animBg="1"/>
      <p:bldP spid="35" grpId="0" animBg="1"/>
      <p:bldP spid="16" grpId="0" animBg="1"/>
      <p:bldP spid="30" grpId="0" animBg="1"/>
      <p:bldP spid="58" grpId="0" animBg="1"/>
      <p:bldP spid="69" grpId="0" animBg="1"/>
      <p:bldP spid="74" grpId="0" animBg="1"/>
      <p:bldP spid="80" grpId="0" animBg="1"/>
      <p:bldP spid="98" grpId="0" animBg="1"/>
      <p:bldP spid="99" grpId="0" animBg="1"/>
      <p:bldP spid="10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1573</Words>
  <Application>Microsoft Office PowerPoint</Application>
  <PresentationFormat>Экран (4:3)</PresentationFormat>
  <Paragraphs>150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293</cp:revision>
  <dcterms:created xsi:type="dcterms:W3CDTF">2009-11-21T15:19:08Z</dcterms:created>
  <dcterms:modified xsi:type="dcterms:W3CDTF">2009-11-22T23:15:06Z</dcterms:modified>
</cp:coreProperties>
</file>