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1" r:id="rId4"/>
    <p:sldId id="264" r:id="rId5"/>
    <p:sldId id="265" r:id="rId6"/>
    <p:sldId id="272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3F41D-E792-4343-8582-47B612874CDF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517A9-294A-4EE1-98E3-19EC0E2A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C42C9-0248-4DFC-9AA0-CA6DDBC50928}" type="slidenum">
              <a:rPr lang="ru-RU"/>
              <a:pPr/>
              <a:t>3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B6B0-4358-4DBB-AACF-555CF35B1E1E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329-DE8E-40EC-BBCD-C881C289D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B6B0-4358-4DBB-AACF-555CF35B1E1E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329-DE8E-40EC-BBCD-C881C289D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B6B0-4358-4DBB-AACF-555CF35B1E1E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329-DE8E-40EC-BBCD-C881C289D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B6B0-4358-4DBB-AACF-555CF35B1E1E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329-DE8E-40EC-BBCD-C881C289D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B6B0-4358-4DBB-AACF-555CF35B1E1E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329-DE8E-40EC-BBCD-C881C289D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B6B0-4358-4DBB-AACF-555CF35B1E1E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329-DE8E-40EC-BBCD-C881C289D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B6B0-4358-4DBB-AACF-555CF35B1E1E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329-DE8E-40EC-BBCD-C881C289D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B6B0-4358-4DBB-AACF-555CF35B1E1E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329-DE8E-40EC-BBCD-C881C289D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B6B0-4358-4DBB-AACF-555CF35B1E1E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329-DE8E-40EC-BBCD-C881C289D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B6B0-4358-4DBB-AACF-555CF35B1E1E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329-DE8E-40EC-BBCD-C881C289D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B6B0-4358-4DBB-AACF-555CF35B1E1E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B329-DE8E-40EC-BBCD-C881C289D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B6B0-4358-4DBB-AACF-555CF35B1E1E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B329-DE8E-40EC-BBCD-C881C289D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14350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Реформы Петра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28736"/>
            <a:ext cx="7643866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Военные реформы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5720" y="6492875"/>
            <a:ext cx="8643998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Чупров Леонид Александрович МОУ СОШ №3 с. Камень-Рыболов Ханкайского района Приморского края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00438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00108"/>
            <a:ext cx="1995997" cy="26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6727" y="0"/>
            <a:ext cx="2427273" cy="317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4071942"/>
            <a:ext cx="3629987" cy="247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28926" y="642918"/>
            <a:ext cx="2582922" cy="198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72298" y="3071810"/>
            <a:ext cx="2071702" cy="285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929198"/>
            <a:ext cx="8715436" cy="17045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defRPr/>
            </a:pPr>
            <a:r>
              <a:rPr lang="ru-RU" dirty="0"/>
              <a:t>С 1705 г. военному флоту Петр передал </a:t>
            </a:r>
            <a:r>
              <a:rPr lang="ru-RU" i="1" dirty="0"/>
              <a:t>Андреевский флаг</a:t>
            </a:r>
            <a:r>
              <a:rPr lang="ru-RU" dirty="0"/>
              <a:t> (синий косой крест на </a:t>
            </a:r>
            <a:r>
              <a:rPr lang="ru-RU" dirty="0" smtClean="0"/>
              <a:t>белом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dirty="0" smtClean="0"/>
              <a:t>поле</a:t>
            </a:r>
            <a:r>
              <a:rPr lang="ru-RU" dirty="0"/>
              <a:t>). Бело-сине-красный флаг был передан торговым судам. </a:t>
            </a:r>
            <a:endParaRPr lang="ru-RU" dirty="0" smtClean="0"/>
          </a:p>
          <a:p>
            <a:pPr marL="609600" indent="-609600">
              <a:lnSpc>
                <a:spcPct val="150000"/>
              </a:lnSpc>
              <a:defRPr/>
            </a:pPr>
            <a:r>
              <a:rPr lang="ru-RU" dirty="0" smtClean="0"/>
              <a:t>У </a:t>
            </a:r>
            <a:r>
              <a:rPr lang="ru-RU" dirty="0"/>
              <a:t>каждого полка были свои знамена с использованием символики того места, где </a:t>
            </a:r>
            <a:r>
              <a:rPr lang="ru-RU" dirty="0" smtClean="0"/>
              <a:t>полк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dirty="0" smtClean="0"/>
              <a:t>комплектовался</a:t>
            </a:r>
            <a:r>
              <a:rPr lang="ru-RU" dirty="0"/>
              <a:t>. 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500066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Андреевский флаг (синий косой крест на белом поле).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714356"/>
            <a:ext cx="44571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571504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</a:t>
            </a:r>
            <a:r>
              <a:rPr lang="ru-RU" b="1" dirty="0" smtClean="0">
                <a:solidFill>
                  <a:schemeClr val="tx1"/>
                </a:solidFill>
              </a:rPr>
              <a:t>алажена система профессионального военного образования</a:t>
            </a:r>
            <a:r>
              <a:rPr lang="ru-RU" i="1" dirty="0" smtClean="0"/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4214818"/>
            <a:ext cx="407196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 smtClean="0"/>
              <a:t>В </a:t>
            </a:r>
            <a:r>
              <a:rPr lang="ru-RU" sz="1600" dirty="0"/>
              <a:t>1699 г. была открыта бомбардирская школа при Преображенском полке. </a:t>
            </a:r>
          </a:p>
          <a:p>
            <a:pPr>
              <a:lnSpc>
                <a:spcPct val="150000"/>
              </a:lnSpc>
              <a:defRPr/>
            </a:pPr>
            <a:r>
              <a:rPr lang="ru-RU" sz="1600" dirty="0"/>
              <a:t>В 1701 г. открылась артиллерийская школа в Москве, в 1712 г. - в Петербурге. </a:t>
            </a:r>
          </a:p>
          <a:p>
            <a:pPr>
              <a:lnSpc>
                <a:spcPct val="150000"/>
              </a:lnSpc>
              <a:defRPr/>
            </a:pPr>
            <a:r>
              <a:rPr lang="ru-RU" sz="1600" dirty="0"/>
              <a:t>Затем были открыты две военно-инженерные школы.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85794"/>
            <a:ext cx="3714776" cy="2354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dirty="0"/>
              <a:t>Базовыми для подготовки офицерского состава стали 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400" dirty="0"/>
              <a:t>Преображенский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400" dirty="0"/>
              <a:t> Семеновский </a:t>
            </a:r>
            <a:r>
              <a:rPr lang="ru-RU" sz="1400" dirty="0" smtClean="0"/>
              <a:t>полки.</a:t>
            </a:r>
            <a:endParaRPr lang="ru-RU" sz="1400" dirty="0"/>
          </a:p>
          <a:p>
            <a:pPr marL="457200" indent="-457200">
              <a:lnSpc>
                <a:spcPct val="150000"/>
              </a:lnSpc>
              <a:defRPr/>
            </a:pPr>
            <a:r>
              <a:rPr lang="ru-RU" sz="1400" dirty="0" smtClean="0"/>
              <a:t>Там </a:t>
            </a:r>
            <a:r>
              <a:rPr lang="ru-RU" sz="1400" dirty="0"/>
              <a:t>начинали прохождение службы бояре </a:t>
            </a:r>
            <a:r>
              <a:rPr lang="ru-RU" sz="1400" dirty="0" smtClean="0"/>
              <a:t>и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ru-RU" sz="1400" dirty="0" smtClean="0"/>
              <a:t>дворяне.</a:t>
            </a:r>
            <a:r>
              <a:rPr lang="ru-RU" sz="1400" dirty="0"/>
              <a:t> </a:t>
            </a:r>
            <a:r>
              <a:rPr lang="ru-RU" sz="1400" dirty="0" smtClean="0"/>
              <a:t>Затем  </a:t>
            </a:r>
            <a:r>
              <a:rPr lang="ru-RU" sz="1400" dirty="0"/>
              <a:t>в качестве офицеров </a:t>
            </a:r>
            <a:r>
              <a:rPr lang="ru-RU" sz="1400" dirty="0" smtClean="0"/>
              <a:t>они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ru-RU" sz="1400" dirty="0" smtClean="0"/>
              <a:t>направлялись </a:t>
            </a:r>
            <a:r>
              <a:rPr lang="ru-RU" sz="1400" dirty="0"/>
              <a:t>в </a:t>
            </a:r>
            <a:r>
              <a:rPr lang="ru-RU" sz="1400" dirty="0" smtClean="0"/>
              <a:t>другие полки</a:t>
            </a:r>
            <a:r>
              <a:rPr lang="ru-RU" sz="1400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58860" y="785794"/>
            <a:ext cx="45184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500438"/>
            <a:ext cx="410359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428604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Возникала военная наука.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5286388"/>
            <a:ext cx="378621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defRPr/>
            </a:pPr>
            <a:r>
              <a:rPr lang="ru-RU" sz="1400" dirty="0"/>
              <a:t>В конечном итоге к 20-м гг. Россия </a:t>
            </a:r>
            <a:r>
              <a:rPr lang="ru-RU" sz="1400" dirty="0" smtClean="0"/>
              <a:t>смогла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sz="1400" dirty="0" smtClean="0"/>
              <a:t>полностью </a:t>
            </a:r>
            <a:r>
              <a:rPr lang="ru-RU" sz="1400" dirty="0"/>
              <a:t>обеспечивать армию и флот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sz="1400" dirty="0"/>
              <a:t>своими кадрами морских, </a:t>
            </a:r>
            <a:r>
              <a:rPr lang="ru-RU" sz="1400" dirty="0" smtClean="0"/>
              <a:t>пехотных,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sz="1400" dirty="0" smtClean="0"/>
              <a:t>артиллерийских </a:t>
            </a:r>
            <a:r>
              <a:rPr lang="ru-RU" sz="1400" dirty="0"/>
              <a:t>и инженерных офицеров.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4572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  <a:defRPr/>
            </a:pPr>
            <a:r>
              <a:rPr lang="ru-RU" sz="1400" dirty="0"/>
              <a:t>Для подготовки низшего офицерского состава </a:t>
            </a:r>
            <a:r>
              <a:rPr lang="ru-RU" sz="1400" dirty="0" smtClean="0"/>
              <a:t>была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sz="1400" dirty="0" smtClean="0"/>
              <a:t>организована </a:t>
            </a:r>
            <a:r>
              <a:rPr lang="ru-RU" sz="1400" dirty="0"/>
              <a:t>огромная </a:t>
            </a:r>
            <a:r>
              <a:rPr lang="ru-RU" sz="1400" dirty="0" smtClean="0"/>
              <a:t>сеть гарнизонных </a:t>
            </a:r>
            <a:r>
              <a:rPr lang="ru-RU" sz="1400" dirty="0"/>
              <a:t>школ. 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sz="1400" dirty="0"/>
              <a:t>Для подготовки кадров для флота открылись </a:t>
            </a:r>
            <a:r>
              <a:rPr lang="ru-RU" sz="1400" dirty="0" smtClean="0"/>
              <a:t>мореходная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sz="1400" dirty="0" smtClean="0"/>
              <a:t>школа</a:t>
            </a:r>
            <a:r>
              <a:rPr lang="ru-RU" sz="1400" dirty="0"/>
              <a:t>, Морская </a:t>
            </a:r>
            <a:r>
              <a:rPr lang="ru-RU" sz="1400" dirty="0" smtClean="0"/>
              <a:t>академия офицерских кадров,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sz="1400" dirty="0" smtClean="0"/>
              <a:t>гардемаринская </a:t>
            </a:r>
            <a:r>
              <a:rPr lang="ru-RU" sz="1400" dirty="0"/>
              <a:t>школа (гардемарин - будущий </a:t>
            </a:r>
            <a:r>
              <a:rPr lang="ru-RU" sz="1400" dirty="0" smtClean="0"/>
              <a:t>морской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sz="1400" dirty="0" smtClean="0"/>
              <a:t>офицер</a:t>
            </a:r>
            <a:r>
              <a:rPr lang="ru-RU" sz="1400" dirty="0"/>
              <a:t>).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428604"/>
            <a:ext cx="3405190" cy="476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2755418"/>
            <a:ext cx="3429024" cy="410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4572000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/>
              <a:t>Первым в русской армии был орден Андрея Первозванного, учрежденный Петром I 30 ноября 1698 года. "В воздаяние и награждение одним за верность, храбрость и разные государю и Отечеству оказанные услуги, а другим для ободрения ко всяким благородным и геройским добродетелям", - писал Петр I о его статусе. Этот орден имел знаки: золотой крест, голубую орденскую ленту через плечо, восьмиконечную звезду и золотую цепь. Официальное награждение им состоялось 10 марта 1699 года. Его получил ближайший соратник царя генерал-адмирал Ф.Головин. В числе удостоенных этого ордена - Б.Шереметев, А.Меншиков, Ф.Апраксин. Сам царь стал 7-м его кавалером.</a:t>
            </a:r>
            <a:endParaRPr lang="ru-RU" sz="14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357190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Петре начала складываться отечественная наградная система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826675"/>
            <a:ext cx="4572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dk1"/>
                </a:solidFill>
              </a:rPr>
              <a:t>Высшей наградой для женщин был учрежденный Сенатом орден Святой </a:t>
            </a:r>
            <a:r>
              <a:rPr lang="ru-RU" sz="1400" dirty="0" smtClean="0">
                <a:solidFill>
                  <a:schemeClr val="dk1"/>
                </a:solidFill>
              </a:rPr>
              <a:t>Великомученицы </a:t>
            </a:r>
            <a:r>
              <a:rPr lang="ru-RU" sz="1400" dirty="0" smtClean="0">
                <a:solidFill>
                  <a:schemeClr val="dk1"/>
                </a:solidFill>
              </a:rPr>
              <a:t>Екатерины, которым удостоилась в 1714 г. </a:t>
            </a:r>
            <a:r>
              <a:rPr lang="ru-RU" sz="1400" dirty="0" smtClean="0">
                <a:solidFill>
                  <a:schemeClr val="dk1"/>
                </a:solidFill>
              </a:rPr>
              <a:t>супруга царя Екатерина I, проявившая в трудные дни для русской армии на Пруте стойкость и мужество. Орден имел вид золотого медальона в бриллиантовой оправе. Латинская надпись на обороте гласила: "Трудами сравнивается с супругом". Этот знак отличия носился на банте с девизом "За любовь и Отечество".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571480"/>
            <a:ext cx="414340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428976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4572000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/>
              <a:t>Петром был задуман и третий российский орден - Святого Александра Невского. Но его официальное утверждение состоялось уже после смерти императора - 21 мая 1725 года. В соответствии с девизом "За труды и Отечество" им награждались как военные, так и гражданские чины за подвиги и верную службу. Концы креста на ордене украшали рубиновые стекла, между которыми располагались золотые двуглавые орлы. В центре - белый эмалевый медальон с изображением князя-полководца. На оборотной стороне - латинский вензель "А" (Святой Александр) под княжеской короной. Первыми кавалерами его стали А.Меншиков, М.Голицын, А.Репнин и Я.Брюс. В дальнейшем этим орденом награждались лица не ниже, чем в чине генерал-лейтенанта или в соответствующем гражданском звании.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714752"/>
            <a:ext cx="45720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Более распространенной наградой при Петре были медали. В аллегорической форме с помощью определенных символов они увековечивали доблесть русских воинов. Одна из самых первых петровских медалей - "Небывалое - бывает", которой удостоились активные участники сражения в устье Невы в мае 1703 года.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429264"/>
            <a:ext cx="4643438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Традиции золотых знаков нашли свое воплощение и в наградных медалях Петра I. После Полтавской битвы он учредил медали - "За победу под Лесной" и "За Полтавскую викторию". В честь Полтавы чеканились медали разных размеров.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296807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58214" y="6429396"/>
            <a:ext cx="785786" cy="4286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580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dirty="0"/>
              <a:t>Итогом военной реформы стало появление у России регулярной, одной из сильнейших армий в Европе. </a:t>
            </a:r>
            <a:endParaRPr lang="ru-RU" sz="3600" dirty="0" smtClean="0"/>
          </a:p>
          <a:p>
            <a:pPr algn="ctr">
              <a:lnSpc>
                <a:spcPct val="150000"/>
              </a:lnSpc>
              <a:defRPr/>
            </a:pPr>
            <a:r>
              <a:rPr lang="ru-RU" sz="3600" dirty="0" smtClean="0"/>
              <a:t>Она </a:t>
            </a:r>
            <a:r>
              <a:rPr lang="ru-RU" sz="3600" dirty="0"/>
              <a:t>насчитывала до 200 тыс. человек, в том числе 100 тыс. казачества. </a:t>
            </a:r>
            <a:endParaRPr lang="ru-RU" sz="3600" dirty="0" smtClean="0"/>
          </a:p>
          <a:p>
            <a:pPr algn="ctr">
              <a:lnSpc>
                <a:spcPct val="150000"/>
              </a:lnSpc>
              <a:defRPr/>
            </a:pPr>
            <a:r>
              <a:rPr lang="ru-RU" sz="3600" dirty="0" smtClean="0"/>
              <a:t>Русская </a:t>
            </a:r>
            <a:r>
              <a:rPr lang="ru-RU" sz="3600" dirty="0"/>
              <a:t>армия смогла побеждать своих основных противников.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3286116" y="2143116"/>
            <a:ext cx="3000396" cy="1428760"/>
          </a:xfrm>
          <a:prstGeom prst="hexagon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Создание новой армии</a:t>
            </a:r>
            <a:endParaRPr lang="ru-RU" sz="2800" dirty="0"/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285720" y="2214554"/>
            <a:ext cx="2571768" cy="928694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 1699 г. армия комплектовалась на основе рекрутских (солдатских) наборов 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357158" y="642918"/>
            <a:ext cx="2500330" cy="1000132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1698 г.,  сразу после возвращения из Европы, Петр расформировал все старые полки</a:t>
            </a:r>
          </a:p>
        </p:txBody>
      </p:sp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357158" y="3500438"/>
            <a:ext cx="2571768" cy="928694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Армия стала делиться на рода войск</a:t>
            </a:r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6286512" y="500042"/>
            <a:ext cx="2571768" cy="928694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Важной составной частью военной реформы было создание русской артиллерии</a:t>
            </a:r>
            <a:r>
              <a:rPr lang="ru-RU" sz="1400" dirty="0" smtClean="0"/>
              <a:t>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6715140" y="2071678"/>
            <a:ext cx="2214578" cy="928694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/>
              <a:t>В 1696 г. в Воронеже было положено начало военному флоту. </a:t>
            </a:r>
          </a:p>
        </p:txBody>
      </p:sp>
      <p:sp>
        <p:nvSpPr>
          <p:cNvPr id="12" name="Управляющая кнопка: далее 11">
            <a:hlinkClick r:id="rId6" action="ppaction://hlinksldjump" highlightClick="1"/>
          </p:cNvPr>
          <p:cNvSpPr/>
          <p:nvPr/>
        </p:nvSpPr>
        <p:spPr>
          <a:xfrm>
            <a:off x="6429388" y="3571876"/>
            <a:ext cx="2571768" cy="928694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 вооруженных сил России появился главный символ - боевое знамя. </a:t>
            </a:r>
          </a:p>
        </p:txBody>
      </p:sp>
      <p:sp>
        <p:nvSpPr>
          <p:cNvPr id="13" name="Управляющая кнопка: далее 12">
            <a:hlinkClick r:id="rId7" action="ppaction://hlinksldjump" highlightClick="1"/>
          </p:cNvPr>
          <p:cNvSpPr/>
          <p:nvPr/>
        </p:nvSpPr>
        <p:spPr>
          <a:xfrm>
            <a:off x="5072066" y="4857760"/>
            <a:ext cx="2571768" cy="928694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/>
              </a:rPr>
              <a:t>Государство наладило переобмундирование армии по образцу саксонской армии.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далее 13">
            <a:hlinkClick r:id="rId8" action="ppaction://hlinksldjump" highlightClick="1"/>
          </p:cNvPr>
          <p:cNvSpPr/>
          <p:nvPr/>
        </p:nvSpPr>
        <p:spPr>
          <a:xfrm>
            <a:off x="1714480" y="4786322"/>
            <a:ext cx="2571768" cy="928694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Была налажена система профессионального военного образования</a:t>
            </a:r>
            <a:r>
              <a:rPr lang="ru-RU" sz="1400" i="1" dirty="0" smtClean="0"/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далее 14">
            <a:hlinkClick r:id="rId9" action="ppaction://hlinksldjump" highlightClick="1"/>
          </p:cNvPr>
          <p:cNvSpPr/>
          <p:nvPr/>
        </p:nvSpPr>
        <p:spPr>
          <a:xfrm>
            <a:off x="3571868" y="5929306"/>
            <a:ext cx="2571768" cy="714404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Возникала военная наука. </a:t>
            </a:r>
          </a:p>
        </p:txBody>
      </p:sp>
      <p:sp>
        <p:nvSpPr>
          <p:cNvPr id="17" name="Управляющая кнопка: далее 16">
            <a:hlinkClick r:id="rId10" action="ppaction://hlinksldjump" highlightClick="1"/>
          </p:cNvPr>
          <p:cNvSpPr/>
          <p:nvPr/>
        </p:nvSpPr>
        <p:spPr>
          <a:xfrm>
            <a:off x="3357554" y="214290"/>
            <a:ext cx="2571768" cy="1000132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 1705 г. военному флоту Петр передал Андреевский флаг (синий косой крест на белом поле). </a:t>
            </a:r>
          </a:p>
        </p:txBody>
      </p:sp>
      <p:cxnSp>
        <p:nvCxnSpPr>
          <p:cNvPr id="19" name="Прямая со стрелкой 18"/>
          <p:cNvCxnSpPr>
            <a:stCxn id="3" idx="4"/>
            <a:endCxn id="8" idx="0"/>
          </p:cNvCxnSpPr>
          <p:nvPr/>
        </p:nvCxnSpPr>
        <p:spPr>
          <a:xfrm rot="16200000" flipV="1">
            <a:off x="2750331" y="1250141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7" idx="1"/>
          </p:cNvCxnSpPr>
          <p:nvPr/>
        </p:nvCxnSpPr>
        <p:spPr>
          <a:xfrm rot="16200000" flipV="1">
            <a:off x="4214810" y="1643050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5"/>
          </p:cNvCxnSpPr>
          <p:nvPr/>
        </p:nvCxnSpPr>
        <p:spPr>
          <a:xfrm rot="5400000" flipH="1" flipV="1">
            <a:off x="5750727" y="1607331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1"/>
            <a:endCxn id="11" idx="2"/>
          </p:cNvCxnSpPr>
          <p:nvPr/>
        </p:nvCxnSpPr>
        <p:spPr>
          <a:xfrm rot="5400000" flipH="1" flipV="1">
            <a:off x="5804305" y="2661042"/>
            <a:ext cx="1035851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" idx="1"/>
            <a:endCxn id="12" idx="2"/>
          </p:cNvCxnSpPr>
          <p:nvPr/>
        </p:nvCxnSpPr>
        <p:spPr>
          <a:xfrm rot="16200000" flipH="1">
            <a:off x="5947182" y="3554016"/>
            <a:ext cx="464347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" idx="4"/>
            <a:endCxn id="7" idx="0"/>
          </p:cNvCxnSpPr>
          <p:nvPr/>
        </p:nvCxnSpPr>
        <p:spPr>
          <a:xfrm rot="16200000" flipH="1" flipV="1">
            <a:off x="2982504" y="2018099"/>
            <a:ext cx="535785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" idx="1"/>
            <a:endCxn id="13" idx="3"/>
          </p:cNvCxnSpPr>
          <p:nvPr/>
        </p:nvCxnSpPr>
        <p:spPr>
          <a:xfrm rot="16200000" flipH="1">
            <a:off x="5500694" y="4000504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" idx="2"/>
            <a:endCxn id="9" idx="0"/>
          </p:cNvCxnSpPr>
          <p:nvPr/>
        </p:nvCxnSpPr>
        <p:spPr>
          <a:xfrm rot="5400000">
            <a:off x="3089662" y="3411140"/>
            <a:ext cx="392909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" idx="2"/>
            <a:endCxn id="14" idx="3"/>
          </p:cNvCxnSpPr>
          <p:nvPr/>
        </p:nvCxnSpPr>
        <p:spPr>
          <a:xfrm rot="5400000">
            <a:off x="2714612" y="3857628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H="1">
            <a:off x="3500430" y="4714884"/>
            <a:ext cx="235745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Управляющая кнопка: далее 22">
            <a:hlinkClick r:id="rId11" action="ppaction://hlinksldjump" highlightClick="1"/>
          </p:cNvPr>
          <p:cNvSpPr/>
          <p:nvPr/>
        </p:nvSpPr>
        <p:spPr>
          <a:xfrm>
            <a:off x="285720" y="5929330"/>
            <a:ext cx="2571768" cy="642942"/>
          </a:xfrm>
          <a:prstGeom prst="actionButtonForwardNex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Наградная система России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stCxn id="3" idx="2"/>
            <a:endCxn id="23" idx="3"/>
          </p:cNvCxnSpPr>
          <p:nvPr/>
        </p:nvCxnSpPr>
        <p:spPr>
          <a:xfrm rot="5400000">
            <a:off x="1428728" y="3714752"/>
            <a:ext cx="2357454" cy="2071702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14282" y="4071942"/>
            <a:ext cx="2714644" cy="785818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Порядок набора рекрутов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3857620" y="2500306"/>
            <a:ext cx="2857520" cy="785818"/>
          </a:xfrm>
          <a:prstGeom prst="accentBorderCallout1">
            <a:avLst>
              <a:gd name="adj1" fmla="val 22276"/>
              <a:gd name="adj2" fmla="val -2514"/>
              <a:gd name="adj3" fmla="val 251784"/>
              <a:gd name="adj4" fmla="val -32514"/>
            </a:avLst>
          </a:prstGeom>
          <a:ln w="190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 податное население каждый год отдавало одного рекрута с определенного числа душ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2500306"/>
            <a:ext cx="2000264" cy="78581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вначале с 500, затем с 300 и даже со 100). </a:t>
            </a: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3857620" y="3500438"/>
            <a:ext cx="2286016" cy="785818"/>
          </a:xfrm>
          <a:prstGeom prst="accentBorderCallout1">
            <a:avLst>
              <a:gd name="adj1" fmla="val 48722"/>
              <a:gd name="adj2" fmla="val -3969"/>
              <a:gd name="adj3" fmla="val 124842"/>
              <a:gd name="adj4" fmla="val -40151"/>
            </a:avLst>
          </a:prstGeom>
          <a:ln w="190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Вначале было решено брать только холостых с 15 до 20 лет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3500438"/>
            <a:ext cx="2500330" cy="78581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позже эти возрастные пределы не соблюдались. брали даже 45-летних </a:t>
            </a:r>
          </a:p>
        </p:txBody>
      </p:sp>
      <p:sp>
        <p:nvSpPr>
          <p:cNvPr id="9" name="Выноска 1 (граница и черта) 8"/>
          <p:cNvSpPr/>
          <p:nvPr/>
        </p:nvSpPr>
        <p:spPr>
          <a:xfrm rot="5400000">
            <a:off x="1607311" y="4107673"/>
            <a:ext cx="892999" cy="3679057"/>
          </a:xfrm>
          <a:prstGeom prst="accentBorderCallout1">
            <a:avLst>
              <a:gd name="adj1" fmla="val 1325"/>
              <a:gd name="adj2" fmla="val -8067"/>
              <a:gd name="adj3" fmla="val 25631"/>
              <a:gd name="adj4" fmla="val -114106"/>
            </a:avLst>
          </a:prstGeom>
          <a:ln w="190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609600" indent="-609600" algn="ctr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tx1"/>
                </a:solidFill>
              </a:rPr>
              <a:t>Военная служба </a:t>
            </a:r>
            <a:r>
              <a:rPr lang="ru-RU" sz="1400" b="1" dirty="0" smtClean="0">
                <a:solidFill>
                  <a:schemeClr val="tx1"/>
                </a:solidFill>
              </a:rPr>
              <a:t>была пожизненной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Рекрут-</a:t>
            </a:r>
            <a:r>
              <a:rPr lang="ru-RU" dirty="0" smtClean="0"/>
              <a:t> в русской армии и во флоте (Вооружённые силы) </a:t>
            </a:r>
            <a:r>
              <a:rPr lang="ru-RU" dirty="0" smtClean="0">
                <a:solidFill>
                  <a:srgbClr val="FF0000"/>
                </a:solidFill>
              </a:rPr>
              <a:t>с 1705 года по 1874 год </a:t>
            </a:r>
            <a:r>
              <a:rPr lang="ru-RU" dirty="0" smtClean="0"/>
              <a:t>— лицо, зачисленное в армию по рекрутской повинности, которой подлежали все податные сословия (крестьяне, мещане и др.) и для которых она была общинной и пожизненной и они поставляли из своих общин определенное число рекрутов (солдат). Набор в армию крепостных освобождал их от крепостной зависимости.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428736"/>
            <a:ext cx="3028461" cy="292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43372" y="4071942"/>
            <a:ext cx="4738694" cy="278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advTm="2018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2214546" y="142852"/>
            <a:ext cx="4929222" cy="500066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Армия стала делиться на рода войск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2500330" cy="35719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рагун </a:t>
            </a:r>
            <a:r>
              <a:rPr lang="ru-RU" b="1" dirty="0">
                <a:solidFill>
                  <a:schemeClr val="tx1"/>
                </a:solidFill>
              </a:rPr>
              <a:t>(конница)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500174"/>
            <a:ext cx="2500330" cy="35719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Пехота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1500174"/>
            <a:ext cx="2500330" cy="35719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Артиллерия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072206"/>
            <a:ext cx="914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Ядром армии стала мобильная, хорошо вооруженная конница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Было сформировано 30 драгунских полков по 1300 человек в каждом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57364"/>
            <a:ext cx="312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1928802"/>
            <a:ext cx="31623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26" y="207167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43702" y="4286256"/>
            <a:ext cx="2266936" cy="13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14" name="Прямая со стрелкой 13"/>
          <p:cNvCxnSpPr>
            <a:stCxn id="3" idx="1"/>
            <a:endCxn id="4" idx="0"/>
          </p:cNvCxnSpPr>
          <p:nvPr/>
        </p:nvCxnSpPr>
        <p:spPr>
          <a:xfrm rot="5400000">
            <a:off x="2750331" y="-428652"/>
            <a:ext cx="857256" cy="300039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1"/>
            <a:endCxn id="5" idx="0"/>
          </p:cNvCxnSpPr>
          <p:nvPr/>
        </p:nvCxnSpPr>
        <p:spPr>
          <a:xfrm rot="16200000" flipH="1">
            <a:off x="4286248" y="1035827"/>
            <a:ext cx="857256" cy="714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1"/>
            <a:endCxn id="6" idx="0"/>
          </p:cNvCxnSpPr>
          <p:nvPr/>
        </p:nvCxnSpPr>
        <p:spPr>
          <a:xfrm rot="16200000" flipH="1">
            <a:off x="5715008" y="-392933"/>
            <a:ext cx="857256" cy="292895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48" y="5286388"/>
            <a:ext cx="464345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dirty="0"/>
              <a:t>Он сделал очень многое для стандартизации артиллерии, ее технического перевооружения и реорганизации. 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/>
              <a:t>Службу в артиллерии в это время начал также любимец Петра I Абрам Петрович Ганнибал,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435771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dirty="0"/>
              <a:t>Важной составной частью военной реформы было создание русской артиллерии. Одним из организаторов русской артиллерии стал сподвижник Петра I Я.В. Брюс.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83630"/>
            <a:ext cx="3571900" cy="495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071678"/>
            <a:ext cx="3786214" cy="462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214282" y="0"/>
            <a:ext cx="3500462" cy="428628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Создание русской артиллерии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4429132"/>
            <a:ext cx="400052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ru-RU" dirty="0" smtClean="0"/>
              <a:t>два </a:t>
            </a:r>
            <a:r>
              <a:rPr lang="ru-RU" dirty="0"/>
              <a:t>крупных пороховых завода в:</a:t>
            </a:r>
          </a:p>
          <a:p>
            <a:pPr marL="2209800" lvl="4" indent="-3810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dirty="0"/>
              <a:t> Петербурге </a:t>
            </a:r>
          </a:p>
          <a:p>
            <a:pPr marL="2209800" lvl="4" indent="-3810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dirty="0"/>
              <a:t>Охте,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/>
              <a:t> </a:t>
            </a:r>
            <a:r>
              <a:rPr lang="ru-RU" dirty="0" smtClean="0"/>
              <a:t>а </a:t>
            </a:r>
            <a:r>
              <a:rPr lang="ru-RU" dirty="0"/>
              <a:t>также комплекс </a:t>
            </a:r>
            <a:r>
              <a:rPr lang="ru-RU" dirty="0" smtClean="0"/>
              <a:t>железоплавильных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 smtClean="0"/>
              <a:t>заводов </a:t>
            </a:r>
            <a:r>
              <a:rPr lang="ru-RU" dirty="0"/>
              <a:t>в центре, на севере и Урале.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857892"/>
            <a:ext cx="9144000" cy="7571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defRPr/>
            </a:pPr>
            <a:r>
              <a:rPr lang="ru-RU" dirty="0"/>
              <a:t>В правление Петра I была создана отечественная артиллерия. </a:t>
            </a:r>
          </a:p>
          <a:p>
            <a:pPr marL="609600" indent="-609600" algn="ctr">
              <a:lnSpc>
                <a:spcPct val="80000"/>
              </a:lnSpc>
              <a:defRPr/>
            </a:pPr>
            <a:r>
              <a:rPr lang="ru-RU" dirty="0"/>
              <a:t>Отечественная промышленность стала удовлетворять нужды армии в оружии и</a:t>
            </a:r>
          </a:p>
          <a:p>
            <a:pPr marL="609600" indent="-609600" algn="ctr">
              <a:lnSpc>
                <a:spcPct val="80000"/>
              </a:lnSpc>
              <a:defRPr/>
            </a:pPr>
            <a:r>
              <a:rPr lang="ru-RU" dirty="0"/>
              <a:t>боеприпасах.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4500594" cy="14219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ru-RU" dirty="0"/>
              <a:t>До Северной войны </a:t>
            </a:r>
            <a:r>
              <a:rPr lang="ru-RU" dirty="0" smtClean="0"/>
              <a:t>артиллерийские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 smtClean="0"/>
              <a:t>орудия поступали </a:t>
            </a:r>
            <a:r>
              <a:rPr lang="ru-RU" dirty="0"/>
              <a:t>из Швеции. </a:t>
            </a:r>
            <a:r>
              <a:rPr lang="ru-RU" dirty="0" smtClean="0"/>
              <a:t>Теперь же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 smtClean="0"/>
              <a:t>потребности артиллерии обеспечивали два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/>
              <a:t>б</a:t>
            </a:r>
            <a:r>
              <a:rPr lang="ru-RU" dirty="0" smtClean="0"/>
              <a:t>ольших  оружейных </a:t>
            </a:r>
            <a:r>
              <a:rPr lang="ru-RU" dirty="0"/>
              <a:t>завода в:</a:t>
            </a:r>
          </a:p>
          <a:p>
            <a:pPr marL="2209800" lvl="4" indent="-3810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dirty="0"/>
              <a:t> Туле </a:t>
            </a:r>
          </a:p>
          <a:p>
            <a:pPr marL="2209800" lvl="4" indent="-3810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dirty="0"/>
              <a:t>Сестрорецке,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1" y="2000240"/>
            <a:ext cx="44767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285728"/>
            <a:ext cx="3071817" cy="408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215338" y="6500834"/>
            <a:ext cx="928662" cy="357166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85794"/>
            <a:ext cx="3714776" cy="2354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dirty="0"/>
              <a:t>В 1696 г. в Воронеже было положено начало военному флоту. 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/>
              <a:t>К концу 90-х гг. было построено около 30 военных кораблей. </a:t>
            </a:r>
            <a:endParaRPr lang="ru-RU" sz="1400" dirty="0" smtClean="0"/>
          </a:p>
          <a:p>
            <a:pPr>
              <a:lnSpc>
                <a:spcPct val="150000"/>
              </a:lnSpc>
              <a:defRPr/>
            </a:pPr>
            <a:r>
              <a:rPr lang="ru-RU" sz="1400" dirty="0" smtClean="0"/>
              <a:t>С </a:t>
            </a:r>
            <a:r>
              <a:rPr lang="ru-RU" sz="1400" dirty="0"/>
              <a:t>началом Северной войны в Архангельске, на Балтике началось строительство Балтийского флота.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000504"/>
            <a:ext cx="4572000" cy="253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  <a:defRPr/>
            </a:pPr>
            <a:r>
              <a:rPr lang="ru-RU" dirty="0"/>
              <a:t>В 20-е гг. на Каспийском море был </a:t>
            </a:r>
            <a:r>
              <a:rPr lang="ru-RU" dirty="0" smtClean="0"/>
              <a:t>создан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dirty="0" smtClean="0"/>
              <a:t>Каспийский </a:t>
            </a:r>
            <a:r>
              <a:rPr lang="ru-RU" dirty="0"/>
              <a:t>флот. За 15 лет в </a:t>
            </a:r>
            <a:r>
              <a:rPr lang="ru-RU" dirty="0" smtClean="0"/>
              <a:t>совершенно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dirty="0" smtClean="0"/>
              <a:t>сухопутной </a:t>
            </a:r>
            <a:r>
              <a:rPr lang="ru-RU" dirty="0"/>
              <a:t>стране был создан </a:t>
            </a:r>
            <a:r>
              <a:rPr lang="ru-RU" dirty="0" smtClean="0"/>
              <a:t>мощный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dirty="0" smtClean="0"/>
              <a:t>военный </a:t>
            </a:r>
            <a:r>
              <a:rPr lang="ru-RU" dirty="0"/>
              <a:t>и торговый флот – </a:t>
            </a:r>
            <a:r>
              <a:rPr lang="ru-RU" dirty="0" smtClean="0"/>
              <a:t> 48 линейных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dirty="0" smtClean="0"/>
              <a:t>кораблей</a:t>
            </a:r>
            <a:r>
              <a:rPr lang="ru-RU" dirty="0"/>
              <a:t>, </a:t>
            </a:r>
            <a:r>
              <a:rPr lang="ru-RU" dirty="0" smtClean="0"/>
              <a:t> 800 </a:t>
            </a:r>
            <a:r>
              <a:rPr lang="ru-RU" dirty="0"/>
              <a:t>галер с экипажем в 28 </a:t>
            </a:r>
            <a:r>
              <a:rPr lang="ru-RU" dirty="0" smtClean="0"/>
              <a:t>тыс.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ru-RU" dirty="0" smtClean="0"/>
              <a:t>человек</a:t>
            </a:r>
            <a:r>
              <a:rPr lang="ru-RU" dirty="0"/>
              <a:t>. 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214282" y="142852"/>
            <a:ext cx="3929090" cy="428628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Положено начало военному флоту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4286256"/>
            <a:ext cx="404169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77236" y="285728"/>
            <a:ext cx="526676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500066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 вооруженных сил России появился главный символ - боевое знамя.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4214818"/>
            <a:ext cx="3714744" cy="2354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/>
              <a:t>Эти цвета символизировали древнерусское понимание мира: </a:t>
            </a:r>
          </a:p>
          <a:p>
            <a:pPr marL="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600" dirty="0"/>
              <a:t>красный цвет - мир физический, земной; </a:t>
            </a:r>
          </a:p>
          <a:p>
            <a:pPr marL="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600" dirty="0"/>
              <a:t>синий - небесный, </a:t>
            </a:r>
          </a:p>
          <a:p>
            <a:pPr marL="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600" dirty="0"/>
              <a:t>белый - мир божественный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207404"/>
            <a:ext cx="4357718" cy="335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642918"/>
            <a:ext cx="428628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/>
              <a:t>У вооруженных сил России появился главный символ - боевое знамя. </a:t>
            </a:r>
          </a:p>
          <a:p>
            <a:pPr>
              <a:lnSpc>
                <a:spcPct val="150000"/>
              </a:lnSpc>
              <a:defRPr/>
            </a:pPr>
            <a:r>
              <a:rPr lang="ru-RU" sz="1600" dirty="0"/>
              <a:t>При Алексее Михайловиче первые военные корабли ходили под бело-сине-красными с двуглавым орлом знаменами.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714356"/>
            <a:ext cx="4267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428628"/>
          </a:xfrm>
          <a:prstGeom prst="actionButtonBackPrevious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ереобмундирование армии по образцу саксонской армии.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714356"/>
            <a:ext cx="2857520" cy="289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714356"/>
            <a:ext cx="3854448" cy="275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257615"/>
            <a:ext cx="3643306" cy="24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95858" y="3918504"/>
            <a:ext cx="4148142" cy="29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1183</Words>
  <Application>Microsoft Office PowerPoint</Application>
  <PresentationFormat>Экран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114</cp:revision>
  <dcterms:created xsi:type="dcterms:W3CDTF">2009-11-22T18:54:11Z</dcterms:created>
  <dcterms:modified xsi:type="dcterms:W3CDTF">2009-11-22T23:52:50Z</dcterms:modified>
</cp:coreProperties>
</file>