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8" r:id="rId2"/>
    <p:sldId id="257" r:id="rId3"/>
    <p:sldId id="270" r:id="rId4"/>
    <p:sldId id="262" r:id="rId5"/>
    <p:sldId id="264" r:id="rId6"/>
    <p:sldId id="265" r:id="rId7"/>
    <p:sldId id="263" r:id="rId8"/>
    <p:sldId id="271" r:id="rId9"/>
    <p:sldId id="269" r:id="rId10"/>
    <p:sldId id="259" r:id="rId11"/>
    <p:sldId id="266" r:id="rId12"/>
    <p:sldId id="260" r:id="rId13"/>
    <p:sldId id="267" r:id="rId14"/>
    <p:sldId id="261" r:id="rId15"/>
    <p:sldId id="268" r:id="rId16"/>
    <p:sldId id="277" r:id="rId17"/>
    <p:sldId id="272" r:id="rId18"/>
    <p:sldId id="273" r:id="rId19"/>
    <p:sldId id="275" r:id="rId20"/>
    <p:sldId id="279" r:id="rId21"/>
    <p:sldId id="276" r:id="rId22"/>
    <p:sldId id="278" r:id="rId23"/>
    <p:sldId id="274" r:id="rId24"/>
    <p:sldId id="280" r:id="rId25"/>
    <p:sldId id="281" r:id="rId26"/>
    <p:sldId id="283" r:id="rId27"/>
    <p:sldId id="282" r:id="rId28"/>
    <p:sldId id="285" r:id="rId29"/>
    <p:sldId id="286" r:id="rId30"/>
    <p:sldId id="287" r:id="rId31"/>
    <p:sldId id="284" r:id="rId32"/>
    <p:sldId id="288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D8A09-795B-4B51-969F-D2196DC36706}" type="datetimeFigureOut">
              <a:rPr lang="ru-RU" smtClean="0"/>
              <a:t>24.11.2009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584DD-A6FB-4B42-B319-F8773288400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9162-29C4-4E01-A156-BE82272D06F3}" type="datetimeFigureOut">
              <a:rPr lang="ru-RU" smtClean="0"/>
              <a:pPr/>
              <a:t>24.11.2009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26BB-6834-4538-A6AA-187E967C0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9162-29C4-4E01-A156-BE82272D06F3}" type="datetimeFigureOut">
              <a:rPr lang="ru-RU" smtClean="0"/>
              <a:pPr/>
              <a:t>24.11.2009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26BB-6834-4538-A6AA-187E967C0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9162-29C4-4E01-A156-BE82272D06F3}" type="datetimeFigureOut">
              <a:rPr lang="ru-RU" smtClean="0"/>
              <a:pPr/>
              <a:t>24.11.2009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26BB-6834-4538-A6AA-187E967C0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9162-29C4-4E01-A156-BE82272D06F3}" type="datetimeFigureOut">
              <a:rPr lang="ru-RU" smtClean="0"/>
              <a:pPr/>
              <a:t>24.11.2009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26BB-6834-4538-A6AA-187E967C0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9162-29C4-4E01-A156-BE82272D06F3}" type="datetimeFigureOut">
              <a:rPr lang="ru-RU" smtClean="0"/>
              <a:pPr/>
              <a:t>24.11.2009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26BB-6834-4538-A6AA-187E967C0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9162-29C4-4E01-A156-BE82272D06F3}" type="datetimeFigureOut">
              <a:rPr lang="ru-RU" smtClean="0"/>
              <a:pPr/>
              <a:t>24.11.2009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26BB-6834-4538-A6AA-187E967C0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9162-29C4-4E01-A156-BE82272D06F3}" type="datetimeFigureOut">
              <a:rPr lang="ru-RU" smtClean="0"/>
              <a:pPr/>
              <a:t>24.11.2009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26BB-6834-4538-A6AA-187E967C0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9162-29C4-4E01-A156-BE82272D06F3}" type="datetimeFigureOut">
              <a:rPr lang="ru-RU" smtClean="0"/>
              <a:pPr/>
              <a:t>24.11.2009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26BB-6834-4538-A6AA-187E967C0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9162-29C4-4E01-A156-BE82272D06F3}" type="datetimeFigureOut">
              <a:rPr lang="ru-RU" smtClean="0"/>
              <a:pPr/>
              <a:t>24.11.2009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26BB-6834-4538-A6AA-187E967C0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9162-29C4-4E01-A156-BE82272D06F3}" type="datetimeFigureOut">
              <a:rPr lang="ru-RU" smtClean="0"/>
              <a:pPr/>
              <a:t>24.11.2009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26BB-6834-4538-A6AA-187E967C0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9162-29C4-4E01-A156-BE82272D06F3}" type="datetimeFigureOut">
              <a:rPr lang="ru-RU" smtClean="0"/>
              <a:pPr/>
              <a:t>24.11.2009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26BB-6834-4538-A6AA-187E967C0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89162-29C4-4E01-A156-BE82272D06F3}" type="datetimeFigureOut">
              <a:rPr lang="ru-RU" smtClean="0"/>
              <a:pPr/>
              <a:t>24.11.2009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E26BB-6834-4538-A6AA-187E967C0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6.xml"/><Relationship Id="rId4" Type="http://schemas.openxmlformats.org/officeDocument/2006/relationships/slide" Target="slide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6.jpeg"/><Relationship Id="rId7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slide" Target="slide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143504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Реформы Петра 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I. 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1857364"/>
            <a:ext cx="7643866" cy="228601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20999999" lon="0" rev="1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Искусство</a:t>
            </a:r>
            <a:endParaRPr lang="ru-RU" sz="9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85720" y="6492875"/>
            <a:ext cx="8643998" cy="36512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Чупров Леонид Александрович МОУ СОШ №3 с. Камень-Рыболов Ханкайского района Приморского края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429388" y="2357430"/>
            <a:ext cx="2286016" cy="2928958"/>
          </a:xfrm>
          <a:prstGeom prst="ellipse">
            <a:avLst/>
          </a:prstGeom>
          <a:blipFill dpi="0" rotWithShape="1">
            <a:blip r:embed="rId2" cstate="screen">
              <a:lum contrast="19000"/>
            </a:blip>
            <a:srcRect/>
            <a:stretch>
              <a:fillRect t="3000" r="-1000" b="-7000"/>
            </a:stretch>
          </a:blip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Ins="0" bIns="504000" rtlCol="0" anchor="ctr"/>
          <a:lstStyle/>
          <a:p>
            <a:pPr algn="ctr"/>
            <a:endParaRPr lang="ru-RU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282" y="785794"/>
            <a:ext cx="2398595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3" name="Овал 12"/>
          <p:cNvSpPr/>
          <p:nvPr/>
        </p:nvSpPr>
        <p:spPr>
          <a:xfrm>
            <a:off x="-214346" y="4143380"/>
            <a:ext cx="2571768" cy="2928958"/>
          </a:xfrm>
          <a:prstGeom prst="ellipse">
            <a:avLst/>
          </a:prstGeom>
          <a:blipFill>
            <a:blip r:embed="rId4" cstate="screen"/>
            <a:stretch>
              <a:fillRect/>
            </a:stretch>
          </a:blip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286512" y="0"/>
            <a:ext cx="2857488" cy="1833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928926" y="4357694"/>
            <a:ext cx="2786050" cy="213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2844" y="125805"/>
            <a:ext cx="7400558" cy="6517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72396" y="215443"/>
            <a:ext cx="1571604" cy="634019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endParaRPr lang="ru-RU" sz="1400" dirty="0" smtClean="0"/>
          </a:p>
          <a:p>
            <a:r>
              <a:rPr lang="ru-RU" sz="1400" dirty="0" smtClean="0"/>
              <a:t>Матвеев </a:t>
            </a:r>
            <a:r>
              <a:rPr lang="ru-RU" sz="1400" dirty="0" smtClean="0"/>
              <a:t>обучался в излюбленной Петром 1 Голландии, в амстердамской мастерской известного портретиста Арнольда Схалкена. Наблюдавший за пенсионерами агент Фанденбург сообщил, что только один ученик не доставляет ему никаких хлопот. Андрей не пил, не бесчинствовал, а упорно работал и проявлял незаурядные способности и прилежание. 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6286520"/>
            <a:ext cx="735811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Автопортрет с женой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628" y="144559"/>
            <a:ext cx="4143372" cy="632243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700" dirty="0" smtClean="0"/>
              <a:t>И уже на четвертом году обучения он отчитывается в письме перед Екатериной I о результатах учебы и отправляет в Петербург две свои картины. «А именно партреть Вашего Величества, который я нижеименованный раб Вашь списывал от мастера моего. При сем партреть господина агента Фанденбурха».</a:t>
            </a:r>
          </a:p>
          <a:p>
            <a:pPr>
              <a:lnSpc>
                <a:spcPct val="150000"/>
              </a:lnSpc>
            </a:pPr>
            <a:r>
              <a:rPr lang="ru-RU" sz="1700" dirty="0" smtClean="0"/>
              <a:t>Два года спустя Матвеев вновь отправляет свои работы в Россию (не сохранились), и, по всей видимости, они были исполнены с достаточным мастерством, чтобы подающему надежды ученику разрешили продолжить свое образование.</a:t>
            </a:r>
            <a:endParaRPr lang="ru-RU" sz="17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2844" y="142852"/>
            <a:ext cx="4745046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42844" y="6286520"/>
            <a:ext cx="471490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«Аллегория живописи»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72132" y="214290"/>
            <a:ext cx="3571868" cy="627344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В Россию Матвеев вернулся в 1727 г. опытным мастером европейского уровня, уверенным в своих силах, и сразу сумел занять положение, равное «первому придворному маляру» Л. </a:t>
            </a:r>
            <a:r>
              <a:rPr lang="ru-RU" dirty="0" err="1" smtClean="0"/>
              <a:t>Караваку</a:t>
            </a:r>
            <a:r>
              <a:rPr lang="ru-RU" dirty="0" smtClean="0"/>
              <a:t>. Обстановка в стране в конце 1720-х-начале 1730-х гг. мало располагала к творчеству. Царствующие особы, часто сменявшиеся на престоле, не интересовались русским искусством, а тем более судьбой молодого художника.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4296" y="182960"/>
            <a:ext cx="5254960" cy="6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42844" y="6286520"/>
            <a:ext cx="528641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Врач  </a:t>
            </a:r>
            <a:r>
              <a:rPr lang="ru-RU" dirty="0" smtClean="0"/>
              <a:t>И. А. Ацаретти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72066" y="785794"/>
            <a:ext cx="4071934" cy="563231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/>
              <a:t>Воцарившаяся Анна Иоанновна искореняла все талантливое русское. Это было время арестов, ссылок (братья Никитины), казней (П. Еропкин, А. Волынский), непрекращающихся празднеств и засилья иноземных временщиков. Так, место начальника Петербургской Канцелярии от строений занял бывший парикмахер А. </a:t>
            </a:r>
            <a:r>
              <a:rPr lang="ru-RU" sz="2000" dirty="0" err="1" smtClean="0"/>
              <a:t>Кармедон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245" y="214290"/>
            <a:ext cx="4567877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0" y="6357958"/>
            <a:ext cx="4786314" cy="5000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Портрет  И.А Голицына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00662" y="0"/>
            <a:ext cx="3643338" cy="226267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/>
              <a:t>Именно под руководством такого «таланта» пришлось работать Матвееву. Спасала только нехватка «живописных мастеров», и он был завален многочисленными художественными работами. </a:t>
            </a:r>
            <a:endParaRPr lang="ru-RU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4462" y="144462"/>
            <a:ext cx="5141917" cy="65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6286520"/>
            <a:ext cx="528638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Портрет Петра Великого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14976" y="2500306"/>
            <a:ext cx="3429024" cy="410933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/>
              <a:t>Каких только заданий не исполнял получивший академическое образование Андрей! Его мастерство было многогранным и универсальным: иконы, росписи плафонов и триумфальных ворот, орнаменты, портреты, непрекращающиеся починки и реставрация монументально-декоративных произведений...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55017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0" y="6572272"/>
            <a:ext cx="5500694" cy="2857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Портрет А.П. Голицыной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00694" y="1071546"/>
            <a:ext cx="3643306" cy="5442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Его короткая, но плодотворная жизнь оборвалась 23 апреля 1739 г. Творчество Андрея Матвеева и его работа по созданию национальной школы живописи имели огромное влияние на развитие русского искусства, на подготовку таких живописцев, как И. Я. Вишняков и А. П. Антропов, которые стали «своеобразным мостом расцвету художеств второй половины столетия».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071678"/>
            <a:ext cx="9144000" cy="1938992"/>
          </a:xfrm>
          <a:prstGeom prst="rect">
            <a:avLst/>
          </a:prstGeom>
        </p:spPr>
        <p:txBody>
          <a:bodyPr wrap="square">
            <a:spAutoFit/>
            <a:scene3d>
              <a:camera prst="isometricRightUp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Франческо Бартоломео Растрелли 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857488" cy="1833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45064" y="4143380"/>
            <a:ext cx="3984643" cy="2241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4244461"/>
            <a:ext cx="1785918" cy="261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000364" y="0"/>
            <a:ext cx="2668466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072198" y="1785926"/>
            <a:ext cx="2786050" cy="213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9" name="Овал 8"/>
          <p:cNvSpPr/>
          <p:nvPr/>
        </p:nvSpPr>
        <p:spPr>
          <a:xfrm>
            <a:off x="2428860" y="4286256"/>
            <a:ext cx="2286016" cy="2571744"/>
          </a:xfrm>
          <a:prstGeom prst="ellipse">
            <a:avLst/>
          </a:prstGeom>
          <a:blipFill dpi="0" rotWithShape="1">
            <a:blip r:embed="rId7" cstate="screen"/>
            <a:srcRect/>
            <a:stretch>
              <a:fillRect l="-15000" t="-7000" b="-14000"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57158" y="1857364"/>
            <a:ext cx="2643174" cy="188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1" name="Управляющая кнопка: назад 10">
            <a:hlinkClick r:id="rId9" action="ppaction://hlinksldjump" highlightClick="1"/>
          </p:cNvPr>
          <p:cNvSpPr/>
          <p:nvPr/>
        </p:nvSpPr>
        <p:spPr>
          <a:xfrm>
            <a:off x="8143900" y="6500834"/>
            <a:ext cx="1000100" cy="357166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29322" y="142852"/>
            <a:ext cx="3071834" cy="6498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/>
              <a:t>Франческо Бартоломео Растрелли русифицированное имя и отчество Варфоломей </a:t>
            </a:r>
            <a:r>
              <a:rPr lang="ru-RU" sz="2000" dirty="0" err="1" smtClean="0"/>
              <a:t>Варфоломеевич</a:t>
            </a:r>
            <a:r>
              <a:rPr lang="ru-RU" sz="2000" dirty="0" smtClean="0"/>
              <a:t>; 1700, Париж — 1771, Санкт-Петербург) — знаменитый русский архитектор итальянского происхождения; граф, кавалер ордена Святой Анны (1762), академик архитектуры (1770).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4462" y="144462"/>
            <a:ext cx="5639371" cy="671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903893"/>
            <a:ext cx="9144000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400" dirty="0" smtClean="0"/>
              <a:t>Сын </a:t>
            </a:r>
            <a:r>
              <a:rPr lang="ru-RU" sz="1400" dirty="0" smtClean="0"/>
              <a:t>известного скульптора и архитектора Бартоломео Карло Растрелли (1675—1744), обрусевшего итальянца. Наиболее яркий представитель русского барокко. Ф. Б. Растрелли соединил элементы европейского барокко с русскими архитектурными традициями, почерпнутыми им прежде всего из нарышкинского стиля, такими как колокольни, крыши, цветовое решение.</a:t>
            </a:r>
            <a:endParaRPr lang="ru-RU" sz="1400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31850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21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5429264"/>
            <a:ext cx="9144000" cy="16619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700" dirty="0" smtClean="0"/>
              <a:t>В 1716 году Растрелли приехал со своим отцом в Санкт-Петербург, куда его отец был приглашён Петром I на работу по строительству императорского дворца. С 1725 по 1730 год проходил обучение в Европе, предположительно в Италии. С 1730 по 1763 год был архитектором императриц Анны Иоанновны и Елизаветы Петровны. Построил дворцы герцога Бирона в Рундале (1736—1740) и Митаве (1738 — 1740). Оба дворца расположены в Латвии.</a:t>
            </a:r>
            <a:endParaRPr lang="ru-RU" sz="17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5143512"/>
            <a:ext cx="9144000" cy="2857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Мариинский дворец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Управляющая кнопка: далее 9">
            <a:hlinkClick r:id="rId2" action="ppaction://hlinksldjump" highlightClick="1"/>
          </p:cNvPr>
          <p:cNvSpPr/>
          <p:nvPr/>
        </p:nvSpPr>
        <p:spPr>
          <a:xfrm>
            <a:off x="2000232" y="785794"/>
            <a:ext cx="6072230" cy="785818"/>
          </a:xfrm>
          <a:prstGeom prst="actionButtonForwardNex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21299999" lon="0" rev="600000"/>
              </a:camera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И.Никитин</a:t>
            </a:r>
          </a:p>
        </p:txBody>
      </p:sp>
      <p:sp>
        <p:nvSpPr>
          <p:cNvPr id="11" name="Управляющая кнопка: далее 10">
            <a:hlinkClick r:id="rId3" action="ppaction://hlinksldjump" highlightClick="1"/>
          </p:cNvPr>
          <p:cNvSpPr/>
          <p:nvPr/>
        </p:nvSpPr>
        <p:spPr>
          <a:xfrm>
            <a:off x="2000232" y="2214554"/>
            <a:ext cx="6072230" cy="714380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600000"/>
              </a:camera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А.Матвеев</a:t>
            </a:r>
          </a:p>
        </p:txBody>
      </p:sp>
      <p:sp>
        <p:nvSpPr>
          <p:cNvPr id="12" name="Управляющая кнопка: далее 11">
            <a:hlinkClick r:id="rId4" action="ppaction://hlinksldjump" highlightClick="1"/>
          </p:cNvPr>
          <p:cNvSpPr/>
          <p:nvPr/>
        </p:nvSpPr>
        <p:spPr>
          <a:xfrm>
            <a:off x="1928794" y="3286124"/>
            <a:ext cx="6072230" cy="785818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600000"/>
              </a:camera>
              <a:lightRig rig="threePt" dir="t"/>
            </a:scene3d>
          </a:bodyPr>
          <a:lstStyle/>
          <a:p>
            <a:pPr algn="ctr"/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Б.Растрелли</a:t>
            </a:r>
          </a:p>
        </p:txBody>
      </p:sp>
      <p:sp>
        <p:nvSpPr>
          <p:cNvPr id="13" name="Управляющая кнопка: далее 12">
            <a:hlinkClick r:id="rId5" action="ppaction://hlinksldjump" highlightClick="1"/>
          </p:cNvPr>
          <p:cNvSpPr/>
          <p:nvPr/>
        </p:nvSpPr>
        <p:spPr>
          <a:xfrm>
            <a:off x="1928794" y="4786322"/>
            <a:ext cx="6072230" cy="785818"/>
          </a:xfrm>
          <a:prstGeom prst="actionButtonForwardNex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600000"/>
              </a:camera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Д.Трезини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4686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6119336"/>
            <a:ext cx="9144000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 smtClean="0"/>
              <a:t>Смольный Воскресения Христова собор (Смольный собор) входит в состав архитектурного ансамбля Смольного монастыря, который находится в Санкт-Петербурге на левом берегу Невы на Смольной набережной.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14876" y="0"/>
            <a:ext cx="4429124" cy="5978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700" dirty="0" smtClean="0"/>
              <a:t>Период расцвета архитектора начался с постройки для императрицы Елизаветы Петровны деревянного летнего дворца в Санкт-Петербурге (1741—1744 годы), не сохранился). Затем последовали многочисленные городские дворцы и пригородные усадьбы, такие как дворец Воронцова (1749—1752), Строгановский дворец (1753 — 1754 годы). С 1747 по 1752 год архитектор посвятил себя работе над Большим дворцом в Петергофе. В 1747 году был создан эскиз Андреевского собора в Киеве, в 1752 — 1757 — перестройка Екатерининского дворца в Царском Селе (ныне — город Пушкин</a:t>
            </a:r>
            <a:r>
              <a:rPr lang="ru-RU" sz="1700" dirty="0" smtClean="0"/>
              <a:t>).</a:t>
            </a:r>
            <a:endParaRPr lang="ru-RU" sz="1700" dirty="0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119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5688449"/>
            <a:ext cx="9144000" cy="11695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 smtClean="0"/>
              <a:t>Две его наиболее известные работы — это ансамбль Смольного монастыря (1748 — 1754) и Зимний дворец с его знаменитой Иорданской лестницей (1754 — 1762).</a:t>
            </a:r>
          </a:p>
          <a:p>
            <a:endParaRPr lang="ru-RU" sz="1400" dirty="0" smtClean="0"/>
          </a:p>
          <a:p>
            <a:r>
              <a:rPr lang="ru-RU" sz="1400" dirty="0" smtClean="0"/>
              <a:t>С приходом к власти Екатерины II, Растрелли должен был покинуть свой пост, так как Екатерина II предпочитала пришедший на смену барокко стиль классицизм.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700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6673334"/>
            <a:ext cx="91440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Андреевская церковь в Киеве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85720" y="95531"/>
            <a:ext cx="8572559" cy="640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85720" y="6457890"/>
            <a:ext cx="857256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Большой Петергофский дворец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"/>
            <a:ext cx="9144000" cy="653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Екатерининский Дворец.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309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28690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Большой зал Екатерининского дворца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071678"/>
            <a:ext cx="9144000" cy="2554545"/>
          </a:xfrm>
          <a:prstGeom prst="rect">
            <a:avLst/>
          </a:prstGeom>
        </p:spPr>
        <p:txBody>
          <a:bodyPr wrap="square">
            <a:spAutoFit/>
            <a:scene3d>
              <a:camera prst="isometricRightUp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Андрей Якимович Трезин 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571612"/>
            <a:ext cx="3214678" cy="230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357686" y="4768438"/>
            <a:ext cx="2786082" cy="208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976915" y="2071678"/>
            <a:ext cx="2952771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357554" y="214290"/>
            <a:ext cx="2786050" cy="208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85720" y="4393389"/>
            <a:ext cx="3286148" cy="246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57158" y="0"/>
            <a:ext cx="2143108" cy="153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7" name="Управляющая кнопка: назад 16">
            <a:hlinkClick r:id="rId8" action="ppaction://hlinksldjump" highlightClick="1"/>
          </p:cNvPr>
          <p:cNvSpPr/>
          <p:nvPr/>
        </p:nvSpPr>
        <p:spPr>
          <a:xfrm>
            <a:off x="8143900" y="6500834"/>
            <a:ext cx="1000100" cy="357166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6248" y="3487334"/>
            <a:ext cx="4857752" cy="3370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 smtClean="0"/>
              <a:t>Архитектор </a:t>
            </a:r>
            <a:r>
              <a:rPr lang="ru-RU" sz="1600" dirty="0" smtClean="0"/>
              <a:t>и инженер, швейцарец по происхождению. С 1703 года работал в России, став первым архитектором Санкт-Петербурга. Трезини заложил основы европейской школы в русской архитектуре. Повлиял на многих последующих архитекторов, в том числе у него учился Михаил Земцов, с 1710 года приставленный по приказу Петра I помощником к Трезини</a:t>
            </a:r>
            <a:r>
              <a:rPr lang="ru-RU" sz="1600" dirty="0" smtClean="0"/>
              <a:t>.</a:t>
            </a:r>
            <a:endParaRPr lang="ru-RU" sz="1600" dirty="0" smtClean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3789"/>
            <a:ext cx="4267858" cy="6834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52973" y="0"/>
            <a:ext cx="4891027" cy="349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6119336"/>
            <a:ext cx="9144000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 smtClean="0"/>
              <a:t>По проектам Трезини заложены Кронштадт (1704) и Александро-Невская лавра (1717), в 1706 году начата перестройка Петропавловской крепости в камне, выполнена часть регулярной планировки Васильевского острова (1715),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 smtClean="0"/>
              <a:t>выстроены Летний дворец Петра I в Летнем саду (1710—1711), Петровские ворота (деревянные — 1708, каменные — 1714—1717) и Петропавловский собор (1712—1733) в Петропавловской крепости, </a:t>
            </a:r>
            <a:endParaRPr lang="ru-RU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071678"/>
            <a:ext cx="9144000" cy="1508105"/>
          </a:xfrm>
          <a:prstGeom prst="rect">
            <a:avLst/>
          </a:prstGeom>
        </p:spPr>
        <p:txBody>
          <a:bodyPr wrap="square">
            <a:spAutoFit/>
            <a:scene3d>
              <a:camera prst="isometricRightUp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Иван Никитич Никитин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(Середина 1680-х - не ранее 1742) 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214546" y="214290"/>
            <a:ext cx="2571768" cy="2928958"/>
          </a:xfrm>
          <a:prstGeom prst="ellipse">
            <a:avLst/>
          </a:prstGeom>
          <a:blipFill>
            <a:blip r:embed="rId2" cstate="screen"/>
            <a:stretch>
              <a:fillRect/>
            </a:stretch>
          </a:blip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0" y="-142900"/>
            <a:ext cx="2000232" cy="2643182"/>
          </a:xfrm>
          <a:prstGeom prst="ellipse">
            <a:avLst/>
          </a:prstGeom>
          <a:blipFill dpi="0" rotWithShape="1">
            <a:blip r:embed="rId3" cstate="screen"/>
            <a:srcRect/>
            <a:stretch>
              <a:fillRect l="-1000" t="9000" r="1000" b="-10000"/>
            </a:stretch>
          </a:blip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0" y="4643446"/>
            <a:ext cx="2428892" cy="2500306"/>
          </a:xfrm>
          <a:prstGeom prst="ellipse">
            <a:avLst/>
          </a:prstGeom>
          <a:blipFill>
            <a:blip r:embed="rId4" cstate="screen"/>
            <a:stretch>
              <a:fillRect/>
            </a:stretch>
          </a:blipFill>
          <a:effectLst>
            <a:softEdge rad="317500"/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-142908" y="2071678"/>
            <a:ext cx="2143140" cy="2357454"/>
          </a:xfrm>
          <a:prstGeom prst="ellipse">
            <a:avLst/>
          </a:prstGeom>
          <a:blipFill dpi="0" rotWithShape="1">
            <a:blip r:embed="rId5" cstate="screen"/>
            <a:srcRect/>
            <a:stretch>
              <a:fillRect t="-11000" r="1000" b="-28000"/>
            </a:stretch>
          </a:blip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643306" y="3714752"/>
            <a:ext cx="2286016" cy="2928958"/>
          </a:xfrm>
          <a:prstGeom prst="ellipse">
            <a:avLst/>
          </a:prstGeom>
          <a:blipFill>
            <a:blip r:embed="rId6" cstate="screen"/>
            <a:stretch>
              <a:fillRect/>
            </a:stretch>
          </a:blip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6072198" y="1928802"/>
            <a:ext cx="2786082" cy="3714776"/>
          </a:xfrm>
          <a:prstGeom prst="ellipse">
            <a:avLst/>
          </a:prstGeom>
          <a:blipFill dpi="0" rotWithShape="1">
            <a:blip r:embed="rId7" cstate="screen">
              <a:lum contrast="19000"/>
            </a:blip>
            <a:srcRect/>
            <a:stretch>
              <a:fillRect t="3000" r="-1000" b="-7000"/>
            </a:stretch>
          </a:blip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Ins="0" bIns="504000"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назад 16">
            <a:hlinkClick r:id="rId8" action="ppaction://hlinksldjump" highlightClick="1"/>
          </p:cNvPr>
          <p:cNvSpPr/>
          <p:nvPr/>
        </p:nvSpPr>
        <p:spPr>
          <a:xfrm>
            <a:off x="8143900" y="6500834"/>
            <a:ext cx="1000100" cy="357166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6119336"/>
            <a:ext cx="9144000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 smtClean="0"/>
              <a:t>здание Двенадцати коллегий (1722—1736) — теперь главное здание Петербургского университета, Галерная гавань и большое количество ныне не сохранившихся зданий (Гостиный Двор на Васильевском острове, 2-й Зимний дворец и др.).</a:t>
            </a:r>
            <a:endParaRPr lang="ru-RU" sz="1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56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5688449"/>
            <a:ext cx="9144000" cy="11695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 smtClean="0"/>
              <a:t>Будучи главным архитектором Санкт-Петербурга, Трезини составил по указанию Петра I «образцовые» (типовые) проекты жилых домов для различных слоев населения («именитых», «зажиточных» и «подлых») и пригородных дач (1717—1721). Постройки Трезини характерны для зодчества петровского барокко. Их отличает регулярность планов, скромность декоративного убранства, сочетание красивых ордерных элементов с барочными деталями.</a:t>
            </a:r>
            <a:endParaRPr lang="ru-RU" sz="1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500694" y="571480"/>
            <a:ext cx="3643306" cy="6036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/>
              <a:t>Иван Никитич Никитин — «Персонных дел мастер», любимый художник Петра I, предмет его патриотической гордости перед иностранцами, «дабы знали, что есть и из нашего народа добрые </a:t>
            </a:r>
            <a:r>
              <a:rPr lang="ru-RU" sz="2000" dirty="0" err="1" smtClean="0"/>
              <a:t>мастеры</a:t>
            </a:r>
            <a:r>
              <a:rPr lang="ru-RU" sz="2000" dirty="0" smtClean="0"/>
              <a:t>». И Петр не ошибался: «живописец Иван» был первым русским портретистом европейского уровня и в европейском смысле этого слова.</a:t>
            </a:r>
            <a:endParaRPr lang="ru-RU" sz="2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4463" y="144462"/>
            <a:ext cx="5313254" cy="6499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14282" y="6286520"/>
            <a:ext cx="521497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Портрет Анны Петровны, дочери Петра 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628" y="285728"/>
            <a:ext cx="4143372" cy="61863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200" dirty="0" smtClean="0"/>
              <a:t>В 1716-20 гг. И.Н.Никитин вместе с младшим братом Романом, тоже живописцем, находится в Италии. Они посетили Флоренцию, где занимались под руководством Томмазо Реди, Венецию и Рим. Роман Никитин, сверх того, работал в Париже, у Н. Ларжильера.Из Италии И.Н.Никитин действительно вернулся мастером</a:t>
            </a:r>
            <a:r>
              <a:rPr lang="ru-RU" sz="1400" dirty="0" smtClean="0"/>
              <a:t>. </a:t>
            </a:r>
            <a:endParaRPr lang="ru-RU" sz="1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4463" y="144463"/>
            <a:ext cx="4777587" cy="6284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42844" y="6286520"/>
            <a:ext cx="478634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Портрет Елизаветы Петровны ребенком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29256" y="428604"/>
            <a:ext cx="3500430" cy="617823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900" dirty="0" smtClean="0"/>
              <a:t>Он избавился от недостатков рисунка и условностей ранних работ, но сохранил главные свои особенности: общий реализм живописи и прямоту психологических характеристик, довольно темный и насыщенный колорит, в котором преобладают теплые оттенки. К сожалению, судить об этом можно по очень немногим дошедшим до нас произведениям.</a:t>
            </a:r>
            <a:endParaRPr lang="ru-RU" sz="19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4463" y="144463"/>
            <a:ext cx="5070479" cy="657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42844" y="6488668"/>
            <a:ext cx="507209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Портрет царевны Прасковьи Иоанновны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4462" y="144462"/>
            <a:ext cx="5211807" cy="649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42844" y="6286520"/>
            <a:ext cx="521497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Портрет царевны Натальи Алексеевны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57818" y="3357562"/>
            <a:ext cx="37861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Портрет царевны Натальи Алексеевны — одно из ранних произведений Никитинa. </a:t>
            </a:r>
            <a:endParaRPr lang="ru-RU" dirty="0" smtClean="0"/>
          </a:p>
          <a:p>
            <a:r>
              <a:rPr lang="ru-RU" dirty="0" smtClean="0"/>
              <a:t>Наталья </a:t>
            </a:r>
            <a:r>
              <a:rPr lang="ru-RU" dirty="0" smtClean="0"/>
              <a:t>Алексеевна (1673 — 1716), сестра Петра 1, была сторонницей всех его реформ. Одна из образованнейших русских женщин своего времени, она содействовала развитию театра в России.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7158" y="297422"/>
            <a:ext cx="3571900" cy="500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85720" y="5286388"/>
            <a:ext cx="364333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Портрет барона Сергея Григорьевича Строганова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3438" y="252944"/>
            <a:ext cx="4071966" cy="500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643438" y="5214950"/>
            <a:ext cx="407196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Портрет канцлера Г.И.Головкина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071678"/>
            <a:ext cx="9144000" cy="2862322"/>
          </a:xfrm>
          <a:prstGeom prst="rect">
            <a:avLst/>
          </a:prstGeom>
        </p:spPr>
        <p:txBody>
          <a:bodyPr wrap="square">
            <a:spAutoFit/>
            <a:scene3d>
              <a:camera prst="isometricRightUp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Андрей (Матвеевич?)Матвеев (1702 - 1739)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9408" y="125805"/>
            <a:ext cx="2533832" cy="223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72264" y="2500306"/>
            <a:ext cx="2398595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786182" y="0"/>
            <a:ext cx="1917475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14282" y="2500306"/>
            <a:ext cx="186377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500562" y="4055802"/>
            <a:ext cx="1990863" cy="280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9" name="Управляющая кнопка: назад 8">
            <a:hlinkClick r:id="rId7" action="ppaction://hlinksldjump" highlightClick="1"/>
          </p:cNvPr>
          <p:cNvSpPr/>
          <p:nvPr/>
        </p:nvSpPr>
        <p:spPr>
          <a:xfrm>
            <a:off x="8143900" y="6500834"/>
            <a:ext cx="1000100" cy="357166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1250</Words>
  <Application>Microsoft Office PowerPoint</Application>
  <PresentationFormat>Экран (4:3)</PresentationFormat>
  <Paragraphs>55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>HATA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Леонид</dc:creator>
  <cp:lastModifiedBy>Леонид</cp:lastModifiedBy>
  <cp:revision>115</cp:revision>
  <dcterms:created xsi:type="dcterms:W3CDTF">2009-11-23T20:40:02Z</dcterms:created>
  <dcterms:modified xsi:type="dcterms:W3CDTF">2009-11-24T21:44:04Z</dcterms:modified>
</cp:coreProperties>
</file>