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6" r:id="rId4"/>
    <p:sldId id="262" r:id="rId5"/>
    <p:sldId id="259" r:id="rId6"/>
    <p:sldId id="260" r:id="rId7"/>
    <p:sldId id="264" r:id="rId8"/>
    <p:sldId id="263" r:id="rId9"/>
    <p:sldId id="268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796F-218F-413F-94CE-7F1FCF21742A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774-BD82-4203-8DEC-C7FD4DD8E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796F-218F-413F-94CE-7F1FCF21742A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774-BD82-4203-8DEC-C7FD4DD8E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796F-218F-413F-94CE-7F1FCF21742A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774-BD82-4203-8DEC-C7FD4DD8E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796F-218F-413F-94CE-7F1FCF21742A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774-BD82-4203-8DEC-C7FD4DD8E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796F-218F-413F-94CE-7F1FCF21742A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774-BD82-4203-8DEC-C7FD4DD8E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796F-218F-413F-94CE-7F1FCF21742A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774-BD82-4203-8DEC-C7FD4DD8E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796F-218F-413F-94CE-7F1FCF21742A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774-BD82-4203-8DEC-C7FD4DD8E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796F-218F-413F-94CE-7F1FCF21742A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774-BD82-4203-8DEC-C7FD4DD8E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796F-218F-413F-94CE-7F1FCF21742A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774-BD82-4203-8DEC-C7FD4DD8E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796F-218F-413F-94CE-7F1FCF21742A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774-BD82-4203-8DEC-C7FD4DD8E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796F-218F-413F-94CE-7F1FCF21742A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774-BD82-4203-8DEC-C7FD4DD8E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F796F-218F-413F-94CE-7F1FCF21742A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06774-BD82-4203-8DEC-C7FD4DD8E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6.xml"/><Relationship Id="rId7" Type="http://schemas.openxmlformats.org/officeDocument/2006/relationships/slide" Target="slide19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8.xml"/><Relationship Id="rId5" Type="http://schemas.openxmlformats.org/officeDocument/2006/relationships/slide" Target="slide12.xml"/><Relationship Id="rId10" Type="http://schemas.openxmlformats.org/officeDocument/2006/relationships/slide" Target="slide13.xml"/><Relationship Id="rId4" Type="http://schemas.openxmlformats.org/officeDocument/2006/relationships/slide" Target="slide17.xml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14350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Реформы Петра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I.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428736"/>
            <a:ext cx="7643866" cy="228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Культурные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преобразования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7158" y="6492875"/>
            <a:ext cx="857256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Чупров Леонид Александрович МОУ СОШ №3 с. Камень-Рыболов Ханкайского района Приморского края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054" y="214290"/>
            <a:ext cx="187180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929066"/>
            <a:ext cx="2098704" cy="198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643314"/>
            <a:ext cx="3247179" cy="223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500570"/>
            <a:ext cx="1428760" cy="195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142984"/>
            <a:ext cx="2014574" cy="268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3143248"/>
            <a:ext cx="23812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4857760"/>
            <a:ext cx="1125116" cy="150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928670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2" y="285728"/>
            <a:ext cx="2388310" cy="188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4572008"/>
            <a:ext cx="471487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В </a:t>
            </a:r>
            <a:r>
              <a:rPr lang="ru-RU" sz="1400" dirty="0" smtClean="0"/>
              <a:t>петровское время книги даже стали оформлять по-новому: нумеровать страницы цифрами, ввели титульный лист, оглавление, предметный и именной указатели, в книгах появились чертежи и иллюстрации. Тексты стали разбивать на абзацы. Изменился также и формат книг - книги нового времени были невелики по размеру. В 1708 г. по указанию Петра были напечатаны первые карманные книги. За первую четверть 18 века книг вышло больше, чем за 150 предшествующих лет.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3214710" cy="3931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Петр прекрасно понимал, что без книг невозможно распространение знаний, поэтому всячески способствовал их печатанию. В 1700 г. была выдвинута целая программа издания книг. Петр часто сам указывал, какую книгу следует перевести на русский язык. При этом он давал такие рекомендации переводчикам: не столь важно придерживаться близости к тексту, сколь важно передать его главное содержание. </a:t>
            </a:r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5326" y="214290"/>
            <a:ext cx="515055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357694"/>
            <a:ext cx="37820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8"/>
            <a:ext cx="4572032" cy="1708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Рост выпуска книг, большой интерес к знаниям стимулировали и развитие библиотечного дела. </a:t>
            </a:r>
            <a:endParaRPr lang="ru-RU" sz="1400" dirty="0" smtClean="0"/>
          </a:p>
          <a:p>
            <a:pPr>
              <a:lnSpc>
                <a:spcPct val="150000"/>
              </a:lnSpc>
            </a:pPr>
            <a:r>
              <a:rPr lang="ru-RU" sz="1400" dirty="0" smtClean="0"/>
              <a:t>В </a:t>
            </a:r>
            <a:r>
              <a:rPr lang="ru-RU" sz="1400" dirty="0" smtClean="0"/>
              <a:t>1714 г. в Петербурге была основана публичная библиотека. В 1725 г. библиотека насчитывала 11 тысяч книг, включая древние. 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14942" y="3286124"/>
            <a:ext cx="3643306" cy="32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Существовало в Петровские времена и немало личных библиотек, более полутора тысяч книг было и у самого Петра. В основном это были издания необходимые царю в повседневной работе, три четверти собрания составляли книги нерелигиозного содержания. Большинство из них имели отношение к морскому делу, военному искусству, истории, архитектуре и садово-парковому делу.</a:t>
            </a:r>
            <a:endParaRPr 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14290"/>
            <a:ext cx="3881465" cy="291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143248"/>
            <a:ext cx="4728512" cy="351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142844" y="571480"/>
            <a:ext cx="4643470" cy="1857388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1714 г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57200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dirty="0" smtClean="0"/>
              <a:t>Петр I в 1708г. ввел новый гражданский шрифт, пришедший на смену старому кирилловскому полууставу. Для печатания светской учебной, научной, политической литературы и законодательных актов были созданы новые типографии в Москве и Петербурге.</a:t>
            </a:r>
          </a:p>
          <a:p>
            <a:r>
              <a:rPr lang="ru-RU" sz="1400" dirty="0" smtClean="0"/>
              <a:t>Развитие книгопечатания сопровождалось началом организованной книготорговли, а также созданием и развитием сети библиотек. </a:t>
            </a:r>
            <a:endParaRPr lang="ru-RU" sz="1400" dirty="0" smtClean="0"/>
          </a:p>
          <a:p>
            <a:r>
              <a:rPr lang="ru-RU" sz="1400" dirty="0" smtClean="0"/>
              <a:t>С </a:t>
            </a:r>
            <a:r>
              <a:rPr lang="ru-RU" sz="1400" dirty="0" smtClean="0"/>
              <a:t>1702г. систематически выходила первая русская газета "Ведомости".</a:t>
            </a:r>
            <a:endParaRPr lang="ru-RU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14290"/>
            <a:ext cx="3948163" cy="6357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114" y="2527742"/>
            <a:ext cx="4431762" cy="433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214282" y="142852"/>
            <a:ext cx="4572032" cy="2357454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1708 г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С начала 18 в. многое изменилось как в устной, так и в письменной русской речи. Издавались книги с правилами хорошего тона, рекомендациями по этикету, поведению в различных сферах жизни. Появились обращения на “ Вы”, “ Милостивый государь”, “ Господин”. Письма заканчивали подписями:” Ваш покорный слуга”, “ Остаюсь к услужению готовый”. Русский язык в петровскую эпоху обогатился множеством новых слов, преимущественно иностранного происхождения.</a:t>
            </a:r>
            <a:endParaRPr lang="ru-RU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835824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3857652" cy="289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Гражданский </a:t>
            </a:r>
            <a:r>
              <a:rPr lang="ru-RU" sz="1400" dirty="0" smtClean="0">
                <a:solidFill>
                  <a:srgbClr val="FF0000"/>
                </a:solidFill>
              </a:rPr>
              <a:t>шрифт </a:t>
            </a:r>
            <a:r>
              <a:rPr lang="ru-RU" sz="1400" dirty="0" smtClean="0"/>
              <a:t>— </a:t>
            </a:r>
            <a:r>
              <a:rPr lang="ru-RU" sz="1400" dirty="0" smtClean="0"/>
              <a:t>шрифт</a:t>
            </a:r>
            <a:r>
              <a:rPr lang="ru-RU" sz="1400" dirty="0" smtClean="0"/>
              <a:t>, введённый в России Петром I в 1708 году для печати светских изданий в результате первой реформы русского алфавита (изменения состава азбуки и упрощения начертания букв алфавита</a:t>
            </a:r>
            <a:r>
              <a:rPr lang="ru-RU" sz="1400" dirty="0" smtClean="0"/>
              <a:t>).</a:t>
            </a:r>
            <a:endParaRPr lang="ru-RU" sz="1400" dirty="0" smtClean="0"/>
          </a:p>
          <a:p>
            <a:r>
              <a:rPr lang="ru-RU" sz="1400" dirty="0" smtClean="0"/>
              <a:t>Петровская реформа русского типографского шрифта была проведена в 1708—1710 гг. Её целью было приблизить облик русской книги и иных печатных изданий к тому, как выглядели западноевропейские издания того времени, резко отличавшиеся от типично средневековых по виду русских изданий, которые набирались церковнославянским шрифтом — полууставом. 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4357694"/>
            <a:ext cx="457200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dirty="0" smtClean="0"/>
              <a:t>В январе 1707 г. по эскизам, предположительно выполненным лично Петром I, чертёжник и рисовальщик Куленбах, состоявший при штабе армии, сделал рисунки тридцати двух строчных букв русского алфавита, а также четырёх прописных букв (А, Д, Е, Т). Полный комплект шрифтовых знаков в трёх размерах по рисункам Куленбаха был заказан в Амстердаме в типографии белорусского мастера Ильи Копиевича; одновременно шрифты по этим рисункам были заказаны в Москве, на Печатном дворе.</a:t>
            </a:r>
            <a:endParaRPr lang="ru-RU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14290"/>
            <a:ext cx="221457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14290"/>
            <a:ext cx="221596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389324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назад 6">
            <a:hlinkClick r:id="rId5" action="ppaction://hlinksldjump" highlightClick="1"/>
          </p:cNvPr>
          <p:cNvSpPr/>
          <p:nvPr/>
        </p:nvSpPr>
        <p:spPr>
          <a:xfrm>
            <a:off x="214282" y="214290"/>
            <a:ext cx="3929090" cy="3000396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1708 г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3500438"/>
            <a:ext cx="4214810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Морской кадетский корпус — военно-морское учебное заведение Санкт-Петербурге, а как правопреемник московской «навигацкой школы» (1701—1715) — старейшее в России. Морским кадетским корпусом именовался с 11 февраля 1891 года по 20 декабря 1906 года, с 20 декабря 1906 года до 9 марта 1916 года — Морской корпус (Его Императорского Высочества наследника Цесаревича корпус) — Императорский морской кадетский корпус, с 14 сентября 1916 года  </a:t>
            </a:r>
            <a:r>
              <a:rPr lang="ru-RU" sz="1400" dirty="0" smtClean="0"/>
              <a:t>по </a:t>
            </a:r>
            <a:r>
              <a:rPr lang="ru-RU" sz="1400" dirty="0" smtClean="0"/>
              <a:t>9 марта 1918 года — Морское училище. С 25 января 2001 года — учреждение вновь получило наименование — Морской корпус и ему было присвоено имя основателя — Петра Великого. 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143404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14 января 1701 года последовал высочайший указ об учреждении в Москве школы «математических и навигацких, то есть мореходных хитростно искусств </a:t>
            </a:r>
            <a:r>
              <a:rPr lang="ru-RU" sz="1400" dirty="0" smtClean="0"/>
              <a:t>учения».  </a:t>
            </a:r>
            <a:r>
              <a:rPr lang="ru-RU" sz="1400" dirty="0" smtClean="0"/>
              <a:t>Школе повелено состоять в ведении оружейной палаты, а в ученье набирать «добровольно хотящих, иных же паче и со принуждением». Первым учителем был англичанин Генри Фарварсон, в 1698 году вступивший в русскую службу. На содержание школы с 1713 года положено было отпускать по 22 456 рублей в год.</a:t>
            </a:r>
            <a:endParaRPr lang="ru-RU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321471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294" y="285728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0" y="0"/>
            <a:ext cx="4143372" cy="2214554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1701 г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8"/>
            <a:ext cx="4143404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Основано в 1701 году по Указу Петра I в Москве и носило название военно-инженерной школы. За многовековую историю неоднократно менялось название учебного заведения: инженерная школа, кадетский корпус, Главное (затем Николаевское) военное училище, Первые советские курсы, Военно-инженерный техникум, филиал Военно-инженерного университета, военное училище (институт).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3929066"/>
            <a:ext cx="4143372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Старейшее военно-инженерное учебное заведение страны имеет мировую известность. Выпускниками его в разные годы были великий русский полководец М. И. Кутузов, писатель Ф. М. Достоевский, знаменитый ученый П. Н. Яблочков, композитор Ц. А. Кюи, русский физиолог, нижегородец И. М. Сеченов, основатель Нижегородской </a:t>
            </a:r>
            <a:r>
              <a:rPr lang="ru-RU" sz="1400" dirty="0" err="1" smtClean="0"/>
              <a:t>радиолаборатории</a:t>
            </a:r>
            <a:r>
              <a:rPr lang="ru-RU" sz="1400" dirty="0" smtClean="0"/>
              <a:t> М. А. Бонч-Бруевич, русский историк и государственный деятель В. Н. Татищев, Герой Советского Союза Д. М. </a:t>
            </a:r>
            <a:r>
              <a:rPr lang="ru-RU" sz="1400" dirty="0" err="1" smtClean="0"/>
              <a:t>Карбышев</a:t>
            </a:r>
            <a:r>
              <a:rPr lang="ru-RU" sz="1400" dirty="0" smtClean="0"/>
              <a:t>…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Нижегородское высшее военно-инженерное командное училище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481" y="642918"/>
            <a:ext cx="409577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496"/>
            <a:ext cx="428181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214282" y="642918"/>
            <a:ext cx="4143404" cy="2000264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1701 г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3643314"/>
            <a:ext cx="4429156" cy="30008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Полное наименование – Государственное образовательное учреждение высшего профессионального образования «Военная академия Ракетных войск стратегического назначения имени Петра Великого» Министерства обороны Российской Федерации.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290"/>
            <a:ext cx="43577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214290"/>
            <a:ext cx="4286280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 1701 году в Москве открылась артиллерийская школа на 300 человек, а в 1712 году в Петербурге – вторая артиллерийская школа. Для подготовки инженерных кадров были созданы две инженерные школы (в 1708 и 1719 годы).</a:t>
            </a:r>
          </a:p>
          <a:p>
            <a:r>
              <a:rPr lang="ru-RU" dirty="0" smtClean="0"/>
              <a:t>Для </a:t>
            </a:r>
            <a:r>
              <a:rPr lang="ru-RU" dirty="0" smtClean="0"/>
              <a:t>подготовки морских кадров Петр I открыл в Москве в 1701 году школу математических и навигацких наук, а в 1715 году в Петербурге – Морскую академию.</a:t>
            </a:r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14752"/>
            <a:ext cx="410084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142844" y="214290"/>
            <a:ext cx="4286280" cy="314327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1701, </a:t>
            </a:r>
          </a:p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1712 гг.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214842" cy="30027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1724 — Петербургская академия наук учреждена в Санкт-Петербурге по распоряжению императора Петра I Указом правительствующего Сената от 28 января (8 февраля) 1724 года. Академия основана по образцу западноевропейских академий. В отличие от них (которые автономны), РАН в большей степени зависит от государства.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3857628"/>
            <a:ext cx="442912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Регламент Академии был утверждён в 1747. Первым президентом назначен Л. Л. Блюментрост. Первые академики АН (математик Я. Герман, астроном Ж. Н. Делиль, физиолог и математик Д. Бернулли и другие) приехали в Россию из Европы. Первым отечественным академиком стал М. В. Ломоносов.</a:t>
            </a:r>
          </a:p>
          <a:p>
            <a:r>
              <a:rPr lang="ru-RU" sz="1400" dirty="0" smtClean="0"/>
              <a:t>Главными </a:t>
            </a:r>
            <a:r>
              <a:rPr lang="ru-RU" sz="1400" dirty="0" smtClean="0"/>
              <a:t>научными направлениями Петербургской Академии наук середины XVIII века оставались физико-математические и естественные науки, в развитие которых значительный вклад внесли М. В. Ломоносов, Ж. Н. Делиль, Л. Эйлер, С. П. Крашенинников, И. И. Лепёхин, Г. Ф. Миллер и другие.</a:t>
            </a:r>
            <a:endParaRPr lang="ru-RU" sz="14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038" y="3429000"/>
            <a:ext cx="419102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0"/>
            <a:ext cx="2967405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57818" y="3429000"/>
            <a:ext cx="2928958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Л. Л. Блюментрост.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Управляющая кнопка: назад 8">
            <a:hlinkClick r:id="rId4" action="ppaction://hlinksldjump" highlightClick="1"/>
          </p:cNvPr>
          <p:cNvSpPr/>
          <p:nvPr/>
        </p:nvSpPr>
        <p:spPr>
          <a:xfrm>
            <a:off x="214282" y="142852"/>
            <a:ext cx="4214842" cy="3071834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1724 г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357718" cy="30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Кунсткамера </a:t>
            </a:r>
            <a:r>
              <a:rPr lang="ru-RU" sz="1400" dirty="0" smtClean="0"/>
              <a:t>— кабинет редкостей, музей антропологии и этнографии имени Петра Великого Российской академии наук, — первый музей России, учреждённый императором Петром Первым и находящийся в Санкт-Петербурге.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Обладает </a:t>
            </a:r>
            <a:r>
              <a:rPr lang="ru-RU" sz="1400" dirty="0" smtClean="0"/>
              <a:t>уникальной коллекцией предметов старины, раскрывающих историю и быт многих народов. Но многим этот музей известен по коллекции «уродцев» — анатомических редкостей и аномалий.</a:t>
            </a:r>
            <a:endParaRPr lang="ru-RU" sz="1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290"/>
            <a:ext cx="425932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876"/>
            <a:ext cx="4429156" cy="299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71876"/>
            <a:ext cx="4267200" cy="298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назад 6">
            <a:hlinkClick r:id="rId5" action="ppaction://hlinksldjump" highlightClick="1"/>
          </p:cNvPr>
          <p:cNvSpPr/>
          <p:nvPr/>
        </p:nvSpPr>
        <p:spPr>
          <a:xfrm>
            <a:off x="214282" y="214290"/>
            <a:ext cx="4357718" cy="3000396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</a:rPr>
              <a:t>1714 г</a:t>
            </a:r>
            <a:endParaRPr lang="ru-RU" sz="8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3 (граница и черта) 3"/>
          <p:cNvSpPr/>
          <p:nvPr/>
        </p:nvSpPr>
        <p:spPr>
          <a:xfrm>
            <a:off x="500034" y="285728"/>
            <a:ext cx="1714512" cy="500066"/>
          </a:xfrm>
          <a:prstGeom prst="accentBorderCallout3">
            <a:avLst>
              <a:gd name="adj1" fmla="val 96325"/>
              <a:gd name="adj2" fmla="val -6717"/>
              <a:gd name="adj3" fmla="val 96324"/>
              <a:gd name="adj4" fmla="val -21516"/>
              <a:gd name="adj5" fmla="val 898385"/>
              <a:gd name="adj6" fmla="val -20707"/>
              <a:gd name="adj7" fmla="val 902574"/>
              <a:gd name="adj8" fmla="val 10398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80808"/>
                </a:solidFill>
              </a:rPr>
              <a:t>Образование</a:t>
            </a:r>
          </a:p>
        </p:txBody>
      </p:sp>
      <p:sp>
        <p:nvSpPr>
          <p:cNvPr id="5" name="Выноска 3 (граница и черта) 4"/>
          <p:cNvSpPr/>
          <p:nvPr/>
        </p:nvSpPr>
        <p:spPr>
          <a:xfrm>
            <a:off x="4071934" y="357166"/>
            <a:ext cx="1714512" cy="500066"/>
          </a:xfrm>
          <a:prstGeom prst="accentBorderCallout3">
            <a:avLst>
              <a:gd name="adj1" fmla="val 96325"/>
              <a:gd name="adj2" fmla="val -6717"/>
              <a:gd name="adj3" fmla="val 96325"/>
              <a:gd name="adj4" fmla="val -21516"/>
              <a:gd name="adj5" fmla="val 1117256"/>
              <a:gd name="adj6" fmla="val -20707"/>
              <a:gd name="adj7" fmla="val 1115905"/>
              <a:gd name="adj8" fmla="val 9914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80808"/>
                </a:solidFill>
              </a:rPr>
              <a:t>Наука   и </a:t>
            </a:r>
          </a:p>
          <a:p>
            <a:pPr algn="ctr"/>
            <a:r>
              <a:rPr lang="ru-RU" dirty="0" smtClean="0">
                <a:solidFill>
                  <a:srgbClr val="080808"/>
                </a:solidFill>
              </a:rPr>
              <a:t>Просвещение</a:t>
            </a:r>
          </a:p>
        </p:txBody>
      </p:sp>
      <p:sp>
        <p:nvSpPr>
          <p:cNvPr id="7" name="Выноска 3 (граница и черта) 6"/>
          <p:cNvSpPr/>
          <p:nvPr/>
        </p:nvSpPr>
        <p:spPr>
          <a:xfrm>
            <a:off x="7215206" y="285728"/>
            <a:ext cx="1714512" cy="500066"/>
          </a:xfrm>
          <a:prstGeom prst="accentBorderCallout3">
            <a:avLst>
              <a:gd name="adj1" fmla="val 96325"/>
              <a:gd name="adj2" fmla="val -6717"/>
              <a:gd name="adj3" fmla="val 101866"/>
              <a:gd name="adj4" fmla="val -18284"/>
              <a:gd name="adj5" fmla="val 1111715"/>
              <a:gd name="adj6" fmla="val -16666"/>
              <a:gd name="adj7" fmla="val 1115906"/>
              <a:gd name="adj8" fmla="val 10156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80808"/>
                </a:solidFill>
              </a:rPr>
              <a:t>Новое  в быту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285720" y="1000108"/>
            <a:ext cx="2500330" cy="642942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Учеба дворян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за границей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Управляющая кнопка: далее 8">
            <a:hlinkClick r:id="rId2" action="ppaction://hlinksldjump" highlightClick="1"/>
          </p:cNvPr>
          <p:cNvSpPr/>
          <p:nvPr/>
        </p:nvSpPr>
        <p:spPr>
          <a:xfrm>
            <a:off x="285720" y="1785926"/>
            <a:ext cx="2500330" cy="642942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Открытие школ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 училищ</a:t>
            </a:r>
          </a:p>
        </p:txBody>
      </p:sp>
      <p:sp>
        <p:nvSpPr>
          <p:cNvPr id="10" name="Управляющая кнопка: далее 9">
            <a:hlinkClick r:id="rId2" action="ppaction://hlinksldjump" highlightClick="1"/>
          </p:cNvPr>
          <p:cNvSpPr/>
          <p:nvPr/>
        </p:nvSpPr>
        <p:spPr>
          <a:xfrm>
            <a:off x="285720" y="2571744"/>
            <a:ext cx="2500330" cy="42862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Морское</a:t>
            </a:r>
          </a:p>
        </p:txBody>
      </p:sp>
      <p:sp>
        <p:nvSpPr>
          <p:cNvPr id="11" name="Управляющая кнопка: далее 10">
            <a:hlinkClick r:id="rId3" action="ppaction://hlinksldjump" highlightClick="1"/>
          </p:cNvPr>
          <p:cNvSpPr/>
          <p:nvPr/>
        </p:nvSpPr>
        <p:spPr>
          <a:xfrm>
            <a:off x="285720" y="3286124"/>
            <a:ext cx="2500330" cy="42862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Инженерное</a:t>
            </a:r>
          </a:p>
        </p:txBody>
      </p:sp>
      <p:sp>
        <p:nvSpPr>
          <p:cNvPr id="12" name="Управляющая кнопка: далее 11">
            <a:hlinkClick r:id="rId4" action="ppaction://hlinksldjump" highlightClick="1"/>
          </p:cNvPr>
          <p:cNvSpPr/>
          <p:nvPr/>
        </p:nvSpPr>
        <p:spPr>
          <a:xfrm>
            <a:off x="285720" y="4000504"/>
            <a:ext cx="2500330" cy="42862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Артиллерийское</a:t>
            </a:r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>
            <a:off x="3929058" y="1000108"/>
            <a:ext cx="1928826" cy="571504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Гражданский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шрифт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далее 13">
            <a:hlinkClick r:id="rId5" action="ppaction://hlinksldjump" highlightClick="1"/>
          </p:cNvPr>
          <p:cNvSpPr/>
          <p:nvPr/>
        </p:nvSpPr>
        <p:spPr>
          <a:xfrm>
            <a:off x="3929058" y="1857364"/>
            <a:ext cx="1928826" cy="85725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Газета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«Ведомости»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1702-1703 гг.</a:t>
            </a:r>
          </a:p>
        </p:txBody>
      </p:sp>
      <p:sp>
        <p:nvSpPr>
          <p:cNvPr id="15" name="Управляющая кнопка: далее 14">
            <a:hlinkClick r:id="rId6" action="ppaction://hlinksldjump" highlightClick="1"/>
          </p:cNvPr>
          <p:cNvSpPr/>
          <p:nvPr/>
        </p:nvSpPr>
        <p:spPr>
          <a:xfrm>
            <a:off x="3929058" y="3000372"/>
            <a:ext cx="1928826" cy="85725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Публичная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библиотека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1714 г.</a:t>
            </a:r>
          </a:p>
        </p:txBody>
      </p:sp>
      <p:sp>
        <p:nvSpPr>
          <p:cNvPr id="16" name="Управляющая кнопка: далее 15">
            <a:hlinkClick r:id="rId7" action="ppaction://hlinksldjump" highlightClick="1"/>
          </p:cNvPr>
          <p:cNvSpPr/>
          <p:nvPr/>
        </p:nvSpPr>
        <p:spPr>
          <a:xfrm>
            <a:off x="3929058" y="4000504"/>
            <a:ext cx="1928826" cy="642942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Кунсткамера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1714 г.</a:t>
            </a:r>
          </a:p>
        </p:txBody>
      </p:sp>
      <p:sp>
        <p:nvSpPr>
          <p:cNvPr id="20" name="Управляющая кнопка: далее 19">
            <a:hlinkClick r:id="rId8" action="ppaction://hlinksldjump" highlightClick="1"/>
          </p:cNvPr>
          <p:cNvSpPr/>
          <p:nvPr/>
        </p:nvSpPr>
        <p:spPr>
          <a:xfrm>
            <a:off x="7072330" y="1000108"/>
            <a:ext cx="1928826" cy="121444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Новое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Летоисчисление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1700 г.</a:t>
            </a:r>
          </a:p>
        </p:txBody>
      </p:sp>
      <p:sp>
        <p:nvSpPr>
          <p:cNvPr id="21" name="Управляющая кнопка: далее 20">
            <a:hlinkClick r:id="rId9" action="ppaction://hlinksldjump" highlightClick="1"/>
          </p:cNvPr>
          <p:cNvSpPr/>
          <p:nvPr/>
        </p:nvSpPr>
        <p:spPr>
          <a:xfrm>
            <a:off x="7072330" y="2285992"/>
            <a:ext cx="1928826" cy="71438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Европейская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одежда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7072330" y="3143248"/>
            <a:ext cx="1857388" cy="4286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«Ассамблеи»</a:t>
            </a:r>
          </a:p>
        </p:txBody>
      </p:sp>
      <p:sp>
        <p:nvSpPr>
          <p:cNvPr id="23" name="Управляющая кнопка: далее 22">
            <a:hlinkClick r:id="rId10" action="ppaction://hlinksldjump" highlightClick="1"/>
          </p:cNvPr>
          <p:cNvSpPr/>
          <p:nvPr/>
        </p:nvSpPr>
        <p:spPr>
          <a:xfrm>
            <a:off x="7072330" y="5214950"/>
            <a:ext cx="1857388" cy="4286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Этикет</a:t>
            </a:r>
          </a:p>
        </p:txBody>
      </p:sp>
      <p:sp>
        <p:nvSpPr>
          <p:cNvPr id="24" name="Управляющая кнопка: далее 23">
            <a:hlinkClick r:id="rId11" action="ppaction://hlinksldjump" highlightClick="1"/>
          </p:cNvPr>
          <p:cNvSpPr/>
          <p:nvPr/>
        </p:nvSpPr>
        <p:spPr>
          <a:xfrm>
            <a:off x="3929058" y="4857760"/>
            <a:ext cx="1928826" cy="642942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Академия наук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1725 г.</a:t>
            </a: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7072330" y="3643314"/>
            <a:ext cx="1857388" cy="4286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Брадобритие</a:t>
            </a: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072330" y="4143380"/>
            <a:ext cx="1857388" cy="4286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Орудия труда</a:t>
            </a: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072330" y="4714884"/>
            <a:ext cx="1857388" cy="4286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Растения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642910" y="357166"/>
            <a:ext cx="8072494" cy="6072230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Какие орудия труда, не использовавшиеся ранее, появились в хозяйстве крестьян на Руси?</a:t>
            </a:r>
          </a:p>
          <a:p>
            <a:pPr marL="342900" indent="-342900">
              <a:buFont typeface="+mj-lt"/>
              <a:buAutoNum type="arabicPeriod"/>
            </a:pPr>
            <a:endParaRPr lang="ru-RU" sz="36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Какие растения были завезены в Россию при Петре </a:t>
            </a:r>
            <a:r>
              <a:rPr lang="en-US" sz="3600" dirty="0" smtClean="0">
                <a:solidFill>
                  <a:schemeClr val="tx1"/>
                </a:solidFill>
              </a:rPr>
              <a:t>I</a:t>
            </a:r>
            <a:r>
              <a:rPr lang="ru-RU" sz="3600" dirty="0" smtClean="0">
                <a:solidFill>
                  <a:schemeClr val="tx1"/>
                </a:solidFill>
              </a:rPr>
              <a:t>?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3929090" cy="26334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Ассамблея Петра I — празднование, введенное Петром в культурную жизнь русского общества в декабре 1718 года. </a:t>
            </a:r>
            <a:r>
              <a:rPr lang="ru-RU" sz="1600" dirty="0" smtClean="0"/>
              <a:t>Идея ассамблей была заимствована из форм проведения досуга, виденных им в Европе. Проводились во все времена года, летом — на открытом воздухе.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3357562"/>
            <a:ext cx="3071802" cy="3167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500" dirty="0" smtClean="0"/>
              <a:t>В программу ассамблей входили еда, напитки, танцы, игры и беседы. Этикет поведения на ассамблей был регламентирован петровским указом. Согласно указу, посещение ассамблей было обязательно для дворян и членов их семей. После Петра ассамблеи трансформировались в балы.</a:t>
            </a:r>
            <a:endParaRPr lang="ru-RU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06970"/>
            <a:ext cx="5286412" cy="337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286277" cy="294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14282" y="285728"/>
            <a:ext cx="3929090" cy="2643206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1718 г</a:t>
            </a:r>
            <a:endParaRPr lang="ru-RU" sz="8000" b="1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4" y="4357694"/>
            <a:ext cx="4143372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По-новому стало исчисляться и время суток. Куранты, установленные на Спасской башне в начале 17 в. имели циферблат с 17 делениями, вращался циферблат и подводил одну из цифр к стрелке. Количество дневных и ночных часов в сутках колебалось от 7 до 17. При Петре количество часов в сутках стало неизменным - 24. В начале 18 в. куранты в Кремле заменили голландскими, с подвижными часовой и минутной стрелками, и циферблатом с 12 делениями.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85794"/>
            <a:ext cx="4572000" cy="2893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dirty="0" smtClean="0"/>
              <a:t>В царствование Петра в обиход вошел </a:t>
            </a:r>
            <a:r>
              <a:rPr lang="ru-RU" sz="1400" dirty="0" smtClean="0"/>
              <a:t> юлианский </a:t>
            </a:r>
            <a:r>
              <a:rPr lang="ru-RU" sz="1400" dirty="0" smtClean="0"/>
              <a:t>календарь. Летоисчисление стали вести от Рождества Христова. В связи с этим событием началом года теперь считалось 1 января, а не 1 </a:t>
            </a:r>
            <a:r>
              <a:rPr lang="ru-RU" sz="1400" dirty="0" smtClean="0"/>
              <a:t>сентября. </a:t>
            </a:r>
            <a:r>
              <a:rPr lang="ru-RU" sz="1400" dirty="0" smtClean="0"/>
              <a:t>Таким образом, вместо 7208 года в России начался 1700 год. Отныне 1 января предписывалось поздравлять друг друга с Новым годом, украшать дома ветками и деревьями сосновыми, еловыми и можжевеловыми. В честь праздника устраивали пушечную пальбу и фейерверки. Впервые в России увидели фейерверки именно при Петре. Устраивались они по большим праздникам: в новогоднюю ночь, в день рождения царя, в честь военных побед.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ln cmpd="sng">
            <a:solidFill>
              <a:schemeClr val="tx1"/>
            </a:solidFill>
            <a:prstDash val="dashDot"/>
          </a:ln>
          <a:effectLst>
            <a:outerShdw dist="50800" sx="1000" sy="1000" algn="ctr" rotWithShape="0">
              <a:srgbClr val="000000"/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1"/>
            </a:contourClr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 Указал великий государь впредь лета счислять в приказах и во всяких делах и крепостях писать с нынешнего января с числа 1 от Рождества Христова 1700 года “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817864"/>
            <a:ext cx="2928958" cy="287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785794"/>
            <a:ext cx="40005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0" y="785794"/>
            <a:ext cx="4572000" cy="2857520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1700 г</a:t>
            </a:r>
            <a:endParaRPr lang="ru-RU" sz="8000" b="1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4000504"/>
            <a:ext cx="4214842" cy="25355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В</a:t>
            </a:r>
            <a:r>
              <a:rPr lang="ru-RU" dirty="0" smtClean="0"/>
              <a:t>1700 г. Петр I волевым порядком перенес начало Нового года на 1 января. Как тогда объяснялось, это было связано не с экономическими факторами, а с целью интеграции с Европой, в которой Новый Год начинался 1 января.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467" y="0"/>
            <a:ext cx="476253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455032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6286520"/>
            <a:ext cx="3929090" cy="571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Празднование Нового Года в допетровское время (1 сентября)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4643438" y="4000504"/>
            <a:ext cx="4214842" cy="2571768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1700 г</a:t>
            </a:r>
            <a:endParaRPr lang="ru-RU" sz="8000" b="1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86182" y="4143380"/>
            <a:ext cx="5215006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Государство пыталось насильственно изменить внешний вид своих подданных, и в первую очередь — боярства. За время царствования Петра Великого вышел ряд указов, посвященных этой проблеме: о наказании за ношение бороды, об установлении для всех чинов, носящих бороды, особой подати и особого покроя платья, о порядке взыскания штрафов с бородачей, о том, как поступать с теми, кто не бреет бороды и не носит «указного» платья. Каралась торговля русским платьем и сапогами. От бородачей было запрещено принимать челобитные и т. д. Русское общество с трудом воспринимало перемены, затрагивавшие не только бытовое, но и религиозное сознание.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4572000" cy="2315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Реформы Петра I коренным образом ломали бытовые устои русского общества. Одним из первых стал указ от 16 января 1705 г. «О бритии бород и усов всякого чина людям, кроме попов и дьяконов, о взятии пошлины с тех, которые сего исполнить не захотят, и о выдаче заплатившим пошлину знаков». Его неисполнение влекло суровые наказания, даже ссылку на каторгу. </a:t>
            </a:r>
            <a:endParaRPr lang="ru-RU" sz="14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3786182" y="4143380"/>
            <a:ext cx="5214974" cy="2500330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</a:rPr>
              <a:t>1705 г</a:t>
            </a:r>
            <a:endParaRPr lang="ru-RU" sz="8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710" y="214290"/>
            <a:ext cx="384936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4000496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В январе 1700 г. выходит царский указ об упразднении старомодного русского платья, мужчинам и женщинам велено было переодеться в венгерское и немецкое платье. В городе на видных местах вывешены были образцы новой одежды, пошив и продажа старой запрещались. Новая мода приживалась трудно.</a:t>
            </a:r>
            <a:endParaRPr lang="ru-RU" sz="1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29066"/>
            <a:ext cx="1757732" cy="271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628" y="5500702"/>
            <a:ext cx="371476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dk1"/>
                </a:solidFill>
              </a:rPr>
              <a:t>Однако, как ни богаты и красивы были мужские наряды, им было трудно тягаться с женскими. Дама, одетая в нарядное платье, напоминала изящную фарфоровую статуэтку.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6318" y="214290"/>
            <a:ext cx="36433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57364"/>
            <a:ext cx="3340125" cy="186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000504"/>
            <a:ext cx="1785950" cy="269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Управляющая кнопка: назад 9">
            <a:hlinkClick r:id="rId6" action="ppaction://hlinksldjump" highlightClick="1"/>
          </p:cNvPr>
          <p:cNvSpPr/>
          <p:nvPr/>
        </p:nvSpPr>
        <p:spPr>
          <a:xfrm>
            <a:off x="357158" y="142852"/>
            <a:ext cx="4000528" cy="1571636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1700 г.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392909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Наряд </a:t>
            </a:r>
            <a:r>
              <a:rPr lang="ru-RU" sz="1400" dirty="0" smtClean="0"/>
              <a:t>русского дворянина изменился до неузнаваемости, неизменным элементом мужского платья стала белая рубашка и галстук в виде ленты, поверх одевался камзол и кафтан. Кафтан носили незастегнутым - нараспашку. В те времена законодательницей мод считалась Франция, поэтому многие предметы туалета имели французские названия, например “кюлоты” - короткие мужские штаны, к ним полагались белые шелковые чулки. 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-1"/>
            <a:ext cx="3000364" cy="400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14290"/>
            <a:ext cx="35004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143380"/>
            <a:ext cx="3429319" cy="230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286124"/>
            <a:ext cx="428213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421484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Модной </a:t>
            </a:r>
            <a:r>
              <a:rPr lang="ru-RU" sz="1400" dirty="0" smtClean="0"/>
              <a:t>обувью считались тупоносые туфли на небольшом каблуке с большими металлическими пряжками, или сапоги - ботфорты - с широкими раструбами в верхней части голенищ. В Оружейной палате Московского Кремля среди предметов одежды хранится пара грубых кожаных ботфорт, принадлежавших Петру . Существует мнение, что царь, владевший многими ремеслами в совершенстве, сшил их собственноручно</a:t>
            </a:r>
            <a:r>
              <a:rPr lang="ru-RU" sz="1400" dirty="0" smtClean="0"/>
              <a:t>.</a:t>
            </a:r>
            <a:endParaRPr lang="ru-RU" sz="1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5500702"/>
            <a:ext cx="4000528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Тогда же вошел в моду и парик. При всем своем неудобстве он имел и немалые преимущества: долго сохранял форму, скрывал лысину, и придавал своему владельцу представительный вид.</a:t>
            </a:r>
            <a:endParaRPr lang="ru-RU" sz="1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429010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51"/>
            <a:ext cx="4000528" cy="524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2089</Words>
  <Application>Microsoft Office PowerPoint</Application>
  <PresentationFormat>Экран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Леонид</cp:lastModifiedBy>
  <cp:revision>172</cp:revision>
  <dcterms:created xsi:type="dcterms:W3CDTF">2009-11-23T05:32:29Z</dcterms:created>
  <dcterms:modified xsi:type="dcterms:W3CDTF">2009-11-23T20:51:16Z</dcterms:modified>
</cp:coreProperties>
</file>