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6" r:id="rId3"/>
    <p:sldId id="267" r:id="rId4"/>
    <p:sldId id="268" r:id="rId5"/>
    <p:sldId id="258" r:id="rId6"/>
    <p:sldId id="269" r:id="rId7"/>
    <p:sldId id="270" r:id="rId8"/>
    <p:sldId id="271" r:id="rId9"/>
    <p:sldId id="272" r:id="rId10"/>
    <p:sldId id="273" r:id="rId11"/>
    <p:sldId id="259" r:id="rId12"/>
    <p:sldId id="260" r:id="rId13"/>
    <p:sldId id="261" r:id="rId14"/>
    <p:sldId id="274" r:id="rId15"/>
    <p:sldId id="262" r:id="rId16"/>
    <p:sldId id="263" r:id="rId17"/>
    <p:sldId id="275" r:id="rId18"/>
    <p:sldId id="264" r:id="rId19"/>
    <p:sldId id="276" r:id="rId20"/>
    <p:sldId id="277" r:id="rId21"/>
    <p:sldId id="265" r:id="rId22"/>
    <p:sldId id="278" r:id="rId23"/>
    <p:sldId id="279" r:id="rId24"/>
    <p:sldId id="257" r:id="rId25"/>
    <p:sldId id="281" r:id="rId26"/>
    <p:sldId id="282" r:id="rId27"/>
    <p:sldId id="283" r:id="rId28"/>
    <p:sldId id="284" r:id="rId29"/>
    <p:sldId id="295" r:id="rId30"/>
    <p:sldId id="296" r:id="rId31"/>
    <p:sldId id="285" r:id="rId32"/>
    <p:sldId id="297" r:id="rId33"/>
    <p:sldId id="298" r:id="rId34"/>
    <p:sldId id="299" r:id="rId35"/>
    <p:sldId id="300" r:id="rId36"/>
    <p:sldId id="301" r:id="rId37"/>
    <p:sldId id="303" r:id="rId38"/>
    <p:sldId id="280" r:id="rId39"/>
    <p:sldId id="287" r:id="rId40"/>
    <p:sldId id="304" r:id="rId41"/>
    <p:sldId id="305" r:id="rId42"/>
    <p:sldId id="306" r:id="rId43"/>
    <p:sldId id="302" r:id="rId44"/>
    <p:sldId id="307" r:id="rId45"/>
    <p:sldId id="308" r:id="rId46"/>
    <p:sldId id="309" r:id="rId47"/>
    <p:sldId id="310" r:id="rId48"/>
    <p:sldId id="311" r:id="rId49"/>
    <p:sldId id="312" r:id="rId50"/>
    <p:sldId id="288" r:id="rId51"/>
    <p:sldId id="314" r:id="rId52"/>
    <p:sldId id="315" r:id="rId53"/>
    <p:sldId id="316" r:id="rId54"/>
    <p:sldId id="317" r:id="rId55"/>
    <p:sldId id="318" r:id="rId56"/>
    <p:sldId id="313" r:id="rId57"/>
    <p:sldId id="319" r:id="rId58"/>
    <p:sldId id="320" r:id="rId59"/>
    <p:sldId id="321" r:id="rId60"/>
    <p:sldId id="322" r:id="rId61"/>
    <p:sldId id="323" r:id="rId62"/>
    <p:sldId id="286" r:id="rId63"/>
    <p:sldId id="290" r:id="rId64"/>
    <p:sldId id="324" r:id="rId65"/>
    <p:sldId id="291" r:id="rId66"/>
    <p:sldId id="292" r:id="rId67"/>
    <p:sldId id="293" r:id="rId68"/>
    <p:sldId id="294" r:id="rId69"/>
    <p:sldId id="289" r:id="rId7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546"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5028"/>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D11FAF8C-A590-4EBE-95AF-7D499F8C565F}" type="datetimeFigureOut">
              <a:rPr lang="ru-RU" smtClean="0"/>
              <a:pPr/>
              <a:t>08.11.2009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5F56BCC-7B5D-4DE6-BDAF-1379B9B726E3}"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11FAF8C-A590-4EBE-95AF-7D499F8C565F}" type="datetimeFigureOut">
              <a:rPr lang="ru-RU" smtClean="0"/>
              <a:pPr/>
              <a:t>08.11.2009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5F56BCC-7B5D-4DE6-BDAF-1379B9B726E3}"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11FAF8C-A590-4EBE-95AF-7D499F8C565F}" type="datetimeFigureOut">
              <a:rPr lang="ru-RU" smtClean="0"/>
              <a:pPr/>
              <a:t>08.11.2009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5F56BCC-7B5D-4DE6-BDAF-1379B9B726E3}"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11FAF8C-A590-4EBE-95AF-7D499F8C565F}" type="datetimeFigureOut">
              <a:rPr lang="ru-RU" smtClean="0"/>
              <a:pPr/>
              <a:t>08.11.2009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5F56BCC-7B5D-4DE6-BDAF-1379B9B726E3}"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D11FAF8C-A590-4EBE-95AF-7D499F8C565F}" type="datetimeFigureOut">
              <a:rPr lang="ru-RU" smtClean="0"/>
              <a:pPr/>
              <a:t>08.11.2009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5F56BCC-7B5D-4DE6-BDAF-1379B9B726E3}"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D11FAF8C-A590-4EBE-95AF-7D499F8C565F}" type="datetimeFigureOut">
              <a:rPr lang="ru-RU" smtClean="0"/>
              <a:pPr/>
              <a:t>08.11.2009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5F56BCC-7B5D-4DE6-BDAF-1379B9B726E3}"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D11FAF8C-A590-4EBE-95AF-7D499F8C565F}" type="datetimeFigureOut">
              <a:rPr lang="ru-RU" smtClean="0"/>
              <a:pPr/>
              <a:t>08.11.2009</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35F56BCC-7B5D-4DE6-BDAF-1379B9B726E3}"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D11FAF8C-A590-4EBE-95AF-7D499F8C565F}" type="datetimeFigureOut">
              <a:rPr lang="ru-RU" smtClean="0"/>
              <a:pPr/>
              <a:t>08.11.2009</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35F56BCC-7B5D-4DE6-BDAF-1379B9B726E3}"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D11FAF8C-A590-4EBE-95AF-7D499F8C565F}" type="datetimeFigureOut">
              <a:rPr lang="ru-RU" smtClean="0"/>
              <a:pPr/>
              <a:t>08.11.2009</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35F56BCC-7B5D-4DE6-BDAF-1379B9B726E3}"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D11FAF8C-A590-4EBE-95AF-7D499F8C565F}" type="datetimeFigureOut">
              <a:rPr lang="ru-RU" smtClean="0"/>
              <a:pPr/>
              <a:t>08.11.2009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5F56BCC-7B5D-4DE6-BDAF-1379B9B726E3}"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D11FAF8C-A590-4EBE-95AF-7D499F8C565F}" type="datetimeFigureOut">
              <a:rPr lang="ru-RU" smtClean="0"/>
              <a:pPr/>
              <a:t>08.11.2009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5F56BCC-7B5D-4DE6-BDAF-1379B9B726E3}"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1FAF8C-A590-4EBE-95AF-7D499F8C565F}" type="datetimeFigureOut">
              <a:rPr lang="ru-RU" smtClean="0"/>
              <a:pPr/>
              <a:t>08.11.2009</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F56BCC-7B5D-4DE6-BDAF-1379B9B726E3}"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slide" Target="slide3.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hyperlink" Target="http://ru.wikipedia.org/wiki/%D0%98%D0%B3%D0%BE%D1%80%D1%8C_%D0%A1%D0%B2%D1%8F%D1%82%D0%BE%D1%81%D0%BB%D0%B0%D0%B2%D0%B8%D1%87" TargetMode="External"/><Relationship Id="rId13" Type="http://schemas.openxmlformats.org/officeDocument/2006/relationships/hyperlink" Target="http://ru.wikipedia.org/wiki/%D0%94%D0%BC%D0%B8%D1%82%D1%80%D0%B8%D0%B9_%D0%94%D0%BE%D0%BD%D1%81%D0%BA%D0%BE%D0%B9" TargetMode="External"/><Relationship Id="rId3" Type="http://schemas.openxmlformats.org/officeDocument/2006/relationships/hyperlink" Target="http://ru.wikipedia.org/wiki/%D0%94%D1%80%D0%B5%D0%B2%D0%BD%D0%B5%D1%80%D1%83%D1%81%D1%81%D0%BA%D0%B0%D1%8F_%D0%BB%D0%B8%D1%82%D0%B5%D1%80%D0%B0%D1%82%D1%83%D1%80%D0%B0" TargetMode="External"/><Relationship Id="rId7" Type="http://schemas.openxmlformats.org/officeDocument/2006/relationships/hyperlink" Target="http://ru.wikipedia.org/wiki/%D0%9F%D0%BE%D0%BB%D0%BE%D0%B2%D1%86%D1%8B" TargetMode="External"/><Relationship Id="rId12" Type="http://schemas.openxmlformats.org/officeDocument/2006/relationships/hyperlink" Target="http://ru.wikipedia.org/wiki/XV" TargetMode="External"/><Relationship Id="rId17" Type="http://schemas.openxmlformats.org/officeDocument/2006/relationships/hyperlink" Target="http://ru.wikipedia.org/wiki/%D0%9C%D0%B0%D0%BC%D0%B0%D0%B9" TargetMode="External"/><Relationship Id="rId2" Type="http://schemas.openxmlformats.org/officeDocument/2006/relationships/hyperlink" Target="http://ru.wikipedia.org/wiki/%D0%94%D1%80%D0%B5%D0%B2%D0%BD%D0%B5%D1%80%D1%83%D1%81%D1%81%D0%BA%D0%B8%D0%B9_%D1%8F%D0%B7%D1%8B%D0%BA" TargetMode="External"/><Relationship Id="rId16" Type="http://schemas.openxmlformats.org/officeDocument/2006/relationships/hyperlink" Target="http://ru.wikipedia.org/wiki/%D0%97%D0%BE%D0%BB%D0%BE%D1%82%D0%B0%D1%8F_%D0%9E%D1%80%D0%B4%D0%B0" TargetMode="External"/><Relationship Id="rId1" Type="http://schemas.openxmlformats.org/officeDocument/2006/relationships/slideLayout" Target="../slideLayouts/slideLayout7.xml"/><Relationship Id="rId6" Type="http://schemas.openxmlformats.org/officeDocument/2006/relationships/hyperlink" Target="http://ru.wikipedia.org/wiki/%D0%9A%D0%BD%D1%8F%D0%B7%D1%8C" TargetMode="External"/><Relationship Id="rId11" Type="http://schemas.openxmlformats.org/officeDocument/2006/relationships/hyperlink" Target="http://ru.wikipedia.org/wiki/XIV" TargetMode="External"/><Relationship Id="rId5" Type="http://schemas.openxmlformats.org/officeDocument/2006/relationships/hyperlink" Target="http://ru.wikipedia.org/wiki/1185_%D0%B3%D0%BE%D0%B4" TargetMode="External"/><Relationship Id="rId15" Type="http://schemas.openxmlformats.org/officeDocument/2006/relationships/hyperlink" Target="http://ru.wikipedia.org/wiki/%D0%9C%D0%BE%D0%BD%D0%B3%D0%BE%D0%BB%D0%BE-%D1%82%D0%B0%D1%82%D0%B0%D1%80%D1%81%D0%BA%D0%BE%D0%B5_%D0%B8%D0%B3%D0%BE" TargetMode="External"/><Relationship Id="rId10" Type="http://schemas.openxmlformats.org/officeDocument/2006/relationships/slide" Target="slide5.xml"/><Relationship Id="rId4" Type="http://schemas.openxmlformats.org/officeDocument/2006/relationships/hyperlink" Target="http://ru.wikipedia.org/wiki/%D0%A1%D1%8E%D0%B6%D0%B5%D1%82" TargetMode="External"/><Relationship Id="rId9" Type="http://schemas.openxmlformats.org/officeDocument/2006/relationships/hyperlink" Target="http://ru.wikipedia.org/wiki/XII_%D0%B2%D0%B5%D0%BA" TargetMode="External"/><Relationship Id="rId14" Type="http://schemas.openxmlformats.org/officeDocument/2006/relationships/hyperlink" Target="http://ru.wikipedia.org/wiki/%D0%92%D0%BB%D0%B0%D0%B4%D0%B8%D0%BC%D0%B8%D1%80_%D0%A5%D1%80%D0%B0%D0%B1%D1%80%D1%8B%D0%B9"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hyperlink" Target="http://ru.wikipedia.org/wiki/%D0%91%D0%B8%D1%82%D0%B2%D0%B0_%D0%BD%D0%B0_%D0%92%D0%BE%D1%80%D1%81%D0%BA%D0%BB%D0%B5" TargetMode="External"/><Relationship Id="rId13" Type="http://schemas.openxmlformats.org/officeDocument/2006/relationships/hyperlink" Target="http://ru.wikipedia.org/wiki/1502" TargetMode="External"/><Relationship Id="rId18" Type="http://schemas.openxmlformats.org/officeDocument/2006/relationships/hyperlink" Target="http://ru.wikipedia.org/wiki/XVI_%D0%B2%D0%B5%D0%BA" TargetMode="External"/><Relationship Id="rId3" Type="http://schemas.openxmlformats.org/officeDocument/2006/relationships/hyperlink" Target="http://ru.wikipedia.org/wiki/1395" TargetMode="External"/><Relationship Id="rId21" Type="http://schemas.openxmlformats.org/officeDocument/2006/relationships/hyperlink" Target="http://ru.wikipedia.org/wiki/%D0%9D%D0%BE%D0%B2%D0%B3%D0%BE%D1%80%D0%BE%D0%B4" TargetMode="External"/><Relationship Id="rId7" Type="http://schemas.openxmlformats.org/officeDocument/2006/relationships/hyperlink" Target="http://ru.wikipedia.org/wiki/%D0%92%D0%B8%D1%82%D0%BE%D0%B2%D1%82" TargetMode="External"/><Relationship Id="rId12" Type="http://schemas.openxmlformats.org/officeDocument/2006/relationships/hyperlink" Target="http://ru.wikipedia.org/wiki/8_%D1%81%D0%B5%D0%BD%D1%82%D1%8F%D0%B1%D1%80%D1%8F" TargetMode="External"/><Relationship Id="rId17" Type="http://schemas.openxmlformats.org/officeDocument/2006/relationships/hyperlink" Target="http://ru.wikipedia.org/wiki/XV_%D0%B2%D0%B5%D0%BA" TargetMode="External"/><Relationship Id="rId2" Type="http://schemas.openxmlformats.org/officeDocument/2006/relationships/hyperlink" Target="http://ru.wikipedia.org/wiki/%D0%97%D0%BE%D0%BB%D0%BE%D1%82%D0%B0%D1%8F_%D0%9E%D1%80%D0%B4%D0%B0" TargetMode="External"/><Relationship Id="rId16" Type="http://schemas.openxmlformats.org/officeDocument/2006/relationships/hyperlink" Target="http://ru.wikipedia.org/wiki/%D0%A5%D1%83%D0%B4%D0%BE%D0%B6%D0%BD%D0%B8%D0%BA" TargetMode="External"/><Relationship Id="rId20" Type="http://schemas.openxmlformats.org/officeDocument/2006/relationships/hyperlink" Target="http://ru.wikipedia.org/wiki/XII_%D0%B2%D0%B5%D0%BA" TargetMode="External"/><Relationship Id="rId1" Type="http://schemas.openxmlformats.org/officeDocument/2006/relationships/slideLayout" Target="../slideLayouts/slideLayout7.xml"/><Relationship Id="rId6" Type="http://schemas.openxmlformats.org/officeDocument/2006/relationships/hyperlink" Target="http://ru.wikipedia.org/wiki/%D0%95%D0%B4%D0%B8%D0%B3%D0%B5%D0%B9" TargetMode="External"/><Relationship Id="rId11" Type="http://schemas.openxmlformats.org/officeDocument/2006/relationships/hyperlink" Target="http://ru.wikipedia.org/wiki/6_%D0%B0%D0%B2%D0%B3%D1%83%D1%81%D1%82%D0%B0" TargetMode="External"/><Relationship Id="rId5" Type="http://schemas.openxmlformats.org/officeDocument/2006/relationships/hyperlink" Target="http://ru.wikipedia.org/wiki/%D0%A2%D0%BE%D1%85%D1%82%D0%B0%D0%BC%D1%8B%D1%88" TargetMode="External"/><Relationship Id="rId15" Type="http://schemas.openxmlformats.org/officeDocument/2006/relationships/hyperlink" Target="http://ru.wikipedia.org/w/index.php?title=%D0%9C%D0%BE%D1%81%D0%BA%D0%BE%D0%B2%D1%81%D0%BA%D0%B0%D1%8F_%D0%B8%D0%BA%D0%BE%D0%BD%D0%BE%D0%BF%D0%B8%D1%81%D0%BD%D0%B0%D1%8F_%D1%88%D0%BA%D0%BE%D0%BB%D0%B0&amp;action=edit&amp;redlink=1" TargetMode="External"/><Relationship Id="rId23" Type="http://schemas.openxmlformats.org/officeDocument/2006/relationships/hyperlink" Target="http://ru.wikipedia.org/wiki/%D0%94%D1%80%D0%B5%D0%B2%D0%BD%D1%8F%D1%8F_%D0%A0%D1%83%D1%81%D1%8C" TargetMode="External"/><Relationship Id="rId10" Type="http://schemas.openxmlformats.org/officeDocument/2006/relationships/hyperlink" Target="http://ru.wikipedia.org/wiki/%D0%94%D0%B8%D0%BE%D0%BD%D0%B8%D1%81%D0%B8%D0%B9_(%D0%B8%D0%BA%D0%BE%D0%BD%D0%BE%D0%BF%D0%B8%D1%81%D0%B5%D1%86)" TargetMode="External"/><Relationship Id="rId19" Type="http://schemas.openxmlformats.org/officeDocument/2006/relationships/hyperlink" Target="http://ru.wikipedia.org/wiki/%D0%92%D1%82%D0%BE%D1%80%D0%B0%D1%8F_%D0%BC%D0%B8%D1%80%D0%BE%D0%B2%D0%B0%D1%8F_%D0%B2%D0%BE%D0%B9%D0%BD%D0%B0" TargetMode="External"/><Relationship Id="rId4" Type="http://schemas.openxmlformats.org/officeDocument/2006/relationships/hyperlink" Target="http://ru.wikipedia.org/wiki/1399" TargetMode="External"/><Relationship Id="rId9" Type="http://schemas.openxmlformats.org/officeDocument/2006/relationships/hyperlink" Target="http://ru.wikipedia.org/w/index.php?title=%D0%93%D0%B8%D0%B9%D0%B0%D1%81_%D1%83%D0%B4-%D0%94%D0%B8%D0%BD_%D0%A8%D0%B0%D0%B4%D0%B8%D0%B1%D0%B5%D0%BA-%D1%85%D0%B0%D0%BD&amp;action=edit&amp;redlink=1" TargetMode="External"/><Relationship Id="rId14" Type="http://schemas.openxmlformats.org/officeDocument/2006/relationships/hyperlink" Target="http://ru.wikipedia.org/w/index.php?title=%D0%A0%D0%BE%D1%81%D0%BF%D0%B8%D1%81%D1%8C&amp;action=edit&amp;redlink=1" TargetMode="External"/><Relationship Id="rId22" Type="http://schemas.openxmlformats.org/officeDocument/2006/relationships/hyperlink" Target="http://ru.wikipedia.org/wiki/%D0%A6%D0%B5%D1%80%D0%BA%D0%BE%D0%B2%D1%8C_%D0%A1%D0%BF%D0%B0%D1%81%D0%B0_%D0%BD%D0%B0_%D0%9D%D0%B5%D1%80%D0%B5%D0%B4%D0%B8%D1%86%D0%B5"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hyperlink" Target="http://ru.wikipedia.org/wiki/%D0%A0%D0%BE%D0%B2%D0%B5%D0%BD%D1%81%D0%BA%D0%B0%D1%8F_%D0%BE%D0%B1%D0%BB%D0%B0%D1%81%D1%82%D1%8C" TargetMode="External"/><Relationship Id="rId3" Type="http://schemas.openxmlformats.org/officeDocument/2006/relationships/hyperlink" Target="http://dic.academic.ru/dic.nsf/lower/18995" TargetMode="External"/><Relationship Id="rId7" Type="http://schemas.openxmlformats.org/officeDocument/2006/relationships/hyperlink" Target="http://ru.wikipedia.org/wiki/%D0%9E%D1%81%D1%82%D1%80%D0%BE%D0%B3_(%D0%B3%D0%BE%D1%80%D0%BE%D0%B4)" TargetMode="External"/><Relationship Id="rId2" Type="http://schemas.openxmlformats.org/officeDocument/2006/relationships/hyperlink" Target="http://ru.wikipedia.org/wiki/%D0%A0%D1%83%D1%81%D1%8C" TargetMode="External"/><Relationship Id="rId1" Type="http://schemas.openxmlformats.org/officeDocument/2006/relationships/slideLayout" Target="../slideLayouts/slideLayout7.xml"/><Relationship Id="rId6" Type="http://schemas.openxmlformats.org/officeDocument/2006/relationships/hyperlink" Target="http://ru.wikipedia.org/wiki/%D0%9E%D1%81%D1%82%D1%80%D0%BE%D0%B3_(%D0%BC%D0%BE%D0%BD%D0%B0%D1%81%D1%82%D1%8B%D1%80%D1%8C_%D0%B2_%D0%A7%D0%B5%D1%80%D0%BD%D0%BE%D0%B3%D0%BE%D1%80%D0%B8%D0%B8)" TargetMode="External"/><Relationship Id="rId5" Type="http://schemas.openxmlformats.org/officeDocument/2006/relationships/hyperlink" Target="http://ru.wikipedia.org/wiki/%D0%9E%D1%81%D1%82%D1%80%D0%BE%D0%B3_(%D1%83%D0%BA%D1%80%D0%B5%D0%BF%D0%BB%D0%B5%D0%BD%D0%B8%D0%B5)" TargetMode="External"/><Relationship Id="rId10" Type="http://schemas.openxmlformats.org/officeDocument/2006/relationships/hyperlink" Target="http://ru.wikipedia.org/wiki/%D0%A1%D0%BB%D0%B5%D0%B4%D1%81%D1%82%D0%B2%D0%B5%D0%BD%D0%BD%D1%8B%D0%B9_%D0%B8%D0%B7%D0%BE%D0%BB%D1%8F%D1%82%D0%BE%D1%80" TargetMode="External"/><Relationship Id="rId4" Type="http://schemas.openxmlformats.org/officeDocument/2006/relationships/hyperlink" Target="http://ru.wikipedia.org/wiki/%D0%9E%D1%81%D1%82%D1%80%D0%BE%D0%B3_(%D1%81%D0%B8%D0%B1%D0%B8%D1%80%D1%81%D0%BA%D0%B8%D0%B9)" TargetMode="External"/><Relationship Id="rId9" Type="http://schemas.openxmlformats.org/officeDocument/2006/relationships/hyperlink" Target="http://ru.wikipedia.org/wiki/%D0%A3%D0%BA%D1%80%D0%B0%D0%B8%D0%BD%D0%B0"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hyperlink" Target="http://ru.wikipedia.org/wiki/%D0%9D%D0%B0%D1%80%D1%8B%D1%88%D0%BA%D0%B8%D0%BD%D1%8B" TargetMode="External"/><Relationship Id="rId13" Type="http://schemas.openxmlformats.org/officeDocument/2006/relationships/hyperlink" Target="http://ru.wikipedia.org/wiki/%D0%91%D0%B0%D1%80%D0%BE%D0%BA%D0%BA%D0%BE" TargetMode="External"/><Relationship Id="rId18" Type="http://schemas.openxmlformats.org/officeDocument/2006/relationships/hyperlink" Target="http://ru.wikipedia.org/wiki/%D0%A4%D1%80%D0%B0%D0%BD%D1%86%D1%83%D0%B7%D1%81%D0%BA%D0%B8%D0%B9_%D1%8F%D0%B7%D1%8B%D0%BA" TargetMode="External"/><Relationship Id="rId26" Type="http://schemas.openxmlformats.org/officeDocument/2006/relationships/hyperlink" Target="http://ru.wikipedia.org/wiki/%D0%A6%D0%B5%D0%BD%D0%BD%D1%8B%D0%B5_%D0%B1%D1%83%D0%BC%D0%B0%D0%B3%D0%B8" TargetMode="External"/><Relationship Id="rId3" Type="http://schemas.openxmlformats.org/officeDocument/2006/relationships/hyperlink" Target="http://ru.wikipedia.org/wiki/%D0%A0%D1%83%D1%81%D1%81%D0%BA%D0%B0%D1%8F_%D0%B0%D1%80%D1%85%D0%B8%D1%82%D0%B5%D0%BA%D1%82%D1%83%D1%80%D0%B0" TargetMode="External"/><Relationship Id="rId21" Type="http://schemas.openxmlformats.org/officeDocument/2006/relationships/hyperlink" Target="http://ru.wikipedia.org/wiki/%D0%90%D0%BD%D0%B3%D0%BB%D0%B8%D0%B9%D1%81%D0%BA%D0%B8%D0%B9_%D1%8F%D0%B7%D1%8B%D0%BA" TargetMode="External"/><Relationship Id="rId7" Type="http://schemas.openxmlformats.org/officeDocument/2006/relationships/hyperlink" Target="http://ru.wikipedia.org/wiki/%D0%91%D0%BE%D1%8F%D1%80%D0%B5" TargetMode="External"/><Relationship Id="rId12" Type="http://schemas.openxmlformats.org/officeDocument/2006/relationships/hyperlink" Target="http://ru.wikipedia.org/wiki/%D0%A0%D0%BE%D1%81%D1%81%D0%B8%D1%8F" TargetMode="External"/><Relationship Id="rId17" Type="http://schemas.openxmlformats.org/officeDocument/2006/relationships/hyperlink" Target="http://ru.wikipedia.org/wiki/%D0%9D%D0%B5%D0%BC%D0%B5%D1%86%D0%BA%D0%B8%D0%B9_%D1%8F%D0%B7%D1%8B%D0%BA" TargetMode="External"/><Relationship Id="rId25" Type="http://schemas.openxmlformats.org/officeDocument/2006/relationships/hyperlink" Target="http://ru.wikipedia.org/wiki/%D0%92%D0%B0%D0%BB%D1%8E%D1%82%D0%B0" TargetMode="External"/><Relationship Id="rId2" Type="http://schemas.openxmlformats.org/officeDocument/2006/relationships/hyperlink" Target="http://dic.academic.ru/dic.nsf/efremova/258194/%D0%A3%D0%B7%D0%BE%D1%80%D0%BE%D1%87%D1%8C%D0%B5" TargetMode="External"/><Relationship Id="rId16" Type="http://schemas.openxmlformats.org/officeDocument/2006/relationships/hyperlink" Target="http://ru.wikipedia.org/wiki/%D0%9D%D0%B8%D0%B4%D0%B5%D1%80%D0%BB%D0%B0%D0%BD%D0%B4%D1%81%D0%BA%D0%B8%D0%B9_%D1%8F%D0%B7%D1%8B%D0%BA" TargetMode="External"/><Relationship Id="rId20" Type="http://schemas.openxmlformats.org/officeDocument/2006/relationships/hyperlink" Target="http://ru.wikipedia.org/wiki/%D0%98%D1%81%D0%BF%D0%B0%D0%BD%D1%81%D0%BA%D0%B8%D0%B9_%D1%8F%D0%B7%D1%8B%D0%BA" TargetMode="External"/><Relationship Id="rId29" Type="http://schemas.openxmlformats.org/officeDocument/2006/relationships/hyperlink" Target="http://ru.wikipedia.org/wiki/%D0%91%D0%B8%D1%80%D0%B6%D0%B0#cite_note-be-0" TargetMode="External"/><Relationship Id="rId1" Type="http://schemas.openxmlformats.org/officeDocument/2006/relationships/slideLayout" Target="../slideLayouts/slideLayout7.xml"/><Relationship Id="rId6" Type="http://schemas.openxmlformats.org/officeDocument/2006/relationships/hyperlink" Target="http://ru.wikipedia.org/wiki/%D0%A0%D1%83%D1%81%D1%81%D0%BA%D0%BE%D0%B5_%D0%B1%D0%B0%D1%80%D0%BE%D0%BA%D0%BA%D0%BE" TargetMode="External"/><Relationship Id="rId11" Type="http://schemas.openxmlformats.org/officeDocument/2006/relationships/hyperlink" Target="http://ru.wikipedia.org/wiki/%D0%A5%D1%80%D0%B0%D0%BC" TargetMode="External"/><Relationship Id="rId24" Type="http://schemas.openxmlformats.org/officeDocument/2006/relationships/hyperlink" Target="http://ru.wikipedia.org/wiki/%D0%A2%D0%BE%D0%B2%D0%B0%D1%80" TargetMode="External"/><Relationship Id="rId5" Type="http://schemas.openxmlformats.org/officeDocument/2006/relationships/hyperlink" Target="http://ru.wikipedia.org/wiki/XVIII_%D0%B2%D0%B5%D0%BA" TargetMode="External"/><Relationship Id="rId15" Type="http://schemas.openxmlformats.org/officeDocument/2006/relationships/hyperlink" Target="http://ru.wikipedia.org/wiki/%D0%A1%D0%B0%D0%BD%D0%BA%D1%82-%D0%9F%D0%B5%D1%82%D0%B5%D1%80%D0%B1%D1%83%D1%80%D0%B3" TargetMode="External"/><Relationship Id="rId23" Type="http://schemas.openxmlformats.org/officeDocument/2006/relationships/hyperlink" Target="http://ru.wikipedia.org/wiki/%D0%A0%D1%8B%D0%BD%D0%BE%D0%BA" TargetMode="External"/><Relationship Id="rId28" Type="http://schemas.openxmlformats.org/officeDocument/2006/relationships/hyperlink" Target="http://ru.wikipedia.org/wiki/%D0%9C%D0%B0%D0%BA%D0%BB%D0%B5%D1%80" TargetMode="External"/><Relationship Id="rId10" Type="http://schemas.openxmlformats.org/officeDocument/2006/relationships/hyperlink" Target="http://ru.wikipedia.org/wiki/%D0%9F%D0%BE%D0%B4%D0%BC%D0%BE%D1%81%D0%BA%D0%BE%D0%B2%D1%8C%D0%B5" TargetMode="External"/><Relationship Id="rId19" Type="http://schemas.openxmlformats.org/officeDocument/2006/relationships/hyperlink" Target="http://ru.wikipedia.org/wiki/%D0%98%D1%82%D0%B0%D0%BB%D1%8C%D1%8F%D0%BD%D1%81%D0%BA%D0%B8%D0%B9_%D1%8F%D0%B7%D1%8B%D0%BA" TargetMode="External"/><Relationship Id="rId4" Type="http://schemas.openxmlformats.org/officeDocument/2006/relationships/hyperlink" Target="http://ru.wikipedia.org/wiki/XVII_%D0%B2%D0%B5%D0%BA" TargetMode="External"/><Relationship Id="rId9" Type="http://schemas.openxmlformats.org/officeDocument/2006/relationships/hyperlink" Target="http://ru.wikipedia.org/wiki/%D0%9C%D0%BE%D1%81%D0%BA%D0%B2%D0%B0" TargetMode="External"/><Relationship Id="rId14" Type="http://schemas.openxmlformats.org/officeDocument/2006/relationships/hyperlink" Target="http://ru.wikipedia.org/wiki/%D0%9F%D0%B5%D1%82%D1%80%D0%BE%D0%B2%D1%81%D0%BA%D0%BE%D0%B5_%D0%B1%D0%B0%D1%80%D0%BE%D0%BA%D0%BA%D0%BE" TargetMode="External"/><Relationship Id="rId22" Type="http://schemas.openxmlformats.org/officeDocument/2006/relationships/hyperlink" Target="http://ru.wikipedia.org/wiki/%D0%AE%D1%80%D0%B8%D0%B4%D0%B8%D1%87%D0%B5%D1%81%D0%BA%D0%BE%D0%B5_%D0%BB%D0%B8%D1%86%D0%BE" TargetMode="External"/><Relationship Id="rId27" Type="http://schemas.openxmlformats.org/officeDocument/2006/relationships/hyperlink" Target="http://ru.wikipedia.org/wiki/%D0%9F%D1%80%D0%BE%D0%B8%D0%B7%D0%B2%D0%BE%D0%B4%D0%BD%D1%8B%D0%B9_%D1%84%D0%B8%D0%BD%D0%B0%D0%BD%D1%81%D0%BE%D0%B2%D1%8B%D0%B9_%D0%B8%D0%BD%D1%81%D1%82%D1%80%D1%83%D0%BC%D0%B5%D0%BD%D1%82" TargetMode="External"/><Relationship Id="rId30" Type="http://schemas.openxmlformats.org/officeDocument/2006/relationships/hyperlink" Target="http://ru.wikipedia.org/wiki/%D0%9A%D0%BB%D0%B8%D1%80%D0%B8%D0%BD%D0%B3" TargetMode="External"/></Relationships>
</file>

<file path=ppt/slides/_rels/slide2.xml.rels><?xml version="1.0" encoding="UTF-8" standalone="yes"?>
<Relationships xmlns="http://schemas.openxmlformats.org/package/2006/relationships"><Relationship Id="rId8" Type="http://schemas.openxmlformats.org/officeDocument/2006/relationships/hyperlink" Target="http://ru.wikipedia.org/wiki/%D0%92%D1%81%D0%B5%D0%B2%D0%BE%D0%BB%D0%BE%D0%B4_%D0%A1%D0%B2%D1%8F%D1%82%D0%BE%D1%81%D0%BB%D0%B0%D0%B2%D0%B8%D1%87_(%D0%BA%D0%BD%D1%8F%D0%B7%D1%8C_%D0%BA%D1%83%D1%80%D1%81%D0%BA%D0%B8%D0%B9)" TargetMode="External"/><Relationship Id="rId13" Type="http://schemas.openxmlformats.org/officeDocument/2006/relationships/hyperlink" Target="http://ru.wikipedia.org/wiki/%D0%97%D0%B0%D0%BF%D0%B0%D0%B4%D0%BD%D1%8B%D0%B9_%D0%BF%D0%BE%D1%85%D0%BE%D0%B4_%D0%BC%D0%BE%D0%BD%D0%B3%D0%BE%D0%BB%D0%BE%D0%B2" TargetMode="External"/><Relationship Id="rId18" Type="http://schemas.openxmlformats.org/officeDocument/2006/relationships/hyperlink" Target="http://ru.wikipedia.org/wiki/1240" TargetMode="External"/><Relationship Id="rId3" Type="http://schemas.openxmlformats.org/officeDocument/2006/relationships/hyperlink" Target="http://ru.wikipedia.org/w/index.php?title=%D0%A1%D1%83%D0%B3%D1%80%D0%BE%D0%B2&amp;action=edit&amp;redlink=1" TargetMode="External"/><Relationship Id="rId21" Type="http://schemas.openxmlformats.org/officeDocument/2006/relationships/hyperlink" Target="http://ru.wikipedia.org/wiki/4_%D0%BC%D0%B0%D1%80%D1%82%D0%B0" TargetMode="External"/><Relationship Id="rId7" Type="http://schemas.openxmlformats.org/officeDocument/2006/relationships/hyperlink" Target="http://ru.wikipedia.org/wiki/%D0%A1%D0%B2%D1%8F%D1%82%D0%BE%D1%81%D0%BB%D0%B0%D0%B2_%D0%9E%D0%BB%D1%8C%D0%B3%D0%BE%D0%B2%D0%B8%D1%87_(%D0%BA%D0%BD%D1%8F%D0%B7%D1%8C_%D1%80%D1%8B%D0%BB%D1%8C%D1%81%D0%BA%D0%B8%D0%B9)" TargetMode="External"/><Relationship Id="rId12" Type="http://schemas.openxmlformats.org/officeDocument/2006/relationships/hyperlink" Target="http://ru.wikipedia.org/w/index.php?title=%D0%94%D0%BE%D0%BD%D0%B5%D1%86_(%D0%B3%D0%BE%D1%80%D0%BE%D0%B4)&amp;action=edit&amp;redlink=1" TargetMode="External"/><Relationship Id="rId17" Type="http://schemas.openxmlformats.org/officeDocument/2006/relationships/hyperlink" Target="http://ru.wikipedia.org/wiki/1237" TargetMode="External"/><Relationship Id="rId2" Type="http://schemas.openxmlformats.org/officeDocument/2006/relationships/hyperlink" Target="http://ru.wikipedia.org/wiki/%D0%A8%D0%B0%D1%80%D1%83%D0%BA%D0%B0%D0%BD%D1%8C" TargetMode="External"/><Relationship Id="rId16" Type="http://schemas.openxmlformats.org/officeDocument/2006/relationships/hyperlink" Target="http://ru.wikipedia.org/wiki/%D0%9C%D0%BE%D0%BD%D0%B3%D0%BE%D0%BB%D1%8C%D1%81%D0%BA%D0%BE%D0%B5_%D0%BD%D0%B0%D1%88%D0%B5%D1%81%D1%82%D0%B2%D0%B8%D0%B5_%D0%BD%D0%B0_%D0%A0%D1%83%D1%81%D1%8C" TargetMode="External"/><Relationship Id="rId20" Type="http://schemas.openxmlformats.org/officeDocument/2006/relationships/hyperlink" Target="http://ru.wikipedia.org/wiki/1238" TargetMode="External"/><Relationship Id="rId1" Type="http://schemas.openxmlformats.org/officeDocument/2006/relationships/slideLayout" Target="../slideLayouts/slideLayout7.xml"/><Relationship Id="rId6" Type="http://schemas.openxmlformats.org/officeDocument/2006/relationships/hyperlink" Target="http://ru.wikipedia.org/wiki/%D0%92%D0%BB%D0%B0%D0%B4%D0%B8%D0%BC%D0%B8%D1%80_%D0%98%D0%B3%D0%BE%D1%80%D0%B5%D0%B2%D0%B8%D1%87" TargetMode="External"/><Relationship Id="rId11" Type="http://schemas.openxmlformats.org/officeDocument/2006/relationships/hyperlink" Target="http://ru.wikipedia.org/w/index.php?title=%D0%91%D0%B8%D1%82%D0%B2%D0%B0_%D0%BD%D0%B0_%D1%80%D0%B5%D0%BA%D0%B5_%D0%9A%D0%B0%D1%8F%D0%BB%D0%B5&amp;action=edit&amp;redlink=1" TargetMode="External"/><Relationship Id="rId5" Type="http://schemas.openxmlformats.org/officeDocument/2006/relationships/hyperlink" Target="http://ru.wikipedia.org/wiki/%D0%91%D0%B8%D1%82%D0%B2%D0%B0_%D0%BF%D1%80%D0%B8_%D0%A1%D0%B0%D0%BB%D0%BD%D0%B8%D1%86%D0%B5" TargetMode="External"/><Relationship Id="rId15" Type="http://schemas.openxmlformats.org/officeDocument/2006/relationships/hyperlink" Target="http://ru.wikipedia.org/wiki/1242" TargetMode="External"/><Relationship Id="rId23" Type="http://schemas.openxmlformats.org/officeDocument/2006/relationships/hyperlink" Target="http://ru.wikipedia.org/wiki/%D0%91%D1%83%D1%80%D1%83%D0%BD%D0%B4%D0%B0%D0%B9_(%D0%B2%D0%BE%D0%B5%D0%BD%D0%B0%D1%87%D0%B0%D0%BB%D1%8C%D0%BD%D0%B8%D0%BA)" TargetMode="External"/><Relationship Id="rId10" Type="http://schemas.openxmlformats.org/officeDocument/2006/relationships/hyperlink" Target="http://ru.wikipedia.org/w/index.php?title=%D0%91%D0%B8%D1%82%D0%B2%D0%B0_%D0%BD%D0%B0_%D1%80%D0%B5%D0%BA%D0%B5_%D0%A1%D1%8E%D1%83%D1%80%D0%BB%D0%B8&amp;action=edit&amp;redlink=1" TargetMode="External"/><Relationship Id="rId19" Type="http://schemas.openxmlformats.org/officeDocument/2006/relationships/hyperlink" Target="http://ru.wikipedia.org/wiki/%D0%9C%D0%BE%D0%BD%D0%B3%D0%BE%D0%BB%D1%8C%D1%81%D0%BA%D0%B0%D1%8F_%D0%B8%D0%BC%D0%BF%D0%B5%D1%80%D0%B8%D1%8F" TargetMode="External"/><Relationship Id="rId4" Type="http://schemas.openxmlformats.org/officeDocument/2006/relationships/hyperlink" Target="http://ru.wikipedia.org/wiki/%D0%A8%D0%B0%D1%80%D1%83%D0%BA%D0%B0%D0%BD" TargetMode="External"/><Relationship Id="rId9" Type="http://schemas.openxmlformats.org/officeDocument/2006/relationships/hyperlink" Target="http://ru.wikipedia.org/w/index.php?title=%D0%9A%D0%BE%D0%B2%D1%83%D0%B8&amp;action=edit&amp;redlink=1" TargetMode="External"/><Relationship Id="rId14" Type="http://schemas.openxmlformats.org/officeDocument/2006/relationships/hyperlink" Target="http://ru.wikipedia.org/wiki/1236" TargetMode="External"/><Relationship Id="rId22" Type="http://schemas.openxmlformats.org/officeDocument/2006/relationships/hyperlink" Target="http://ru.wikipedia.org/wiki/%D0%AE%D1%80%D0%B8%D0%B9_%D0%92%D1%81%D0%B5%D0%B2%D0%BE%D0%BB%D0%BE%D0%B4%D0%BE%D0%B2%D0%B8%D1%87" TargetMode="External"/></Relationships>
</file>

<file path=ppt/slides/_rels/slide20.xml.rels><?xml version="1.0" encoding="UTF-8" standalone="yes"?>
<Relationships xmlns="http://schemas.openxmlformats.org/package/2006/relationships"><Relationship Id="rId8" Type="http://schemas.openxmlformats.org/officeDocument/2006/relationships/hyperlink" Target="http://ru.wikipedia.org/wiki/%D0%AD%D0%BC%D0%B0%D0%BB%D1%8C" TargetMode="External"/><Relationship Id="rId13" Type="http://schemas.openxmlformats.org/officeDocument/2006/relationships/hyperlink" Target="http://ru.wikipedia.org/wiki/%D0%9C%D1%83%D0%B7%D1%8B" TargetMode="External"/><Relationship Id="rId3" Type="http://schemas.openxmlformats.org/officeDocument/2006/relationships/hyperlink" Target="http://ru.wikipedia.org/wiki/%D0%AE%D0%B2%D0%B5%D0%BB%D0%B8%D1%80%D0%BD%D1%8B%D0%B5_%D0%B8%D0%B7%D0%B4%D0%B5%D0%BB%D0%B8%D1%8F" TargetMode="External"/><Relationship Id="rId7" Type="http://schemas.openxmlformats.org/officeDocument/2006/relationships/hyperlink" Target="http://ru.wikipedia.org/wiki/%D0%97%D0%B5%D1%80%D0%BD%D1%8C" TargetMode="External"/><Relationship Id="rId12" Type="http://schemas.openxmlformats.org/officeDocument/2006/relationships/hyperlink" Target="http://ru.wikipedia.org/wiki/%D0%9B%D0%B0%D1%82%D0%B8%D0%BD%D1%81%D0%BA%D0%B8%D0%B9_%D1%8F%D0%B7%D1%8B%D0%BA" TargetMode="External"/><Relationship Id="rId17" Type="http://schemas.openxmlformats.org/officeDocument/2006/relationships/image" Target="../media/image7.jpeg"/><Relationship Id="rId2" Type="http://schemas.openxmlformats.org/officeDocument/2006/relationships/hyperlink" Target="http://ru.wikipedia.org/wiki/%D0%A4%D0%B8%D0%BB%D0%B8%D0%B3%D1%80%D0%B0%D0%BD%D1%8C" TargetMode="External"/><Relationship Id="rId16" Type="http://schemas.openxmlformats.org/officeDocument/2006/relationships/hyperlink" Target="http://ru.wikipedia.org/wiki/%D0%A1%D0%BC%D0%B0%D0%BB%D1%8C%D1%82%D0%B0" TargetMode="External"/><Relationship Id="rId1" Type="http://schemas.openxmlformats.org/officeDocument/2006/relationships/slideLayout" Target="../slideLayouts/slideLayout7.xml"/><Relationship Id="rId6" Type="http://schemas.openxmlformats.org/officeDocument/2006/relationships/hyperlink" Target="http://ru.wikipedia.org/wiki/%D0%9C%D0%B5%D0%B4%D1%8C" TargetMode="External"/><Relationship Id="rId11" Type="http://schemas.openxmlformats.org/officeDocument/2006/relationships/hyperlink" Target="http://ru.wikipedia.org/wiki/%D0%98%D1%82%D0%B0%D0%BB%D1%8C%D1%8F%D0%BD%D1%81%D0%BA%D0%B8%D0%B9_%D1%8F%D0%B7%D1%8B%D0%BA" TargetMode="External"/><Relationship Id="rId5" Type="http://schemas.openxmlformats.org/officeDocument/2006/relationships/hyperlink" Target="http://ru.wikipedia.org/wiki/%D0%A1%D0%B5%D1%80%D0%B5%D0%B1%D1%80%D0%BE" TargetMode="External"/><Relationship Id="rId15" Type="http://schemas.openxmlformats.org/officeDocument/2006/relationships/hyperlink" Target="http://ru.wikipedia.org/wiki/%D0%9C%D0%BE%D0%BD%D1%83%D0%BC%D0%B5%D0%BD%D1%82%D0%B0%D0%BB%D1%8C%D0%BD%D0%BE%D0%B5_%D0%B8%D1%81%D0%BA%D1%83%D1%81%D1%81%D1%82%D0%B2%D0%BE" TargetMode="External"/><Relationship Id="rId10" Type="http://schemas.openxmlformats.org/officeDocument/2006/relationships/hyperlink" Target="http://ru.wikipedia.org/wiki/%D0%A4%D1%80%D0%B0%D0%BD%D1%86%D1%83%D0%B7%D1%81%D0%BA%D0%B8%D0%B9_%D1%8F%D0%B7%D1%8B%D0%BA" TargetMode="External"/><Relationship Id="rId4" Type="http://schemas.openxmlformats.org/officeDocument/2006/relationships/hyperlink" Target="http://ru.wikipedia.org/wiki/%D0%97%D0%BE%D0%BB%D0%BE%D1%82%D0%BE" TargetMode="External"/><Relationship Id="rId9" Type="http://schemas.openxmlformats.org/officeDocument/2006/relationships/image" Target="../media/image6.png"/><Relationship Id="rId14" Type="http://schemas.openxmlformats.org/officeDocument/2006/relationships/hyperlink" Target="http://ru.wikipedia.org/wiki/%D0%94%D0%B5%D0%BA%D0%BE%D1%80%D0%B0%D1%82%D0%B8%D0%B2%D0%BD%D0%BE-%D0%BF%D1%80%D0%B8%D0%BA%D0%BB%D0%B0%D0%B4%D0%BD%D0%BE%D0%B5_%D0%B8%D1%81%D0%BA%D1%83%D1%81%D1%81%D1%82%D0%B2%D0%BE"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slide" Target="slide30.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8" Type="http://schemas.openxmlformats.org/officeDocument/2006/relationships/hyperlink" Target="http://ru.wikipedia.org/wiki/%D0%A1%D0%B0%D0%BD%D0%BA%D1%82-%D0%9F%D0%B5%D1%82%D0%B5%D1%80%D0%B1%D1%83%D1%80%D0%B3" TargetMode="External"/><Relationship Id="rId13" Type="http://schemas.openxmlformats.org/officeDocument/2006/relationships/hyperlink" Target="http://ru.wikipedia.org/wiki/%D0%90%D0%B4%D1%8A%D1%8E%D0%BD%D0%BA%D1%82" TargetMode="External"/><Relationship Id="rId18" Type="http://schemas.openxmlformats.org/officeDocument/2006/relationships/image" Target="../media/image8.png"/><Relationship Id="rId26" Type="http://schemas.openxmlformats.org/officeDocument/2006/relationships/hyperlink" Target="http://ru.wikipedia.org/wiki/1740_%D0%B3%D0%BE%D0%B4" TargetMode="External"/><Relationship Id="rId3" Type="http://schemas.openxmlformats.org/officeDocument/2006/relationships/hyperlink" Target="http://ru.wikipedia.org/wiki/1711" TargetMode="External"/><Relationship Id="rId21" Type="http://schemas.openxmlformats.org/officeDocument/2006/relationships/hyperlink" Target="http://ru.wikipedia.org/wiki/6_%D0%B0%D0%B2%D0%B3%D1%83%D1%81%D1%82%D0%B0" TargetMode="External"/><Relationship Id="rId7" Type="http://schemas.openxmlformats.org/officeDocument/2006/relationships/hyperlink" Target="http://ru.wikipedia.org/wiki/1755" TargetMode="External"/><Relationship Id="rId12" Type="http://schemas.openxmlformats.org/officeDocument/2006/relationships/hyperlink" Target="http://ru.wikipedia.org/wiki/%D0%9F%D0%BE%D0%BB%D1%83%D0%BE%D1%81%D1%82%D1%80%D0%BE%D0%B2_%D0%9A%D0%B0%D0%BC%D1%87%D0%B0%D1%82%D0%BA%D0%B0" TargetMode="External"/><Relationship Id="rId17" Type="http://schemas.openxmlformats.org/officeDocument/2006/relationships/hyperlink" Target="http://ru.wikipedia.org/wiki/%D0%90%D0%BA%D0%B0%D0%B4%D0%B5%D0%BC%D0%B8%D1%87%D0%B5%D1%81%D0%BA%D0%B8%D0%B9_%D1%83%D0%BD%D0%B8%D0%B2%D0%B5%D1%80%D1%81%D0%B8%D1%82%D0%B5%D1%82" TargetMode="External"/><Relationship Id="rId25" Type="http://schemas.openxmlformats.org/officeDocument/2006/relationships/hyperlink" Target="http://ru.wikipedia.org/wiki/1733" TargetMode="External"/><Relationship Id="rId2" Type="http://schemas.openxmlformats.org/officeDocument/2006/relationships/hyperlink" Target="http://ru.wikipedia.org/wiki/11_%D0%BD%D0%BE%D1%8F%D0%B1%D1%80%D1%8F" TargetMode="External"/><Relationship Id="rId16" Type="http://schemas.openxmlformats.org/officeDocument/2006/relationships/hyperlink" Target="http://ru.wikipedia.org/wiki/1750" TargetMode="External"/><Relationship Id="rId20" Type="http://schemas.openxmlformats.org/officeDocument/2006/relationships/hyperlink" Target="http://ru.wikipedia.org/wiki/1703_%D0%B3%D0%BE%D0%B4" TargetMode="External"/><Relationship Id="rId29" Type="http://schemas.openxmlformats.org/officeDocument/2006/relationships/hyperlink" Target="http://ru.wikipedia.org/wiki/%D0%95%D0%BB%D0%B8%D0%B7%D0%B0%D0%B2%D0%B5%D1%82%D0%B0_%D0%9F%D0%B5%D1%82%D1%80%D0%BE%D0%B2%D0%BD%D0%B0" TargetMode="External"/><Relationship Id="rId1" Type="http://schemas.openxmlformats.org/officeDocument/2006/relationships/slideLayout" Target="../slideLayouts/slideLayout7.xml"/><Relationship Id="rId6" Type="http://schemas.openxmlformats.org/officeDocument/2006/relationships/hyperlink" Target="http://ru.wikipedia.org/wiki/8_%D0%BC%D0%B0%D1%80%D1%82%D0%B0" TargetMode="External"/><Relationship Id="rId11" Type="http://schemas.openxmlformats.org/officeDocument/2006/relationships/hyperlink" Target="http://ru.wikipedia.org/wiki/%D0%93%D0%B5%D0%BE%D0%B3%D1%80%D0%B0%D1%84" TargetMode="External"/><Relationship Id="rId24" Type="http://schemas.openxmlformats.org/officeDocument/2006/relationships/hyperlink" Target="http://ru.wikipedia.org/wiki/%D0%90%D0%BD%D0%BD%D0%B0_%D0%98%D0%BE%D0%B0%D0%BD%D0%BD%D0%BE%D0%B2%D0%BD%D0%B0" TargetMode="External"/><Relationship Id="rId5" Type="http://schemas.openxmlformats.org/officeDocument/2006/relationships/hyperlink" Target="http://ru.wikipedia.org/wiki/%D0%9C%D0%BE%D1%81%D0%BA%D0%B2%D0%B0" TargetMode="External"/><Relationship Id="rId15" Type="http://schemas.openxmlformats.org/officeDocument/2006/relationships/hyperlink" Target="http://ru.wikipedia.org/wiki/1745" TargetMode="External"/><Relationship Id="rId23" Type="http://schemas.openxmlformats.org/officeDocument/2006/relationships/hyperlink" Target="http://ru.wikipedia.org/wiki/XVIII_%D0%B2%D0%B5%D0%BA" TargetMode="External"/><Relationship Id="rId28" Type="http://schemas.openxmlformats.org/officeDocument/2006/relationships/hyperlink" Target="http://ru.wikipedia.org/wiki/1741" TargetMode="External"/><Relationship Id="rId10" Type="http://schemas.openxmlformats.org/officeDocument/2006/relationships/hyperlink" Target="http://ru.wikipedia.org/wiki/%D0%AD%D1%82%D0%BD%D0%BE%D0%B3%D1%80%D0%B0%D1%84" TargetMode="External"/><Relationship Id="rId19" Type="http://schemas.openxmlformats.org/officeDocument/2006/relationships/hyperlink" Target="http://ru.wikipedia.org/wiki/22_%D1%84%D0%B5%D0%B2%D1%80%D0%B0%D0%BB%D1%8F" TargetMode="External"/><Relationship Id="rId31" Type="http://schemas.openxmlformats.org/officeDocument/2006/relationships/image" Target="../media/image9.png"/><Relationship Id="rId4" Type="http://schemas.openxmlformats.org/officeDocument/2006/relationships/hyperlink" Target="http://ru.wikipedia.org/wiki/%D0%9A%D1%80%D0%B0%D1%88%D0%B5%D0%BD%D0%B8%D0%BD%D0%BD%D0%B8%D0%BA%D0%BE%D0%B2,_%D0%A1%D1%82%D0%B5%D0%BF%D0%B0%D0%BD_%D0%9F%D0%B5%D1%82%D1%80%D0%BE%D0%B2%D0%B8%D1%87#cite_note-0" TargetMode="External"/><Relationship Id="rId9" Type="http://schemas.openxmlformats.org/officeDocument/2006/relationships/hyperlink" Target="http://ru.wikipedia.org/wiki/%D0%91%D0%BE%D1%82%D0%B0%D0%BD%D0%B8%D0%BA%D0%B0" TargetMode="External"/><Relationship Id="rId14" Type="http://schemas.openxmlformats.org/officeDocument/2006/relationships/hyperlink" Target="http://ru.wikipedia.org/wiki/%D0%9F%D0%B5%D1%82%D0%B5%D1%80%D0%B1%D1%83%D1%80%D0%B3%D1%81%D0%BA%D0%B0%D1%8F_%D0%90%D0%BA%D0%B0%D0%B4%D0%B5%D0%BC%D0%B8%D1%8F_%D0%BD%D0%B0%D1%83%D0%BA" TargetMode="External"/><Relationship Id="rId22" Type="http://schemas.openxmlformats.org/officeDocument/2006/relationships/hyperlink" Target="http://ru.wikipedia.org/wiki/1769_%D0%B3%D0%BE%D0%B4" TargetMode="External"/><Relationship Id="rId27" Type="http://schemas.openxmlformats.org/officeDocument/2006/relationships/hyperlink" Target="http://ru.wikipedia.org/wiki/%D0%9B%D0%BE%D0%BC%D0%BE%D0%BD%D0%BE%D1%81%D0%BE%D0%B2,_%D0%9C%D0%B8%D1%85%D0%B0%D0%B8%D0%BB_%D0%92%D0%B0%D1%81%D0%B8%D0%BB%D1%8C%D0%B5%D0%B2%D0%B8%D1%87" TargetMode="External"/><Relationship Id="rId30" Type="http://schemas.openxmlformats.org/officeDocument/2006/relationships/hyperlink" Target="http://ru.wikipedia.org/wiki/1742_%D0%B3%D0%BE%D0%B4" TargetMode="External"/></Relationships>
</file>

<file path=ppt/slides/_rels/slide3.xml.rels><?xml version="1.0" encoding="UTF-8" standalone="yes"?>
<Relationships xmlns="http://schemas.openxmlformats.org/package/2006/relationships"><Relationship Id="rId8" Type="http://schemas.openxmlformats.org/officeDocument/2006/relationships/hyperlink" Target="http://ru.wikipedia.org/wiki/%D0%9C%D0%BE%D1%81%D0%BA%D0%BE%D0%B2%D1%81%D0%BA%D0%BE%D0%B5_%D0%B3%D0%BE%D1%81%D1%83%D0%B4%D0%B0%D1%80%D1%81%D1%82%D0%B2%D0%BE" TargetMode="External"/><Relationship Id="rId13" Type="http://schemas.openxmlformats.org/officeDocument/2006/relationships/hyperlink" Target="http://ru.wikipedia.org/wiki/1194" TargetMode="External"/><Relationship Id="rId3" Type="http://schemas.openxmlformats.org/officeDocument/2006/relationships/hyperlink" Target="http://ru.wikipedia.org/wiki/%D0%A1%D0%BE%D0%B1%D0%BE%D1%80%D0%BD%D0%B0%D1%8F_%D0%BF%D0%BB%D0%BE%D1%89%D0%B0%D0%B4%D1%8C_(%D0%9C%D0%BE%D1%81%D0%BA%D0%B2%D0%B0)" TargetMode="External"/><Relationship Id="rId7" Type="http://schemas.openxmlformats.org/officeDocument/2006/relationships/hyperlink" Target="http://ru.wikipedia.org/wiki/%D0%90%D1%80%D0%B8%D1%81%D1%82%D0%BE%D1%82%D0%B5%D0%BB%D1%8C_%D0%A4%D0%B8%D0%BE%D1%80%D0%B0%D0%B2%D0%B0%D0%BD%D1%82%D0%B8" TargetMode="External"/><Relationship Id="rId12" Type="http://schemas.openxmlformats.org/officeDocument/2006/relationships/hyperlink" Target="http://ru.wikipedia.org/wiki/%D0%92%D0%BE%D1%80%D0%BE%D0%BD%D0%B8%D0%BD,_%D0%9D%D0%B8%D0%BA%D0%BE%D0%BB%D0%B0%D0%B9_%D0%9D%D0%B8%D0%BA%D0%BE%D0%BB%D0%B0%D0%B5%D0%B2%D0%B8%D1%87" TargetMode="External"/><Relationship Id="rId2" Type="http://schemas.openxmlformats.org/officeDocument/2006/relationships/hyperlink" Target="http://ru.wikipedia.org/wiki/%D0%9F%D1%80%D0%B0%D0%B2%D0%BE%D1%81%D0%BB%D0%B0%D0%B2%D0%BD%D1%8B%D0%B9_%D1%85%D1%80%D0%B0%D0%BC" TargetMode="External"/><Relationship Id="rId16"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hyperlink" Target="http://ru.wikipedia.org/wiki/1479" TargetMode="External"/><Relationship Id="rId11" Type="http://schemas.openxmlformats.org/officeDocument/2006/relationships/hyperlink" Target="http://ru.wikipedia.org/wiki/%D0%92%D1%81%D0%B5%D0%B2%D0%BE%D0%BB%D0%BE%D0%B4_%D0%91%D0%BE%D0%BB%D1%8C%D1%88%D0%BE%D0%B5_%D0%93%D0%BD%D0%B5%D0%B7%D0%B4%D0%BE" TargetMode="External"/><Relationship Id="rId5" Type="http://schemas.openxmlformats.org/officeDocument/2006/relationships/hyperlink" Target="http://ru.wikipedia.org/wiki/1475" TargetMode="External"/><Relationship Id="rId15" Type="http://schemas.openxmlformats.org/officeDocument/2006/relationships/hyperlink" Target="http://ru.wikipedia.org/wiki/%D0%A2%D0%B8%D0%BC%D0%BE%D1%84%D0%B5%D0%B5%D0%B2%D0%B0,_%D0%A2%D0%B0%D1%82%D1%8C%D1%8F%D0%BD%D0%B0_%D0%9F%D0%B5%D1%82%D1%80%D0%BE%D0%B2%D0%BD%D0%B0" TargetMode="External"/><Relationship Id="rId10" Type="http://schemas.openxmlformats.org/officeDocument/2006/relationships/hyperlink" Target="http://ru.wikipedia.org/wiki/%D0%92%D0%BB%D0%B0%D0%B4%D0%B8%D0%BC%D0%B8%D1%80_(%D0%B3%D0%BE%D1%80%D0%BE%D0%B4)" TargetMode="External"/><Relationship Id="rId4" Type="http://schemas.openxmlformats.org/officeDocument/2006/relationships/hyperlink" Target="http://ru.wikipedia.org/wiki/%D0%9C%D0%BE%D1%81%D0%BA%D0%BE%D0%B2%D1%81%D0%BA%D0%B8%D0%B9_%D0%9A%D1%80%D0%B5%D0%BC%D0%BB%D1%8C" TargetMode="External"/><Relationship Id="rId9" Type="http://schemas.openxmlformats.org/officeDocument/2006/relationships/image" Target="../media/image1.png"/><Relationship Id="rId14" Type="http://schemas.openxmlformats.org/officeDocument/2006/relationships/hyperlink" Target="http://ru.wikipedia.org/wiki/1197" TargetMode="External"/></Relationships>
</file>

<file path=ppt/slides/_rels/slide30.xml.rels><?xml version="1.0" encoding="UTF-8" standalone="yes"?>
<Relationships xmlns="http://schemas.openxmlformats.org/package/2006/relationships"><Relationship Id="rId13" Type="http://schemas.openxmlformats.org/officeDocument/2006/relationships/hyperlink" Target="http://ru.wikipedia.org/wiki/%D0%A5%D0%B8%D0%BC%D0%B8%D1%8F" TargetMode="External"/><Relationship Id="rId18" Type="http://schemas.openxmlformats.org/officeDocument/2006/relationships/hyperlink" Target="http://ru.wikipedia.org/wiki/%D0%A1%D1%82%D0%B5%D0%BA%D0%BB%D0%BE" TargetMode="External"/><Relationship Id="rId26" Type="http://schemas.openxmlformats.org/officeDocument/2006/relationships/hyperlink" Target="http://ru.wikipedia.org/wiki/%D0%94%D0%B5%D1%8F%D1%82%D0%B5%D0%BB%D1%8C_%D0%B8%D1%81%D0%BA%D1%83%D1%81%D1%81%D1%82%D0%B2" TargetMode="External"/><Relationship Id="rId39" Type="http://schemas.openxmlformats.org/officeDocument/2006/relationships/hyperlink" Target="http://ru.wikipedia.org/wiki/%D0%A2%D0%B0%D0%BC%D0%B1%D0%BE%D0%B2%D1%81%D0%BA%D0%B0%D1%8F_%D0%B3%D1%83%D0%B1%D0%B5%D1%80%D0%BD%D0%B8%D1%8F" TargetMode="External"/><Relationship Id="rId3" Type="http://schemas.openxmlformats.org/officeDocument/2006/relationships/hyperlink" Target="http://ru.wikipedia.org/wiki/1711" TargetMode="External"/><Relationship Id="rId21" Type="http://schemas.openxmlformats.org/officeDocument/2006/relationships/hyperlink" Target="http://ru.wikipedia.org/wiki/%D0%93%D0%B5%D0%BE%D0%B3%D1%80%D0%B0%D1%84" TargetMode="External"/><Relationship Id="rId34" Type="http://schemas.openxmlformats.org/officeDocument/2006/relationships/hyperlink" Target="http://ru.wikipedia.org/wiki/%D0%9A%D0%B0%D0%B7%D0%B0%D0%BD%D1%8C" TargetMode="External"/><Relationship Id="rId42" Type="http://schemas.openxmlformats.org/officeDocument/2006/relationships/hyperlink" Target="http://ru.wikipedia.org/wiki/%D0%A2%D0%B0%D1%82%D0%B0%D1%80%D1%8B" TargetMode="External"/><Relationship Id="rId47" Type="http://schemas.openxmlformats.org/officeDocument/2006/relationships/hyperlink" Target="http://ru.wikipedia.org/wiki/%D0%9E%D1%84%D0%B8%D1%86%D0%B5%D1%80" TargetMode="External"/><Relationship Id="rId50" Type="http://schemas.openxmlformats.org/officeDocument/2006/relationships/hyperlink" Target="http://ru.wikipedia.org/wiki/%D0%92%D0%BE%D1%81%D1%81%D1%82%D0%B0%D0%BD%D0%B8%D0%B5_%D0%9F%D1%83%D0%B3%D0%B0%D1%87%D1%91%D0%B2%D0%B0" TargetMode="External"/><Relationship Id="rId7" Type="http://schemas.openxmlformats.org/officeDocument/2006/relationships/hyperlink" Target="http://ru.wikipedia.org/wiki/1765" TargetMode="External"/><Relationship Id="rId12" Type="http://schemas.openxmlformats.org/officeDocument/2006/relationships/hyperlink" Target="http://ru.wikipedia.org/wiki/%D0%95%D1%81%D1%82%D0%B5%D1%81%D1%82%D0%B2%D0%BE%D0%B7%D0%BD%D0%B0%D0%BD%D0%B8%D0%B5" TargetMode="External"/><Relationship Id="rId17" Type="http://schemas.openxmlformats.org/officeDocument/2006/relationships/hyperlink" Target="http://ru.wikipedia.org/wiki/%D0%92%D1%82%D0%BE%D1%80%D0%BE%D0%B5_%D0%BD%D0%B0%D1%87%D0%B0%D0%BB%D0%BE_%D1%82%D0%B5%D1%80%D0%BC%D0%BE%D0%B4%D0%B8%D0%BD%D0%B0%D0%BC%D0%B8%D0%BA%D0%B8" TargetMode="External"/><Relationship Id="rId25" Type="http://schemas.openxmlformats.org/officeDocument/2006/relationships/hyperlink" Target="http://ru.wikipedia.org/wiki/%D0%9B%D0%B8%D1%82%D0%B5%D1%80%D0%B0%D1%82%D1%83%D1%80%D0%BD%D1%8B%D0%B9_%D1%8F%D0%B7%D1%8B%D0%BA" TargetMode="External"/><Relationship Id="rId33" Type="http://schemas.openxmlformats.org/officeDocument/2006/relationships/hyperlink" Target="http://ru.wikipedia.org/wiki/1743" TargetMode="External"/><Relationship Id="rId38" Type="http://schemas.openxmlformats.org/officeDocument/2006/relationships/hyperlink" Target="http://ru.wikipedia.org/wiki/%D0%9A%D0%BB%D0%B0%D1%81%D1%81%D0%B8%D1%86%D0%B8%D0%B7%D0%BC" TargetMode="External"/><Relationship Id="rId46" Type="http://schemas.openxmlformats.org/officeDocument/2006/relationships/hyperlink" Target="http://ru.wikipedia.org/wiki/1772" TargetMode="External"/><Relationship Id="rId2" Type="http://schemas.openxmlformats.org/officeDocument/2006/relationships/hyperlink" Target="http://ru.wikipedia.org/wiki/19_%D0%BD%D0%BE%D1%8F%D0%B1%D1%80%D1%8F" TargetMode="External"/><Relationship Id="rId16" Type="http://schemas.openxmlformats.org/officeDocument/2006/relationships/hyperlink" Target="http://ru.wikipedia.org/wiki/%D0%9C%D0%BE%D0%BB%D0%B5%D0%BA%D1%83%D0%BB%D1%8F%D1%80%D0%BD%D0%BE-%D0%BA%D0%B8%D0%BD%D0%B5%D1%82%D0%B8%D1%87%D0%B5%D1%81%D0%BA%D0%B0%D1%8F_%D1%82%D0%B5%D0%BE%D1%80%D0%B8%D1%8F" TargetMode="External"/><Relationship Id="rId20" Type="http://schemas.openxmlformats.org/officeDocument/2006/relationships/hyperlink" Target="http://ru.wikipedia.org/wiki/%D0%9F%D1%80%D0%B8%D0%B1%D0%BE%D1%80%D0%BE%D1%81%D1%82%D1%80%D0%BE%D0%B5%D0%BD%D0%B8%D0%B5" TargetMode="External"/><Relationship Id="rId29" Type="http://schemas.openxmlformats.org/officeDocument/2006/relationships/hyperlink" Target="http://ru.wikipedia.org/wiki/%D0%9C%D0%BE%D1%81%D0%BA%D0%BE%D0%B2%D1%81%D0%BA%D0%B8%D0%B9_%D0%B3%D0%BE%D1%81%D1%83%D0%B4%D0%B0%D1%80%D1%81%D1%82%D0%B2%D0%B5%D0%BD%D0%BD%D1%8B%D0%B9_%D1%83%D0%BD%D0%B8%D0%B2%D0%B5%D1%80%D1%81%D0%B8%D1%82%D0%B5%D1%82_%D0%B8%D0%BC%D0%B5%D0%BD%D0%B8_%D0%9C._%D0%92._%D0%9B%D0%BE%D0%BC%D0%BE%D0%BD%D0%BE%D1%81%D0%BE%D0%B2%D0%B0" TargetMode="External"/><Relationship Id="rId41" Type="http://schemas.openxmlformats.org/officeDocument/2006/relationships/hyperlink" Target="http://ru.wikipedia.org/wiki/%D0%90%D0%BA%D0%B0%D0%B4%D0%B5%D0%BC%D0%B8%D1%8F_%D0%A0%D0%BE%D1%81%D1%81%D0%B8%D0%B9%D1%81%D0%BA%D0%B0%D1%8F" TargetMode="External"/><Relationship Id="rId1" Type="http://schemas.openxmlformats.org/officeDocument/2006/relationships/slideLayout" Target="../slideLayouts/slideLayout7.xml"/><Relationship Id="rId6" Type="http://schemas.openxmlformats.org/officeDocument/2006/relationships/hyperlink" Target="http://ru.wikipedia.org/wiki/15_%D0%B0%D0%BF%D1%80%D0%B5%D0%BB%D1%8F" TargetMode="External"/><Relationship Id="rId11" Type="http://schemas.openxmlformats.org/officeDocument/2006/relationships/hyperlink" Target="http://ru.wikipedia.org/wiki/%D0%A3%D1%87%D1%91%D0%BD%D1%8B%D0%B9" TargetMode="External"/><Relationship Id="rId24" Type="http://schemas.openxmlformats.org/officeDocument/2006/relationships/hyperlink" Target="http://ru.wikipedia.org/wiki/%D0%9F%D0%BE%D1%8D%D1%82" TargetMode="External"/><Relationship Id="rId32" Type="http://schemas.openxmlformats.org/officeDocument/2006/relationships/hyperlink" Target="http://ru.wikipedia.org/wiki/14_%D0%B8%D1%8E%D0%BB%D1%8F" TargetMode="External"/><Relationship Id="rId37" Type="http://schemas.openxmlformats.org/officeDocument/2006/relationships/hyperlink" Target="http://ru.wikipedia.org/wiki/%D0%AD%D0%BF%D0%BE%D1%85%D0%B0_%D0%9F%D1%80%D0%BE%D1%81%D0%B2%D0%B5%D1%89%D0%B5%D0%BD%D0%B8%D1%8F" TargetMode="External"/><Relationship Id="rId40" Type="http://schemas.openxmlformats.org/officeDocument/2006/relationships/hyperlink" Target="http://ru.wikipedia.org/wiki/%D0%95%D0%BA%D0%B0%D1%82%D0%B5%D1%80%D0%B8%D0%BD%D0%B0_%D0%92%D1%82%D0%BE%D1%80%D0%B0%D1%8F" TargetMode="External"/><Relationship Id="rId45" Type="http://schemas.openxmlformats.org/officeDocument/2006/relationships/hyperlink" Target="http://ru.wikipedia.org/wiki/%D0%9F%D1%80%D0%B5%D0%BE%D0%B1%D1%80%D0%B0%D0%B6%D0%B5%D0%BD%D1%81%D0%BA%D0%B8%D0%B9_%D0%BF%D0%BE%D0%BB%D0%BA" TargetMode="External"/><Relationship Id="rId5" Type="http://schemas.openxmlformats.org/officeDocument/2006/relationships/hyperlink" Target="http://ru.wikipedia.org/wiki/%D0%A0%D0%BE%D1%81%D1%81%D0%B8%D1%8F" TargetMode="External"/><Relationship Id="rId15" Type="http://schemas.openxmlformats.org/officeDocument/2006/relationships/hyperlink" Target="http://ru.wikipedia.org/wiki/%D0%A4%D0%B8%D0%B7%D0%B8%D1%87%D0%B5%D1%81%D0%BA%D0%B0%D1%8F_%D1%85%D0%B8%D0%BC%D0%B8%D1%8F" TargetMode="External"/><Relationship Id="rId23" Type="http://schemas.openxmlformats.org/officeDocument/2006/relationships/hyperlink" Target="http://ru.wikipedia.org/wiki/%D0%93%D0%B5%D0%BE%D0%BB%D0%BE%D0%B3" TargetMode="External"/><Relationship Id="rId28" Type="http://schemas.openxmlformats.org/officeDocument/2006/relationships/hyperlink" Target="http://ru.wikipedia.org/wiki/%D0%9E%D0%B1%D1%80%D0%B0%D0%B7%D0%BE%D0%B2%D0%B0%D0%BD%D0%B8%D0%B5" TargetMode="External"/><Relationship Id="rId36" Type="http://schemas.openxmlformats.org/officeDocument/2006/relationships/hyperlink" Target="http://ru.wikipedia.org/wiki/1816" TargetMode="External"/><Relationship Id="rId49" Type="http://schemas.openxmlformats.org/officeDocument/2006/relationships/hyperlink" Target="http://ru.wikipedia.org/wiki/1777" TargetMode="External"/><Relationship Id="rId10" Type="http://schemas.openxmlformats.org/officeDocument/2006/relationships/hyperlink" Target="http://ru.wikipedia.org/wiki/%D0%A0%D1%83%D1%81%D1%81%D0%BA%D0%B8%D0%B9" TargetMode="External"/><Relationship Id="rId19" Type="http://schemas.openxmlformats.org/officeDocument/2006/relationships/hyperlink" Target="http://ru.wikipedia.org/wiki/%D0%90%D1%81%D1%82%D1%80%D0%BE%D0%BD%D0%BE%D0%BC" TargetMode="External"/><Relationship Id="rId31" Type="http://schemas.openxmlformats.org/officeDocument/2006/relationships/image" Target="../media/image10.png"/><Relationship Id="rId44" Type="http://schemas.openxmlformats.org/officeDocument/2006/relationships/hyperlink" Target="http://ru.wikipedia.org/wiki/1762" TargetMode="External"/><Relationship Id="rId4" Type="http://schemas.openxmlformats.org/officeDocument/2006/relationships/hyperlink" Target="http://ru.wikipedia.org/wiki/%D0%9B%D0%BE%D0%BC%D0%BE%D0%BD%D0%BE%D1%81%D0%BE%D0%B2%D0%BE_(%D0%90%D1%80%D1%85%D0%B0%D0%BD%D0%B3%D0%B5%D0%BB%D1%8C%D1%81%D0%BA%D0%B0%D1%8F_%D0%BE%D0%B1%D0%BB%D0%B0%D1%81%D1%82%D1%8C)" TargetMode="External"/><Relationship Id="rId9" Type="http://schemas.openxmlformats.org/officeDocument/2006/relationships/hyperlink" Target="http://ru.wikipedia.org/wiki/%D0%A0%D0%BE%D1%81%D1%81%D0%B8%D0%B9%D1%81%D0%BA%D0%B0%D1%8F_%D0%B8%D0%BC%D0%BF%D0%B5%D1%80%D0%B8%D1%8F" TargetMode="External"/><Relationship Id="rId14" Type="http://schemas.openxmlformats.org/officeDocument/2006/relationships/hyperlink" Target="http://ru.wikipedia.org/wiki/%D0%A4%D0%B8%D0%B7%D0%B8%D0%BA%D0%B0" TargetMode="External"/><Relationship Id="rId22" Type="http://schemas.openxmlformats.org/officeDocument/2006/relationships/hyperlink" Target="http://ru.wikipedia.org/wiki/%D0%9C%D0%B5%D1%82%D0%B0%D0%BB%D0%BB%D1%83%D1%80%D0%B3" TargetMode="External"/><Relationship Id="rId27" Type="http://schemas.openxmlformats.org/officeDocument/2006/relationships/hyperlink" Target="http://ru.wikipedia.org/wiki/%D0%98%D1%81%D1%82%D0%BE%D1%80%D0%B8%D0%BA" TargetMode="External"/><Relationship Id="rId30" Type="http://schemas.openxmlformats.org/officeDocument/2006/relationships/hyperlink" Target="http://ru.wikipedia.org/wiki/%D0%92%D0%B5%D0%BD%D0%B5%D1%80%D0%B0_(%D0%BF%D0%BB%D0%B0%D0%BD%D0%B5%D1%82%D0%B0)" TargetMode="External"/><Relationship Id="rId35" Type="http://schemas.openxmlformats.org/officeDocument/2006/relationships/hyperlink" Target="http://ru.wikipedia.org/wiki/20_%D0%B8%D1%8E%D0%BB%D1%8F" TargetMode="External"/><Relationship Id="rId43" Type="http://schemas.openxmlformats.org/officeDocument/2006/relationships/hyperlink" Target="http://ru.wikipedia.org/wiki/%D0%9C%D1%83%D1%80%D0%B7%D0%B0" TargetMode="External"/><Relationship Id="rId48" Type="http://schemas.openxmlformats.org/officeDocument/2006/relationships/hyperlink" Target="http://ru.wikipedia.org/wiki/1776" TargetMode="External"/><Relationship Id="rId8" Type="http://schemas.openxmlformats.org/officeDocument/2006/relationships/hyperlink" Target="http://ru.wikipedia.org/wiki/%D0%A1%D0%B0%D0%BD%D0%BA%D1%82-%D0%9F%D0%B5%D1%82%D0%B5%D1%80%D0%B1%D1%83%D1%80%D0%B3" TargetMode="External"/><Relationship Id="rId51" Type="http://schemas.openxmlformats.org/officeDocument/2006/relationships/image" Target="../media/image11.png"/></Relationships>
</file>

<file path=ppt/slides/_rels/slide31.xml.rels><?xml version="1.0" encoding="UTF-8" standalone="yes"?>
<Relationships xmlns="http://schemas.openxmlformats.org/package/2006/relationships"><Relationship Id="rId3" Type="http://schemas.openxmlformats.org/officeDocument/2006/relationships/slide" Target="slide34.xml"/><Relationship Id="rId2" Type="http://schemas.openxmlformats.org/officeDocument/2006/relationships/slide" Target="slide33.xml"/><Relationship Id="rId1" Type="http://schemas.openxmlformats.org/officeDocument/2006/relationships/slideLayout" Target="../slideLayouts/slideLayout7.xml"/><Relationship Id="rId4" Type="http://schemas.openxmlformats.org/officeDocument/2006/relationships/slide" Target="slide35.xml"/></Relationships>
</file>

<file path=ppt/slides/_rels/slide32.xml.rels><?xml version="1.0" encoding="UTF-8" standalone="yes"?>
<Relationships xmlns="http://schemas.openxmlformats.org/package/2006/relationships"><Relationship Id="rId8" Type="http://schemas.openxmlformats.org/officeDocument/2006/relationships/hyperlink" Target="http://ru.wikipedia.org/wiki/%D0%A1%D0%B0%D0%BD%D0%BA%D1%82-%D0%9F%D0%B5%D1%82%D0%B5%D1%80%D0%B1%D1%83%D1%80%D0%B3" TargetMode="External"/><Relationship Id="rId13" Type="http://schemas.openxmlformats.org/officeDocument/2006/relationships/hyperlink" Target="http://ru.wikipedia.org/wiki/%D0%9C%D0%B0%D0%B1%D0%BB%D0%B8,_%D0%93%D0%B0%D0%B1%D1%80%D0%B8%D0%B5%D0%BB%D1%8C-%D0%91%D0%BE%D0%BD%D0%BD%D0%BE" TargetMode="External"/><Relationship Id="rId18" Type="http://schemas.openxmlformats.org/officeDocument/2006/relationships/hyperlink" Target="http://ru.wikipedia.org/wiki/%D0%A2%D0%BE%D0%B1%D0%BE%D0%BB%D1%8C%D1%81%D0%BA" TargetMode="External"/><Relationship Id="rId26" Type="http://schemas.openxmlformats.org/officeDocument/2006/relationships/hyperlink" Target="http://ru.wikipedia.org/wiki/%D0%9F%D0%B5%D1%82%D0%B5%D1%80%D0%B1%D1%83%D1%80%D0%B3%D1%81%D0%BA%D0%B0%D1%8F_%D0%90%D0%BA%D0%B0%D0%B4%D0%B5%D0%BC%D0%B8%D1%8F_%D0%BD%D0%B0%D1%83%D0%BA" TargetMode="External"/><Relationship Id="rId39" Type="http://schemas.openxmlformats.org/officeDocument/2006/relationships/hyperlink" Target="http://ru.wikipedia.org/wiki/%D0%9A%D0%B0%D0%B7%D0%B0%D0%BD%D1%8C" TargetMode="External"/><Relationship Id="rId3" Type="http://schemas.openxmlformats.org/officeDocument/2006/relationships/hyperlink" Target="http://ru.wikipedia.org/wiki/31_%D0%B0%D0%B2%D0%B3%D1%83%D1%81%D1%82%D0%B0" TargetMode="External"/><Relationship Id="rId21" Type="http://schemas.openxmlformats.org/officeDocument/2006/relationships/hyperlink" Target="http://ru.wikipedia.org/wiki/1766" TargetMode="External"/><Relationship Id="rId34" Type="http://schemas.openxmlformats.org/officeDocument/2006/relationships/hyperlink" Target="http://ru.wikipedia.org/wiki/%D0%92%D0%B5%D1%81%D1%82%D0%BD%D0%B8%D0%BA_%D0%95%D0%B2%D1%80%D0%BE%D0%BF%D1%8B_(%D0%BD%D0%B0%D1%87%D0%B0%D0%BB%D0%BE_XIX_%D0%B2%D0%B5%D0%BA%D0%B0)" TargetMode="External"/><Relationship Id="rId42" Type="http://schemas.openxmlformats.org/officeDocument/2006/relationships/hyperlink" Target="http://ru.wikipedia.org/wiki/1816" TargetMode="External"/><Relationship Id="rId47" Type="http://schemas.openxmlformats.org/officeDocument/2006/relationships/hyperlink" Target="http://ru.wikipedia.org/wiki/%D0%90%D0%BA%D0%B0%D0%B4%D0%B5%D0%BC%D0%B8%D1%8F_%D0%A0%D0%BE%D1%81%D1%81%D0%B8%D0%B9%D1%81%D0%BA%D0%B0%D1%8F" TargetMode="External"/><Relationship Id="rId7" Type="http://schemas.openxmlformats.org/officeDocument/2006/relationships/hyperlink" Target="http://ru.wikipedia.org/wiki/1802" TargetMode="External"/><Relationship Id="rId12" Type="http://schemas.openxmlformats.org/officeDocument/2006/relationships/hyperlink" Target="http://ru.wikipedia.org/wiki/%D0%A2%D0%B0%D0%BC%D0%BE%D0%B6%D0%BD%D1%8F" TargetMode="External"/><Relationship Id="rId17" Type="http://schemas.openxmlformats.org/officeDocument/2006/relationships/hyperlink" Target="http://ru.wikipedia.org/wiki/1790" TargetMode="External"/><Relationship Id="rId25" Type="http://schemas.openxmlformats.org/officeDocument/2006/relationships/hyperlink" Target="http://ru.wikipedia.org/wiki/%D0%98%D1%81%D1%82%D0%BE%D1%80%D0%B8%D0%BE%D0%B3%D1%80%D0%B0%D1%84" TargetMode="External"/><Relationship Id="rId33" Type="http://schemas.openxmlformats.org/officeDocument/2006/relationships/hyperlink" Target="http://ru.wikipedia.org/wiki/1792" TargetMode="External"/><Relationship Id="rId38" Type="http://schemas.openxmlformats.org/officeDocument/2006/relationships/hyperlink" Target="http://ru.wikipedia.org/wiki/1743" TargetMode="External"/><Relationship Id="rId46" Type="http://schemas.openxmlformats.org/officeDocument/2006/relationships/hyperlink" Target="http://ru.wikipedia.org/wiki/%D0%95%D0%BA%D0%B0%D1%82%D0%B5%D1%80%D0%B8%D0%BD%D0%B0_%D0%92%D1%82%D0%BE%D1%80%D0%B0%D1%8F" TargetMode="External"/><Relationship Id="rId2" Type="http://schemas.openxmlformats.org/officeDocument/2006/relationships/image" Target="../media/image12.png"/><Relationship Id="rId16" Type="http://schemas.openxmlformats.org/officeDocument/2006/relationships/hyperlink" Target="http://ru.wikipedia.org/wiki/%D0%95%D0%BA%D0%B0%D1%82%D0%B5%D1%80%D0%B8%D0%BD%D0%B0_II" TargetMode="External"/><Relationship Id="rId20" Type="http://schemas.openxmlformats.org/officeDocument/2006/relationships/hyperlink" Target="http://ru.wikipedia.org/wiki/12_%D0%B4%D0%B5%D0%BA%D0%B0%D0%B1%D1%80%D1%8F" TargetMode="External"/><Relationship Id="rId29" Type="http://schemas.openxmlformats.org/officeDocument/2006/relationships/hyperlink" Target="http://ru.wikipedia.org/wiki/1803" TargetMode="External"/><Relationship Id="rId41" Type="http://schemas.openxmlformats.org/officeDocument/2006/relationships/hyperlink" Target="http://ru.wikipedia.org/wiki/20_%D0%B8%D1%8E%D0%BB%D1%8F" TargetMode="External"/><Relationship Id="rId1" Type="http://schemas.openxmlformats.org/officeDocument/2006/relationships/slideLayout" Target="../slideLayouts/slideLayout7.xml"/><Relationship Id="rId6" Type="http://schemas.openxmlformats.org/officeDocument/2006/relationships/hyperlink" Target="http://ru.wikipedia.org/wiki/24_%D1%81%D0%B5%D0%BD%D1%82%D1%8F%D0%B1%D1%80%D1%8F" TargetMode="External"/><Relationship Id="rId11" Type="http://schemas.openxmlformats.org/officeDocument/2006/relationships/hyperlink" Target="http://ru.wikipedia.org/wiki/%D0%9F%D0%BE%D1%8D%D1%82" TargetMode="External"/><Relationship Id="rId24" Type="http://schemas.openxmlformats.org/officeDocument/2006/relationships/hyperlink" Target="http://ru.wikipedia.org/wiki/1826" TargetMode="External"/><Relationship Id="rId32" Type="http://schemas.openxmlformats.org/officeDocument/2006/relationships/hyperlink" Target="http://ru.wikipedia.org/wiki/1791" TargetMode="External"/><Relationship Id="rId37" Type="http://schemas.openxmlformats.org/officeDocument/2006/relationships/hyperlink" Target="http://ru.wikipedia.org/wiki/14_%D0%B8%D1%8E%D0%BB%D1%8F" TargetMode="External"/><Relationship Id="rId40" Type="http://schemas.openxmlformats.org/officeDocument/2006/relationships/hyperlink" Target="http://ru.wikipedia.org/wiki/%D0%A0%D0%BE%D1%81%D1%81%D0%B8%D0%B9%D1%81%D0%BA%D0%B0%D1%8F_%D0%B8%D0%BC%D0%BF%D0%B5%D1%80%D0%B8%D1%8F" TargetMode="External"/><Relationship Id="rId45" Type="http://schemas.openxmlformats.org/officeDocument/2006/relationships/hyperlink" Target="http://ru.wikipedia.org/wiki/%D0%A2%D0%B0%D0%BC%D0%B1%D0%BE%D0%B2%D1%81%D0%BA%D0%B0%D1%8F_%D0%B3%D1%83%D0%B1%D0%B5%D1%80%D0%BD%D0%B8%D1%8F" TargetMode="External"/><Relationship Id="rId5" Type="http://schemas.openxmlformats.org/officeDocument/2006/relationships/hyperlink" Target="http://ru.wikipedia.org/wiki/%D0%9C%D0%BE%D1%81%D0%BA%D0%B2%D0%B0" TargetMode="External"/><Relationship Id="rId15" Type="http://schemas.openxmlformats.org/officeDocument/2006/relationships/hyperlink" Target="http://ru.wikipedia.org/wiki/1789_%D0%B3%D0%BE%D0%B4" TargetMode="External"/><Relationship Id="rId23" Type="http://schemas.openxmlformats.org/officeDocument/2006/relationships/hyperlink" Target="http://ru.wikipedia.org/wiki/3_%D0%B8%D1%8E%D0%BD%D1%8F" TargetMode="External"/><Relationship Id="rId28" Type="http://schemas.openxmlformats.org/officeDocument/2006/relationships/hyperlink" Target="http://ru.wikipedia.org/wiki/%D0%98%D1%81%D1%82%D0%BE%D1%80%D0%B8%D1%8F_%D0%B3%D0%BE%D1%81%D1%83%D0%B4%D0%B0%D1%80%D1%81%D1%82%D0%B2%D0%B0_%D0%A0%D0%BE%D1%81%D1%81%D0%B8%D0%B9%D1%81%D0%BA%D0%BE%D0%B3%D0%BE" TargetMode="External"/><Relationship Id="rId36" Type="http://schemas.openxmlformats.org/officeDocument/2006/relationships/image" Target="../media/image11.png"/><Relationship Id="rId10" Type="http://schemas.openxmlformats.org/officeDocument/2006/relationships/hyperlink" Target="http://ru.wikipedia.org/wiki/%D0%A4%D0%B8%D0%BB%D0%BE%D1%81%D0%BE%D1%84" TargetMode="External"/><Relationship Id="rId19" Type="http://schemas.openxmlformats.org/officeDocument/2006/relationships/hyperlink" Target="http://ru.wikipedia.org/wiki/%D0%9F%D1%83%D1%82%D0%B5%D1%88%D0%B5%D1%81%D1%82%D0%B2%D0%B8%D0%B5_%D0%B8%D0%B7_%D0%9F%D0%B5%D1%82%D0%B5%D1%80%D0%B1%D1%83%D1%80%D0%B3%D0%B0_%D0%B2_%D0%9C%D0%BE%D1%81%D0%BA%D0%B2%D1%83" TargetMode="External"/><Relationship Id="rId31" Type="http://schemas.openxmlformats.org/officeDocument/2006/relationships/hyperlink" Target="http://ru.wikipedia.org/w/index.php?title=%D0%9C%D0%BE%D1%81%D0%BA%D0%BE%D0%B2%D1%81%D0%BA%D0%B8%D0%B9_%D0%B6%D1%83%D1%80%D0%BD%D0%B0%D0%BB&amp;action=edit&amp;redlink=1" TargetMode="External"/><Relationship Id="rId44" Type="http://schemas.openxmlformats.org/officeDocument/2006/relationships/hyperlink" Target="http://ru.wikipedia.org/wiki/%D0%9A%D0%BB%D0%B0%D1%81%D1%81%D0%B8%D1%86%D0%B8%D0%B7%D0%BC" TargetMode="External"/><Relationship Id="rId4" Type="http://schemas.openxmlformats.org/officeDocument/2006/relationships/hyperlink" Target="http://ru.wikipedia.org/wiki/1749" TargetMode="External"/><Relationship Id="rId9" Type="http://schemas.openxmlformats.org/officeDocument/2006/relationships/hyperlink" Target="http://ru.wikipedia.org/wiki/%D0%9F%D0%B8%D1%81%D0%B0%D1%82%D0%B5%D0%BB%D1%8C" TargetMode="External"/><Relationship Id="rId14" Type="http://schemas.openxmlformats.org/officeDocument/2006/relationships/hyperlink" Target="http://ru.wikipedia.org/wiki/1773" TargetMode="External"/><Relationship Id="rId22" Type="http://schemas.openxmlformats.org/officeDocument/2006/relationships/hyperlink" Target="http://ru.wikipedia.org/wiki/%D0%9A%D0%B0%D0%B7%D0%B0%D0%BD%D1%81%D0%BA%D0%B0%D1%8F_%D0%B3%D1%83%D0%B1%D0%B5%D1%80%D0%BD%D0%B8%D1%8F" TargetMode="External"/><Relationship Id="rId27" Type="http://schemas.openxmlformats.org/officeDocument/2006/relationships/hyperlink" Target="http://ru.wikipedia.org/wiki/1818" TargetMode="External"/><Relationship Id="rId30" Type="http://schemas.openxmlformats.org/officeDocument/2006/relationships/hyperlink" Target="http://ru.wikipedia.org/wiki/%D0%A0%D0%BE%D1%81%D1%81%D0%B8%D1%8F" TargetMode="External"/><Relationship Id="rId35" Type="http://schemas.openxmlformats.org/officeDocument/2006/relationships/image" Target="../media/image13.png"/><Relationship Id="rId43" Type="http://schemas.openxmlformats.org/officeDocument/2006/relationships/hyperlink" Target="http://ru.wikipedia.org/wiki/%D0%AD%D0%BF%D0%BE%D1%85%D0%B0_%D0%9F%D1%80%D0%BE%D1%81%D0%B2%D0%B5%D1%89%D0%B5%D0%BD%D0%B8%D1%8F" TargetMode="External"/></Relationships>
</file>

<file path=ppt/slides/_rels/slide33.xml.rels><?xml version="1.0" encoding="UTF-8" standalone="yes"?>
<Relationships xmlns="http://schemas.openxmlformats.org/package/2006/relationships"><Relationship Id="rId8" Type="http://schemas.openxmlformats.org/officeDocument/2006/relationships/hyperlink" Target="http://ru.wikipedia.org/wiki/1771" TargetMode="External"/><Relationship Id="rId13" Type="http://schemas.openxmlformats.org/officeDocument/2006/relationships/hyperlink" Target="http://ru.wikipedia.org/wiki/1792" TargetMode="External"/><Relationship Id="rId3" Type="http://schemas.openxmlformats.org/officeDocument/2006/relationships/hyperlink" Target="http://ru.wikipedia.org/wiki/1744" TargetMode="External"/><Relationship Id="rId7" Type="http://schemas.openxmlformats.org/officeDocument/2006/relationships/hyperlink" Target="http://ru.wikipedia.org/wiki/1769" TargetMode="External"/><Relationship Id="rId12" Type="http://schemas.openxmlformats.org/officeDocument/2006/relationships/hyperlink" Target="http://ru.wikipedia.org/wiki/%D0%91%D0%B5%D0%B7%D0%B1%D0%BE%D1%80%D0%BE%D0%B4%D0%BA%D0%BE,_%D0%90%D0%BB%D0%B5%D0%BA%D1%81%D0%B0%D0%BD%D0%B4%D1%80_%D0%90%D0%BD%D0%B4%D1%80%D0%B5%D0%B5%D0%B2%D0%B8%D1%87" TargetMode="External"/><Relationship Id="rId2" Type="http://schemas.openxmlformats.org/officeDocument/2006/relationships/image" Target="../media/image14.png"/><Relationship Id="rId16" Type="http://schemas.openxmlformats.org/officeDocument/2006/relationships/slide" Target="slide31.xml"/><Relationship Id="rId1" Type="http://schemas.openxmlformats.org/officeDocument/2006/relationships/slideLayout" Target="../slideLayouts/slideLayout7.xml"/><Relationship Id="rId6" Type="http://schemas.openxmlformats.org/officeDocument/2006/relationships/hyperlink" Target="http://ru.wikipedia.org/wiki/%D0%A2%D1%80%D1%83%D1%82%D0%B5%D0%BD%D1%8C_(%D0%B6%D1%83%D1%80%D0%BD%D0%B0%D0%BB)" TargetMode="External"/><Relationship Id="rId11" Type="http://schemas.openxmlformats.org/officeDocument/2006/relationships/hyperlink" Target="http://ru.wikipedia.org/wiki/%D0%9F%D1%80%D0%BE%D0%B7%D0%BE%D1%80%D0%BE%D0%B2%D1%81%D0%BA%D0%B8%D0%B9,_%D0%90%D0%BB%D0%B5%D0%BA%D1%81%D0%B0%D0%BD%D0%B4%D1%80_%D0%90%D0%BB%D0%B5%D0%BA%D1%81%D0%B0%D0%BD%D0%B4%D1%80%D0%BE%D0%B2%D0%B8%D1%87" TargetMode="External"/><Relationship Id="rId5" Type="http://schemas.openxmlformats.org/officeDocument/2006/relationships/hyperlink" Target="http://ru.wikipedia.org/wiki/1768" TargetMode="External"/><Relationship Id="rId15" Type="http://schemas.openxmlformats.org/officeDocument/2006/relationships/image" Target="../media/image15.png"/><Relationship Id="rId10" Type="http://schemas.openxmlformats.org/officeDocument/2006/relationships/hyperlink" Target="http://ru.wikipedia.org/wiki/1790" TargetMode="External"/><Relationship Id="rId4" Type="http://schemas.openxmlformats.org/officeDocument/2006/relationships/hyperlink" Target="http://ru.wikipedia.org/wiki/1818" TargetMode="External"/><Relationship Id="rId9" Type="http://schemas.openxmlformats.org/officeDocument/2006/relationships/hyperlink" Target="http://ru.wikipedia.org/wiki/%D0%95%D0%BA%D0%B0%D1%82%D0%B5%D1%80%D0%B8%D0%BD%D0%B0_II" TargetMode="External"/><Relationship Id="rId14" Type="http://schemas.openxmlformats.org/officeDocument/2006/relationships/hyperlink" Target="http://ru.wikipedia.org/wiki/%D0%A8%D0%BB%D0%B8%D1%81%D1%81%D0%B5%D0%BB%D1%8C%D0%B1%D1%83%D1%80%D0%B3%D1%81%D0%BA%D0%B0%D1%8F_%D0%BA%D1%80%D0%B5%D0%BF%D0%BE%D1%81%D1%82%D1%8C" TargetMode="External"/></Relationships>
</file>

<file path=ppt/slides/_rels/slide34.xml.rels><?xml version="1.0" encoding="UTF-8" standalone="yes"?>
<Relationships xmlns="http://schemas.openxmlformats.org/package/2006/relationships"><Relationship Id="rId8" Type="http://schemas.openxmlformats.org/officeDocument/2006/relationships/hyperlink" Target="http://ru.wikipedia.org/wiki/%D0%93%D1%83%D0%B1%D0%BD%D0%BE%D0%B9_%D1%81%D1%82%D0%B0%D1%80%D0%BE%D1%81%D1%82%D0%B0" TargetMode="External"/><Relationship Id="rId3" Type="http://schemas.openxmlformats.org/officeDocument/2006/relationships/hyperlink" Target="http://ru.wikipedia.org/wiki/%D0%93%D0%BE%D1%80%D0%BE%D0%B4" TargetMode="External"/><Relationship Id="rId7" Type="http://schemas.openxmlformats.org/officeDocument/2006/relationships/hyperlink" Target="http://ru.wikipedia.org/w/index.php?title=%D0%A1%D0%B5%D0%BD%D0%B0%D1%82%D1%83&amp;action=edit&amp;redlink=1" TargetMode="External"/><Relationship Id="rId12" Type="http://schemas.openxmlformats.org/officeDocument/2006/relationships/slide" Target="slide31.xml"/><Relationship Id="rId2" Type="http://schemas.openxmlformats.org/officeDocument/2006/relationships/hyperlink" Target="http://ru.wikipedia.org/wiki/%D0%9B%D0%B0%D1%82%D0%B8%D0%BD%D1%81%D0%BA%D0%B8%D0%B9_%D1%8F%D0%B7%D1%8B%D0%BA" TargetMode="External"/><Relationship Id="rId1" Type="http://schemas.openxmlformats.org/officeDocument/2006/relationships/slideLayout" Target="../slideLayouts/slideLayout7.xml"/><Relationship Id="rId6" Type="http://schemas.openxmlformats.org/officeDocument/2006/relationships/hyperlink" Target="http://ru.wikipedia.org/wiki/1711" TargetMode="External"/><Relationship Id="rId11" Type="http://schemas.openxmlformats.org/officeDocument/2006/relationships/hyperlink" Target="http://ru.wikipedia.org/wiki/%D0%9F%D0%BE%D1%81%D0%B0%D0%B4%D1%81%D0%BA%D0%B8%D0%B5_%D0%BB%D1%8E%D0%B4%D0%B8" TargetMode="External"/><Relationship Id="rId5" Type="http://schemas.openxmlformats.org/officeDocument/2006/relationships/hyperlink" Target="http://ru.wikipedia.org/wiki/2_%D0%BC%D0%B0%D1%80%D1%82%D0%B0" TargetMode="External"/><Relationship Id="rId10" Type="http://schemas.openxmlformats.org/officeDocument/2006/relationships/hyperlink" Target="http://ru.wikipedia.org/wiki/%D0%92%D0%BE%D0%B5%D0%B2%D0%BE%D0%B4%D0%B0" TargetMode="External"/><Relationship Id="rId4" Type="http://schemas.openxmlformats.org/officeDocument/2006/relationships/hyperlink" Target="http://ru.wikipedia.org/wiki/%D0%9F%D1%91%D1%82%D1%80_%D0%92%D0%B5%D0%BB%D0%B8%D0%BA%D0%B8%D0%B9" TargetMode="External"/><Relationship Id="rId9" Type="http://schemas.openxmlformats.org/officeDocument/2006/relationships/hyperlink" Target="http://ru.wikipedia.org/wiki/%D0%A3%D0%B5%D0%B7%D0%B4" TargetMode="External"/></Relationships>
</file>

<file path=ppt/slides/_rels/slide35.xml.rels><?xml version="1.0" encoding="UTF-8" standalone="yes"?>
<Relationships xmlns="http://schemas.openxmlformats.org/package/2006/relationships"><Relationship Id="rId8" Type="http://schemas.openxmlformats.org/officeDocument/2006/relationships/hyperlink" Target="http://ru.wikipedia.org/wiki/%D0%A1%D0%B0%D0%BD%D0%BA%D1%82-%D0%9F%D0%B5%D1%82%D0%B5%D1%80%D0%B1%D1%83%D1%80%D0%B3" TargetMode="External"/><Relationship Id="rId13" Type="http://schemas.openxmlformats.org/officeDocument/2006/relationships/hyperlink" Target="http://ru.wikipedia.org/wiki/%D0%A0%D0%BE%D1%81%D1%81%D0%B8%D1%8F" TargetMode="External"/><Relationship Id="rId18" Type="http://schemas.openxmlformats.org/officeDocument/2006/relationships/image" Target="../media/image17.png"/><Relationship Id="rId26" Type="http://schemas.openxmlformats.org/officeDocument/2006/relationships/hyperlink" Target="http://ru.wikipedia.org/wiki/1740" TargetMode="External"/><Relationship Id="rId39" Type="http://schemas.openxmlformats.org/officeDocument/2006/relationships/hyperlink" Target="http://ru.wikipedia.org/wiki/%D0%9F%D0%B5%D1%80%D1%81%D0%B8%D1%8F" TargetMode="External"/><Relationship Id="rId3" Type="http://schemas.openxmlformats.org/officeDocument/2006/relationships/hyperlink" Target="http://bse.sci-lib.com/article010880.html" TargetMode="External"/><Relationship Id="rId21" Type="http://schemas.openxmlformats.org/officeDocument/2006/relationships/hyperlink" Target="http://ru.wikipedia.org/wiki/%D0%91%D0%BE%D1%85%D1%83%D0%BC" TargetMode="External"/><Relationship Id="rId34" Type="http://schemas.openxmlformats.org/officeDocument/2006/relationships/hyperlink" Target="http://ru.wikipedia.org/wiki/1721_%D0%B3%D0%BE%D0%B4" TargetMode="External"/><Relationship Id="rId42" Type="http://schemas.openxmlformats.org/officeDocument/2006/relationships/slide" Target="slide39.xml"/><Relationship Id="rId7" Type="http://schemas.openxmlformats.org/officeDocument/2006/relationships/hyperlink" Target="http://ru.wikipedia.org/wiki/1744" TargetMode="External"/><Relationship Id="rId12" Type="http://schemas.openxmlformats.org/officeDocument/2006/relationships/hyperlink" Target="http://ru.wikipedia.org/wiki/%D0%95%D0%BA%D0%B0%D1%82%D0%B5%D1%80%D0%B8%D0%BD%D0%B0_II" TargetMode="External"/><Relationship Id="rId17" Type="http://schemas.openxmlformats.org/officeDocument/2006/relationships/hyperlink" Target="http://ru.wikipedia.org/wiki/%D0%9B%D0%BE%D0%BD%D0%B4%D0%BE%D0%BD" TargetMode="External"/><Relationship Id="rId25" Type="http://schemas.openxmlformats.org/officeDocument/2006/relationships/hyperlink" Target="http://ru.wikipedia.org/wiki/%D0%93%D0%B5%D0%BD%D0%B5%D1%80%D0%B0%D0%BB-%D0%B0%D0%B4%D0%BC%D0%B8%D1%80%D0%B0%D0%BB" TargetMode="External"/><Relationship Id="rId33" Type="http://schemas.openxmlformats.org/officeDocument/2006/relationships/hyperlink" Target="http://ru.wikipedia.org/wiki/1713_%D0%B3%D0%BE%D0%B4" TargetMode="External"/><Relationship Id="rId38" Type="http://schemas.openxmlformats.org/officeDocument/2006/relationships/hyperlink" Target="http://ru.wikipedia.org/wiki/1723_%D0%B3%D0%BE%D0%B4" TargetMode="External"/><Relationship Id="rId2" Type="http://schemas.openxmlformats.org/officeDocument/2006/relationships/hyperlink" Target="http://bse.sci-lib.com/article011945.html" TargetMode="External"/><Relationship Id="rId16" Type="http://schemas.openxmlformats.org/officeDocument/2006/relationships/hyperlink" Target="http://ru.wikipedia.org/wiki/1840" TargetMode="External"/><Relationship Id="rId20" Type="http://schemas.openxmlformats.org/officeDocument/2006/relationships/hyperlink" Target="http://ru.wikipedia.org/wiki/1686" TargetMode="External"/><Relationship Id="rId29" Type="http://schemas.openxmlformats.org/officeDocument/2006/relationships/hyperlink" Target="http://ru.wikipedia.org/wiki/1707_%D0%B3%D0%BE%D0%B4" TargetMode="External"/><Relationship Id="rId41" Type="http://schemas.openxmlformats.org/officeDocument/2006/relationships/hyperlink" Target="http://ru.wikipedia.org/w/index.php?title=%D0%9A%D0%BE%D0%BB%D0%BB%D0%B5%D0%B3%D0%B8%D1%8F_%D0%B8%D0%BD%D0%BE%D1%81%D1%82%D1%80%D0%B0%D0%BD%D0%BD%D1%8B%D1%85_%D0%B4%D0%B5%D0%BB&amp;action=edit&amp;redlink=1" TargetMode="External"/><Relationship Id="rId1" Type="http://schemas.openxmlformats.org/officeDocument/2006/relationships/slideLayout" Target="../slideLayouts/slideLayout7.xml"/><Relationship Id="rId6" Type="http://schemas.openxmlformats.org/officeDocument/2006/relationships/hyperlink" Target="http://ru.wikipedia.org/wiki/1743" TargetMode="External"/><Relationship Id="rId11" Type="http://schemas.openxmlformats.org/officeDocument/2006/relationships/hyperlink" Target="http://ru.wikipedia.org/wiki/%D0%9C%D0%BE%D1%81%D0%BA%D0%B2%D0%B0" TargetMode="External"/><Relationship Id="rId24" Type="http://schemas.openxmlformats.org/officeDocument/2006/relationships/hyperlink" Target="http://ru.wikipedia.org/wiki/%D0%93%D1%80%D0%B0%D1%84_(%D1%82%D0%B8%D1%82%D1%83%D0%BB)" TargetMode="External"/><Relationship Id="rId32" Type="http://schemas.openxmlformats.org/officeDocument/2006/relationships/hyperlink" Target="http://ru.wikipedia.org/wiki/%D0%9F%D1%80%D1%83%D1%82%D1%81%D0%BA%D0%B8%D0%B9_%D0%BF%D0%BE%D1%85%D0%BE%D0%B4" TargetMode="External"/><Relationship Id="rId37" Type="http://schemas.openxmlformats.org/officeDocument/2006/relationships/hyperlink" Target="http://ru.wikipedia.org/wiki/%D0%91%D0%B0%D1%80%D0%BE%D0%BD" TargetMode="External"/><Relationship Id="rId40" Type="http://schemas.openxmlformats.org/officeDocument/2006/relationships/hyperlink" Target="http://ru.wikipedia.org/wiki/%D0%A2%D0%B0%D0%B1%D0%B5%D0%BB%D1%8C_%D0%BE_%D1%80%D0%B0%D0%BD%D0%B3%D0%B0%D1%85" TargetMode="External"/><Relationship Id="rId5" Type="http://schemas.openxmlformats.org/officeDocument/2006/relationships/hyperlink" Target="http://ru.wikipedia.org/wiki/28_%D0%BC%D0%B0%D1%80%D1%82%D0%B0" TargetMode="External"/><Relationship Id="rId15" Type="http://schemas.openxmlformats.org/officeDocument/2006/relationships/hyperlink" Target="http://ru.wikipedia.org/wiki/%D0%9F%D1%91%D1%82%D1%80_III" TargetMode="External"/><Relationship Id="rId23" Type="http://schemas.openxmlformats.org/officeDocument/2006/relationships/hyperlink" Target="http://ru.wikipedia.org/wiki/%D0%91%D0%B5%D1%80%D1%91%D0%B7%D0%BE%D0%B2" TargetMode="External"/><Relationship Id="rId28" Type="http://schemas.openxmlformats.org/officeDocument/2006/relationships/hyperlink" Target="http://ru.wikipedia.org/wiki/%D0%9F%D1%91%D1%82%D1%80_I" TargetMode="External"/><Relationship Id="rId36" Type="http://schemas.openxmlformats.org/officeDocument/2006/relationships/hyperlink" Target="http://ru.wikipedia.org/wiki/%D0%9D%D0%B8%D1%88%D1%82%D0%B0%D0%B4%D1%82%D1%81%D0%BA%D0%B8%D0%B9_%D0%BC%D0%B8%D1%80" TargetMode="External"/><Relationship Id="rId10" Type="http://schemas.openxmlformats.org/officeDocument/2006/relationships/hyperlink" Target="http://ru.wikipedia.org/wiki/1810" TargetMode="External"/><Relationship Id="rId19" Type="http://schemas.openxmlformats.org/officeDocument/2006/relationships/hyperlink" Target="http://ru.wikipedia.org/wiki/%D0%9D%D0%B5%D0%BC%D0%B5%D1%86%D0%BA%D0%B8%D0%B9_%D1%8F%D0%B7%D1%8B%D0%BA" TargetMode="External"/><Relationship Id="rId31" Type="http://schemas.openxmlformats.org/officeDocument/2006/relationships/hyperlink" Target="http://ru.wikipedia.org/wiki/1711_%D0%B3%D0%BE%D0%B4" TargetMode="External"/><Relationship Id="rId4" Type="http://schemas.openxmlformats.org/officeDocument/2006/relationships/image" Target="../media/image16.png"/><Relationship Id="rId9" Type="http://schemas.openxmlformats.org/officeDocument/2006/relationships/hyperlink" Target="http://ru.wikipedia.org/wiki/16_%D1%8F%D0%BD%D0%B2%D0%B0%D1%80%D1%8F" TargetMode="External"/><Relationship Id="rId14" Type="http://schemas.openxmlformats.org/officeDocument/2006/relationships/hyperlink" Target="http://ru.wikipedia.org/wiki/%D0%AD%D0%BF%D0%BE%D1%85%D0%B0_%D0%9F%D1%80%D0%BE%D1%81%D0%B2%D0%B5%D1%89%D0%B5%D0%BD%D0%B8%D1%8F" TargetMode="External"/><Relationship Id="rId22" Type="http://schemas.openxmlformats.org/officeDocument/2006/relationships/hyperlink" Target="http://ru.wikipedia.org/wiki/1747" TargetMode="External"/><Relationship Id="rId27" Type="http://schemas.openxmlformats.org/officeDocument/2006/relationships/hyperlink" Target="http://ru.wikipedia.org/wiki/1741" TargetMode="External"/><Relationship Id="rId30" Type="http://schemas.openxmlformats.org/officeDocument/2006/relationships/hyperlink" Target="http://ru.wikipedia.org/wiki/1710_%D0%B3%D0%BE%D0%B4" TargetMode="External"/><Relationship Id="rId35" Type="http://schemas.openxmlformats.org/officeDocument/2006/relationships/hyperlink" Target="http://ru.wikipedia.org/wiki/%D0%91%D1%80%D1%8E%D1%81,_%D0%AF%D0%BA%D0%BE%D0%B2_%D0%92%D0%B8%D0%BB%D0%B8%D0%BC%D0%BE%D0%B2%D0%B8%D1%87" TargetMode="External"/></Relationships>
</file>

<file path=ppt/slides/_rels/slide36.xml.rels><?xml version="1.0" encoding="UTF-8" standalone="yes"?>
<Relationships xmlns="http://schemas.openxmlformats.org/package/2006/relationships"><Relationship Id="rId8" Type="http://schemas.openxmlformats.org/officeDocument/2006/relationships/hyperlink" Target="http://ru.wikipedia.org/wiki/1673" TargetMode="External"/><Relationship Id="rId13" Type="http://schemas.openxmlformats.org/officeDocument/2006/relationships/hyperlink" Target="http://ru.wikipedia.org/wiki/1725" TargetMode="External"/><Relationship Id="rId3" Type="http://schemas.openxmlformats.org/officeDocument/2006/relationships/hyperlink" Target="http://ru.wikipedia.org/wiki/%D0%9F%D1%91%D1%82%D1%80_II" TargetMode="External"/><Relationship Id="rId7" Type="http://schemas.openxmlformats.org/officeDocument/2006/relationships/hyperlink" Target="http://ru.wikipedia.org/wiki/6_%D0%BD%D0%BE%D1%8F%D0%B1%D1%80%D1%8F" TargetMode="External"/><Relationship Id="rId12" Type="http://schemas.openxmlformats.org/officeDocument/2006/relationships/hyperlink" Target="http://ru.wikipedia.org/wiki/%D0%9F%D1%91%D1%82%D1%80_I" TargetMode="External"/><Relationship Id="rId2" Type="http://schemas.openxmlformats.org/officeDocument/2006/relationships/hyperlink" Target="http://ru.wikipedia.org/wiki/%D0%95%D0%BA%D0%B0%D1%82%D0%B5%D1%80%D0%B8%D0%BD%D0%B0_I" TargetMode="External"/><Relationship Id="rId1" Type="http://schemas.openxmlformats.org/officeDocument/2006/relationships/slideLayout" Target="../slideLayouts/slideLayout7.xml"/><Relationship Id="rId6" Type="http://schemas.openxmlformats.org/officeDocument/2006/relationships/hyperlink" Target="http://ru.wikipedia.org/wiki/%D0%9C%D0%B5%D0%BD%D1%88%D0%B8%D0%BA%D0%BE%D0%B2%D1%8B" TargetMode="External"/><Relationship Id="rId11" Type="http://schemas.openxmlformats.org/officeDocument/2006/relationships/hyperlink" Target="http://ru.wikipedia.org/wiki/1729" TargetMode="External"/><Relationship Id="rId5" Type="http://schemas.openxmlformats.org/officeDocument/2006/relationships/image" Target="../media/image18.png"/><Relationship Id="rId15" Type="http://schemas.openxmlformats.org/officeDocument/2006/relationships/slide" Target="slide39.xml"/><Relationship Id="rId10" Type="http://schemas.openxmlformats.org/officeDocument/2006/relationships/hyperlink" Target="http://ru.wikipedia.org/wiki/12_%D0%BD%D0%BE%D1%8F%D0%B1%D1%80%D1%8F" TargetMode="External"/><Relationship Id="rId4" Type="http://schemas.openxmlformats.org/officeDocument/2006/relationships/hyperlink" Target="http://ru.wikipedia.org/wiki/%D0%91%D0%B5%D1%80%D1%91%D0%B7%D0%BE%D0%B2" TargetMode="External"/><Relationship Id="rId9" Type="http://schemas.openxmlformats.org/officeDocument/2006/relationships/hyperlink" Target="http://ru.wikipedia.org/wiki/%D0%9C%D0%BE%D1%81%D0%BA%D0%B2%D0%B0" TargetMode="External"/><Relationship Id="rId14" Type="http://schemas.openxmlformats.org/officeDocument/2006/relationships/hyperlink" Target="http://ru.wikipedia.org/wiki/1727" TargetMode="External"/></Relationships>
</file>

<file path=ppt/slides/_rels/slide37.xml.rels><?xml version="1.0" encoding="UTF-8" standalone="yes"?>
<Relationships xmlns="http://schemas.openxmlformats.org/package/2006/relationships"><Relationship Id="rId8" Type="http://schemas.openxmlformats.org/officeDocument/2006/relationships/hyperlink" Target="http://russia.rin.ru/guides/5994.html" TargetMode="External"/><Relationship Id="rId13" Type="http://schemas.openxmlformats.org/officeDocument/2006/relationships/hyperlink" Target="http://russia.rin.ru/guides/2971.html" TargetMode="External"/><Relationship Id="rId18" Type="http://schemas.openxmlformats.org/officeDocument/2006/relationships/hyperlink" Target="http://ru.wikipedia.org/wiki/%D0%A6%D0%B0%D1%80%D1%81%D1%82%D0%B2%D0%BE_%D0%A0%D1%83%D1%81%D1%81%D0%BA%D0%BE%D0%B5" TargetMode="External"/><Relationship Id="rId26" Type="http://schemas.openxmlformats.org/officeDocument/2006/relationships/hyperlink" Target="http://ru.wikipedia.org/wiki/%D0%90%D0%BD%D0%BD%D0%B0_%D0%98%D0%BE%D0%B0%D0%BD%D0%BD%D0%BE%D0%B2%D0%BD%D0%B0" TargetMode="External"/><Relationship Id="rId3" Type="http://schemas.openxmlformats.org/officeDocument/2006/relationships/hyperlink" Target="http://russia.rin.ru/guides/7008.html" TargetMode="External"/><Relationship Id="rId21" Type="http://schemas.openxmlformats.org/officeDocument/2006/relationships/hyperlink" Target="http://ru.wikipedia.org/wiki/%D0%A1%D0%B0%D0%BD%D0%BA%D1%82-%D0%9F%D0%B5%D1%82%D0%B5%D1%80%D0%B1%D1%83%D1%80%D0%B3" TargetMode="External"/><Relationship Id="rId7" Type="http://schemas.openxmlformats.org/officeDocument/2006/relationships/hyperlink" Target="http://russia.rin.ru/guides/4290.html" TargetMode="External"/><Relationship Id="rId12" Type="http://schemas.openxmlformats.org/officeDocument/2006/relationships/hyperlink" Target="http://russia.rin.ru/guides/7022.html" TargetMode="External"/><Relationship Id="rId17" Type="http://schemas.openxmlformats.org/officeDocument/2006/relationships/hyperlink" Target="http://ru.wikipedia.org/wiki/1689" TargetMode="External"/><Relationship Id="rId25" Type="http://schemas.openxmlformats.org/officeDocument/2006/relationships/hyperlink" Target="http://ru.wikipedia.org/wiki/1738" TargetMode="External"/><Relationship Id="rId2" Type="http://schemas.openxmlformats.org/officeDocument/2006/relationships/hyperlink" Target="http://russia.rin.ru/guides/4397.html" TargetMode="External"/><Relationship Id="rId16" Type="http://schemas.openxmlformats.org/officeDocument/2006/relationships/image" Target="../media/image19.png"/><Relationship Id="rId20" Type="http://schemas.openxmlformats.org/officeDocument/2006/relationships/hyperlink" Target="http://ru.wikipedia.org/wiki/1740" TargetMode="External"/><Relationship Id="rId1" Type="http://schemas.openxmlformats.org/officeDocument/2006/relationships/slideLayout" Target="../slideLayouts/slideLayout7.xml"/><Relationship Id="rId6" Type="http://schemas.openxmlformats.org/officeDocument/2006/relationships/hyperlink" Target="http://russia.rin.ru/guides/6944.html" TargetMode="External"/><Relationship Id="rId11" Type="http://schemas.openxmlformats.org/officeDocument/2006/relationships/hyperlink" Target="http://russia.rin.ru/guides/5083.html" TargetMode="External"/><Relationship Id="rId24" Type="http://schemas.openxmlformats.org/officeDocument/2006/relationships/hyperlink" Target="http://ru.wikipedia.org/wiki/1730" TargetMode="External"/><Relationship Id="rId5" Type="http://schemas.openxmlformats.org/officeDocument/2006/relationships/hyperlink" Target="http://russia.rin.ru/guides/6959.html" TargetMode="External"/><Relationship Id="rId15" Type="http://schemas.openxmlformats.org/officeDocument/2006/relationships/hyperlink" Target="http://russia.rin.ru/guides/7133.html" TargetMode="External"/><Relationship Id="rId23" Type="http://schemas.openxmlformats.org/officeDocument/2006/relationships/hyperlink" Target="http://ru.wikipedia.org/wiki/1719" TargetMode="External"/><Relationship Id="rId10" Type="http://schemas.openxmlformats.org/officeDocument/2006/relationships/hyperlink" Target="http://russia.rin.ru/guides/4351.html" TargetMode="External"/><Relationship Id="rId19" Type="http://schemas.openxmlformats.org/officeDocument/2006/relationships/hyperlink" Target="http://ru.wikipedia.org/wiki/27_%D0%B8%D1%8E%D0%BD%D1%8F" TargetMode="External"/><Relationship Id="rId4" Type="http://schemas.openxmlformats.org/officeDocument/2006/relationships/hyperlink" Target="http://russia.rin.ru/guides/11041.html" TargetMode="External"/><Relationship Id="rId9" Type="http://schemas.openxmlformats.org/officeDocument/2006/relationships/hyperlink" Target="http://russia.rin.ru/guides/10736.html" TargetMode="External"/><Relationship Id="rId14" Type="http://schemas.openxmlformats.org/officeDocument/2006/relationships/hyperlink" Target="http://russia.rin.ru/guides/6929.html" TargetMode="External"/><Relationship Id="rId22" Type="http://schemas.openxmlformats.org/officeDocument/2006/relationships/hyperlink" Target="http://ru.wikipedia.org/wiki/%D0%A0%D0%BE%D1%81%D1%81%D0%B8%D0%B9%D1%81%D0%BA%D0%B0%D1%8F_%D0%B8%D0%BC%D0%BF%D0%B5%D1%80%D0%B8%D1%8F" TargetMode="External"/><Relationship Id="rId27" Type="http://schemas.openxmlformats.org/officeDocument/2006/relationships/hyperlink" Target="http://ru.wikipedia.org/wiki/%D0%91%D0%B8%D1%80%D0%BE%D0%BD%D0%BE%D0%B2%D1%89%D0%B8%D0%BD%D0%B0"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slide" Target="slide37.xml"/><Relationship Id="rId2" Type="http://schemas.openxmlformats.org/officeDocument/2006/relationships/slide" Target="slide35.xml"/><Relationship Id="rId1" Type="http://schemas.openxmlformats.org/officeDocument/2006/relationships/slideLayout" Target="../slideLayouts/slideLayout7.xml"/><Relationship Id="rId6" Type="http://schemas.openxmlformats.org/officeDocument/2006/relationships/slide" Target="slide42.xml"/><Relationship Id="rId5" Type="http://schemas.openxmlformats.org/officeDocument/2006/relationships/slide" Target="slide41.xml"/><Relationship Id="rId4" Type="http://schemas.openxmlformats.org/officeDocument/2006/relationships/slide" Target="slide36.xml"/></Relationships>
</file>

<file path=ppt/slides/_rels/slide4.xml.rels><?xml version="1.0" encoding="UTF-8" standalone="yes"?>
<Relationships xmlns="http://schemas.openxmlformats.org/package/2006/relationships"><Relationship Id="rId8" Type="http://schemas.openxmlformats.org/officeDocument/2006/relationships/hyperlink" Target="http://ru.wikipedia.org/wiki/%D0%A1%D0%BB%D0%B0%D0%B2%D1%8F%D0%BD%D0%B5" TargetMode="External"/><Relationship Id="rId13" Type="http://schemas.openxmlformats.org/officeDocument/2006/relationships/hyperlink" Target="http://ru.wikipedia.org/wiki/%D0%98%D0%BD%D0%B3%D0%B5%D0%B3%D0%B5%D1%80%D0%B4%D0%B0" TargetMode="External"/><Relationship Id="rId18" Type="http://schemas.openxmlformats.org/officeDocument/2006/relationships/hyperlink" Target="http://ru.wikipedia.org/wiki/1052_%D0%B3%D0%BE%D0%B4" TargetMode="External"/><Relationship Id="rId3" Type="http://schemas.openxmlformats.org/officeDocument/2006/relationships/image" Target="../media/image4.png"/><Relationship Id="rId7" Type="http://schemas.openxmlformats.org/officeDocument/2006/relationships/hyperlink" Target="http://ru.wikipedia.org/wiki/%D0%A0%D0%BE%D1%81%D1%81%D0%B8%D1%8F" TargetMode="External"/><Relationship Id="rId12" Type="http://schemas.openxmlformats.org/officeDocument/2006/relationships/hyperlink" Target="http://ru.wikipedia.org/wiki/%D0%9A%D0%BD%D1%8F%D0%B3%D0%B8%D0%BD%D1%8F" TargetMode="External"/><Relationship Id="rId17" Type="http://schemas.openxmlformats.org/officeDocument/2006/relationships/hyperlink" Target="http://ru.wikipedia.org/wiki/1050" TargetMode="External"/><Relationship Id="rId2" Type="http://schemas.openxmlformats.org/officeDocument/2006/relationships/image" Target="../media/image3.png"/><Relationship Id="rId16" Type="http://schemas.openxmlformats.org/officeDocument/2006/relationships/hyperlink" Target="http://ru.wikipedia.org/wiki/989_%D0%B3%D0%BE%D0%B4" TargetMode="External"/><Relationship Id="rId20" Type="http://schemas.openxmlformats.org/officeDocument/2006/relationships/hyperlink" Target="http://ru.wikipedia.org/wiki/%D0%9B%D1%83%D0%BA%D0%B0_%D0%96%D0%B8%D0%B4%D1%8F%D1%82%D0%B0" TargetMode="External"/><Relationship Id="rId1" Type="http://schemas.openxmlformats.org/officeDocument/2006/relationships/slideLayout" Target="../slideLayouts/slideLayout7.xml"/><Relationship Id="rId6" Type="http://schemas.openxmlformats.org/officeDocument/2006/relationships/hyperlink" Target="http://ru.wikipedia.org/wiki/1050_%D0%B3%D0%BE%D0%B4" TargetMode="External"/><Relationship Id="rId11" Type="http://schemas.openxmlformats.org/officeDocument/2006/relationships/hyperlink" Target="http://ru.wikipedia.org/wiki/%D0%AF%D1%80%D0%BE%D1%81%D0%BB%D0%B0%D0%B2_%D0%9C%D1%83%D0%B4%D1%80%D1%8B%D0%B9" TargetMode="External"/><Relationship Id="rId5" Type="http://schemas.openxmlformats.org/officeDocument/2006/relationships/hyperlink" Target="http://ru.wikipedia.org/wiki/1045" TargetMode="External"/><Relationship Id="rId15" Type="http://schemas.openxmlformats.org/officeDocument/2006/relationships/hyperlink" Target="http://ru.wikipedia.org/wiki/%D0%92%D0%BB%D0%B0%D0%B4%D0%B8%D0%BC%D0%B8%D1%80_%D0%AF%D1%80%D0%BE%D1%81%D0%BB%D0%B0%D0%B2%D0%B8%D1%87_(%D0%BA%D0%BD%D1%8F%D0%B7%D1%8C_%D0%BD%D0%BE%D0%B2%D0%B3%D0%BE%D1%80%D0%BE%D0%B4%D1%81%D0%BA%D0%B8%D0%B9)" TargetMode="External"/><Relationship Id="rId10" Type="http://schemas.openxmlformats.org/officeDocument/2006/relationships/hyperlink" Target="http://ru.wikipedia.org/wiki/%D0%92%D0%B5%D0%BB%D0%B8%D0%BA%D0%B8%D0%B9_%D0%BA%D0%BD%D1%8F%D0%B7%D1%8C" TargetMode="External"/><Relationship Id="rId19" Type="http://schemas.openxmlformats.org/officeDocument/2006/relationships/hyperlink" Target="http://ru.wikipedia.org/wiki/%D0%95%D0%BF%D0%B8%D1%81%D0%BA%D0%BE%D0%BF" TargetMode="External"/><Relationship Id="rId4" Type="http://schemas.openxmlformats.org/officeDocument/2006/relationships/hyperlink" Target="http://ru.wikipedia.org/wiki/%D0%92%D0%B5%D0%BB%D0%B8%D0%BA%D0%B8%D0%B9_%D0%9D%D0%BE%D0%B2%D0%B3%D0%BE%D1%80%D0%BE%D0%B4" TargetMode="External"/><Relationship Id="rId9" Type="http://schemas.openxmlformats.org/officeDocument/2006/relationships/hyperlink" Target="http://ru.wikipedia.org/wiki/1045_%D0%B3%D0%BE%D0%B4" TargetMode="External"/><Relationship Id="rId14" Type="http://schemas.openxmlformats.org/officeDocument/2006/relationships/hyperlink" Target="http://ru.wikipedia.org/wiki/%D0%9A%D0%B8%D0%B5%D0%B2" TargetMode="External"/></Relationships>
</file>

<file path=ppt/slides/_rels/slide40.xml.rels><?xml version="1.0" encoding="UTF-8" standalone="yes"?>
<Relationships xmlns="http://schemas.openxmlformats.org/package/2006/relationships"><Relationship Id="rId8" Type="http://schemas.openxmlformats.org/officeDocument/2006/relationships/hyperlink" Target="http://ru.wikipedia.org/wiki/%D0%A0%D0%BE%D1%81%D1%81%D0%B8%D1%8F" TargetMode="External"/><Relationship Id="rId13" Type="http://schemas.openxmlformats.org/officeDocument/2006/relationships/hyperlink" Target="http://ru.wikipedia.org/wiki/1740" TargetMode="External"/><Relationship Id="rId18" Type="http://schemas.openxmlformats.org/officeDocument/2006/relationships/hyperlink" Target="http://ru.wikipedia.org/wiki/%D0%9F%D0%B5%D0%BB%D1%8B%D0%BC_(%D0%93%D0%B0%D1%80%D0%B8%D0%BD%D1%81%D0%BA%D0%B8%D0%B9_%D1%80%D0%B0%D0%B9%D0%BE%D0%BD_%D0%A1%D0%B2%D0%B5%D1%80%D0%B4%D0%BB%D0%BE%D0%B2%D1%81%D0%BA%D0%BE%D0%B9_%D0%BE%D0%B1%D0%BB%D0%B0%D1%81%D1%82%D0%B8)" TargetMode="External"/><Relationship Id="rId26" Type="http://schemas.openxmlformats.org/officeDocument/2006/relationships/hyperlink" Target="http://ru.wikipedia.org/wiki/1727_%D0%B3%D0%BE%D0%B4" TargetMode="External"/><Relationship Id="rId3" Type="http://schemas.openxmlformats.org/officeDocument/2006/relationships/hyperlink" Target="http://ru.wikipedia.org/wiki/1730" TargetMode="External"/><Relationship Id="rId21" Type="http://schemas.openxmlformats.org/officeDocument/2006/relationships/hyperlink" Target="http://ru.wikipedia.org/wiki/%D0%9F%D1%91%D1%82%D1%80_III" TargetMode="External"/><Relationship Id="rId34" Type="http://schemas.openxmlformats.org/officeDocument/2006/relationships/hyperlink" Target="http://ru.wikipedia.org/wiki/%D0%90%D0%BA%D0%B0%D0%B4%D0%B5%D0%BC%D0%B8%D1%8F_%D0%A0%D0%BE%D1%81%D1%81%D0%B8%D0%B9%D1%81%D0%BA%D0%B0%D1%8F" TargetMode="External"/><Relationship Id="rId7" Type="http://schemas.openxmlformats.org/officeDocument/2006/relationships/hyperlink" Target="http://ru.wikipedia.org/wiki/%D0%9A%D1%83%D1%80%D0%BB%D1%8F%D0%BD%D0%B4%D0%B8%D1%8F" TargetMode="External"/><Relationship Id="rId12" Type="http://schemas.openxmlformats.org/officeDocument/2006/relationships/hyperlink" Target="http://ru.wikipedia.org/wiki/17_%D0%BE%D0%BA%D1%82%D1%8F%D0%B1%D1%80%D1%8F" TargetMode="External"/><Relationship Id="rId17" Type="http://schemas.openxmlformats.org/officeDocument/2006/relationships/hyperlink" Target="http://ru.wikipedia.org/wiki/%D0%90%D0%BD%D0%BD%D0%B0_%D0%9B%D0%B5%D0%BE%D0%BF%D0%BE%D0%BB%D1%8C%D0%B4%D0%BE%D0%B2%D0%BD%D0%B0" TargetMode="External"/><Relationship Id="rId25" Type="http://schemas.openxmlformats.org/officeDocument/2006/relationships/hyperlink" Target="http://ru.wikipedia.org/wiki/12_%D0%BD%D0%BE%D1%8F%D0%B1%D1%80%D1%8F" TargetMode="External"/><Relationship Id="rId33" Type="http://schemas.openxmlformats.org/officeDocument/2006/relationships/hyperlink" Target="http://ru.wikipedia.org/wiki/%D0%98%D0%BC%D0%BF%D0%B5%D1%80%D0%B0%D1%82%D0%BE%D1%80%D1%81%D0%BA%D0%B0%D1%8F_%D0%90%D0%BA%D0%B0%D0%B4%D0%B5%D0%BC%D0%B8%D1%8F_%D1%85%D1%83%D0%B4%D0%BE%D0%B6%D0%B5%D1%81%D1%82%D0%B2" TargetMode="External"/><Relationship Id="rId2" Type="http://schemas.openxmlformats.org/officeDocument/2006/relationships/image" Target="../media/image20.png"/><Relationship Id="rId16" Type="http://schemas.openxmlformats.org/officeDocument/2006/relationships/hyperlink" Target="http://ru.wikipedia.org/wiki/9_%D0%BD%D0%BE%D1%8F%D0%B1%D1%80%D1%8F" TargetMode="External"/><Relationship Id="rId20" Type="http://schemas.openxmlformats.org/officeDocument/2006/relationships/hyperlink" Target="http://ru.wikipedia.org/wiki/%D0%AF%D1%80%D0%BE%D1%81%D0%BB%D0%B0%D0%B2%D0%BB%D1%8C" TargetMode="External"/><Relationship Id="rId29" Type="http://schemas.openxmlformats.org/officeDocument/2006/relationships/hyperlink" Target="http://ru.wikipedia.org/wiki/1797_%D0%B3%D0%BE%D0%B4" TargetMode="External"/><Relationship Id="rId1" Type="http://schemas.openxmlformats.org/officeDocument/2006/relationships/slideLayout" Target="../slideLayouts/slideLayout7.xml"/><Relationship Id="rId6" Type="http://schemas.openxmlformats.org/officeDocument/2006/relationships/hyperlink" Target="http://ru.wikipedia.org/wiki/1718" TargetMode="External"/><Relationship Id="rId11" Type="http://schemas.openxmlformats.org/officeDocument/2006/relationships/hyperlink" Target="http://ru.wikipedia.org/wiki/%D0%A1%D0%B0%D0%BD%D0%BA%D1%82-%D0%9F%D0%B5%D1%82%D0%B5%D1%80%D0%B1%D1%83%D1%80%D0%B3" TargetMode="External"/><Relationship Id="rId24" Type="http://schemas.openxmlformats.org/officeDocument/2006/relationships/image" Target="../media/image21.png"/><Relationship Id="rId32" Type="http://schemas.openxmlformats.org/officeDocument/2006/relationships/hyperlink" Target="http://ru.wikipedia.org/wiki/%D0%9C%D0%BE%D1%81%D0%BA%D0%BE%D0%B2%D1%81%D0%BA%D0%B8%D0%B9_%D0%B3%D0%BE%D1%81%D1%83%D0%B4%D0%B0%D1%80%D1%81%D1%82%D0%B2%D0%B5%D0%BD%D0%BD%D1%8B%D0%B9_%D1%83%D0%BD%D0%B8%D0%B2%D0%B5%D1%80%D1%81%D0%B8%D1%82%D0%B5%D1%82_%D0%B8%D0%BC%D0%B5%D0%BD%D0%B8_%D0%9C._%D0%92._%D0%9B%D0%BE%D0%BC%D0%BE%D0%BD%D0%BE%D1%81%D0%BE%D0%B2%D0%B0" TargetMode="External"/><Relationship Id="rId37" Type="http://schemas.openxmlformats.org/officeDocument/2006/relationships/hyperlink" Target="http://ru.wikipedia.org/wiki/%D0%93%D0%BE%D1%81%D1%83%D0%B4%D0%B0%D1%80%D1%81%D1%82%D0%B2%D0%B5%D0%BD%D0%BD%D1%8B%D0%B9_%D0%AD%D1%80%D0%BC%D0%B8%D1%82%D0%B0%D0%B6" TargetMode="External"/><Relationship Id="rId5" Type="http://schemas.openxmlformats.org/officeDocument/2006/relationships/hyperlink" Target="http://ru.wikipedia.org/wiki/%D0%90%D0%BD%D0%BD%D0%B0_%D0%98%D0%BE%D0%B0%D0%BD%D0%BD%D0%BE%D0%B2%D0%BD%D0%B0" TargetMode="External"/><Relationship Id="rId15" Type="http://schemas.openxmlformats.org/officeDocument/2006/relationships/hyperlink" Target="http://ru.wikipedia.org/wiki/%D0%98%D0%B2%D0%B0%D0%BD_VI" TargetMode="External"/><Relationship Id="rId23" Type="http://schemas.openxmlformats.org/officeDocument/2006/relationships/hyperlink" Target="http://ru.wikipedia.org/wiki/%D0%9D%D0%B5%D0%BC%D1%86%D1%8B" TargetMode="External"/><Relationship Id="rId28" Type="http://schemas.openxmlformats.org/officeDocument/2006/relationships/hyperlink" Target="http://ru.wikipedia.org/wiki/25_%D0%BD%D0%BE%D1%8F%D0%B1%D1%80%D1%8F" TargetMode="External"/><Relationship Id="rId36" Type="http://schemas.openxmlformats.org/officeDocument/2006/relationships/hyperlink" Target="http://ru.wikipedia.org/wiki/1777_%D0%B3%D0%BE%D0%B4" TargetMode="External"/><Relationship Id="rId10" Type="http://schemas.openxmlformats.org/officeDocument/2006/relationships/hyperlink" Target="http://ru.wikipedia.org/wiki/1737" TargetMode="External"/><Relationship Id="rId19" Type="http://schemas.openxmlformats.org/officeDocument/2006/relationships/hyperlink" Target="http://ru.wikipedia.org/wiki/1742" TargetMode="External"/><Relationship Id="rId31" Type="http://schemas.openxmlformats.org/officeDocument/2006/relationships/hyperlink" Target="http://ru.wikipedia.org/wiki/%D0%95%D0%BB%D0%B8%D0%B7%D0%B0%D0%B2%D0%B5%D1%82%D0%B0_%D0%9F%D0%B5%D1%82%D1%80%D0%BE%D0%B2%D0%BD%D0%B0" TargetMode="External"/><Relationship Id="rId4" Type="http://schemas.openxmlformats.org/officeDocument/2006/relationships/hyperlink" Target="http://ru.wikipedia.org/wiki/%D0%9F%D1%80%D0%B0%D0%B2%D0%B8%D1%82%D0%B5%D0%BB%D0%B8_%D0%A0%D0%BE%D1%81%D1%81%D0%B8%D0%B8" TargetMode="External"/><Relationship Id="rId9" Type="http://schemas.openxmlformats.org/officeDocument/2006/relationships/hyperlink" Target="http://ru.wikipedia.org/wiki/%D0%98%D0%BC%D0%BF%D0%B5%D1%80%D0%B0%D1%82%D0%BE%D1%80" TargetMode="External"/><Relationship Id="rId14" Type="http://schemas.openxmlformats.org/officeDocument/2006/relationships/hyperlink" Target="http://ru.wikipedia.org/wiki/%D0%A0%D0%B5%D0%B3%D0%B5%D0%BD%D1%82" TargetMode="External"/><Relationship Id="rId22" Type="http://schemas.openxmlformats.org/officeDocument/2006/relationships/hyperlink" Target="http://ru.wikipedia.org/wiki/%D0%95%D0%BA%D0%B0%D1%82%D0%B5%D1%80%D0%B8%D0%BD%D0%B0_II" TargetMode="External"/><Relationship Id="rId27" Type="http://schemas.openxmlformats.org/officeDocument/2006/relationships/hyperlink" Target="http://ru.wikipedia.org/wiki/%D0%9C%D0%BE%D1%81%D0%BA%D0%B2%D0%B0" TargetMode="External"/><Relationship Id="rId30" Type="http://schemas.openxmlformats.org/officeDocument/2006/relationships/hyperlink" Target="http://ru.wikipedia.org/wiki/1760" TargetMode="External"/><Relationship Id="rId35" Type="http://schemas.openxmlformats.org/officeDocument/2006/relationships/hyperlink" Target="http://ru.wikipedia.org/wiki/1783" TargetMode="External"/></Relationships>
</file>

<file path=ppt/slides/_rels/slide41.xml.rels><?xml version="1.0" encoding="UTF-8" standalone="yes"?>
<Relationships xmlns="http://schemas.openxmlformats.org/package/2006/relationships"><Relationship Id="rId8" Type="http://schemas.openxmlformats.org/officeDocument/2006/relationships/hyperlink" Target="http://ru.wikipedia.org/wiki/%D0%90%D0%BB%D0%B5%D0%BA%D1%81%D0%B0%D0%BD%D0%B4%D1%80_I" TargetMode="External"/><Relationship Id="rId3" Type="http://schemas.openxmlformats.org/officeDocument/2006/relationships/hyperlink" Target="http://ru.wikipedia.org/wiki/%D0%93%D1%80%D0%B0%D1%84_(%D1%82%D0%B8%D1%82%D1%83%D0%BB)" TargetMode="External"/><Relationship Id="rId7" Type="http://schemas.openxmlformats.org/officeDocument/2006/relationships/hyperlink" Target="http://ru.wikipedia.org/wiki/%D0%97%D1%83%D0%B1%D0%BE%D0%B2,_%D0%9F%D0%BB%D0%B0%D1%82%D0%BE%D0%BD_%D0%90%D0%BB%D0%B5%D0%BA%D1%81%D0%B0%D0%BD%D0%B4%D1%80%D0%BE%D0%B2%D0%B8%D1%87" TargetMode="External"/><Relationship Id="rId12" Type="http://schemas.openxmlformats.org/officeDocument/2006/relationships/slide" Target="slide39.xml"/><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hyperlink" Target="http://ru.wikipedia.org/wiki/%D0%9B%D0%BE%D0%BD%D0%B4%D0%BE%D0%BD" TargetMode="External"/><Relationship Id="rId11" Type="http://schemas.openxmlformats.org/officeDocument/2006/relationships/hyperlink" Target="http://www.peoples.ru/science/history/ivan_dolgoruky/" TargetMode="External"/><Relationship Id="rId5" Type="http://schemas.openxmlformats.org/officeDocument/2006/relationships/hyperlink" Target="http://ru.wikipedia.org/wiki/1784" TargetMode="External"/><Relationship Id="rId10" Type="http://schemas.openxmlformats.org/officeDocument/2006/relationships/image" Target="../media/image23.png"/><Relationship Id="rId4" Type="http://schemas.openxmlformats.org/officeDocument/2006/relationships/hyperlink" Target="http://ru.wikipedia.org/wiki/%D0%98%D1%82%D0%B0%D0%BB%D0%B8%D1%8F" TargetMode="External"/><Relationship Id="rId9" Type="http://schemas.openxmlformats.org/officeDocument/2006/relationships/hyperlink" Target="http://ru.wikipedia.org/wiki/%D0%92%D0%BE%D1%80%D0%BE%D0%BD%D1%86%D0%BE%D0%B2,_%D0%90%D0%BB%D0%B5%D0%BA%D1%81%D0%B0%D0%BD%D0%B4%D1%80_%D0%A0%D0%BE%D0%BC%D0%B0%D0%BD%D0%BE%D0%B2%D0%B8%D1%87" TargetMode="External"/></Relationships>
</file>

<file path=ppt/slides/_rels/slide42.xml.rels><?xml version="1.0" encoding="UTF-8" standalone="yes"?>
<Relationships xmlns="http://schemas.openxmlformats.org/package/2006/relationships"><Relationship Id="rId8" Type="http://schemas.openxmlformats.org/officeDocument/2006/relationships/hyperlink" Target="http://ru.wikipedia.org/wiki/%D0%A1%D0%B0%D0%BD%D0%BA%D1%82-%D0%9F%D0%B5%D1%82%D0%B5%D1%80%D0%B1%D1%83%D1%80%D0%B3" TargetMode="External"/><Relationship Id="rId13" Type="http://schemas.openxmlformats.org/officeDocument/2006/relationships/hyperlink" Target="http://ru.wikipedia.org/wiki/%D0%A1%D0%B2%D1%8F%D1%89%D0%B5%D0%BD%D0%BD%D1%8B%D0%B9_%D1%81%D0%B8%D0%BD%D0%BE%D0%B4#.D0.92_.D1.81.D0.B8.D0.BD.D0.BE.D0.B4.D0.B0.D0.BB.D1.8C.D0.BD.D1.8B.D0.B9_.D0.BF.D0.B5.D1.80.D0.B8.D0.BE.D0.B4_.281721.E2.80.941917" TargetMode="External"/><Relationship Id="rId18" Type="http://schemas.openxmlformats.org/officeDocument/2006/relationships/image" Target="../media/image25.png"/><Relationship Id="rId26" Type="http://schemas.openxmlformats.org/officeDocument/2006/relationships/hyperlink" Target="http://ru.wikipedia.org/wiki/1701" TargetMode="External"/><Relationship Id="rId39" Type="http://schemas.openxmlformats.org/officeDocument/2006/relationships/hyperlink" Target="http://ru.wikipedia.org/wiki/%D0%92%D0%B0%D0%BB%D0%BC%D0%B8%D0%B5%D1%80%D0%B0" TargetMode="External"/><Relationship Id="rId3" Type="http://schemas.openxmlformats.org/officeDocument/2006/relationships/hyperlink" Target="http://ru.wikipedia.org/wiki/18_%D0%B8%D1%8E%D0%BD%D1%8F" TargetMode="External"/><Relationship Id="rId21" Type="http://schemas.openxmlformats.org/officeDocument/2006/relationships/hyperlink" Target="http://ru.wikipedia.org/wiki/6_%D0%B0%D0%BF%D1%80%D0%B5%D0%BB%D1%8F" TargetMode="External"/><Relationship Id="rId34" Type="http://schemas.openxmlformats.org/officeDocument/2006/relationships/hyperlink" Target="http://ru.wikipedia.org/wiki/%D0%92%D0%B0%D1%80%D1%88%D0%B0%D0%B2%D0%B0" TargetMode="External"/><Relationship Id="rId42" Type="http://schemas.openxmlformats.org/officeDocument/2006/relationships/hyperlink" Target="http://ru.wikipedia.org/wiki/%D0%A8%D0%BB%D0%B8%D1%81%D1%81%D0%B5%D0%BB%D1%8C%D0%B1%D1%83%D1%80%D0%B3" TargetMode="External"/><Relationship Id="rId7" Type="http://schemas.openxmlformats.org/officeDocument/2006/relationships/hyperlink" Target="http://ru.wikipedia.org/wiki/1736" TargetMode="External"/><Relationship Id="rId12" Type="http://schemas.openxmlformats.org/officeDocument/2006/relationships/hyperlink" Target="http://ru.wikipedia.org/wiki/%D0%9D%D0%BE%D0%B2%D0%B3%D0%BE%D1%80%D0%BE%D0%B4%D1%81%D0%BA%D0%B0%D1%8F_%D0%B5%D0%BF%D0%B0%D1%80%D1%85%D0%B8%D1%8F" TargetMode="External"/><Relationship Id="rId17" Type="http://schemas.openxmlformats.org/officeDocument/2006/relationships/hyperlink" Target="http://ru.wikipedia.org/wiki/%D0%9F%D1%91%D1%82%D1%80_I" TargetMode="External"/><Relationship Id="rId25" Type="http://schemas.openxmlformats.org/officeDocument/2006/relationships/hyperlink" Target="http://ru.wikipedia.org/wiki/1719" TargetMode="External"/><Relationship Id="rId33" Type="http://schemas.openxmlformats.org/officeDocument/2006/relationships/hyperlink" Target="http://ru.wikipedia.org/wiki/%D0%A0%D0%B5%D1%87%D1%8C_%D0%9F%D0%BE%D1%81%D0%BF%D0%BE%D0%BB%D0%B8%D1%82%D0%B0%D1%8F" TargetMode="External"/><Relationship Id="rId38" Type="http://schemas.openxmlformats.org/officeDocument/2006/relationships/hyperlink" Target="http://ru.wikipedia.org/wiki/1703" TargetMode="External"/><Relationship Id="rId2" Type="http://schemas.openxmlformats.org/officeDocument/2006/relationships/image" Target="../media/image24.png"/><Relationship Id="rId16" Type="http://schemas.openxmlformats.org/officeDocument/2006/relationships/hyperlink" Target="http://ru.wikipedia.org/wiki/%D0%9F%D1%80%D0%BE%D0%BF%D0%BE%D0%B2%D0%B5%D0%B4%D0%BD%D0%B8%D0%BA" TargetMode="External"/><Relationship Id="rId20" Type="http://schemas.openxmlformats.org/officeDocument/2006/relationships/hyperlink" Target="http://ru.wikipedia.org/wiki/%D0%92%D0%B5%D0%BB%D0%B8%D0%BA%D0%BE%D0%B5_%D0%9A%D0%BD%D1%8F%D0%B6%D0%B5%D1%81%D1%82%D0%B2%D0%BE_%D0%9B%D0%B8%D1%82%D0%BE%D0%B2%D1%81%D0%BA%D0%BE%D0%B5" TargetMode="External"/><Relationship Id="rId29" Type="http://schemas.openxmlformats.org/officeDocument/2006/relationships/hyperlink" Target="http://ru.wikipedia.org/wiki/1717" TargetMode="External"/><Relationship Id="rId41" Type="http://schemas.openxmlformats.org/officeDocument/2006/relationships/hyperlink" Target="http://ru.wikipedia.org/wiki/%D0%9D%D0%BE%D1%82%D0%B5%D0%B1%D1%83%D1%80%D0%B3" TargetMode="External"/><Relationship Id="rId1" Type="http://schemas.openxmlformats.org/officeDocument/2006/relationships/slideLayout" Target="../slideLayouts/slideLayout7.xml"/><Relationship Id="rId6" Type="http://schemas.openxmlformats.org/officeDocument/2006/relationships/hyperlink" Target="http://ru.wikipedia.org/wiki/19_%D1%81%D0%B5%D0%BD%D1%82%D1%8F%D0%B1%D1%80%D1%8F" TargetMode="External"/><Relationship Id="rId11" Type="http://schemas.openxmlformats.org/officeDocument/2006/relationships/hyperlink" Target="http://ru.wikipedia.org/wiki/1725_%D0%B3%D0%BE%D0%B4" TargetMode="External"/><Relationship Id="rId24" Type="http://schemas.openxmlformats.org/officeDocument/2006/relationships/hyperlink" Target="http://ru.wikipedia.org/wiki/17_%D1%84%D0%B5%D0%B2%D1%80%D0%B0%D0%BB%D1%8F" TargetMode="External"/><Relationship Id="rId32" Type="http://schemas.openxmlformats.org/officeDocument/2006/relationships/hyperlink" Target="http://ru.wikipedia.org/wiki/%D0%92%D0%B5%D1%87%D0%BD%D1%8B%D0%B9_%D0%BC%D0%B8%D1%80_(1686)" TargetMode="External"/><Relationship Id="rId37" Type="http://schemas.openxmlformats.org/officeDocument/2006/relationships/hyperlink" Target="http://ru.wikipedia.org/wiki/%D0%A1%D1%80%D0%B0%D0%B6%D0%B5%D0%BD%D0%B8%D0%B5_%D0%BF%D1%80%D0%B8_%D0%93%D1%83%D0%BC%D0%BC%D0%B5%D0%BB%D1%8C%D1%81%D0%B3%D0%BE%D1%84%D0%B5" TargetMode="External"/><Relationship Id="rId40" Type="http://schemas.openxmlformats.org/officeDocument/2006/relationships/hyperlink" Target="http://ru.wikipedia.org/wiki/%D0%90%D0%BB%D1%83%D0%BA%D1%81%D0%BD%D0%B5" TargetMode="External"/><Relationship Id="rId45" Type="http://schemas.openxmlformats.org/officeDocument/2006/relationships/slide" Target="slide39.xml"/><Relationship Id="rId5" Type="http://schemas.openxmlformats.org/officeDocument/2006/relationships/hyperlink" Target="http://ru.wikipedia.org/wiki/%D0%9A%D0%B8%D0%B5%D0%B2" TargetMode="External"/><Relationship Id="rId15" Type="http://schemas.openxmlformats.org/officeDocument/2006/relationships/hyperlink" Target="http://ru.wikipedia.org/wiki/1726_%D0%B3%D0%BE%D0%B4" TargetMode="External"/><Relationship Id="rId23" Type="http://schemas.openxmlformats.org/officeDocument/2006/relationships/hyperlink" Target="http://ru.wikipedia.org/wiki/1652" TargetMode="External"/><Relationship Id="rId28" Type="http://schemas.openxmlformats.org/officeDocument/2006/relationships/hyperlink" Target="http://ru.wikipedia.org/wiki/1706" TargetMode="External"/><Relationship Id="rId36" Type="http://schemas.openxmlformats.org/officeDocument/2006/relationships/hyperlink" Target="http://ru.wikipedia.org/wiki/1702" TargetMode="External"/><Relationship Id="rId10" Type="http://schemas.openxmlformats.org/officeDocument/2006/relationships/hyperlink" Target="http://ru.wikipedia.org/wiki/%D0%9F%D1%80%D0%B0%D0%B2%D0%BE%D1%81%D0%BB%D0%B0%D0%B2%D0%BD%D0%B0%D1%8F_%D0%A0%D0%BE%D1%81%D1%81%D0%B8%D0%B9%D1%81%D0%BA%D0%B0%D1%8F_%D0%A6%D0%B5%D1%80%D0%BA%D0%BE%D0%B2%D1%8C" TargetMode="External"/><Relationship Id="rId19" Type="http://schemas.openxmlformats.org/officeDocument/2006/relationships/hyperlink" Target="http://ru.wikipedia.org/wiki/1683" TargetMode="External"/><Relationship Id="rId31" Type="http://schemas.openxmlformats.org/officeDocument/2006/relationships/hyperlink" Target="http://ru.wikipedia.org/wiki/1686" TargetMode="External"/><Relationship Id="rId44" Type="http://schemas.openxmlformats.org/officeDocument/2006/relationships/hyperlink" Target="http://ru.wikipedia.org/wiki/%D0%94%D0%B5%D1%80%D0%BF%D1%82" TargetMode="External"/><Relationship Id="rId4" Type="http://schemas.openxmlformats.org/officeDocument/2006/relationships/hyperlink" Target="http://ru.wikipedia.org/wiki/1681" TargetMode="External"/><Relationship Id="rId9" Type="http://schemas.openxmlformats.org/officeDocument/2006/relationships/hyperlink" Target="http://ru.wikipedia.org/wiki/%D0%95%D0%BF%D0%B8%D1%81%D0%BA%D0%BE%D0%BF" TargetMode="External"/><Relationship Id="rId14" Type="http://schemas.openxmlformats.org/officeDocument/2006/relationships/hyperlink" Target="http://ru.wikipedia.org/wiki/%D0%A1%D1%82%D0%B5%D1%84%D0%B0%D0%BD_%D0%AF%D0%B2%D0%BE%D1%80%D1%81%D0%BA%D0%B8%D0%B9" TargetMode="External"/><Relationship Id="rId22" Type="http://schemas.openxmlformats.org/officeDocument/2006/relationships/hyperlink" Target="http://ru.wikipedia.org/wiki/25_%D0%B0%D0%BF%D1%80%D0%B5%D0%BB%D1%8F" TargetMode="External"/><Relationship Id="rId27" Type="http://schemas.openxmlformats.org/officeDocument/2006/relationships/hyperlink" Target="http://ru.wikipedia.org/wiki/%D0%93%D1%80%D0%B0%D1%84_(%D1%82%D0%B8%D1%82%D1%83%D0%BB)" TargetMode="External"/><Relationship Id="rId30" Type="http://schemas.openxmlformats.org/officeDocument/2006/relationships/hyperlink" Target="http://ru.wikipedia.org/wiki/%D0%9C%D0%BE%D1%81%D0%BA%D0%B2%D0%B0" TargetMode="External"/><Relationship Id="rId35" Type="http://schemas.openxmlformats.org/officeDocument/2006/relationships/image" Target="../media/image26.png"/><Relationship Id="rId43" Type="http://schemas.openxmlformats.org/officeDocument/2006/relationships/hyperlink" Target="http://ru.wikipedia.org/wiki/1704" TargetMode="External"/></Relationships>
</file>

<file path=ppt/slides/_rels/slide43.xml.rels><?xml version="1.0" encoding="UTF-8" standalone="yes"?>
<Relationships xmlns="http://schemas.openxmlformats.org/package/2006/relationships"><Relationship Id="rId3" Type="http://schemas.openxmlformats.org/officeDocument/2006/relationships/slide" Target="slide46.xml"/><Relationship Id="rId2" Type="http://schemas.openxmlformats.org/officeDocument/2006/relationships/slide" Target="slide45.xml"/><Relationship Id="rId1" Type="http://schemas.openxmlformats.org/officeDocument/2006/relationships/slideLayout" Target="../slideLayouts/slideLayout7.xml"/><Relationship Id="rId6" Type="http://schemas.openxmlformats.org/officeDocument/2006/relationships/slide" Target="slide49.xml"/><Relationship Id="rId5" Type="http://schemas.openxmlformats.org/officeDocument/2006/relationships/slide" Target="slide48.xml"/><Relationship Id="rId4" Type="http://schemas.openxmlformats.org/officeDocument/2006/relationships/slide" Target="slide47.xml"/></Relationships>
</file>

<file path=ppt/slides/_rels/slide44.xml.rels><?xml version="1.0" encoding="UTF-8" standalone="yes"?>
<Relationships xmlns="http://schemas.openxmlformats.org/package/2006/relationships"><Relationship Id="rId8" Type="http://schemas.openxmlformats.org/officeDocument/2006/relationships/hyperlink" Target="http://ru.wikipedia.org/wiki/%D0%9F%D1%81%D0%BA%D0%BE%D0%B2" TargetMode="External"/><Relationship Id="rId13" Type="http://schemas.openxmlformats.org/officeDocument/2006/relationships/hyperlink" Target="http://ru.wikipedia.org/wiki/%D0%AD%D0%BF%D0%BE%D1%85%D0%B0_%D0%92%D0%BE%D0%B7%D1%80%D0%BE%D0%B6%D0%B4%D0%B5%D0%BD%D0%B8%D1%8F" TargetMode="External"/><Relationship Id="rId18" Type="http://schemas.openxmlformats.org/officeDocument/2006/relationships/hyperlink" Target="http://ru.wikipedia.org/wiki/%D0%98%D1%82%D0%B0%D0%BB%D0%B8%D1%8F" TargetMode="External"/><Relationship Id="rId3" Type="http://schemas.openxmlformats.org/officeDocument/2006/relationships/hyperlink" Target="http://ru.wikipedia.org/wiki/1555" TargetMode="External"/><Relationship Id="rId21" Type="http://schemas.openxmlformats.org/officeDocument/2006/relationships/hyperlink" Target="http://ru.wikipedia.org/wiki/%D0%9A%D1%82%D0%B8%D1%82%D0%BE%D1%80" TargetMode="External"/><Relationship Id="rId7" Type="http://schemas.openxmlformats.org/officeDocument/2006/relationships/hyperlink" Target="http://ru.wikipedia.org/wiki/%D0%9A%D0%B0%D0%B7%D0%B0%D0%BD%D1%81%D0%BA%D0%BE%D0%B5_%D1%85%D0%B0%D0%BD%D1%81%D1%82%D0%B2%D0%BE" TargetMode="External"/><Relationship Id="rId12" Type="http://schemas.openxmlformats.org/officeDocument/2006/relationships/hyperlink" Target="http://ru.wikipedia.org/wiki/%D0%9C%D0%BE%D1%81%D0%BA%D0%BE%D0%B2%D1%81%D0%BA%D0%B8%D0%B9_%D0%9A%D1%80%D0%B5%D0%BC%D0%BB%D1%8C" TargetMode="External"/><Relationship Id="rId17" Type="http://schemas.openxmlformats.org/officeDocument/2006/relationships/hyperlink" Target="http://ru.wikipedia.org/wiki/1532_%D0%B3%D0%BE%D0%B4" TargetMode="External"/><Relationship Id="rId2" Type="http://schemas.openxmlformats.org/officeDocument/2006/relationships/image" Target="../media/image27.png"/><Relationship Id="rId16" Type="http://schemas.openxmlformats.org/officeDocument/2006/relationships/hyperlink" Target="http://ru.wikipedia.org/wiki/1528" TargetMode="External"/><Relationship Id="rId20" Type="http://schemas.openxmlformats.org/officeDocument/2006/relationships/hyperlink" Target="http://ru.wikipedia.org/wiki/%D0%9C%D0%BE%D1%81%D0%BA%D0%B2%D0%B0_(%D1%80%D0%B5%D0%BA%D0%B0)" TargetMode="External"/><Relationship Id="rId1" Type="http://schemas.openxmlformats.org/officeDocument/2006/relationships/slideLayout" Target="../slideLayouts/slideLayout7.xml"/><Relationship Id="rId6" Type="http://schemas.openxmlformats.org/officeDocument/2006/relationships/hyperlink" Target="http://ru.wikipedia.org/wiki/%D0%9A%D0%B0%D0%B7%D0%B0%D0%BD%D1%8C" TargetMode="External"/><Relationship Id="rId11" Type="http://schemas.openxmlformats.org/officeDocument/2006/relationships/hyperlink" Target="http://ru.wikipedia.org/wiki/%D0%98%D1%82%D0%B0%D0%BB%D1%8C%D1%8F%D0%BD%D1%86%D1%8B" TargetMode="External"/><Relationship Id="rId5" Type="http://schemas.openxmlformats.org/officeDocument/2006/relationships/hyperlink" Target="http://ru.wikipedia.org/wiki/%D0%98%D0%B2%D0%B0%D0%BD_IV" TargetMode="External"/><Relationship Id="rId15" Type="http://schemas.openxmlformats.org/officeDocument/2006/relationships/image" Target="../media/image28.png"/><Relationship Id="rId10" Type="http://schemas.openxmlformats.org/officeDocument/2006/relationships/hyperlink" Target="http://ru.wikipedia.org/wiki/%D0%91%D0%B0%D1%80%D0%BC%D0%B0" TargetMode="External"/><Relationship Id="rId19" Type="http://schemas.openxmlformats.org/officeDocument/2006/relationships/hyperlink" Target="http://ru.wikipedia.org/wiki/%D0%9F%D0%B5%D1%82%D1%80%D0%BE%D0%BA_%D0%9C%D0%B0%D0%BB%D1%8B%D0%B9" TargetMode="External"/><Relationship Id="rId4" Type="http://schemas.openxmlformats.org/officeDocument/2006/relationships/hyperlink" Target="http://ru.wikipedia.org/wiki/1560" TargetMode="External"/><Relationship Id="rId9" Type="http://schemas.openxmlformats.org/officeDocument/2006/relationships/hyperlink" Target="http://ru.wikipedia.org/w/index.php?title=%D0%9F%D0%BE%D1%81%D1%82%D0%BD%D0%B8%D0%BA_%D0%AF%D0%BA%D0%BE%D0%B2%D0%BB%D0%B5%D0%B2&amp;action=edit&amp;redlink=1" TargetMode="External"/><Relationship Id="rId14" Type="http://schemas.openxmlformats.org/officeDocument/2006/relationships/hyperlink" Target="http://ru.wikipedia.org/wiki/%D0%9A%D0%B0%D0%B7%D0%B0%D0%BD%D1%81%D0%BA%D0%B8%D0%B9_%D0%BA%D1%80%D0%B5%D0%BC%D0%BB%D1%8C" TargetMode="External"/><Relationship Id="rId22" Type="http://schemas.openxmlformats.org/officeDocument/2006/relationships/hyperlink" Target="http://ru.wikipedia.org/wiki/%D0%92%D0%B0%D1%81%D0%B8%D0%BB%D0%B8%D0%B9_III" TargetMode="External"/></Relationships>
</file>

<file path=ppt/slides/_rels/slide45.xml.rels><?xml version="1.0" encoding="UTF-8" standalone="yes"?>
<Relationships xmlns="http://schemas.openxmlformats.org/package/2006/relationships"><Relationship Id="rId8" Type="http://schemas.openxmlformats.org/officeDocument/2006/relationships/hyperlink" Target="http://ru.wikipedia.org/wiki/%D0%A0%D0%B8%D1%82%D1%83%D0%B0%D0%BB_%D1%81%D0%BF%D1%83%D1%81%D0%BA%D0%B0_%D0%BA%D0%BE%D1%80%D0%B0%D0%B1%D0%BB%D1%8F_%D0%BD%D0%B0_%D0%B2%D0%BE%D0%B4%D1%83" TargetMode="External"/><Relationship Id="rId13" Type="http://schemas.openxmlformats.org/officeDocument/2006/relationships/hyperlink" Target="http://ru.wikipedia.org/wiki/1712" TargetMode="External"/><Relationship Id="rId18" Type="http://schemas.openxmlformats.org/officeDocument/2006/relationships/hyperlink" Target="http://ru.wikipedia.org/wiki/%D0%A8%D0%BF%D0%B8%D0%BB%D1%8C" TargetMode="External"/><Relationship Id="rId26" Type="http://schemas.openxmlformats.org/officeDocument/2006/relationships/hyperlink" Target="http://ru.wikipedia.org/wiki/%D0%98%D0%BA%D0%BE%D0%BD%D0%BE%D1%81%D1%82%D0%B0%D1%81" TargetMode="External"/><Relationship Id="rId39" Type="http://schemas.openxmlformats.org/officeDocument/2006/relationships/hyperlink" Target="http://ru.wikipedia.org/wiki/1786" TargetMode="External"/><Relationship Id="rId3" Type="http://schemas.openxmlformats.org/officeDocument/2006/relationships/hyperlink" Target="http://ru.wikipedia.org/wiki/1704" TargetMode="External"/><Relationship Id="rId21" Type="http://schemas.openxmlformats.org/officeDocument/2006/relationships/hyperlink" Target="http://ru.wikipedia.org/wiki/%D0%9F%D0%B8%D0%BB%D0%BE%D0%BD" TargetMode="External"/><Relationship Id="rId34" Type="http://schemas.openxmlformats.org/officeDocument/2006/relationships/hyperlink" Target="http://ru.wikipedia.org/w/index.php?title=%D0%93%D0%B7%D0%B5%D0%BB%D1%8C,_%D0%93%D0%B5%D0%BE%D1%80%D0%B3&amp;action=edit&amp;redlink=1" TargetMode="External"/><Relationship Id="rId42" Type="http://schemas.openxmlformats.org/officeDocument/2006/relationships/hyperlink" Target="http://ru.wikipedia.org/wiki/%D0%91%D0%B0%D0%B6%D0%B5%D0%BD%D0%BE%D0%B2,_%D0%92%D0%B0%D1%81%D0%B8%D0%BB%D0%B8%D0%B9_%D0%98%D0%B2%D0%B0%D0%BD%D0%BE%D0%B2%D0%B8%D1%87" TargetMode="External"/><Relationship Id="rId7" Type="http://schemas.openxmlformats.org/officeDocument/2006/relationships/hyperlink" Target="http://ru.wikipedia.org/wiki/29_%D0%B0%D0%BF%D1%80%D0%B5%D0%BB%D1%8F" TargetMode="External"/><Relationship Id="rId12" Type="http://schemas.openxmlformats.org/officeDocument/2006/relationships/image" Target="../media/image30.png"/><Relationship Id="rId17" Type="http://schemas.openxmlformats.org/officeDocument/2006/relationships/hyperlink" Target="http://ru.wikipedia.org/wiki/1859_%D0%B3%D0%BE%D0%B4" TargetMode="External"/><Relationship Id="rId25" Type="http://schemas.openxmlformats.org/officeDocument/2006/relationships/hyperlink" Target="http://ru.wikipedia.org/wiki/%D0%AD%D1%80%D0%BC%D0%B8%D1%82%D0%B0%D0%B6" TargetMode="External"/><Relationship Id="rId33" Type="http://schemas.openxmlformats.org/officeDocument/2006/relationships/hyperlink" Target="http://ru.wikipedia.org/w/index.php?title=%D0%9A%D0%B2%D0%B0%D0%B4%D1%80%D0%B8,_%D0%90%D0%BD%D1%82%D0%BE%D0%BD%D0%B8%D0%BE_(%D0%BB%D0%B5%D0%BF%D0%BD%D1%8B%D1%85_%D0%B4%D0%B5%D0%BB_%D0%BC%D0%B0%D1%81%D1%82%D0%B5%D1%80)&amp;action=edit&amp;redlink=1" TargetMode="External"/><Relationship Id="rId38" Type="http://schemas.openxmlformats.org/officeDocument/2006/relationships/hyperlink" Target="http://ru.wikipedia.org/wiki/1784" TargetMode="External"/><Relationship Id="rId2" Type="http://schemas.openxmlformats.org/officeDocument/2006/relationships/hyperlink" Target="http://ru.wikipedia.org/wiki/5_%D0%BD%D0%BE%D1%8F%D0%B1%D1%80%D1%8F" TargetMode="External"/><Relationship Id="rId16" Type="http://schemas.openxmlformats.org/officeDocument/2006/relationships/hyperlink" Target="http://ru.wikipedia.org/wiki/1703" TargetMode="External"/><Relationship Id="rId20" Type="http://schemas.openxmlformats.org/officeDocument/2006/relationships/hyperlink" Target="http://ru.wikipedia.org/wiki/%D0%9F%D0%B5%D1%82%D1%80%D0%BE%D0%BF%D0%B0%D0%B2%D0%BB%D0%BE%D0%B2%D1%81%D0%BA%D0%B8%D0%B9_%D1%81%D0%BE%D0%B1%D0%BE%D1%80#cite_note-0" TargetMode="External"/><Relationship Id="rId29" Type="http://schemas.openxmlformats.org/officeDocument/2006/relationships/hyperlink" Target="http://ru.wikipedia.org/wiki/%D0%9C%D0%BE%D1%81%D0%BA%D0%B2%D0%B0" TargetMode="External"/><Relationship Id="rId41" Type="http://schemas.openxmlformats.org/officeDocument/2006/relationships/hyperlink" Target="http://ru.wikipedia.org/wiki/%D0%9F%D0%B0%D1%88%D0%BA%D0%BE%D0%B2_%D0%B4%D0%BE%D0%BC#cite_note-0" TargetMode="External"/><Relationship Id="rId1" Type="http://schemas.openxmlformats.org/officeDocument/2006/relationships/slideLayout" Target="../slideLayouts/slideLayout7.xml"/><Relationship Id="rId6" Type="http://schemas.openxmlformats.org/officeDocument/2006/relationships/hyperlink" Target="http://ru.wikipedia.org/wiki/%D0%93%D0%BB%D0%B0%D1%81%D0%B8%D1%81" TargetMode="External"/><Relationship Id="rId11" Type="http://schemas.openxmlformats.org/officeDocument/2006/relationships/image" Target="../media/image29.png"/><Relationship Id="rId24" Type="http://schemas.openxmlformats.org/officeDocument/2006/relationships/hyperlink" Target="http://ru.wikipedia.org/wiki/%D0%A2%D1%80%D0%BE%D1%84%D0%B5%D0%B9_(%D0%B4%D0%BE%D0%B1%D1%8B%D1%87%D0%B0)" TargetMode="External"/><Relationship Id="rId32" Type="http://schemas.openxmlformats.org/officeDocument/2006/relationships/hyperlink" Target="http://ru.wikipedia.org/w/index.php?title=%D0%A0%D0%BE%D1%81%D1%81%D0%B8,_%D0%98%D0%B3%D0%BD%D0%B0%D1%86%D0%B8%D0%BE_%D0%9B%D1%83%D0%B4%D0%BE%D0%B2%D0%B8%D0%BA%D0%BE&amp;action=edit&amp;redlink=1" TargetMode="External"/><Relationship Id="rId37" Type="http://schemas.openxmlformats.org/officeDocument/2006/relationships/image" Target="../media/image31.png"/><Relationship Id="rId40" Type="http://schemas.openxmlformats.org/officeDocument/2006/relationships/hyperlink" Target="http://ru.wikipedia.org/w/index.php?title=%D0%9F%D0%B0%D1%88%D0%BA%D0%BE%D0%B2,_%D0%9F%D0%B5%D1%82%D1%80_%D0%95%D0%B3%D0%BE%D1%80%D0%BE%D0%B2%D0%B8%D1%87&amp;action=edit&amp;redlink=1" TargetMode="External"/><Relationship Id="rId5" Type="http://schemas.openxmlformats.org/officeDocument/2006/relationships/hyperlink" Target="http://ru.wikipedia.org/wiki/1706_%D0%B3%D0%BE%D0%B4" TargetMode="External"/><Relationship Id="rId15" Type="http://schemas.openxmlformats.org/officeDocument/2006/relationships/hyperlink" Target="http://ru.wikipedia.org/wiki/%D0%A2%D1%80%D0%B5%D0%B7%D0%B8%D0%BD%D0%B8,_%D0%94%D0%BE%D0%BC%D0%B5%D0%BD%D0%B8%D0%BA%D0%BE" TargetMode="External"/><Relationship Id="rId23" Type="http://schemas.openxmlformats.org/officeDocument/2006/relationships/hyperlink" Target="http://ru.wikipedia.org/wiki/%D0%98%D0%BD%D1%82%D0%B5%D1%80%D1%8C%D0%B5%D1%80" TargetMode="External"/><Relationship Id="rId28" Type="http://schemas.openxmlformats.org/officeDocument/2006/relationships/hyperlink" Target="http://ru.wikipedia.org/wiki/1726" TargetMode="External"/><Relationship Id="rId36" Type="http://schemas.openxmlformats.org/officeDocument/2006/relationships/hyperlink" Target="http://ru.wikipedia.org/w/index.php?title=%D0%97%D0%B0%D1%85%D0%B0%D1%80%D0%BE%D0%B2,_%D0%9C%D0%B8%D1%85%D0%B0%D0%B8%D0%BB_%D0%90%D0%BB%D0%B5%D0%BA%D1%81%D0%B0%D0%BD%D0%B4%D1%80%D0%BE%D0%B2%D0%B8%D1%87&amp;action=edit&amp;redlink=1" TargetMode="External"/><Relationship Id="rId10" Type="http://schemas.openxmlformats.org/officeDocument/2006/relationships/hyperlink" Target="http://ru.wikipedia.org/wiki/%D0%90%D0%B4%D0%BC%D0%B8%D1%80%D0%B0%D0%BB%D1%82%D0%B5%D0%B9%D1%81%D0%BA%D0%B8%D0%B9_%D0%BF%D1%80%D0%B8%D0%BA%D0%B0%D0%B7" TargetMode="External"/><Relationship Id="rId19" Type="http://schemas.openxmlformats.org/officeDocument/2006/relationships/hyperlink" Target="http://ru.wikipedia.org/wiki/%D0%91%D0%BE%D0%BB%D0%B5%D1%81,_%D0%93%D0%B5%D1%80%D0%BC%D0%B0%D0%BD" TargetMode="External"/><Relationship Id="rId31" Type="http://schemas.openxmlformats.org/officeDocument/2006/relationships/hyperlink" Target="http://ru.wikipedia.org/wiki/%D0%94%D0%B5%D0%BA%D0%BE%D1%80" TargetMode="External"/><Relationship Id="rId4" Type="http://schemas.openxmlformats.org/officeDocument/2006/relationships/hyperlink" Target="http://ru.wikipedia.org/wiki/%D0%9F%D1%91%D1%82%D1%80_I_%D0%92%D0%B5%D0%BB%D0%B8%D0%BA%D0%B8%D0%B9" TargetMode="External"/><Relationship Id="rId9" Type="http://schemas.openxmlformats.org/officeDocument/2006/relationships/hyperlink" Target="http://ru.wikipedia.org/wiki/1715_%D0%B3%D0%BE%D0%B4" TargetMode="External"/><Relationship Id="rId14" Type="http://schemas.openxmlformats.org/officeDocument/2006/relationships/hyperlink" Target="http://ru.wikipedia.org/wiki/1733_%D0%B3%D0%BE%D0%B4" TargetMode="External"/><Relationship Id="rId22" Type="http://schemas.openxmlformats.org/officeDocument/2006/relationships/hyperlink" Target="http://ru.wikipedia.org/wiki/%D0%9F%D0%B8%D0%BB%D1%8F%D1%81%D1%82%D1%80%D0%B0" TargetMode="External"/><Relationship Id="rId27" Type="http://schemas.openxmlformats.org/officeDocument/2006/relationships/hyperlink" Target="http://ru.wikipedia.org/wiki/1722" TargetMode="External"/><Relationship Id="rId30" Type="http://schemas.openxmlformats.org/officeDocument/2006/relationships/hyperlink" Target="http://ru.wikipedia.org/wiki/%D0%97%D0%B0%D1%80%D1%83%D0%B4%D0%BD%D1%8B%D0%B9,_%D0%98%D0%B2%D0%B0%D0%BD_%D0%9F%D0%B5%D1%82%D1%80%D0%BE%D0%B2%D0%B8%D1%87" TargetMode="External"/><Relationship Id="rId35" Type="http://schemas.openxmlformats.org/officeDocument/2006/relationships/hyperlink" Target="http://ru.wikipedia.org/w/index.php?title=%D0%AF%D1%80%D0%BE%D1%88%D0%B5%D0%B2%D1%81%D0%BA%D0%B8%D0%B9,_%D0%92%D0%B0%D1%81%D0%B8%D0%BB%D0%B8%D0%B9&amp;action=edit&amp;redlink=1" TargetMode="External"/></Relationships>
</file>

<file path=ppt/slides/_rels/slide46.xml.rels><?xml version="1.0" encoding="UTF-8" standalone="yes"?>
<Relationships xmlns="http://schemas.openxmlformats.org/package/2006/relationships"><Relationship Id="rId8" Type="http://schemas.openxmlformats.org/officeDocument/2006/relationships/hyperlink" Target="http://ru.wikipedia.org/wiki/%D0%A8%D0%BB%D1%8E%D1%82%D0%B5%D1%80,_%D0%90%D0%BD%D0%B4%D1%80%D0%B5%D0%B0%D1%81" TargetMode="External"/><Relationship Id="rId13" Type="http://schemas.openxmlformats.org/officeDocument/2006/relationships/hyperlink" Target="http://ru.wikipedia.org/wiki/%D0%A3%D1%80%D0%B0%D0%BB_(%D1%80%D0%B5%D0%BA%D0%B0)" TargetMode="External"/><Relationship Id="rId18" Type="http://schemas.openxmlformats.org/officeDocument/2006/relationships/hyperlink" Target="http://ru.wikipedia.org/wiki/%D0%90%D0%BB%D0%B5%D0%BA%D1%81%D0%B5%D0%B9_%D0%90%D0%BB%D0%B5%D0%BA%D1%81%D0%B5%D0%B5%D0%B2%D0%B8%D1%87" TargetMode="External"/><Relationship Id="rId26" Type="http://schemas.openxmlformats.org/officeDocument/2006/relationships/hyperlink" Target="http://ru.wikipedia.org/wiki/%D0%A1%D0%B8%D0%BC%D0%B1%D0%B8%D1%80%D1%81%D0%BA" TargetMode="External"/><Relationship Id="rId3" Type="http://schemas.openxmlformats.org/officeDocument/2006/relationships/hyperlink" Target="http://ru.wikipedia.org/wiki/%D0%91%D0%B0%D1%80%D0%BE%D0%BA%D0%BA%D0%BE" TargetMode="External"/><Relationship Id="rId21" Type="http://schemas.openxmlformats.org/officeDocument/2006/relationships/hyperlink" Target="http://ru.wikipedia.org/wiki/%D0%9D%D0%B8%D0%BA%D0%BE%D0%BD,_%D0%9F%D0%B0%D1%82%D1%80%D0%B8%D0%B0%D1%80%D1%85_%D0%9C%D0%BE%D1%81%D0%BA%D0%BE%D0%B2%D1%81%D0%BA%D0%B8%D0%B9" TargetMode="External"/><Relationship Id="rId34" Type="http://schemas.openxmlformats.org/officeDocument/2006/relationships/hyperlink" Target="http://ru.wikipedia.org/wiki/%D0%A8%D0%B5%D0%BB%D1%83%D0%B4%D1%8F%D0%BA,_%D0%A4%D1%91%D0%B4%D0%BE%D1%80" TargetMode="External"/><Relationship Id="rId7" Type="http://schemas.openxmlformats.org/officeDocument/2006/relationships/hyperlink" Target="http://ru.wikipedia.org/wiki/%D0%A1%D0%B5%D0%B2%D0%B5%D1%80%D0%BD%D0%B0%D1%8F_%D0%B2%D0%BE%D0%B9%D0%BD%D0%B0" TargetMode="External"/><Relationship Id="rId12" Type="http://schemas.openxmlformats.org/officeDocument/2006/relationships/hyperlink" Target="http://ru.wikipedia.org/wiki/%D0%93%D0%BE%D0%BB%D1%8B%D1%82%D1%8C%D0%B1%D0%B0" TargetMode="External"/><Relationship Id="rId17" Type="http://schemas.openxmlformats.org/officeDocument/2006/relationships/hyperlink" Target="http://ru.wikipedia.org/wiki/%D0%90%D0%BB%D0%B5%D0%BA%D1%81%D0%B5%D0%B9_%D0%9C%D0%B8%D1%85%D0%B0%D0%B9%D0%BB%D0%BE%D0%B2%D0%B8%D1%87" TargetMode="External"/><Relationship Id="rId25" Type="http://schemas.openxmlformats.org/officeDocument/2006/relationships/hyperlink" Target="http://ru.wikipedia.org/wiki/%D0%A1%D0%B0%D0%BC%D0%B0%D1%80%D0%B0" TargetMode="External"/><Relationship Id="rId33" Type="http://schemas.openxmlformats.org/officeDocument/2006/relationships/hyperlink" Target="http://ru.wikipedia.org/wiki/%D0%A3%D1%81,_%D0%92%D0%B0%D1%81%D0%B8%D0%BB%D0%B8%D0%B9" TargetMode="External"/><Relationship Id="rId38" Type="http://schemas.openxmlformats.org/officeDocument/2006/relationships/image" Target="../media/image34.png"/><Relationship Id="rId2" Type="http://schemas.openxmlformats.org/officeDocument/2006/relationships/image" Target="../media/image32.png"/><Relationship Id="rId16" Type="http://schemas.openxmlformats.org/officeDocument/2006/relationships/hyperlink" Target="http://ru.wikipedia.org/wiki/1670_%D0%B3%D0%BE%D0%B4" TargetMode="External"/><Relationship Id="rId20" Type="http://schemas.openxmlformats.org/officeDocument/2006/relationships/hyperlink" Target="http://ru.wikipedia.org/wiki/1670" TargetMode="External"/><Relationship Id="rId29" Type="http://schemas.openxmlformats.org/officeDocument/2006/relationships/hyperlink" Target="http://ru.wikipedia.org/wiki/6_%D0%B8%D1%8E%D0%BD%D1%8F" TargetMode="External"/><Relationship Id="rId1" Type="http://schemas.openxmlformats.org/officeDocument/2006/relationships/slideLayout" Target="../slideLayouts/slideLayout7.xml"/><Relationship Id="rId6" Type="http://schemas.openxmlformats.org/officeDocument/2006/relationships/hyperlink" Target="http://ru.wikipedia.org/wiki/1714_%D0%B3%D0%BE%D0%B4" TargetMode="External"/><Relationship Id="rId11" Type="http://schemas.openxmlformats.org/officeDocument/2006/relationships/hyperlink" Target="http://ru.wikipedia.org/wiki/%D0%95%D0%BA%D0%B0%D1%82%D0%B5%D1%80%D0%B8%D0%BD%D0%B0_I" TargetMode="External"/><Relationship Id="rId24" Type="http://schemas.openxmlformats.org/officeDocument/2006/relationships/hyperlink" Target="http://ru.wikipedia.org/wiki/%D0%A1%D0%B0%D1%80%D0%B0%D1%82%D0%BE%D0%B2" TargetMode="External"/><Relationship Id="rId32" Type="http://schemas.openxmlformats.org/officeDocument/2006/relationships/hyperlink" Target="http://ru.wikipedia.org/wiki/%D0%9B%D0%BE%D0%B1%D0%BD%D0%BE%D0%B5_%D0%BC%D0%B5%D1%81%D1%82%D0%BE" TargetMode="External"/><Relationship Id="rId37" Type="http://schemas.openxmlformats.org/officeDocument/2006/relationships/image" Target="../media/image33.png"/><Relationship Id="rId5" Type="http://schemas.openxmlformats.org/officeDocument/2006/relationships/hyperlink" Target="http://ru.wikipedia.org/wiki/1710" TargetMode="External"/><Relationship Id="rId15" Type="http://schemas.openxmlformats.org/officeDocument/2006/relationships/hyperlink" Target="http://ru.wikipedia.org/wiki/1667" TargetMode="External"/><Relationship Id="rId23" Type="http://schemas.openxmlformats.org/officeDocument/2006/relationships/hyperlink" Target="http://ru.wikipedia.org/wiki/%D0%A6%D0%B0%D1%80%D0%B8%D1%86%D1%8B%D0%BD" TargetMode="External"/><Relationship Id="rId28" Type="http://schemas.openxmlformats.org/officeDocument/2006/relationships/hyperlink" Target="http://ru.wikipedia.org/wiki/2_%D0%B8%D1%8E%D0%BD%D1%8F" TargetMode="External"/><Relationship Id="rId36" Type="http://schemas.openxmlformats.org/officeDocument/2006/relationships/hyperlink" Target="http://ru.wikipedia.org/wiki/1671_%D0%B3%D0%BE%D0%B4" TargetMode="External"/><Relationship Id="rId10" Type="http://schemas.openxmlformats.org/officeDocument/2006/relationships/hyperlink" Target="http://ru.wikipedia.org/wiki/1725" TargetMode="External"/><Relationship Id="rId19" Type="http://schemas.openxmlformats.org/officeDocument/2006/relationships/hyperlink" Target="http://ru.wikipedia.org/wiki/17_%D1%8F%D0%BD%D0%B2%D0%B0%D1%80%D1%8F" TargetMode="External"/><Relationship Id="rId31" Type="http://schemas.openxmlformats.org/officeDocument/2006/relationships/hyperlink" Target="http://ru.wikipedia.org/wiki/%D0%A7%D0%B5%D1%82%D0%B2%D0%B5%D1%80%D1%82%D0%BE%D0%B2%D0%B0%D0%BD%D0%B8%D0%B5" TargetMode="External"/><Relationship Id="rId4" Type="http://schemas.openxmlformats.org/officeDocument/2006/relationships/hyperlink" Target="http://ru.wikipedia.org/wiki/%D0%A2%D1%80%D0%B5%D0%B7%D0%B8%D0%BD%D0%B8,_%D0%94%D0%BE%D0%BC%D0%B5%D0%BD%D0%B8%D0%BA%D0%BE" TargetMode="External"/><Relationship Id="rId9" Type="http://schemas.openxmlformats.org/officeDocument/2006/relationships/hyperlink" Target="http://ru.wikipedia.org/wiki/1712_%D0%B3%D0%BE%D0%B4" TargetMode="External"/><Relationship Id="rId14" Type="http://schemas.openxmlformats.org/officeDocument/2006/relationships/hyperlink" Target="http://ru.wikipedia.org/wiki/%D0%98%D1%80%D0%B0%D0%BD" TargetMode="External"/><Relationship Id="rId22" Type="http://schemas.openxmlformats.org/officeDocument/2006/relationships/hyperlink" Target="http://ru.wikipedia.org/wiki/%D0%90%D1%81%D1%82%D1%80%D0%B0%D1%85%D0%B0%D0%BD%D1%8C" TargetMode="External"/><Relationship Id="rId27" Type="http://schemas.openxmlformats.org/officeDocument/2006/relationships/hyperlink" Target="http://ru.wikipedia.org/wiki/4_%D0%BE%D0%BA%D1%82%D1%8F%D0%B1%D1%80%D1%8F" TargetMode="External"/><Relationship Id="rId30" Type="http://schemas.openxmlformats.org/officeDocument/2006/relationships/hyperlink" Target="http://ru.wikipedia.org/wiki/1671" TargetMode="External"/><Relationship Id="rId35" Type="http://schemas.openxmlformats.org/officeDocument/2006/relationships/hyperlink" Target="http://ru.wikipedia.org/wiki/27_%D0%BD%D0%BE%D1%8F%D0%B1%D1%80%D1%8F" TargetMode="External"/></Relationships>
</file>

<file path=ppt/slides/_rels/slide47.xml.rels><?xml version="1.0" encoding="UTF-8" standalone="yes"?>
<Relationships xmlns="http://schemas.openxmlformats.org/package/2006/relationships"><Relationship Id="rId8" Type="http://schemas.openxmlformats.org/officeDocument/2006/relationships/hyperlink" Target="http://ru.wikipedia.org/wiki/%D0%94%D0%BE%D0%BB%D0%B3%D0%BE%D1%80%D1%83%D0%BA%D0%BE%D0%B2,_%D0%AE%D1%80%D0%B8%D0%B9_%D0%92%D0%BB%D0%B0%D0%B4%D0%B8%D0%BC%D0%B8%D1%80%D0%BE%D0%B2%D0%B8%D1%87_(%D0%BF%D0%BE%D0%BB%D0%BA%D0%BE%D0%B2%D0%BD%D0%B8%D0%BA)" TargetMode="External"/><Relationship Id="rId13" Type="http://schemas.openxmlformats.org/officeDocument/2006/relationships/hyperlink" Target="http://ru.wikipedia.org/wiki/%D0%A5%D0%BE%D0%BF%D1%91%D1%80_(%D1%80%D0%B5%D0%BA%D0%B0)" TargetMode="External"/><Relationship Id="rId3" Type="http://schemas.openxmlformats.org/officeDocument/2006/relationships/hyperlink" Target="http://ru.wikipedia.org/wiki/%D0%94%D0%BE%D0%BD%D1%81%D0%BA%D0%B8%D0%B5_%D0%BA%D0%B0%D0%B7%D0%B0%D0%BA%D0%B8" TargetMode="External"/><Relationship Id="rId7" Type="http://schemas.openxmlformats.org/officeDocument/2006/relationships/hyperlink" Target="http://ru.wikipedia.org/wiki/%D0%91%D1%83%D0%BB%D0%B0%D0%B2%D0%B8%D0%BD%D1%81%D0%BA%D0%BE%D0%B5_%D0%B2%D0%BE%D1%81%D1%81%D1%82%D0%B0%D0%BD%D0%B8%D0%B5#cite_note-0" TargetMode="External"/><Relationship Id="rId12" Type="http://schemas.openxmlformats.org/officeDocument/2006/relationships/hyperlink" Target="http://ru.wikipedia.org/wiki/%D0%97%D0%B0%D0%BF%D0%BE%D1%80%D0%BE%D0%B6%D1%81%D0%BA%D0%B0%D1%8F_%D0%A1%D0%B5%D1%87%D1%8C" TargetMode="External"/><Relationship Id="rId17" Type="http://schemas.openxmlformats.org/officeDocument/2006/relationships/image" Target="../media/image35.png"/><Relationship Id="rId2" Type="http://schemas.openxmlformats.org/officeDocument/2006/relationships/hyperlink" Target="http://ru.wikipedia.org/wiki/%D0%91%D1%83%D0%BB%D0%B0%D0%B2%D0%B8%D0%BD_%D0%9A%D0%BE%D0%BD%D0%B4%D1%80%D0%B0%D1%82%D0%B8%D0%B9_%D0%90%D1%84%D0%B0%D0%BD%D0%B0%D1%81%D1%8C%D0%B5%D0%B2%D0%B8%D1%87" TargetMode="External"/><Relationship Id="rId16" Type="http://schemas.openxmlformats.org/officeDocument/2006/relationships/hyperlink" Target="http://ru.wikipedia.org/wiki/%D0%94%D0%BE%D0%BB%D0%B3%D0%BE%D1%80%D1%83%D0%BA%D0%BE%D0%B2,_%D0%92%D0%B0%D1%81%D0%B8%D0%BB%D0%B8%D0%B9_%D0%92%D0%BB%D0%B0%D0%B4%D0%B8%D0%BC%D0%B8%D1%80%D0%BE%D0%B2%D0%B8%D1%87" TargetMode="External"/><Relationship Id="rId1" Type="http://schemas.openxmlformats.org/officeDocument/2006/relationships/slideLayout" Target="../slideLayouts/slideLayout7.xml"/><Relationship Id="rId6" Type="http://schemas.openxmlformats.org/officeDocument/2006/relationships/hyperlink" Target="http://ru.wikipedia.org/wiki/%D0%A0%D1%83%D1%81%D1%81%D0%BA%D0%B8%D0%B9_%D0%BD%D0%B0%D1%86%D0%B8%D0%BE%D0%BD%D0%B0%D0%BB%D1%8C%D0%BD%D1%8B%D0%B9_%D0%BA%D0%BE%D1%81%D1%82%D1%8E%D0%BC" TargetMode="External"/><Relationship Id="rId11" Type="http://schemas.openxmlformats.org/officeDocument/2006/relationships/hyperlink" Target="http://ru.wikipedia.org/wiki/%D0%90%D0%B9%D0%B4%D0%B0%D1%80_(%D1%80%D0%B5%D0%BA%D0%B0)" TargetMode="External"/><Relationship Id="rId5" Type="http://schemas.openxmlformats.org/officeDocument/2006/relationships/hyperlink" Target="http://ru.wikipedia.org/wiki/%D0%91%D0%BE%D1%80%D0%BE%D0%B4%D0%B0" TargetMode="External"/><Relationship Id="rId15" Type="http://schemas.openxmlformats.org/officeDocument/2006/relationships/hyperlink" Target="http://ru.wikipedia.org/wiki/%D0%A1%D0%BB%D0%BE%D0%B1%D0%BE%D0%B4%D1%81%D0%BA%D0%B0%D1%8F_%D0%A3%D0%BA%D1%80%D0%B0%D0%B8%D0%BD%D0%B0" TargetMode="External"/><Relationship Id="rId10" Type="http://schemas.openxmlformats.org/officeDocument/2006/relationships/hyperlink" Target="http://ru.wikipedia.org/wiki/%D0%9A%D1%80%D0%B5%D0%BF%D0%BE%D1%81%D1%82%D0%BD%D1%8B%D0%B5_%D0%BA%D1%80%D0%B5%D1%81%D1%82%D1%8C%D1%8F%D0%BD%D0%B5" TargetMode="External"/><Relationship Id="rId4" Type="http://schemas.openxmlformats.org/officeDocument/2006/relationships/hyperlink" Target="http://ru.wikipedia.org/wiki/%D0%9F%D0%B5%D1%82%D1%80_I" TargetMode="External"/><Relationship Id="rId9" Type="http://schemas.openxmlformats.org/officeDocument/2006/relationships/hyperlink" Target="http://ru.wikipedia.org/wiki/%D0%94%D0%BE%D0%BD" TargetMode="External"/><Relationship Id="rId14" Type="http://schemas.openxmlformats.org/officeDocument/2006/relationships/hyperlink" Target="http://ru.wikipedia.org/wiki/%D0%9B%D0%B5%D0%B2%D0%BE%D0%B1%D0%B5%D1%80%D0%B5%D0%B6%D0%BD%D0%B0%D1%8F_%D0%A3%D0%BA%D1%80%D0%B0%D0%B8%D0%BD%D0%B0" TargetMode="External"/></Relationships>
</file>

<file path=ppt/slides/_rels/slide48.xml.rels><?xml version="1.0" encoding="UTF-8" standalone="yes"?>
<Relationships xmlns="http://schemas.openxmlformats.org/package/2006/relationships"><Relationship Id="rId8" Type="http://schemas.openxmlformats.org/officeDocument/2006/relationships/hyperlink" Target="http://ru.wikipedia.org/wiki/%D0%94%D0%B5%D0%BD%D1%8C%D0%B3%D0%B0" TargetMode="External"/><Relationship Id="rId3" Type="http://schemas.openxmlformats.org/officeDocument/2006/relationships/hyperlink" Target="http://ru.wikipedia.org/wiki/1662" TargetMode="External"/><Relationship Id="rId7" Type="http://schemas.openxmlformats.org/officeDocument/2006/relationships/hyperlink" Target="http://ru.wikipedia.org/wiki/%D0%9A%D0%BE%D0%BF%D0%B5%D0%B9%D0%BA%D0%B0" TargetMode="External"/><Relationship Id="rId12" Type="http://schemas.openxmlformats.org/officeDocument/2006/relationships/hyperlink" Target="http://ru.wikipedia.org/wiki/%D0%92%D0%B8%D0%BA%D0%B8%D0%BF%D0%B5%D0%B4%D0%B8%D1%8F:%D0%A1%D1%81%D1%8B%D0%BB%D0%BA%D0%B8_%D0%BD%D0%B0_%D0%B8%D1%81%D1%82%D0%BE%D1%87%D0%BD%D0%B8%D0%BA%D0%B8" TargetMode="External"/><Relationship Id="rId2" Type="http://schemas.openxmlformats.org/officeDocument/2006/relationships/hyperlink" Target="http://ru.wikipedia.org/wiki/25_%D0%B8%D1%8E%D0%BB%D1%8F" TargetMode="External"/><Relationship Id="rId1" Type="http://schemas.openxmlformats.org/officeDocument/2006/relationships/slideLayout" Target="../slideLayouts/slideLayout7.xml"/><Relationship Id="rId6" Type="http://schemas.openxmlformats.org/officeDocument/2006/relationships/hyperlink" Target="http://ru.wikipedia.org/wiki/%D0%A0%D0%BE%D0%BC%D0%B0%D0%BD%D0%BE%D0%B2,_%D0%90%D0%BB%D0%B5%D0%BA%D1%81%D0%B5%D0%B9_%D0%9C%D0%B8%D1%85%D0%B0%D0%B9%D0%BB%D0%BE%D0%B2%D0%B8%D1%87" TargetMode="External"/><Relationship Id="rId11" Type="http://schemas.openxmlformats.org/officeDocument/2006/relationships/hyperlink" Target="http://ru.wikipedia.org/wiki/%D0%9E%D1%80%D0%B4%D0%B8%D0%BD-%D0%9D%D0%B0%D1%89%D0%BE%D0%BA%D0%B8%D0%BD,_%D0%90%D1%84%D0%B0%D0%BD%D0%B0%D1%81%D0%B8%D0%B9_%D0%9B%D0%B0%D0%B2%D1%80%D0%B5%D0%BD%D1%82%D1%8C%D0%B5%D0%B2%D0%B8%D1%87" TargetMode="External"/><Relationship Id="rId5" Type="http://schemas.openxmlformats.org/officeDocument/2006/relationships/hyperlink" Target="http://ru.wikipedia.org/wiki/%D0%A1%D0%BE%D0%BB%D1%8F%D0%BD%D0%BE%D0%B9_%D0%B1%D1%83%D0%BD%D1%82" TargetMode="External"/><Relationship Id="rId10" Type="http://schemas.openxmlformats.org/officeDocument/2006/relationships/hyperlink" Target="http://ru.wikipedia.org/wiki/%D0%A0%D1%83%D1%81%D1%81%D0%BA%D0%BE-%D0%BF%D0%BE%D0%BB%D1%8C%D1%81%D0%BA%D0%B0%D1%8F_%D0%B2%D0%BE%D0%B9%D0%BD%D0%B0_1654-1667" TargetMode="External"/><Relationship Id="rId4" Type="http://schemas.openxmlformats.org/officeDocument/2006/relationships/hyperlink" Target="http://ru.wikipedia.org/wiki/1655" TargetMode="External"/><Relationship Id="rId9" Type="http://schemas.openxmlformats.org/officeDocument/2006/relationships/hyperlink" Target="http://ru.wikipedia.org/wiki/%D0%9F%D0%BE%D0%BB%D1%83%D1%88%D0%BA%D0%B0" TargetMode="External"/></Relationships>
</file>

<file path=ppt/slides/_rels/slide49.xml.rels><?xml version="1.0" encoding="UTF-8" standalone="yes"?>
<Relationships xmlns="http://schemas.openxmlformats.org/package/2006/relationships"><Relationship Id="rId8" Type="http://schemas.openxmlformats.org/officeDocument/2006/relationships/hyperlink" Target="http://mirslovarei.com/search_his/%D3%C1%C5%C6%C8%D9%C0/" TargetMode="External"/><Relationship Id="rId13" Type="http://schemas.openxmlformats.org/officeDocument/2006/relationships/hyperlink" Target="http://mirslovarei.com/search_his/%D1%D0%C0%C6%C5%CD%C8%C5/" TargetMode="External"/><Relationship Id="rId3" Type="http://schemas.openxmlformats.org/officeDocument/2006/relationships/hyperlink" Target="http://mirslovarei.com/search_his/%D5%EE%EB%EE%EF%FB/" TargetMode="External"/><Relationship Id="rId7" Type="http://schemas.openxmlformats.org/officeDocument/2006/relationships/hyperlink" Target="http://mirslovarei.com/search_his/%D5%EE%EB%EE%EF/" TargetMode="External"/><Relationship Id="rId12" Type="http://schemas.openxmlformats.org/officeDocument/2006/relationships/hyperlink" Target="http://mirslovarei.com/search_his/%C1%EE%EB%EE%F2%ED%E8%EA%EE%E2%FB/" TargetMode="External"/><Relationship Id="rId2" Type="http://schemas.openxmlformats.org/officeDocument/2006/relationships/hyperlink" Target="http://mirslovarei.com/search_his/%D1%C8%CB%CE/" TargetMode="External"/><Relationship Id="rId1" Type="http://schemas.openxmlformats.org/officeDocument/2006/relationships/slideLayout" Target="../slideLayouts/slideLayout7.xml"/><Relationship Id="rId6" Type="http://schemas.openxmlformats.org/officeDocument/2006/relationships/hyperlink" Target="http://mirslovarei.com/search_his/%D1%F2%F0%E5%EB%FC%F6%FB/" TargetMode="External"/><Relationship Id="rId11" Type="http://schemas.openxmlformats.org/officeDocument/2006/relationships/hyperlink" Target="http://mirslovarei.com/search_his/%C8%F1%F2%EE%EC%E0/" TargetMode="External"/><Relationship Id="rId5" Type="http://schemas.openxmlformats.org/officeDocument/2006/relationships/hyperlink" Target="http://mirslovarei.com/search_his/%CF%EE%F1%E0%E4%F1%EA%E8%E5+%EB%FE%E4%E8/" TargetMode="External"/><Relationship Id="rId15" Type="http://schemas.openxmlformats.org/officeDocument/2006/relationships/hyperlink" Target="http://mirslovarei.com/search_his/%CF%CE%CB%CA/" TargetMode="External"/><Relationship Id="rId10" Type="http://schemas.openxmlformats.org/officeDocument/2006/relationships/hyperlink" Target="http://mirslovarei.com/search_his/%DD%CB%C5%CC%C5%CD%D2/" TargetMode="External"/><Relationship Id="rId4" Type="http://schemas.openxmlformats.org/officeDocument/2006/relationships/hyperlink" Target="http://mirslovarei.com/search_his/%CA%C0%C7%C0%CA%C8/" TargetMode="External"/><Relationship Id="rId9" Type="http://schemas.openxmlformats.org/officeDocument/2006/relationships/hyperlink" Target="http://mirslovarei.com/search_his/%D6%C5%CB%DC/" TargetMode="External"/><Relationship Id="rId14" Type="http://schemas.openxmlformats.org/officeDocument/2006/relationships/hyperlink" Target="http://mirslovarei.com/search_his/%D0%E6%E5%E2%F1%EA%E8%E5/" TargetMode="External"/></Relationships>
</file>

<file path=ppt/slides/_rels/slide5.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slide" Target="slide7.xml"/><Relationship Id="rId1" Type="http://schemas.openxmlformats.org/officeDocument/2006/relationships/slideLayout" Target="../slideLayouts/slideLayout7.xml"/><Relationship Id="rId5" Type="http://schemas.openxmlformats.org/officeDocument/2006/relationships/slide" Target="slide9.xml"/><Relationship Id="rId4" Type="http://schemas.openxmlformats.org/officeDocument/2006/relationships/slide" Target="slide8.xml"/></Relationships>
</file>

<file path=ppt/slides/_rels/slide50.xml.rels><?xml version="1.0" encoding="UTF-8" standalone="yes"?>
<Relationships xmlns="http://schemas.openxmlformats.org/package/2006/relationships"><Relationship Id="rId3" Type="http://schemas.openxmlformats.org/officeDocument/2006/relationships/slide" Target="slide53.xml"/><Relationship Id="rId2" Type="http://schemas.openxmlformats.org/officeDocument/2006/relationships/slide" Target="slide52.xml"/><Relationship Id="rId1" Type="http://schemas.openxmlformats.org/officeDocument/2006/relationships/slideLayout" Target="../slideLayouts/slideLayout7.xml"/><Relationship Id="rId5" Type="http://schemas.openxmlformats.org/officeDocument/2006/relationships/slide" Target="slide55.xml"/><Relationship Id="rId4" Type="http://schemas.openxmlformats.org/officeDocument/2006/relationships/slide" Target="slide54.xml"/></Relationships>
</file>

<file path=ppt/slides/_rels/slide51.xml.rels><?xml version="1.0" encoding="UTF-8" standalone="yes"?>
<Relationships xmlns="http://schemas.openxmlformats.org/package/2006/relationships"><Relationship Id="rId8" Type="http://schemas.openxmlformats.org/officeDocument/2006/relationships/hyperlink" Target="http://ru.wikipedia.org/wiki/%D0%9F%D0%BE%D0%BC%D0%B5%D1%81%D1%82%D0%BD%D0%B0%D1%8F_%D1%86%D0%B5%D1%80%D0%BA%D0%BE%D0%B2%D1%8C" TargetMode="External"/><Relationship Id="rId13" Type="http://schemas.openxmlformats.org/officeDocument/2006/relationships/hyperlink" Target="http://ru.wikipedia.org/wiki/%D0%A1%D0%B2%D1%8F%D1%89%D0%B5%D0%BD%D0%BD%D1%8B%D0%B9_%D1%81%D0%B8%D0%BD%D0%BE%D0%B4" TargetMode="External"/><Relationship Id="rId18" Type="http://schemas.openxmlformats.org/officeDocument/2006/relationships/hyperlink" Target="http://ru.wikipedia.org/wiki/%D0%9C%D0%B5%D0%BD%D1%88%D0%B8%D0%BA%D0%BE%D0%B2,_%D0%90%D0%BB%D0%B5%D0%BA%D1%81%D0%B0%D0%BD%D0%B4%D1%80_%D0%94%D0%B0%D0%BD%D0%B8%D0%BB%D0%BE%D0%B2%D0%B8%D1%87" TargetMode="External"/><Relationship Id="rId3" Type="http://schemas.openxmlformats.org/officeDocument/2006/relationships/hyperlink" Target="http://ru.wikipedia.org/wiki/%D0%9B%D0%B0%D1%82%D0%B8%D0%BD%D1%81%D0%BA%D0%B8%D0%B9_%D1%8F%D0%B7%D1%8B%D0%BA" TargetMode="External"/><Relationship Id="rId21" Type="http://schemas.openxmlformats.org/officeDocument/2006/relationships/hyperlink" Target="http://ru.wikipedia.org/wiki/%D0%A2%D0%BE%D0%BB%D1%81%D1%82%D0%BE%D0%B9,_%D0%9F%D1%91%D1%82%D1%80_%D0%90%D0%BD%D0%B4%D1%80%D0%B5%D0%B5%D0%B2%D0%B8%D1%87" TargetMode="External"/><Relationship Id="rId7" Type="http://schemas.openxmlformats.org/officeDocument/2006/relationships/hyperlink" Target="http://ru.wikipedia.org/wiki/%D0%A0%D1%83%D1%81%D1%81%D0%BA%D0%B8%D0%B9_%D1%8F%D0%B7%D1%8B%D0%BA" TargetMode="External"/><Relationship Id="rId12" Type="http://schemas.openxmlformats.org/officeDocument/2006/relationships/hyperlink" Target="http://ru.wikipedia.org/wiki/1917_%D0%B3%D0%BE%D0%B4" TargetMode="External"/><Relationship Id="rId17" Type="http://schemas.openxmlformats.org/officeDocument/2006/relationships/hyperlink" Target="http://ru.wikipedia.org/wiki/1726" TargetMode="External"/><Relationship Id="rId2" Type="http://schemas.openxmlformats.org/officeDocument/2006/relationships/hyperlink" Target="http://ru.wikipedia.org/wiki/%D0%93%D1%80%D0%B5%D1%87%D0%B5%D1%81%D0%BA%D0%B8%D0%B9_%D1%8F%D0%B7%D1%8B%D0%BA" TargetMode="External"/><Relationship Id="rId16" Type="http://schemas.openxmlformats.org/officeDocument/2006/relationships/hyperlink" Target="http://ru.wikipedia.org/wiki/%D0%95%D0%BA%D0%B0%D1%82%D0%B5%D1%80%D0%B8%D0%BD%D0%B0_I" TargetMode="External"/><Relationship Id="rId20" Type="http://schemas.openxmlformats.org/officeDocument/2006/relationships/hyperlink" Target="http://ru.wikipedia.org/wiki/%D0%93%D0%BE%D0%BB%D0%BE%D0%B2%D0%BA%D0%B8%D0%BD" TargetMode="External"/><Relationship Id="rId1" Type="http://schemas.openxmlformats.org/officeDocument/2006/relationships/slideLayout" Target="../slideLayouts/slideLayout7.xml"/><Relationship Id="rId6" Type="http://schemas.openxmlformats.org/officeDocument/2006/relationships/hyperlink" Target="http://ru.wikipedia.org/wiki/%D0%9F%D0%BE%D0%BC%D0%B5%D1%81%D1%82%D0%BD%D1%8B%D0%B9_%D1%81%D0%BE%D0%B1%D0%BE%D1%80" TargetMode="External"/><Relationship Id="rId11" Type="http://schemas.openxmlformats.org/officeDocument/2006/relationships/hyperlink" Target="http://ru.wikipedia.org/wiki/%D0%9F%D1%91%D1%82%D1%80_I" TargetMode="External"/><Relationship Id="rId24" Type="http://schemas.openxmlformats.org/officeDocument/2006/relationships/hyperlink" Target="http://ru.wikipedia.org/wiki/%D0%9F%D1%91%D1%82%D1%80_II" TargetMode="External"/><Relationship Id="rId5" Type="http://schemas.openxmlformats.org/officeDocument/2006/relationships/hyperlink" Target="http://ru.wikipedia.org/wiki/%D0%92%D1%81%D0%B5%D0%BB%D0%B5%D0%BD%D1%81%D0%BA%D0%B8%D0%B5_%D1%81%D0%BE%D0%B1%D0%BE%D1%80%D1%8B" TargetMode="External"/><Relationship Id="rId15" Type="http://schemas.openxmlformats.org/officeDocument/2006/relationships/hyperlink" Target="http://ru.wikipedia.org/wiki/%D0%90%D1%80%D1%85%D0%B8%D0%B5%D1%80%D0%B5%D0%B9%D1%81%D0%BA%D0%B8%D0%B9_%D1%81%D0%BE%D0%B1%D0%BE%D1%80" TargetMode="External"/><Relationship Id="rId23" Type="http://schemas.openxmlformats.org/officeDocument/2006/relationships/hyperlink" Target="http://ru.wikipedia.org/wiki/%D0%9E%D1%81%D1%82%D0%B5%D1%80%D0%BC%D0%B0%D0%BD" TargetMode="External"/><Relationship Id="rId10" Type="http://schemas.openxmlformats.org/officeDocument/2006/relationships/hyperlink" Target="http://ru.wikipedia.org/wiki/%D0%A1%D0%B2%D1%8F%D1%89%D0%B5%D0%BD%D0%BD%D1%8B%D0%B9_%D1%81%D0%B8%D0%BD%D0%BE%D0%B4#.D0.92_.D1.81.D0.B8.D0.BD.D0.BE.D0.B4.D0.B0.D0.BB.D1.8C.D0.BD.D1.8B.D0.B9_.D0.BF.D0.B5.D1.80.D0.B8.D0.BE.D0.B4_.281721_.E2.80.94_1917.29" TargetMode="External"/><Relationship Id="rId19" Type="http://schemas.openxmlformats.org/officeDocument/2006/relationships/hyperlink" Target="http://ru.wikipedia.org/wiki/%D0%90%D0%BF%D1%80%D0%B0%D0%BA%D1%81%D0%B8%D0%BD,_%D0%A4%D1%91%D0%B4%D0%BE%D1%80_%D0%9C%D0%B0%D1%82%D0%B2%D0%B5%D0%B5%D0%B2%D0%B8%D1%87" TargetMode="External"/><Relationship Id="rId4" Type="http://schemas.openxmlformats.org/officeDocument/2006/relationships/hyperlink" Target="http://ru.wikipedia.org/wiki/%D0%A5%D1%80%D0%B8%D1%81%D1%82%D0%B8%D0%B0%D0%BD%D1%81%D0%BA%D0%B0%D1%8F_%D1%86%D0%B5%D1%80%D0%BA%D0%BE%D0%B2%D1%8C" TargetMode="External"/><Relationship Id="rId9" Type="http://schemas.openxmlformats.org/officeDocument/2006/relationships/hyperlink" Target="http://ru.wikipedia.org/wiki/%D0%9F%D1%80%D0%B0%D0%B2%D0%BE%D1%81%D0%BB%D0%B0%D0%B2%D0%B8%D0%B5" TargetMode="External"/><Relationship Id="rId14" Type="http://schemas.openxmlformats.org/officeDocument/2006/relationships/hyperlink" Target="http://ru.wikipedia.org/wiki/2000_%D0%B3%D0%BE%D0%B4" TargetMode="External"/><Relationship Id="rId22" Type="http://schemas.openxmlformats.org/officeDocument/2006/relationships/hyperlink" Target="http://ru.wikipedia.org/wiki/%D0%93%D0%BE%D0%BB%D0%B8%D1%86%D1%8B%D0%BD,_%D0%94%D0%BC%D0%B8%D1%82%D1%80%D0%B8%D0%B9_%D0%9C%D0%B8%D1%85%D0%B0%D0%B9%D0%BB%D0%BE%D0%B2%D0%B8%D1%87" TargetMode="External"/></Relationships>
</file>

<file path=ppt/slides/_rels/slide52.xml.rels><?xml version="1.0" encoding="UTF-8" standalone="yes"?>
<Relationships xmlns="http://schemas.openxmlformats.org/package/2006/relationships"><Relationship Id="rId8" Type="http://schemas.openxmlformats.org/officeDocument/2006/relationships/hyperlink" Target="http://ru.wikipedia.org/wiki/%D0%90%D0%BB%D0%B5%D0%BA%D1%81%D0%B0%D0%BD%D0%B4%D1%80_I" TargetMode="External"/><Relationship Id="rId13" Type="http://schemas.openxmlformats.org/officeDocument/2006/relationships/hyperlink" Target="http://ru.wikipedia.org/wiki/1801_%D0%B3%D0%BE%D0%B4" TargetMode="External"/><Relationship Id="rId3" Type="http://schemas.openxmlformats.org/officeDocument/2006/relationships/hyperlink" Target="http://ru.wikipedia.org/wiki/%D0%A0%D0%BE%D1%81%D1%81%D0%B8%D0%B9%D1%81%D0%BA%D0%B0%D1%8F_%D0%B8%D0%BC%D0%BF%D0%B5%D1%80%D0%B8%D1%8F" TargetMode="External"/><Relationship Id="rId7" Type="http://schemas.openxmlformats.org/officeDocument/2006/relationships/hyperlink" Target="http://ru.wikipedia.org/wiki/1917_%D0%B3%D0%BE%D0%B4" TargetMode="External"/><Relationship Id="rId12" Type="http://schemas.openxmlformats.org/officeDocument/2006/relationships/hyperlink" Target="http://ru.wikipedia.org/wiki/11_%D0%B0%D0%BF%D1%80%D0%B5%D0%BB%D1%8F" TargetMode="External"/><Relationship Id="rId2" Type="http://schemas.openxmlformats.org/officeDocument/2006/relationships/slide" Target="slide50.xml"/><Relationship Id="rId1" Type="http://schemas.openxmlformats.org/officeDocument/2006/relationships/slideLayout" Target="../slideLayouts/slideLayout7.xml"/><Relationship Id="rId6" Type="http://schemas.openxmlformats.org/officeDocument/2006/relationships/hyperlink" Target="http://ru.wikipedia.org/wiki/1906" TargetMode="External"/><Relationship Id="rId11" Type="http://schemas.openxmlformats.org/officeDocument/2006/relationships/hyperlink" Target="http://ru.wikipedia.org/wiki/%D0%9D%D0%B5%D0%BF%D1%80%D0%B5%D0%BC%D0%B5%D0%BD%D0%BD%D1%8B%D0%B9_%D1%81%D0%BE%D0%B2%D0%B5%D1%82" TargetMode="External"/><Relationship Id="rId5" Type="http://schemas.openxmlformats.org/officeDocument/2006/relationships/hyperlink" Target="http://ru.wikipedia.org/wiki/1906_%D0%B3%D0%BE%D0%B4" TargetMode="External"/><Relationship Id="rId15" Type="http://schemas.openxmlformats.org/officeDocument/2006/relationships/hyperlink" Target="http://dic.academic.ru/dic.nsf/lower/19084" TargetMode="External"/><Relationship Id="rId10" Type="http://schemas.openxmlformats.org/officeDocument/2006/relationships/hyperlink" Target="http://ru.wikipedia.org/wiki/1810_%D0%B3%D0%BE%D0%B4" TargetMode="External"/><Relationship Id="rId4" Type="http://schemas.openxmlformats.org/officeDocument/2006/relationships/hyperlink" Target="http://ru.wikipedia.org/wiki/1810" TargetMode="External"/><Relationship Id="rId9" Type="http://schemas.openxmlformats.org/officeDocument/2006/relationships/hyperlink" Target="http://ru.wikipedia.org/wiki/13_%D1%8F%D0%BD%D0%B2%D0%B0%D1%80%D1%8F" TargetMode="External"/><Relationship Id="rId14" Type="http://schemas.openxmlformats.org/officeDocument/2006/relationships/hyperlink" Target="http://ru.wikipedia.org/wiki/%D0%A1%D0%BF%D0%B5%D1%80%D0%B0%D0%BD%D1%81%D0%BA%D0%B8%D0%B9,_%D0%9C%D0%B8%D1%85%D0%B0%D0%B8%D0%BB_%D0%9C%D0%B8%D1%85%D0%B0%D0%B9%D0%BB%D0%BE%D0%B2%D0%B8%D1%87" TargetMode="External"/></Relationships>
</file>

<file path=ppt/slides/_rels/slide53.xml.rels><?xml version="1.0" encoding="UTF-8" standalone="yes"?>
<Relationships xmlns="http://schemas.openxmlformats.org/package/2006/relationships"><Relationship Id="rId8" Type="http://schemas.openxmlformats.org/officeDocument/2006/relationships/hyperlink" Target="http://ru.wikipedia.org/wiki/1762" TargetMode="External"/><Relationship Id="rId13" Type="http://schemas.openxmlformats.org/officeDocument/2006/relationships/hyperlink" Target="http://ru.wikipedia.org/wiki/%D0%9F%D0%B0%D0%B2%D0%B5%D0%BB_I" TargetMode="External"/><Relationship Id="rId3" Type="http://schemas.openxmlformats.org/officeDocument/2006/relationships/hyperlink" Target="http://ru.wikipedia.org/wiki/%D0%93%D1%80%D0%B0%D0%BC%D0%BE%D1%82%D0%B0_(%D0%B4%D0%BE%D0%BA%D1%83%D0%BC%D0%B5%D0%BD%D1%82)" TargetMode="External"/><Relationship Id="rId7" Type="http://schemas.openxmlformats.org/officeDocument/2006/relationships/hyperlink" Target="http://ru.wikipedia.org/wiki/%D0%9F%D1%91%D1%82%D1%80_III" TargetMode="External"/><Relationship Id="rId12" Type="http://schemas.openxmlformats.org/officeDocument/2006/relationships/image" Target="../media/image37.png"/><Relationship Id="rId17" Type="http://schemas.openxmlformats.org/officeDocument/2006/relationships/slide" Target="slide50.xml"/><Relationship Id="rId2" Type="http://schemas.openxmlformats.org/officeDocument/2006/relationships/image" Target="../media/image36.png"/><Relationship Id="rId16" Type="http://schemas.openxmlformats.org/officeDocument/2006/relationships/hyperlink" Target="http://ru.wikipedia.org/wiki/%D0%9A%D1%80%D0%B5%D0%BF%D0%BE%D1%81%D1%82%D0%BD%D0%BE%D0%B5_%D0%BF%D1%80%D0%B0%D0%B2%D0%BE" TargetMode="External"/><Relationship Id="rId1" Type="http://schemas.openxmlformats.org/officeDocument/2006/relationships/slideLayout" Target="../slideLayouts/slideLayout7.xml"/><Relationship Id="rId6" Type="http://schemas.openxmlformats.org/officeDocument/2006/relationships/hyperlink" Target="http://ru.wikipedia.org/wiki/%D0%9C%D0%B0%D0%BD%D0%B8%D1%84%D0%B5%D1%81%D1%82" TargetMode="External"/><Relationship Id="rId11" Type="http://schemas.openxmlformats.org/officeDocument/2006/relationships/hyperlink" Target="http://ru.wikipedia.org/wiki/%D0%A7%D0%B8%D0%BD" TargetMode="External"/><Relationship Id="rId5" Type="http://schemas.openxmlformats.org/officeDocument/2006/relationships/hyperlink" Target="http://ru.wikipedia.org/wiki/%D0%94%D0%B2%D0%BE%D1%80%D1%8F%D0%BD%D0%B8%D0%BD" TargetMode="External"/><Relationship Id="rId15" Type="http://schemas.openxmlformats.org/officeDocument/2006/relationships/hyperlink" Target="http://ru.wikipedia.org/wiki/%D0%93%D1%80%D0%B0%D0%BC%D0%BE%D1%82%D0%B0_%D0%BD%D0%B0_%D0%BF%D1%80%D0%B0%D0%B2%D0%B0,_%D0%B2%D0%BE%D0%BB%D1%8C%D0%BD%D0%BE%D1%81%D1%82%D0%B8_%D0%B8_%D0%BF%D1%80%D0%B5%D0%B8%D0%BC%D1%83%D1%89%D0%B5%D1%81%D1%82%D0%B2%D0%B0_%D0%B1%D0%BB%D0%B0%D0%B3%D0%BE%D1%80%D0%BE%D0%B4%D0%BD%D0%BE%D0%B3%D0%BE_%D1%80%D0%BE%D1%81%D1%81%D0%B8%D0%B9%D1%81%D0%BA%D0%BE%D0%B3%D0%BE_%D0%B4%D0%B2%D0%BE%D1%80%D1%8F%D0%BD%D1%81%D1%82%D0%B2%D0%B0" TargetMode="External"/><Relationship Id="rId10" Type="http://schemas.openxmlformats.org/officeDocument/2006/relationships/hyperlink" Target="http://ru.wikipedia.org/wiki/%D0%9E%D0%B1%D0%B5%D1%80-%D0%BE%D1%84%D0%B8%D1%86%D0%B5%D1%80" TargetMode="External"/><Relationship Id="rId4" Type="http://schemas.openxmlformats.org/officeDocument/2006/relationships/hyperlink" Target="http://ru.wikipedia.org/wiki/%D0%95%D0%BA%D0%B0%D1%82%D0%B5%D1%80%D0%B8%D0%BD%D0%B0_II" TargetMode="External"/><Relationship Id="rId9" Type="http://schemas.openxmlformats.org/officeDocument/2006/relationships/hyperlink" Target="http://ru.wikipedia.org/wiki/%D0%9C%D0%B0%D0%BD%D0%B8%D1%84%D0%B5%D1%81%D1%82_%D0%BE_%D0%B2%D0%BE%D0%BB%D1%8C%D0%BD%D0%BE%D1%81%D1%82%D0%B8_%D0%B4%D0%B2%D0%BE%D1%80%D1%8F%D0%BD%D1%81%D1%82%D0%B2%D0%B0" TargetMode="External"/><Relationship Id="rId14" Type="http://schemas.openxmlformats.org/officeDocument/2006/relationships/hyperlink" Target="http://ru.wikipedia.org/wiki/%D0%9F%D0%BE%D0%BC%D0%B5%D1%89%D0%B8%D0%BA" TargetMode="External"/></Relationships>
</file>

<file path=ppt/slides/_rels/slide54.xml.rels><?xml version="1.0" encoding="UTF-8" standalone="yes"?>
<Relationships xmlns="http://schemas.openxmlformats.org/package/2006/relationships"><Relationship Id="rId8" Type="http://schemas.openxmlformats.org/officeDocument/2006/relationships/hyperlink" Target="http://ru.wikipedia.org/wiki/%D0%A1%D1%82%D1%80%D0%B5%D0%BB%D1%8C%D1%86%D1%8B#cite_note-0" TargetMode="External"/><Relationship Id="rId13" Type="http://schemas.openxmlformats.org/officeDocument/2006/relationships/hyperlink" Target="http://ru.wikipedia.org/wiki/1552_%D0%B3%D0%BE%D0%B4" TargetMode="External"/><Relationship Id="rId3" Type="http://schemas.openxmlformats.org/officeDocument/2006/relationships/hyperlink" Target="http://ru.wikipedia.org/wiki/XVIII_%D0%B2%D0%B5%D0%BA" TargetMode="External"/><Relationship Id="rId7" Type="http://schemas.openxmlformats.org/officeDocument/2006/relationships/hyperlink" Target="http://ru.wikipedia.org/wiki/1540-%D0%B5" TargetMode="External"/><Relationship Id="rId12" Type="http://schemas.openxmlformats.org/officeDocument/2006/relationships/hyperlink" Target="http://ru.wikipedia.org/wiki/%D0%9A%D0%B0%D0%B7%D0%B0%D0%BD%D1%8C" TargetMode="External"/><Relationship Id="rId2" Type="http://schemas.openxmlformats.org/officeDocument/2006/relationships/hyperlink" Target="http://ru.wikipedia.org/wiki/XVI_%D0%B2%D0%B5%D0%BA" TargetMode="External"/><Relationship Id="rId1" Type="http://schemas.openxmlformats.org/officeDocument/2006/relationships/slideLayout" Target="../slideLayouts/slideLayout7.xml"/><Relationship Id="rId6" Type="http://schemas.openxmlformats.org/officeDocument/2006/relationships/hyperlink" Target="http://ru.wikipedia.org/wiki/%D0%9F%D0%B8%D1%89%D0%B0%D0%BB%D1%8C%D0%BD%D0%B8%D0%BA%D0%B8" TargetMode="External"/><Relationship Id="rId11" Type="http://schemas.openxmlformats.org/officeDocument/2006/relationships/hyperlink" Target="http://ru.wikipedia.org/wiki/%D0%9C%D0%BE%D1%81%D0%BA%D0%B2%D0%B0" TargetMode="External"/><Relationship Id="rId5" Type="http://schemas.openxmlformats.org/officeDocument/2006/relationships/image" Target="../media/image38.png"/><Relationship Id="rId10" Type="http://schemas.openxmlformats.org/officeDocument/2006/relationships/hyperlink" Target="http://ru.wikipedia.org/wiki/1550_%D0%B3%D0%BE%D0%B4" TargetMode="External"/><Relationship Id="rId4" Type="http://schemas.openxmlformats.org/officeDocument/2006/relationships/hyperlink" Target="http://ru.wikipedia.org/wiki/%D0%A0%D0%BE%D1%81%D1%81%D0%B8%D1%8F" TargetMode="External"/><Relationship Id="rId9" Type="http://schemas.openxmlformats.org/officeDocument/2006/relationships/hyperlink" Target="http://ru.wikipedia.org/wiki/%D0%98%D0%B2%D0%B0%D0%BD_IV" TargetMode="External"/><Relationship Id="rId14" Type="http://schemas.openxmlformats.org/officeDocument/2006/relationships/slide" Target="slide50.xml"/></Relationships>
</file>

<file path=ppt/slides/_rels/slide55.xml.rels><?xml version="1.0" encoding="UTF-8" standalone="yes"?>
<Relationships xmlns="http://schemas.openxmlformats.org/package/2006/relationships"><Relationship Id="rId8" Type="http://schemas.openxmlformats.org/officeDocument/2006/relationships/hyperlink" Target="http://ru.wikipedia.org/wiki/%D0%9B%D0%BE%D0%BC%D0%BE%D0%BD%D0%BE%D1%81%D0%BE%D0%B2,_%D0%9C%D0%B8%D1%85%D0%B0%D0%B8%D0%BB_%D0%92%D0%B0%D1%81%D0%B8%D0%BB%D1%8C%D0%B5%D0%B2%D0%B8%D1%87" TargetMode="External"/><Relationship Id="rId3" Type="http://schemas.openxmlformats.org/officeDocument/2006/relationships/slide" Target="slide50.xml"/><Relationship Id="rId7" Type="http://schemas.openxmlformats.org/officeDocument/2006/relationships/hyperlink" Target="http://ru.wikipedia.org/wiki/%D0%9C%D0%BE%D1%81%D0%BA%D0%BE%D0%B2%D1%81%D0%BA%D0%B8%D0%B9_%D0%B3%D0%BE%D1%81%D1%83%D0%B4%D0%B0%D1%80%D1%81%D1%82%D0%B2%D0%B5%D0%BD%D0%BD%D1%8B%D0%B9_%D1%83%D0%BD%D0%B8%D0%B2%D0%B5%D1%80%D1%81%D0%B8%D1%82%D0%B5%D1%82_%D0%B8%D0%BC%D0%B5%D0%BD%D0%B8_%D0%9C._%D0%92._%D0%9B%D0%BE%D0%BC%D0%BE%D0%BD%D0%BE%D1%81%D0%BE%D0%B2%D0%B0" TargetMode="External"/><Relationship Id="rId2" Type="http://schemas.openxmlformats.org/officeDocument/2006/relationships/image" Target="../media/image39.png"/><Relationship Id="rId1" Type="http://schemas.openxmlformats.org/officeDocument/2006/relationships/slideLayout" Target="../slideLayouts/slideLayout7.xml"/><Relationship Id="rId6" Type="http://schemas.openxmlformats.org/officeDocument/2006/relationships/hyperlink" Target="http://ru.wikipedia.org/wiki/%D0%95%D0%BB%D0%B8%D0%B7%D0%B0%D0%B2%D0%B5%D1%82%D0%B0_%D0%9F%D0%B5%D1%82%D1%80%D0%BE%D0%B2%D0%BD%D0%B0" TargetMode="External"/><Relationship Id="rId5" Type="http://schemas.openxmlformats.org/officeDocument/2006/relationships/hyperlink" Target="http://ru.wikipedia.org/wiki/25_%D1%8F%D0%BD%D0%B2%D0%B0%D1%80%D1%8F" TargetMode="External"/><Relationship Id="rId4" Type="http://schemas.openxmlformats.org/officeDocument/2006/relationships/image" Target="../media/image40.png"/><Relationship Id="rId9" Type="http://schemas.openxmlformats.org/officeDocument/2006/relationships/hyperlink" Target="http://ru.wikipedia.org/wiki/%D0%A8%D1%83%D0%B2%D0%B0%D0%BB%D0%BE%D0%B2,_%D0%98%D0%B2%D0%B0%D0%BD_%D0%98%D0%B2%D0%B0%D0%BD%D0%BE%D0%B2%D0%B8%D1%87" TargetMode="External"/></Relationships>
</file>

<file path=ppt/slides/_rels/slide56.xml.rels><?xml version="1.0" encoding="UTF-8" standalone="yes"?>
<Relationships xmlns="http://schemas.openxmlformats.org/package/2006/relationships"><Relationship Id="rId3" Type="http://schemas.openxmlformats.org/officeDocument/2006/relationships/slide" Target="slide59.xml"/><Relationship Id="rId2" Type="http://schemas.openxmlformats.org/officeDocument/2006/relationships/slide" Target="slide56.xml"/><Relationship Id="rId1" Type="http://schemas.openxmlformats.org/officeDocument/2006/relationships/slideLayout" Target="../slideLayouts/slideLayout7.xml"/><Relationship Id="rId5" Type="http://schemas.openxmlformats.org/officeDocument/2006/relationships/slide" Target="slide61.xml"/><Relationship Id="rId4" Type="http://schemas.openxmlformats.org/officeDocument/2006/relationships/slide" Target="slide60.xml"/></Relationships>
</file>

<file path=ppt/slides/_rels/slide57.xml.rels><?xml version="1.0" encoding="UTF-8" standalone="yes"?>
<Relationships xmlns="http://schemas.openxmlformats.org/package/2006/relationships"><Relationship Id="rId8" Type="http://schemas.openxmlformats.org/officeDocument/2006/relationships/hyperlink" Target="http://ru.wikipedia.org/wiki/%D0%90%D0%B2%D1%81%D1%82%D1%80%D0%B8%D0%B9%D1%81%D0%BA%D0%B0%D1%8F_%D0%BC%D0%BE%D0%BD%D0%B0%D1%80%D1%85%D0%B8%D1%8F" TargetMode="External"/><Relationship Id="rId13" Type="http://schemas.openxmlformats.org/officeDocument/2006/relationships/hyperlink" Target="http://ru.wikipedia.org/wiki/%D0%92%D0%B5%D0%BD%D0%B0_(%D0%B3%D0%BE%D1%80%D0%BE%D0%B4)" TargetMode="External"/><Relationship Id="rId18" Type="http://schemas.openxmlformats.org/officeDocument/2006/relationships/hyperlink" Target="http://ru.wikipedia.org/wiki/24_%D0%BE%D0%BA%D1%82%D1%8F%D0%B1%D1%80%D1%8F" TargetMode="External"/><Relationship Id="rId3" Type="http://schemas.openxmlformats.org/officeDocument/2006/relationships/hyperlink" Target="http://ru.wikipedia.org/wiki/%D0%9F%D0%BE%D0%BB%D1%8C%D1%81%D0%BA%D0%B8%D0%B9_%D1%8F%D0%B7%D1%8B%D0%BA" TargetMode="External"/><Relationship Id="rId7" Type="http://schemas.openxmlformats.org/officeDocument/2006/relationships/hyperlink" Target="http://ru.wikipedia.org/wiki/%D0%A0%D0%BE%D1%81%D1%81%D0%B8%D0%B9%D1%81%D0%BA%D0%B0%D1%8F_%D0%B8%D0%BC%D0%BF%D0%B5%D1%80%D0%B8%D1%8F" TargetMode="External"/><Relationship Id="rId12" Type="http://schemas.openxmlformats.org/officeDocument/2006/relationships/hyperlink" Target="http://ru.wikipedia.org/wiki/19_%D1%84%D0%B5%D0%B2%D1%80%D0%B0%D0%BB%D1%8F" TargetMode="External"/><Relationship Id="rId17" Type="http://schemas.openxmlformats.org/officeDocument/2006/relationships/hyperlink" Target="http://ru.wikipedia.org/wiki/1793" TargetMode="External"/><Relationship Id="rId2" Type="http://schemas.openxmlformats.org/officeDocument/2006/relationships/image" Target="../media/image41.png"/><Relationship Id="rId16" Type="http://schemas.openxmlformats.org/officeDocument/2006/relationships/hyperlink" Target="http://ru.wikipedia.org/wiki/23_%D1%8F%D0%BD%D0%B2%D0%B0%D1%80%D1%8F" TargetMode="External"/><Relationship Id="rId1" Type="http://schemas.openxmlformats.org/officeDocument/2006/relationships/slideLayout" Target="../slideLayouts/slideLayout7.xml"/><Relationship Id="rId6" Type="http://schemas.openxmlformats.org/officeDocument/2006/relationships/hyperlink" Target="http://ru.wikipedia.org/wiki/%D0%9F%D1%80%D1%83%D1%81%D1%81%D0%B8%D1%8F" TargetMode="External"/><Relationship Id="rId11" Type="http://schemas.openxmlformats.org/officeDocument/2006/relationships/hyperlink" Target="http://ru.wikipedia.org/wiki/1795" TargetMode="External"/><Relationship Id="rId5" Type="http://schemas.openxmlformats.org/officeDocument/2006/relationships/hyperlink" Target="http://ru.wikipedia.org/wiki/%D0%A0%D0%B5%D1%87%D1%8C_%D0%9F%D0%BE%D1%81%D0%BF%D0%BE%D0%BB%D0%B8%D1%82%D0%B0%D1%8F" TargetMode="External"/><Relationship Id="rId15" Type="http://schemas.openxmlformats.org/officeDocument/2006/relationships/hyperlink" Target="http://ru.wikipedia.org/wiki/%D0%A1%D0%B0%D0%BD%D0%BA%D1%82-%D0%9F%D0%B5%D1%82%D0%B5%D1%80%D0%B1%D1%83%D1%80%D0%B3" TargetMode="External"/><Relationship Id="rId10" Type="http://schemas.openxmlformats.org/officeDocument/2006/relationships/hyperlink" Target="http://ru.wikipedia.org/wiki/1772" TargetMode="External"/><Relationship Id="rId19" Type="http://schemas.openxmlformats.org/officeDocument/2006/relationships/hyperlink" Target="http://ru.wikipedia.org/wiki/1795_%D0%B3%D0%BE%D0%B4" TargetMode="External"/><Relationship Id="rId4" Type="http://schemas.openxmlformats.org/officeDocument/2006/relationships/hyperlink" Target="http://ru.wikipedia.org/wiki/%D0%9B%D0%B8%D1%82%D0%BE%D0%B2%D1%81%D0%BA%D0%B8%D0%B9_%D1%8F%D0%B7%D1%8B%D0%BA" TargetMode="External"/><Relationship Id="rId9" Type="http://schemas.openxmlformats.org/officeDocument/2006/relationships/hyperlink" Target="http://ru.wikipedia.org/wiki/XVIII_%D0%B2%D0%B5%D0%BA" TargetMode="External"/><Relationship Id="rId14" Type="http://schemas.openxmlformats.org/officeDocument/2006/relationships/hyperlink" Target="http://ru.wikipedia.org/wiki/6_%D1%84%D0%B5%D0%B2%D1%80%D0%B0%D0%BB%D1%8F" TargetMode="External"/></Relationships>
</file>

<file path=ppt/slides/_rels/slide58.xml.rels><?xml version="1.0" encoding="UTF-8" standalone="yes"?>
<Relationships xmlns="http://schemas.openxmlformats.org/package/2006/relationships"><Relationship Id="rId8" Type="http://schemas.openxmlformats.org/officeDocument/2006/relationships/hyperlink" Target="http://ru.wikipedia.org/wiki/%D0%97%D0%B5%D0%BC%D1%81%D0%BA%D0%B8%D0%B9_%D1%81%D0%BE%D0%B1%D0%BE%D1%80" TargetMode="External"/><Relationship Id="rId3" Type="http://schemas.openxmlformats.org/officeDocument/2006/relationships/hyperlink" Target="http://ru.wikipedia.org/wiki/%D0%91%D0%BE%D0%B3%D0%B4%D0%B0%D0%BD_%D0%A5%D0%BC%D0%B5%D0%BB%D1%8C%D0%BD%D0%B8%D1%86%D0%BA%D0%B8%D0%B9" TargetMode="External"/><Relationship Id="rId7" Type="http://schemas.openxmlformats.org/officeDocument/2006/relationships/hyperlink" Target="http://ru.wikipedia.org/wiki/1653" TargetMode="External"/><Relationship Id="rId2" Type="http://schemas.openxmlformats.org/officeDocument/2006/relationships/hyperlink" Target="http://ru.wikipedia.org/wiki/1648_%D0%B3%D0%BE%D0%B4" TargetMode="External"/><Relationship Id="rId1" Type="http://schemas.openxmlformats.org/officeDocument/2006/relationships/slideLayout" Target="../slideLayouts/slideLayout7.xml"/><Relationship Id="rId6" Type="http://schemas.openxmlformats.org/officeDocument/2006/relationships/hyperlink" Target="http://ru.wikipedia.org/wiki/1653_%D0%B3%D0%BE%D0%B4" TargetMode="External"/><Relationship Id="rId11" Type="http://schemas.openxmlformats.org/officeDocument/2006/relationships/slide" Target="slide56.xml"/><Relationship Id="rId5" Type="http://schemas.openxmlformats.org/officeDocument/2006/relationships/hyperlink" Target="http://ru.wikipedia.org/wiki/1651_%D0%B3%D0%BE%D0%B4" TargetMode="External"/><Relationship Id="rId10" Type="http://schemas.openxmlformats.org/officeDocument/2006/relationships/hyperlink" Target="http://ru.wikipedia.org/wiki/1654" TargetMode="External"/><Relationship Id="rId4" Type="http://schemas.openxmlformats.org/officeDocument/2006/relationships/hyperlink" Target="http://ru.wikipedia.org/wiki/%D0%97%D0%B1%D0%BE%D1%80%D0%BE%D0%B2%D1%81%D0%BA%D0%B8%D0%B9_%D0%BC%D0%B8%D1%80%D0%BD%D1%8B%D0%B9_%D0%B4%D0%BE%D0%B3%D0%BE%D0%B2%D0%BE%D1%80" TargetMode="External"/><Relationship Id="rId9" Type="http://schemas.openxmlformats.org/officeDocument/2006/relationships/hyperlink" Target="http://ru.wikipedia.org/wiki/%D0%A0%D0%B5%D1%87%D1%8C_%D0%9F%D0%BE%D1%81%D0%BF%D0%BE%D0%BB%D0%B8%D1%82%D0%B0%D1%8F" TargetMode="External"/></Relationships>
</file>

<file path=ppt/slides/_rels/slide59.xml.rels><?xml version="1.0" encoding="UTF-8" standalone="yes"?>
<Relationships xmlns="http://schemas.openxmlformats.org/package/2006/relationships"><Relationship Id="rId8" Type="http://schemas.openxmlformats.org/officeDocument/2006/relationships/hyperlink" Target="http://ru.wikipedia.org/wiki/%D0%9C%D0%BE%D1%81%D0%BA%D0%B2%D0%B0" TargetMode="External"/><Relationship Id="rId13" Type="http://schemas.openxmlformats.org/officeDocument/2006/relationships/hyperlink" Target="http://ru.wikipedia.org/wiki/%D0%9C%D0%BE%D1%81%D0%BA%D0%BE%D0%B2%D1%81%D0%BA%D0%BE%D0%B5_%D0%B3%D0%BE%D1%81%D1%83%D0%B4%D0%B0%D1%80%D1%81%D1%82%D0%B2%D0%BE" TargetMode="External"/><Relationship Id="rId18" Type="http://schemas.openxmlformats.org/officeDocument/2006/relationships/hyperlink" Target="http://ru.wikipedia.org/wiki/%D0%9F%D1%83%D0%B3%D0%B0%D1%87%D1%91%D0%B2,_%D0%95%D0%BC%D0%B5%D0%BB%D1%8C%D1%8F%D0%BD_%D0%98%D0%B2%D0%B0%D0%BD%D0%BE%D0%B2%D0%B8%D1%87" TargetMode="External"/><Relationship Id="rId3" Type="http://schemas.openxmlformats.org/officeDocument/2006/relationships/hyperlink" Target="http://ru.wikipedia.org/wiki/%D0%9F%D1%80%D0%BE%D0%BF%D0%B0%D0%B3%D0%B0%D0%BD%D0%B4%D0%B0" TargetMode="External"/><Relationship Id="rId7" Type="http://schemas.openxmlformats.org/officeDocument/2006/relationships/hyperlink" Target="http://ru.wikipedia.org/wiki/1671" TargetMode="External"/><Relationship Id="rId12" Type="http://schemas.openxmlformats.org/officeDocument/2006/relationships/slide" Target="slide56.xml"/><Relationship Id="rId17" Type="http://schemas.openxmlformats.org/officeDocument/2006/relationships/hyperlink" Target="http://ru.wikipedia.org/wiki/%D0%A0%D0%B0%D0%B7%D0%B8%D0%BD,_%D0%A1%D1%82%D0%B5%D0%BF%D0%B0%D0%BD_%D0%A2%D0%B8%D0%BC%D0%BE%D1%84%D0%B5%D0%B5%D0%B2%D0%B8%D1%87" TargetMode="External"/><Relationship Id="rId2" Type="http://schemas.openxmlformats.org/officeDocument/2006/relationships/hyperlink" Target="http://ru.wikipedia.org/wiki/%D0%9F%D0%BE%D0%BB%D1%83%D0%B8%D0%BC%D1%8F" TargetMode="External"/><Relationship Id="rId16" Type="http://schemas.openxmlformats.org/officeDocument/2006/relationships/hyperlink" Target="http://ru.wikipedia.org/wiki/%D0%9A%D1%80%D0%B5%D1%81%D1%82%D1%8C%D1%8F%D0%BD%D1%81%D0%BA%D0%B0%D1%8F_%D0%B2%D0%BE%D0%B9%D0%BD%D0%B0" TargetMode="External"/><Relationship Id="rId1" Type="http://schemas.openxmlformats.org/officeDocument/2006/relationships/slideLayout" Target="../slideLayouts/slideLayout7.xml"/><Relationship Id="rId6" Type="http://schemas.openxmlformats.org/officeDocument/2006/relationships/hyperlink" Target="http://ru.wikipedia.org/wiki/16_%D0%B8%D1%8E%D0%BD%D1%8F" TargetMode="External"/><Relationship Id="rId11" Type="http://schemas.openxmlformats.org/officeDocument/2006/relationships/hyperlink" Target="http://ru.wikipedia.org/wiki/1671_%D0%B3%D0%BE%D0%B4" TargetMode="External"/><Relationship Id="rId5" Type="http://schemas.openxmlformats.org/officeDocument/2006/relationships/hyperlink" Target="http://ru.wikipedia.org/wiki/%D0%95%D0%BC%D0%B5%D0%BB%D1%8C%D1%8F%D0%BD_%D0%9F%D1%83%D0%B3%D0%B0%D1%87%D0%B5%D0%B2" TargetMode="External"/><Relationship Id="rId15" Type="http://schemas.openxmlformats.org/officeDocument/2006/relationships/hyperlink" Target="http://ru.wikipedia.org/wiki/%D0%98%D1%81%D1%82%D0%BE%D1%80%D0%B8%D0%BE%D0%B3%D1%80%D0%B0%D1%84%D0%B8%D1%8F" TargetMode="External"/><Relationship Id="rId10" Type="http://schemas.openxmlformats.org/officeDocument/2006/relationships/hyperlink" Target="http://ru.wikipedia.org/wiki/1670" TargetMode="External"/><Relationship Id="rId4" Type="http://schemas.openxmlformats.org/officeDocument/2006/relationships/hyperlink" Target="http://ru.wikipedia.org/wiki/1630" TargetMode="External"/><Relationship Id="rId9" Type="http://schemas.openxmlformats.org/officeDocument/2006/relationships/hyperlink" Target="http://ru.wikipedia.org/wiki/%D0%94%D0%BE%D0%BD%D1%81%D0%BA%D0%B8%D0%B5_%D0%BA%D0%B0%D0%B7%D0%B0%D0%BA%D0%B8" TargetMode="External"/><Relationship Id="rId14" Type="http://schemas.openxmlformats.org/officeDocument/2006/relationships/hyperlink" Target="http://ru.wikipedia.org/wiki/%D0%91%D0%BE%D0%BB%D0%BE%D1%82%D0%BD%D0%B8%D0%BA%D0%BE%D0%B2,_%D0%98%D0%B2%D0%B0%D0%BD_%D0%98%D1%81%D0%B0%D0%B5%D0%B2%D0%B8%D1%87"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ru.wikipedia.org/wiki/1149" TargetMode="External"/><Relationship Id="rId13" Type="http://schemas.openxmlformats.org/officeDocument/2006/relationships/hyperlink" Target="http://ru.wikipedia.org/wiki/1150" TargetMode="External"/><Relationship Id="rId18" Type="http://schemas.openxmlformats.org/officeDocument/2006/relationships/hyperlink" Target="http://ru.wikipedia.org/wiki/%D0%AE%D1%80%D0%B8%D0%B9_%D0%94%D0%BE%D0%BB%D0%B3%D0%BE%D1%80%D1%83%D0%BA%D0%B8%D0%B9" TargetMode="External"/><Relationship Id="rId26" Type="http://schemas.openxmlformats.org/officeDocument/2006/relationships/hyperlink" Target="http://ru.wikipedia.org/wiki/%D0%9C%D0%B8%D1%82%D1%80%D0%BE%D0%BF%D0%BE%D0%BB%D0%B8%D1%8F" TargetMode="External"/><Relationship Id="rId3" Type="http://schemas.openxmlformats.org/officeDocument/2006/relationships/hyperlink" Target="http://ru.wikipedia.org/wiki/1111" TargetMode="External"/><Relationship Id="rId21" Type="http://schemas.openxmlformats.org/officeDocument/2006/relationships/hyperlink" Target="http://ru.wikipedia.org/wiki/%D0%A0%D0%BE%D1%81%D1%82%D0%BE%D0%B2_%D0%92%D0%B5%D0%BB%D0%B8%D0%BA%D0%B8%D0%B9" TargetMode="External"/><Relationship Id="rId7" Type="http://schemas.openxmlformats.org/officeDocument/2006/relationships/hyperlink" Target="http://ru.wikipedia.org/wiki/%D0%92%D1%8B%D1%88%D0%B3%D0%BE%D1%80%D0%BE%D0%B4_(%D0%9A%D0%B8%D0%B5%D0%B2%D1%81%D0%BA%D0%B0%D1%8F_%D0%BE%D0%B1%D0%BB%D0%B0%D1%81%D1%82%D1%8C)" TargetMode="External"/><Relationship Id="rId12" Type="http://schemas.openxmlformats.org/officeDocument/2006/relationships/hyperlink" Target="http://ru.wikipedia.org/wiki/%D0%94%D0%BE%D1%80%D0%BE%D0%B3%D0%BE%D0%B1%D1%83%D0%B6" TargetMode="External"/><Relationship Id="rId17" Type="http://schemas.openxmlformats.org/officeDocument/2006/relationships/hyperlink" Target="http://ru.wikipedia.org/wiki/1157" TargetMode="External"/><Relationship Id="rId25" Type="http://schemas.openxmlformats.org/officeDocument/2006/relationships/hyperlink" Target="http://ru.wikipedia.org/wiki/1160" TargetMode="External"/><Relationship Id="rId2" Type="http://schemas.openxmlformats.org/officeDocument/2006/relationships/image" Target="../media/image5.png"/><Relationship Id="rId16" Type="http://schemas.openxmlformats.org/officeDocument/2006/relationships/hyperlink" Target="http://ru.wikipedia.org/wiki/%D0%92%D0%BB%D0%B0%D0%B4%D0%B8%D0%BC%D0%B8%D1%80_(%D0%B3%D0%BE%D1%80%D0%BE%D0%B4)" TargetMode="External"/><Relationship Id="rId20" Type="http://schemas.openxmlformats.org/officeDocument/2006/relationships/hyperlink" Target="http://ru.wikipedia.org/wiki/1155" TargetMode="External"/><Relationship Id="rId29" Type="http://schemas.openxmlformats.org/officeDocument/2006/relationships/hyperlink" Target="http://ru.wikipedia.org/wiki/1169" TargetMode="External"/><Relationship Id="rId1" Type="http://schemas.openxmlformats.org/officeDocument/2006/relationships/slideLayout" Target="../slideLayouts/slideLayout7.xml"/><Relationship Id="rId6" Type="http://schemas.openxmlformats.org/officeDocument/2006/relationships/hyperlink" Target="http://ru.wikipedia.org/wiki/%D0%9A%D0%BD%D1%8F%D0%B7%D1%8C" TargetMode="External"/><Relationship Id="rId11" Type="http://schemas.openxmlformats.org/officeDocument/2006/relationships/hyperlink" Target="http://ru.wikipedia.org/wiki/%D0%9F%D0%B8%D0%BD%D1%81%D0%BA" TargetMode="External"/><Relationship Id="rId24" Type="http://schemas.openxmlformats.org/officeDocument/2006/relationships/hyperlink" Target="http://ru.wikipedia.org/wiki/%D0%9D%D0%BE%D0%B2%D0%B3%D0%BE%D1%80%D0%BE%D0%B4" TargetMode="External"/><Relationship Id="rId5" Type="http://schemas.openxmlformats.org/officeDocument/2006/relationships/hyperlink" Target="http://ru.wikipedia.org/wiki/1174" TargetMode="External"/><Relationship Id="rId15" Type="http://schemas.openxmlformats.org/officeDocument/2006/relationships/hyperlink" Target="http://ru.wikipedia.org/wiki/%D0%92%D0%B5%D0%BB%D0%B8%D0%BA%D0%B8%D0%B9_%D0%BA%D0%BD%D1%8F%D0%B7%D1%8C" TargetMode="External"/><Relationship Id="rId23" Type="http://schemas.openxmlformats.org/officeDocument/2006/relationships/hyperlink" Target="http://ru.wikipedia.org/wiki/1159" TargetMode="External"/><Relationship Id="rId28" Type="http://schemas.openxmlformats.org/officeDocument/2006/relationships/hyperlink" Target="http://ru.wikipedia.org/wiki/%D0%92%D0%BE%D0%BB%D0%B6%D1%81%D0%BA%D0%B8%D0%B5_%D0%B1%D1%83%D0%BB%D0%B3%D0%B0%D1%80%D1%8B" TargetMode="External"/><Relationship Id="rId10" Type="http://schemas.openxmlformats.org/officeDocument/2006/relationships/hyperlink" Target="http://ru.wikipedia.org/wiki/%D0%A2%D1%83%D1%80%D0%BE%D0%B2" TargetMode="External"/><Relationship Id="rId19" Type="http://schemas.openxmlformats.org/officeDocument/2006/relationships/hyperlink" Target="http://ru.wikipedia.org/w/index.php?title=%D0%90%D0%B5%D0%BF%D0%B0_%D0%9E%D1%81%D0%B5%D0%BA%D0%B5%D0%B2%D0%B8%D1%87&amp;action=edit&amp;redlink=1" TargetMode="External"/><Relationship Id="rId31" Type="http://schemas.openxmlformats.org/officeDocument/2006/relationships/slide" Target="slide5.xml"/><Relationship Id="rId4" Type="http://schemas.openxmlformats.org/officeDocument/2006/relationships/hyperlink" Target="http://ru.wikipedia.org/wiki/29_%D0%B8%D1%8E%D0%BD%D1%8F" TargetMode="External"/><Relationship Id="rId9" Type="http://schemas.openxmlformats.org/officeDocument/2006/relationships/hyperlink" Target="http://ru.wikipedia.org/wiki/1156" TargetMode="External"/><Relationship Id="rId14" Type="http://schemas.openxmlformats.org/officeDocument/2006/relationships/hyperlink" Target="http://ru.wikipedia.org/wiki/1151" TargetMode="External"/><Relationship Id="rId22" Type="http://schemas.openxmlformats.org/officeDocument/2006/relationships/hyperlink" Target="http://ru.wikipedia.org/wiki/%D0%A1%D1%83%D0%B7%D0%B4%D0%B0%D0%BB%D1%8C" TargetMode="External"/><Relationship Id="rId27" Type="http://schemas.openxmlformats.org/officeDocument/2006/relationships/hyperlink" Target="http://ru.wikipedia.org/wiki/1164" TargetMode="External"/><Relationship Id="rId30" Type="http://schemas.openxmlformats.org/officeDocument/2006/relationships/hyperlink" Target="http://ru.wikipedia.org/wiki/%D0%9A%D0%B8%D0%B5%D0%B2" TargetMode="External"/></Relationships>
</file>

<file path=ppt/slides/_rels/slide60.xml.rels><?xml version="1.0" encoding="UTF-8" standalone="yes"?>
<Relationships xmlns="http://schemas.openxmlformats.org/package/2006/relationships"><Relationship Id="rId8" Type="http://schemas.openxmlformats.org/officeDocument/2006/relationships/hyperlink" Target="http://ru.wikipedia.org/wiki/%D0%9D%D0%BE%D0%B2%D0%B3%D0%BE%D1%80%D0%BE%D0%B4%D1%81%D0%BA%D0%B0%D1%8F_%D0%B7%D0%B5%D0%BC%D0%BB%D1%8F" TargetMode="External"/><Relationship Id="rId13" Type="http://schemas.openxmlformats.org/officeDocument/2006/relationships/hyperlink" Target="http://ru.wikipedia.org/wiki/%D0%9E%D1%81%D1%82%D1%80%D0%BE%D0%B2_(%D0%B3%D0%BE%D1%80%D0%BE%D0%B4)" TargetMode="External"/><Relationship Id="rId18" Type="http://schemas.openxmlformats.org/officeDocument/2006/relationships/hyperlink" Target="http://ru.wikipedia.org/wiki/XVII_%D0%B2%D0%B5%D0%BA" TargetMode="External"/><Relationship Id="rId26" Type="http://schemas.openxmlformats.org/officeDocument/2006/relationships/hyperlink" Target="http://ru.wikipedia.org/wiki/%D0%A8%D0%B2%D0%B5%D1%86%D0%B8%D1%8F" TargetMode="External"/><Relationship Id="rId3" Type="http://schemas.openxmlformats.org/officeDocument/2006/relationships/hyperlink" Target="http://ru.wikipedia.org/wiki/1617" TargetMode="External"/><Relationship Id="rId21" Type="http://schemas.openxmlformats.org/officeDocument/2006/relationships/hyperlink" Target="http://ru.wikipedia.org/wiki/%D0%A2%D1%83%D1%80%D1%86%D0%B8%D1%8F" TargetMode="External"/><Relationship Id="rId34" Type="http://schemas.openxmlformats.org/officeDocument/2006/relationships/hyperlink" Target="http://ru.wikipedia.org/wiki/%D0%AF%D0%BC" TargetMode="External"/><Relationship Id="rId7" Type="http://schemas.openxmlformats.org/officeDocument/2006/relationships/hyperlink" Target="http://ru.wikipedia.org/wiki/%D0%92%D0%B5%D0%BB%D0%B8%D0%BA%D0%B8%D0%B9_%D0%9D%D0%BE%D0%B2%D0%B3%D0%BE%D1%80%D0%BE%D0%B4" TargetMode="External"/><Relationship Id="rId12" Type="http://schemas.openxmlformats.org/officeDocument/2006/relationships/hyperlink" Target="http://ru.wikipedia.org/wiki/%D0%98%D0%B2%D0%B0%D0%BD%D0%B3%D0%BE%D1%80%D0%BE%D0%B4" TargetMode="External"/><Relationship Id="rId17" Type="http://schemas.openxmlformats.org/officeDocument/2006/relationships/hyperlink" Target="http://ru.wikipedia.org/wiki/%D0%A0%D1%83%D0%B1%D0%BB%D1%8C" TargetMode="External"/><Relationship Id="rId25" Type="http://schemas.openxmlformats.org/officeDocument/2006/relationships/hyperlink" Target="http://ru.wikipedia.org/wiki/%D0%91%D0%B0%D0%BB%D1%82%D0%B8%D0%B9%D1%81%D0%BA%D0%BE%D0%B5_%D0%BC%D0%BE%D1%80%D0%B5" TargetMode="External"/><Relationship Id="rId33" Type="http://schemas.openxmlformats.org/officeDocument/2006/relationships/hyperlink" Target="http://ru.wikipedia.org/wiki/1586_%D0%B3%D0%BE%D0%B4" TargetMode="External"/><Relationship Id="rId38" Type="http://schemas.openxmlformats.org/officeDocument/2006/relationships/slide" Target="slide56.xml"/><Relationship Id="rId2" Type="http://schemas.openxmlformats.org/officeDocument/2006/relationships/hyperlink" Target="http://ru.wikipedia.org/wiki/9_%D0%BC%D0%B0%D1%80%D1%82%D0%B0" TargetMode="External"/><Relationship Id="rId16" Type="http://schemas.openxmlformats.org/officeDocument/2006/relationships/hyperlink" Target="http://ru.wikipedia.org/wiki/%D0%9F%D1%80%D0%B8%D0%BE%D0%B7%D0%B5%D1%80%D1%81%D0%BA" TargetMode="External"/><Relationship Id="rId20" Type="http://schemas.openxmlformats.org/officeDocument/2006/relationships/hyperlink" Target="http://ru.wikipedia.org/wiki/%D0%9F%D0%B5%D1%80%D1%81%D0%B8%D1%8F" TargetMode="External"/><Relationship Id="rId29" Type="http://schemas.openxmlformats.org/officeDocument/2006/relationships/hyperlink" Target="http://ru.wikipedia.org/wiki/%D0%9F%D0%BB%D1%8E%D1%81%D1%81%D0%B0_(%D1%80%D0%B5%D0%BA%D0%B0)" TargetMode="External"/><Relationship Id="rId1" Type="http://schemas.openxmlformats.org/officeDocument/2006/relationships/slideLayout" Target="../slideLayouts/slideLayout7.xml"/><Relationship Id="rId6" Type="http://schemas.openxmlformats.org/officeDocument/2006/relationships/hyperlink" Target="http://ru.wikipedia.org/wiki/%D0%98%D0%BD%D0%B3%D0%B5%D1%80%D0%BC%D0%B0%D0%BD%D0%BB%D0%B0%D0%BD%D0%B4%D1%81%D0%BA%D0%B0%D1%8F_%D0%B2%D0%BE%D0%B9%D0%BD%D0%B0" TargetMode="External"/><Relationship Id="rId11" Type="http://schemas.openxmlformats.org/officeDocument/2006/relationships/hyperlink" Target="http://ru.wikipedia.org/wiki/%D0%93%D0%B4%D0%BE%D0%B2" TargetMode="External"/><Relationship Id="rId24" Type="http://schemas.openxmlformats.org/officeDocument/2006/relationships/hyperlink" Target="http://ru.wikipedia.org/wiki/%D0%A4%D1%80%D0%B0%D0%BD%D1%86%D0%B8%D1%8F" TargetMode="External"/><Relationship Id="rId32" Type="http://schemas.openxmlformats.org/officeDocument/2006/relationships/hyperlink" Target="http://ru.wikipedia.org/wiki/20_%D0%B8%D1%8E%D0%BB%D1%8F" TargetMode="External"/><Relationship Id="rId37" Type="http://schemas.openxmlformats.org/officeDocument/2006/relationships/hyperlink" Target="http://ru.wikipedia.org/wiki/%D0%9D%D0%B5%D0%B2%D0%B0_(%D1%80%D0%B5%D0%BA%D0%B0)" TargetMode="External"/><Relationship Id="rId5" Type="http://schemas.openxmlformats.org/officeDocument/2006/relationships/hyperlink" Target="http://ru.wikipedia.org/wiki/%D0%A2%D0%B8%D1%85%D0%B2%D0%B8%D0%BD" TargetMode="External"/><Relationship Id="rId15" Type="http://schemas.openxmlformats.org/officeDocument/2006/relationships/hyperlink" Target="http://ru.wikipedia.org/wiki/%D0%A8%D0%BB%D0%B8%D1%81%D1%81%D0%B5%D0%BB%D1%8C%D0%B1%D1%83%D1%80%D0%B3" TargetMode="External"/><Relationship Id="rId23" Type="http://schemas.openxmlformats.org/officeDocument/2006/relationships/hyperlink" Target="http://ru.wikipedia.org/wiki/%D0%90%D0%BD%D0%B3%D0%BB%D0%B8%D1%8F" TargetMode="External"/><Relationship Id="rId28" Type="http://schemas.openxmlformats.org/officeDocument/2006/relationships/hyperlink" Target="http://ru.wikipedia.org/wiki/1583_%D0%B3%D0%BE%D0%B4" TargetMode="External"/><Relationship Id="rId36" Type="http://schemas.openxmlformats.org/officeDocument/2006/relationships/hyperlink" Target="http://ru.wikipedia.org/wiki/%D0%A3%D0%B5%D0%B7%D0%B4" TargetMode="External"/><Relationship Id="rId10" Type="http://schemas.openxmlformats.org/officeDocument/2006/relationships/hyperlink" Target="http://ru.wikipedia.org/wiki/%D0%9F%D0%BE%D1%80%D1%85%D0%BE%D0%B2" TargetMode="External"/><Relationship Id="rId19" Type="http://schemas.openxmlformats.org/officeDocument/2006/relationships/hyperlink" Target="http://ru.wikipedia.org/wiki/%D0%9B%D0%B8%D0%B2%D0%BE%D0%BD%D0%B8%D1%8F" TargetMode="External"/><Relationship Id="rId31" Type="http://schemas.openxmlformats.org/officeDocument/2006/relationships/hyperlink" Target="http://ru.wikipedia.org/wiki/1558" TargetMode="External"/><Relationship Id="rId4" Type="http://schemas.openxmlformats.org/officeDocument/2006/relationships/hyperlink" Target="http://ru.wikipedia.org/w/index.php?title=%D0%A1%D1%82%D0%BE%D0%BB%D0%B1%D0%BE%D0%B2%D0%BE&amp;action=edit&amp;redlink=1" TargetMode="External"/><Relationship Id="rId9" Type="http://schemas.openxmlformats.org/officeDocument/2006/relationships/hyperlink" Target="http://ru.wikipedia.org/wiki/%D0%A1%D1%82%D0%B0%D1%80%D0%B0%D1%8F_%D0%9B%D0%B0%D0%B4%D0%BE%D0%B3%D0%B0" TargetMode="External"/><Relationship Id="rId14" Type="http://schemas.openxmlformats.org/officeDocument/2006/relationships/hyperlink" Target="http://ru.wikipedia.org/wiki/%D0%9A%D0%BE%D0%BF%D0%BE%D1%80%D1%8C%D0%B5" TargetMode="External"/><Relationship Id="rId22" Type="http://schemas.openxmlformats.org/officeDocument/2006/relationships/hyperlink" Target="http://ru.wikipedia.org/wiki/%D0%9A%D1%80%D1%8B%D0%BC" TargetMode="External"/><Relationship Id="rId27" Type="http://schemas.openxmlformats.org/officeDocument/2006/relationships/hyperlink" Target="http://ru.wikipedia.org/wiki/%D0%9C%D0%BE%D1%81%D0%BA%D0%BE%D0%B2%D1%81%D0%BA%D0%BE%D0%B5_%D0%B3%D0%BE%D1%81%D1%83%D0%B4%D0%B0%D1%80%D1%81%D1%82%D0%B2%D0%BE" TargetMode="External"/><Relationship Id="rId30" Type="http://schemas.openxmlformats.org/officeDocument/2006/relationships/hyperlink" Target="http://ru.wikipedia.org/wiki/%D0%9B%D0%B8%D0%B2%D0%BE%D0%BD%D1%81%D0%BA%D0%B0%D1%8F_%D0%B2%D0%BE%D0%B9%D0%BD%D0%B0" TargetMode="External"/><Relationship Id="rId35" Type="http://schemas.openxmlformats.org/officeDocument/2006/relationships/hyperlink" Target="http://ru.wikipedia.org/wiki/%D0%9A%D0%BE%D1%80%D0%B5%D0%BB%D0%B0_(%D0%B3%D0%BE%D1%80%D0%BE%D0%B4)" TargetMode="External"/></Relationships>
</file>

<file path=ppt/slides/_rels/slide61.xml.rels><?xml version="1.0" encoding="UTF-8" standalone="yes"?>
<Relationships xmlns="http://schemas.openxmlformats.org/package/2006/relationships"><Relationship Id="rId8" Type="http://schemas.openxmlformats.org/officeDocument/2006/relationships/hyperlink" Target="http://ru.wikipedia.org/wiki/%D0%9E%D1%81%D1%82%D0%B5%D1%80%D0%BC%D0%B0%D0%BD,_%D0%90%D0%BD%D0%B4%D1%80%D0%B5%D0%B9_%D0%98%D0%B2%D0%B0%D0%BD%D0%BE%D0%B2%D0%B8%D1%87" TargetMode="External"/><Relationship Id="rId13" Type="http://schemas.openxmlformats.org/officeDocument/2006/relationships/hyperlink" Target="http://ru.wikipedia.org/wiki/%D0%A1%D1%82%D0%BE%D0%BB%D0%B1%D0%BE%D0%B2%D1%81%D0%BA%D0%B8%D0%B9_%D0%BC%D0%B8%D1%80" TargetMode="External"/><Relationship Id="rId18" Type="http://schemas.openxmlformats.org/officeDocument/2006/relationships/hyperlink" Target="http://ru.wikipedia.org/wiki/%D0%9A%D0%B0%D1%80%D0%B5%D0%BB%D0%B8%D1%8F" TargetMode="External"/><Relationship Id="rId26" Type="http://schemas.openxmlformats.org/officeDocument/2006/relationships/hyperlink" Target="http://ru.wikipedia.org/wiki/%D0%91%D0%B5%D0%BB%D0%BE%D1%80%D1%83%D1%81%D1%81%D0%B8%D1%8F" TargetMode="External"/><Relationship Id="rId39" Type="http://schemas.openxmlformats.org/officeDocument/2006/relationships/hyperlink" Target="http://ru.wikipedia.org/wiki/%D0%9A%D1%80%D1%8B%D0%BC%D1%81%D0%BA%D0%B8%D0%B5_%D1%82%D0%B0%D1%82%D0%B0%D1%80%D1%8B" TargetMode="External"/><Relationship Id="rId3" Type="http://schemas.openxmlformats.org/officeDocument/2006/relationships/hyperlink" Target="http://ru.wikipedia.org/wiki/1721" TargetMode="External"/><Relationship Id="rId21" Type="http://schemas.openxmlformats.org/officeDocument/2006/relationships/hyperlink" Target="http://ru.wikipedia.org/wiki/1667_%D0%B3%D0%BE%D0%B4" TargetMode="External"/><Relationship Id="rId34" Type="http://schemas.openxmlformats.org/officeDocument/2006/relationships/hyperlink" Target="http://ru.wikipedia.org/wiki/%D0%9F%D1%80%D0%B0%D0%B2%D0%BE%D0%B1%D0%B5%D1%80%D0%B5%D0%B6%D0%BD%D0%B0%D1%8F_%D0%A3%D0%BA%D1%80%D0%B0%D0%B8%D0%BD%D0%B0" TargetMode="External"/><Relationship Id="rId7" Type="http://schemas.openxmlformats.org/officeDocument/2006/relationships/hyperlink" Target="http://ru.wikipedia.org/wiki/%D0%91%D1%80%D1%8E%D1%81,_%D0%AF%D0%BA%D0%BE%D0%B2_%D0%92%D0%B8%D0%BB%D0%B8%D0%BC%D0%BE%D0%B2%D0%B8%D1%87" TargetMode="External"/><Relationship Id="rId12" Type="http://schemas.openxmlformats.org/officeDocument/2006/relationships/hyperlink" Target="http://ru.wikipedia.org/wiki/%D0%A1%D0%B5%D0%B2%D0%B5%D1%80%D0%BD%D0%B0%D1%8F_%D0%B2%D0%BE%D0%B9%D0%BD%D0%B0" TargetMode="External"/><Relationship Id="rId17" Type="http://schemas.openxmlformats.org/officeDocument/2006/relationships/hyperlink" Target="http://ru.wikipedia.org/wiki/%D0%98%D0%B6%D0%BE%D1%80%D1%81%D0%BA%D0%B0%D1%8F_%D0%B7%D0%B5%D0%BC%D0%BB%D1%8F" TargetMode="External"/><Relationship Id="rId25" Type="http://schemas.openxmlformats.org/officeDocument/2006/relationships/hyperlink" Target="http://ru.wikipedia.org/wiki/%D0%A3%D0%BA%D1%80%D0%B0%D0%B8%D0%BD%D0%B0" TargetMode="External"/><Relationship Id="rId33" Type="http://schemas.openxmlformats.org/officeDocument/2006/relationships/hyperlink" Target="http://ru.wikipedia.org/wiki/%D0%9B%D0%B8%D1%82%D0%B2%D0%B0" TargetMode="External"/><Relationship Id="rId38" Type="http://schemas.openxmlformats.org/officeDocument/2006/relationships/hyperlink" Target="http://ru.wikipedia.org/wiki/%D0%97%D0%B0%D0%BF%D0%BE%D1%80%D0%BE%D0%B6%D1%81%D0%BA%D0%B0%D1%8F_%D0%A1%D0%B5%D1%87%D1%8C" TargetMode="External"/><Relationship Id="rId2" Type="http://schemas.openxmlformats.org/officeDocument/2006/relationships/hyperlink" Target="http://ru.wikipedia.org/wiki/10_%D1%81%D0%B5%D0%BD%D1%82%D1%8F%D0%B1%D1%80%D1%8F" TargetMode="External"/><Relationship Id="rId16" Type="http://schemas.openxmlformats.org/officeDocument/2006/relationships/hyperlink" Target="http://ru.wikipedia.org/wiki/%D0%AD%D1%81%D1%82%D0%BB%D1%8F%D0%BD%D0%B4%D0%B8%D1%8F" TargetMode="External"/><Relationship Id="rId20" Type="http://schemas.openxmlformats.org/officeDocument/2006/relationships/slide" Target="slide56.xml"/><Relationship Id="rId29" Type="http://schemas.openxmlformats.org/officeDocument/2006/relationships/hyperlink" Target="http://ru.wikipedia.org/wiki/%D0%A7%D0%B5%D1%80%D0%BD%D0%B8%D0%B3%D0%BE%D0%B2" TargetMode="External"/><Relationship Id="rId1" Type="http://schemas.openxmlformats.org/officeDocument/2006/relationships/slideLayout" Target="../slideLayouts/slideLayout7.xml"/><Relationship Id="rId6" Type="http://schemas.openxmlformats.org/officeDocument/2006/relationships/hyperlink" Target="http://ru.wikipedia.org/wiki/%D0%A0%D0%BE%D1%81%D1%81%D0%B8%D1%8F" TargetMode="External"/><Relationship Id="rId11" Type="http://schemas.openxmlformats.org/officeDocument/2006/relationships/hyperlink" Target="http://ru.wikipedia.org/w/index.php?title=%D0%A1%D1%82%D1%80%D1%91%D0%BC%D1%84%D0%B5%D0%BB%D1%8C%D0%B4,_%D0%9E%D1%82%D1%82%D0%BE_%D0%A0%D0%B5%D0%B9%D0%BD%D1%85%D0%BE%D0%BB%D1%8C%D0%B4&amp;action=edit&amp;redlink=1" TargetMode="External"/><Relationship Id="rId24" Type="http://schemas.openxmlformats.org/officeDocument/2006/relationships/hyperlink" Target="http://ru.wikipedia.org/wiki/1654_%D0%B3%D0%BE%D0%B4" TargetMode="External"/><Relationship Id="rId32" Type="http://schemas.openxmlformats.org/officeDocument/2006/relationships/hyperlink" Target="http://ru.wikipedia.org/wiki/%D0%9B%D0%B5%D0%B2%D0%BE%D0%B1%D0%B5%D1%80%D0%B5%D0%B6%D0%BD%D0%B0%D1%8F_%D0%A3%D0%BA%D1%80%D0%B0%D0%B8%D0%BD%D0%B0" TargetMode="External"/><Relationship Id="rId37" Type="http://schemas.openxmlformats.org/officeDocument/2006/relationships/hyperlink" Target="http://ru.wikipedia.org/wiki/1686_%D0%B3%D0%BE%D0%B4" TargetMode="External"/><Relationship Id="rId5" Type="http://schemas.openxmlformats.org/officeDocument/2006/relationships/hyperlink" Target="http://ru.wikipedia.org/wiki/%D0%A4%D0%B8%D0%BD%D0%BB%D1%8F%D0%BD%D0%B4%D0%B8%D1%8F" TargetMode="External"/><Relationship Id="rId15" Type="http://schemas.openxmlformats.org/officeDocument/2006/relationships/hyperlink" Target="http://ru.wikipedia.org/wiki/%D0%9B%D0%B8%D1%84%D0%BB%D1%8F%D0%BD%D0%B4%D0%B8%D1%8F" TargetMode="External"/><Relationship Id="rId23" Type="http://schemas.openxmlformats.org/officeDocument/2006/relationships/hyperlink" Target="http://ru.wikipedia.org/wiki/%D0%A0%D1%83%D1%81%D1%81%D0%BA%D0%BE-%D0%BF%D0%BE%D0%BB%D1%8C%D1%81%D0%BA%D0%B0%D1%8F_%D0%B2%D0%BE%D0%B9%D0%BD%D0%B0_1654%E2%80%941667" TargetMode="External"/><Relationship Id="rId28" Type="http://schemas.openxmlformats.org/officeDocument/2006/relationships/hyperlink" Target="http://ru.wikipedia.org/wiki/%D0%A1%D0%BC%D0%BE%D0%BB%D0%B5%D0%BD%D1%81%D0%BA" TargetMode="External"/><Relationship Id="rId36" Type="http://schemas.openxmlformats.org/officeDocument/2006/relationships/hyperlink" Target="http://ru.wikipedia.org/wiki/%D0%92%D0%B5%D1%87%D0%BD%D1%8B%D0%B9_%D0%BC%D0%B8%D1%80" TargetMode="External"/><Relationship Id="rId10" Type="http://schemas.openxmlformats.org/officeDocument/2006/relationships/hyperlink" Target="http://ru.wikipedia.org/wiki/%D0%9B%D0%B8%D0%BB%D0%BB%D1%8C%D0%B5%D0%BD%D1%81%D1%82%D0%B5%D0%B4%D1%82,_%D0%AE%D1%85%D0%B0%D0%BD" TargetMode="External"/><Relationship Id="rId19" Type="http://schemas.openxmlformats.org/officeDocument/2006/relationships/hyperlink" Target="http://ru.wikipedia.org/wiki/%D0%A1%D1%82%D0%B0%D1%80%D0%B0%D1%8F_%D0%A4%D0%B8%D0%BD%D0%BB%D1%8F%D0%BD%D0%B4%D0%B8%D1%8F" TargetMode="External"/><Relationship Id="rId31" Type="http://schemas.openxmlformats.org/officeDocument/2006/relationships/hyperlink" Target="http://ru.wikipedia.org/wiki/%D0%A1%D0%B5%D0%B2%D0%B5%D1%80%D1%89%D0%B8%D0%BD%D0%B0" TargetMode="External"/><Relationship Id="rId4" Type="http://schemas.openxmlformats.org/officeDocument/2006/relationships/hyperlink" Target="http://ru.wikipedia.org/wiki/%D0%A3%D1%83%D1%81%D0%B8%D0%BA%D0%B0%D1%83%D0%BF%D1%83%D0%BD%D0%BA%D0%B8" TargetMode="External"/><Relationship Id="rId9" Type="http://schemas.openxmlformats.org/officeDocument/2006/relationships/hyperlink" Target="http://ru.wikipedia.org/wiki/%D0%A8%D0%B2%D0%B5%D1%86%D0%B8%D1%8F" TargetMode="External"/><Relationship Id="rId14" Type="http://schemas.openxmlformats.org/officeDocument/2006/relationships/hyperlink" Target="http://ru.wikipedia.org/wiki/1617_%D0%B3%D0%BE%D0%B4" TargetMode="External"/><Relationship Id="rId22" Type="http://schemas.openxmlformats.org/officeDocument/2006/relationships/hyperlink" Target="http://ru.wikipedia.org/wiki/%D0%A0%D0%B5%D1%87%D1%8C_%D0%9F%D0%BE%D1%81%D0%BF%D0%BE%D0%BB%D0%B8%D1%82%D0%B0%D1%8F" TargetMode="External"/><Relationship Id="rId27" Type="http://schemas.openxmlformats.org/officeDocument/2006/relationships/hyperlink" Target="http://ru.wikipedia.org/wiki/%D0%90%D0%BD%D0%B4%D1%80%D1%83%D1%81%D0%BE%D0%B2%D0%BE" TargetMode="External"/><Relationship Id="rId30" Type="http://schemas.openxmlformats.org/officeDocument/2006/relationships/hyperlink" Target="http://ru.wikipedia.org/wiki/%D0%A1%D1%82%D0%B0%D1%80%D0%BE%D0%B4%D1%83%D0%B1_(%D0%91%D1%80%D1%8F%D0%BD%D1%81%D0%BA%D0%B0%D1%8F_%D0%BE%D0%B1%D0%BB%D0%B0%D1%81%D1%82%D1%8C)" TargetMode="External"/><Relationship Id="rId35" Type="http://schemas.openxmlformats.org/officeDocument/2006/relationships/hyperlink" Target="http://ru.wikipedia.org/wiki/%D0%9A%D0%B8%D0%B5%D0%B2" TargetMode="Externa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8" Type="http://schemas.openxmlformats.org/officeDocument/2006/relationships/hyperlink" Target="http://ru.wikipedia.org/wiki/%D0%9C%D0%B0%D1%82%D0%B2%D0%B5%D0%B5%D0%B2,_%D0%90%D1%80%D1%82%D0%B0%D0%BC%D0%BE%D0%BD_%D0%A1%D0%B5%D1%80%D0%B3%D0%B5%D0%B5%D0%B2%D0%B8%D1%87" TargetMode="External"/><Relationship Id="rId13" Type="http://schemas.openxmlformats.org/officeDocument/2006/relationships/hyperlink" Target="http://ru.wikipedia.org/wiki/%D0%AD%D1%81%D1%84%D0%B8%D1%80%D1%8C" TargetMode="External"/><Relationship Id="rId3" Type="http://schemas.openxmlformats.org/officeDocument/2006/relationships/hyperlink" Target="http://ru.wikipedia.org/wiki/%D0%90%D0%BA%D0%B0%D0%B4%D0%B5%D0%BC%D0%B8%D1%8F_%D0%BC%D0%BE%D1%80%D1%81%D0%BA%D0%BE%D0%B9_%D0%B3%D0%B2%D0%B0%D1%80%D0%B4%D0%B8%D0%B8" TargetMode="External"/><Relationship Id="rId7" Type="http://schemas.openxmlformats.org/officeDocument/2006/relationships/hyperlink" Target="http://ru.wikipedia.org/wiki/1676_%D0%B3%D0%BE%D0%B4" TargetMode="External"/><Relationship Id="rId12" Type="http://schemas.openxmlformats.org/officeDocument/2006/relationships/hyperlink" Target="http://ru.wikipedia.org/wiki/%D0%98%D1%81%D1%82%D0%BE%D1%80%D0%B8%D1%8F_%D1%82%D0%B5%D0%B0%D1%82%D1%80%D0%B0_%D0%B2_%D0%A0%D0%BE%D1%81%D1%81%D0%B8%D0%B8#cite_note-1" TargetMode="External"/><Relationship Id="rId2" Type="http://schemas.openxmlformats.org/officeDocument/2006/relationships/hyperlink" Target="http://ru.wikipedia.org/wiki/1700_%D0%B3%D0%BE%D0%B4" TargetMode="External"/><Relationship Id="rId16" Type="http://schemas.openxmlformats.org/officeDocument/2006/relationships/hyperlink" Target="http://ru.wikipedia.org/wiki/%D0%9D%D0%B5%D0%BC%D0%B5%D1%86%D0%BA%D0%B8%D0%B9_%D1%8F%D0%B7%D1%8B%D0%BA" TargetMode="External"/><Relationship Id="rId1" Type="http://schemas.openxmlformats.org/officeDocument/2006/relationships/slideLayout" Target="../slideLayouts/slideLayout7.xml"/><Relationship Id="rId6" Type="http://schemas.openxmlformats.org/officeDocument/2006/relationships/hyperlink" Target="http://ru.wikipedia.org/wiki/1672_%D0%B3%D0%BE%D0%B4" TargetMode="External"/><Relationship Id="rId11" Type="http://schemas.openxmlformats.org/officeDocument/2006/relationships/hyperlink" Target="http://ru.wikipedia.org/wiki/%D0%93%D1%80%D0%B5%D0%B3%D0%BE%D1%80%D0%B8,_%D0%98%D0%BE%D0%B3%D0%B0%D0%BD%D0%BD_%D0%93%D0%BE%D1%82%D1%84%D1%80%D0%B8%D0%B4" TargetMode="External"/><Relationship Id="rId5" Type="http://schemas.openxmlformats.org/officeDocument/2006/relationships/hyperlink" Target="http://ru.wikipedia.org/wiki/%D0%90%D0%BB%D0%B5%D0%BA%D1%81%D0%B5%D0%B9_%D0%9C%D0%B8%D1%85%D0%B0%D0%B9%D0%BB%D0%BE%D0%B2%D0%B8%D1%87" TargetMode="External"/><Relationship Id="rId15" Type="http://schemas.openxmlformats.org/officeDocument/2006/relationships/hyperlink" Target="http://ru.wikipedia.org/wiki/%D0%90%D1%80%D1%82%D0%B0%D0%BA%D1%81%D0%B5%D1%80%D0%BA%D1%81%D0%BE%D0%B2%D0%BE_%D0%B4%D0%B5%D0%B9%D1%81%D1%82%D0%B2%D0%BE" TargetMode="External"/><Relationship Id="rId10" Type="http://schemas.openxmlformats.org/officeDocument/2006/relationships/hyperlink" Target="http://ru.wikipedia.org/w/index.php?title=%D0%9D%D0%B5%D0%BC%D0%B5%D1%86%D0%BA%D0%B0%D1%8F_%D1%81%D0%BB%D0%BE%D0%B1%D0%B0%D0%B4%D0%B0&amp;action=edit&amp;redlink=1" TargetMode="External"/><Relationship Id="rId4" Type="http://schemas.openxmlformats.org/officeDocument/2006/relationships/hyperlink" Target="http://ru.wikipedia.org/wiki/1721" TargetMode="External"/><Relationship Id="rId9" Type="http://schemas.openxmlformats.org/officeDocument/2006/relationships/hyperlink" Target="http://ru.wikipedia.org/wiki/%D0%9F%D0%B0%D1%81%D1%82%D0%BE%D1%80" TargetMode="External"/><Relationship Id="rId14" Type="http://schemas.openxmlformats.org/officeDocument/2006/relationships/hyperlink" Target="http://ru.wikipedia.org/wiki/%D0%90%D0%BC%D0%B0%D0%BD" TargetMode="Externa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hyperlink" Target="http://ru.wikipedia.org/wiki/%D0%9E%D0%B3%D1%83%D0%B7%D1%8B" TargetMode="External"/><Relationship Id="rId13" Type="http://schemas.openxmlformats.org/officeDocument/2006/relationships/hyperlink" Target="http://ru.wikipedia.org/wiki/%D0%AF%D1%80%D0%BE%D1%81%D0%BB%D0%B0%D0%B2_%D0%92%D1%81%D0%B5%D0%B2%D0%BE%D0%BB%D0%BE%D0%B4%D0%BE%D0%B2%D0%B8%D1%87" TargetMode="External"/><Relationship Id="rId18" Type="http://schemas.openxmlformats.org/officeDocument/2006/relationships/hyperlink" Target="http://ru.wikipedia.org/wiki/%D0%A1%D0%B0%D1%82%D0%B8%D1%80%D0%B0" TargetMode="External"/><Relationship Id="rId3" Type="http://schemas.openxmlformats.org/officeDocument/2006/relationships/hyperlink" Target="http://ru.wikipedia.org/wiki/%D0%AF%D1%80%D0%BE%D1%81%D0%BB%D0%B0%D0%B2_%D0%9C%D1%83%D0%B4%D1%80%D1%8B%D0%B9" TargetMode="External"/><Relationship Id="rId7" Type="http://schemas.openxmlformats.org/officeDocument/2006/relationships/hyperlink" Target="http://ru.wikipedia.org/wiki/%D0%A2%D0%BE%D1%80%D0%BA%D0%B8" TargetMode="External"/><Relationship Id="rId12" Type="http://schemas.openxmlformats.org/officeDocument/2006/relationships/hyperlink" Target="http://ru.wikipedia.org/wiki/%D0%9A%D0%BD%D1%8F%D0%B7%D1%8C" TargetMode="External"/><Relationship Id="rId17" Type="http://schemas.openxmlformats.org/officeDocument/2006/relationships/hyperlink" Target="http://ru.wikipedia.org/wiki/%D0%91%D0%B8%D0%B1%D0%BB%D0%B8%D1%8F" TargetMode="External"/><Relationship Id="rId2" Type="http://schemas.openxmlformats.org/officeDocument/2006/relationships/hyperlink" Target="http://ru.wikipedia.org/wiki/1019_%D0%B3%D0%BE%D0%B4" TargetMode="External"/><Relationship Id="rId16" Type="http://schemas.openxmlformats.org/officeDocument/2006/relationships/hyperlink" Target="http://ru.wikipedia.org/wiki/%D0%98%D1%81%D1%82%D1%80%D0%B8%D0%BD,_%D0%92%D0%B0%D1%81%D0%B8%D0%BB%D0%B8%D0%B9_%D0%9C%D0%B8%D1%85%D0%B0%D0%B9%D0%BB%D0%BE%D0%B2%D0%B8%D1%87" TargetMode="External"/><Relationship Id="rId1" Type="http://schemas.openxmlformats.org/officeDocument/2006/relationships/slideLayout" Target="../slideLayouts/slideLayout7.xml"/><Relationship Id="rId6" Type="http://schemas.openxmlformats.org/officeDocument/2006/relationships/hyperlink" Target="http://ru.wikipedia.org/wiki/%D0%A1%D0%B5%D0%B2%D0%B5%D1%80%D0%BD%D0%BE%D0%B5_%D0%9F%D1%80%D0%B8%D1%87%D0%B5%D1%80%D0%BD%D0%BE%D0%BC%D0%BE%D1%80%D1%8C%D0%B5" TargetMode="External"/><Relationship Id="rId11" Type="http://schemas.openxmlformats.org/officeDocument/2006/relationships/hyperlink" Target="http://ru.wikipedia.org/wiki/XIII_%D0%B2%D0%B5%D0%BA" TargetMode="External"/><Relationship Id="rId5" Type="http://schemas.openxmlformats.org/officeDocument/2006/relationships/hyperlink" Target="http://ru.wikipedia.org/wiki/1036_%D0%B3%D0%BE%D0%B4" TargetMode="External"/><Relationship Id="rId15" Type="http://schemas.openxmlformats.org/officeDocument/2006/relationships/hyperlink" Target="http://ru.wikipedia.org/wiki/1236" TargetMode="External"/><Relationship Id="rId10" Type="http://schemas.openxmlformats.org/officeDocument/2006/relationships/hyperlink" Target="http://ru.wikipedia.org/wiki/%D0%94%D0%B0%D0%BD%D0%B8%D0%B8%D0%BB_%D0%97%D0%B0%D1%82%D0%BE%D1%87%D0%BD%D0%B8%D0%BA" TargetMode="External"/><Relationship Id="rId19" Type="http://schemas.openxmlformats.org/officeDocument/2006/relationships/slide" Target="slide5.xml"/><Relationship Id="rId4" Type="http://schemas.openxmlformats.org/officeDocument/2006/relationships/hyperlink" Target="http://ru.wikipedia.org/wiki/%D0%90%D0%BB%D1%8C%D1%82%D0%B0" TargetMode="External"/><Relationship Id="rId9" Type="http://schemas.openxmlformats.org/officeDocument/2006/relationships/hyperlink" Target="http://ru.wikipedia.org/wiki/%D0%94%D1%83%D0%BD%D0%B0%D0%B9" TargetMode="External"/><Relationship Id="rId14" Type="http://schemas.openxmlformats.org/officeDocument/2006/relationships/hyperlink" Target="http://ru.wikipedia.org/wiki/1213"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ChangeArrowheads="1"/>
          </p:cNvSpPr>
          <p:nvPr/>
        </p:nvSpPr>
        <p:spPr bwMode="auto">
          <a:xfrm>
            <a:off x="500034" y="928670"/>
            <a:ext cx="8358214" cy="50167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algn="l" defTabSz="914400" rtl="0" eaLnBrk="1" fontAlgn="base" latinLnBrk="0" hangingPunct="1">
              <a:lnSpc>
                <a:spcPct val="100000"/>
              </a:lnSpc>
              <a:spcBef>
                <a:spcPct val="0"/>
              </a:spcBef>
              <a:spcAft>
                <a:spcPct val="0"/>
              </a:spcAft>
              <a:buClrTx/>
              <a:buSzTx/>
              <a:buFontTx/>
              <a:buNone/>
              <a:tabLst>
                <a:tab pos="484188" algn="l"/>
              </a:tabLst>
            </a:pP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a:t>
            </a:r>
            <a:r>
              <a:rPr kumimoji="0" lang="en-US" sz="1400" b="1"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Какое из названных событий произошло в XI в.?</a:t>
            </a:r>
            <a:endParaRPr kumimoji="0" lang="ru-RU" sz="1600" b="0" i="0" u="none" strike="noStrike" cap="none" normalizeH="0" baseline="0" dirty="0" smtClean="0">
              <a:ln>
                <a:noFill/>
              </a:ln>
              <a:solidFill>
                <a:schemeClr val="tx1"/>
              </a:solidFill>
              <a:effectLst/>
              <a:latin typeface="Arial" pitchFamily="34" charset="0"/>
            </a:endParaRPr>
          </a:p>
          <a:p>
            <a:pPr lvl="1" indent="457200" eaLnBrk="0" fontAlgn="base" hangingPunct="0">
              <a:spcBef>
                <a:spcPct val="0"/>
              </a:spcBef>
              <a:spcAft>
                <a:spcPct val="0"/>
              </a:spcAft>
              <a:buFont typeface="+mj-lt"/>
              <a:buAutoNum type="arabicPeriod"/>
              <a:tabLst>
                <a:tab pos="484188" algn="l"/>
              </a:tabLst>
            </a:pP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принятие христианства</a:t>
            </a:r>
            <a:endParaRPr kumimoji="0" lang="ru-RU" sz="1600" b="0" i="0" u="none" strike="noStrike" cap="none" normalizeH="0" baseline="0" dirty="0" smtClean="0">
              <a:ln>
                <a:noFill/>
              </a:ln>
              <a:solidFill>
                <a:schemeClr val="tx1"/>
              </a:solidFill>
              <a:effectLst/>
              <a:latin typeface="Arial" pitchFamily="34" charset="0"/>
            </a:endParaRPr>
          </a:p>
          <a:p>
            <a:pPr lvl="1" indent="457200" eaLnBrk="0" fontAlgn="base" hangingPunct="0">
              <a:spcBef>
                <a:spcPct val="0"/>
              </a:spcBef>
              <a:spcAft>
                <a:spcPct val="0"/>
              </a:spcAft>
              <a:buFont typeface="+mj-lt"/>
              <a:buAutoNum type="arabicPeriod"/>
              <a:tabLst>
                <a:tab pos="484188" algn="l"/>
              </a:tabLst>
            </a:pP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создание свода законов Русская Правда</a:t>
            </a:r>
            <a:endParaRPr kumimoji="0" lang="ru-RU" sz="1600" b="0" i="0" u="none" strike="noStrike" cap="none" normalizeH="0" baseline="0" dirty="0" smtClean="0">
              <a:ln>
                <a:noFill/>
              </a:ln>
              <a:solidFill>
                <a:schemeClr val="tx1"/>
              </a:solidFill>
              <a:effectLst/>
              <a:latin typeface="Arial" pitchFamily="34" charset="0"/>
            </a:endParaRPr>
          </a:p>
          <a:p>
            <a:pPr lvl="1" indent="457200" eaLnBrk="0" fontAlgn="base" hangingPunct="0">
              <a:spcBef>
                <a:spcPct val="0"/>
              </a:spcBef>
              <a:spcAft>
                <a:spcPct val="0"/>
              </a:spcAft>
              <a:buFont typeface="+mj-lt"/>
              <a:buAutoNum type="arabicPeriod"/>
              <a:tabLst>
                <a:tab pos="484188" algn="l"/>
              </a:tabLst>
            </a:pP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восстание древлян</a:t>
            </a:r>
            <a:endParaRPr kumimoji="0" lang="ru-RU" sz="1600" b="0" i="0" u="none" strike="noStrike" cap="none" normalizeH="0" baseline="0" dirty="0" smtClean="0">
              <a:ln>
                <a:noFill/>
              </a:ln>
              <a:solidFill>
                <a:schemeClr val="tx1"/>
              </a:solidFill>
              <a:effectLst/>
              <a:latin typeface="Arial" pitchFamily="34" charset="0"/>
            </a:endParaRPr>
          </a:p>
          <a:p>
            <a:pPr lvl="1" indent="457200" eaLnBrk="0" fontAlgn="base" hangingPunct="0">
              <a:spcBef>
                <a:spcPct val="0"/>
              </a:spcBef>
              <a:spcAft>
                <a:spcPct val="0"/>
              </a:spcAft>
              <a:buFont typeface="+mj-lt"/>
              <a:buAutoNum type="arabicPeriod"/>
              <a:tabLst>
                <a:tab pos="484188" algn="l"/>
              </a:tabLst>
            </a:pP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битва на реке Калке</a:t>
            </a:r>
            <a:endParaRPr kumimoji="0" lang="ru-RU" sz="1600" b="0" i="0" u="none" strike="noStrike" cap="none" normalizeH="0" baseline="0" dirty="0" smtClean="0">
              <a:ln>
                <a:noFill/>
              </a:ln>
              <a:solidFill>
                <a:schemeClr val="tx1"/>
              </a:solidFill>
              <a:effectLst/>
              <a:latin typeface="Arial" pitchFamily="34" charset="0"/>
            </a:endParaRPr>
          </a:p>
          <a:p>
            <a:pPr marL="0" marR="0" lvl="0" algn="l" defTabSz="914400" rtl="0" eaLnBrk="0" fontAlgn="base" latinLnBrk="0" hangingPunct="0">
              <a:lnSpc>
                <a:spcPct val="100000"/>
              </a:lnSpc>
              <a:spcBef>
                <a:spcPct val="0"/>
              </a:spcBef>
              <a:spcAft>
                <a:spcPct val="0"/>
              </a:spcAft>
              <a:buClrTx/>
              <a:buSzTx/>
              <a:buFontTx/>
              <a:buNone/>
              <a:tabLst>
                <a:tab pos="484188" algn="l"/>
              </a:tabLst>
            </a:pPr>
            <a:r>
              <a:rPr lang="ru-RU" sz="1600" dirty="0">
                <a:latin typeface="Times New Roman" pitchFamily="18" charset="0"/>
                <a:ea typeface="Times New Roman" pitchFamily="18" charset="0"/>
                <a:cs typeface="Times New Roman" pitchFamily="18" charset="0"/>
              </a:rPr>
              <a:t>2.</a:t>
            </a:r>
            <a:r>
              <a:rPr lang="en-US" sz="1600" dirty="0">
                <a:latin typeface="Times New Roman" pitchFamily="18" charset="0"/>
                <a:ea typeface="Times New Roman" pitchFamily="18" charset="0"/>
                <a:cs typeface="Times New Roman" pitchFamily="18" charset="0"/>
              </a:rPr>
              <a:t> </a:t>
            </a:r>
            <a:r>
              <a:rPr lang="ru-RU" sz="1600" dirty="0">
                <a:latin typeface="Times New Roman" pitchFamily="18" charset="0"/>
                <a:ea typeface="Times New Roman" pitchFamily="18" charset="0"/>
                <a:cs typeface="Times New Roman" pitchFamily="18" charset="0"/>
              </a:rPr>
              <a:t>Какое из названных событий произошло в 1382 г.?</a:t>
            </a:r>
          </a:p>
          <a:p>
            <a:pPr lvl="1" indent="457200" eaLnBrk="0" fontAlgn="base" hangingPunct="0">
              <a:spcBef>
                <a:spcPct val="0"/>
              </a:spcBef>
              <a:spcAft>
                <a:spcPct val="0"/>
              </a:spcAft>
              <a:buFont typeface="+mj-lt"/>
              <a:buAutoNum type="arabicPeriod"/>
              <a:tabLst>
                <a:tab pos="484188" algn="l"/>
              </a:tabLst>
            </a:pPr>
            <a:r>
              <a:rPr lang="ru-RU" sz="1600" dirty="0">
                <a:latin typeface="Times New Roman" pitchFamily="18" charset="0"/>
                <a:ea typeface="Times New Roman" pitchFamily="18" charset="0"/>
                <a:cs typeface="Times New Roman" pitchFamily="18" charset="0"/>
              </a:rPr>
              <a:t>Куликовская битва</a:t>
            </a:r>
          </a:p>
          <a:p>
            <a:pPr lvl="1" indent="457200" eaLnBrk="0" fontAlgn="base" hangingPunct="0">
              <a:spcBef>
                <a:spcPct val="0"/>
              </a:spcBef>
              <a:spcAft>
                <a:spcPct val="0"/>
              </a:spcAft>
              <a:buFont typeface="+mj-lt"/>
              <a:buAutoNum type="arabicPeriod"/>
              <a:tabLst>
                <a:tab pos="484188" algn="l"/>
              </a:tabLst>
            </a:pPr>
            <a:r>
              <a:rPr kumimoji="0" lang="ru-RU" sz="1600" b="0" i="0" u="none" strike="noStrike" cap="none" normalizeH="0" baseline="0" dirty="0" smtClean="0">
                <a:ln>
                  <a:noFill/>
                </a:ln>
                <a:solidFill>
                  <a:schemeClr val="tx1"/>
                </a:solidFill>
                <a:effectLst/>
                <a:latin typeface="Bookman Old Style"/>
                <a:ea typeface="Times New Roman" pitchFamily="18" charset="0"/>
                <a:cs typeface="Times New Roman" pitchFamily="18" charset="0"/>
              </a:rPr>
              <a:t>«</a:t>
            </a: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стояние на Угре</a:t>
            </a:r>
            <a:r>
              <a:rPr kumimoji="0" lang="ru-RU" sz="1600" b="0" i="0" u="none" strike="noStrike" cap="none" normalizeH="0" baseline="0" dirty="0" smtClean="0">
                <a:ln>
                  <a:noFill/>
                </a:ln>
                <a:solidFill>
                  <a:schemeClr val="tx1"/>
                </a:solidFill>
                <a:effectLst/>
                <a:latin typeface="Bookman Old Style"/>
                <a:ea typeface="Times New Roman" pitchFamily="18" charset="0"/>
                <a:cs typeface="Times New Roman" pitchFamily="18" charset="0"/>
              </a:rPr>
              <a:t>»</a:t>
            </a:r>
            <a:endParaRPr kumimoji="0" lang="ru-RU" sz="1600" b="0" i="0" u="none" strike="noStrike" cap="none" normalizeH="0" baseline="0" dirty="0" smtClean="0">
              <a:ln>
                <a:noFill/>
              </a:ln>
              <a:solidFill>
                <a:schemeClr val="tx1"/>
              </a:solidFill>
              <a:effectLst/>
              <a:latin typeface="Arial" pitchFamily="34" charset="0"/>
            </a:endParaRPr>
          </a:p>
          <a:p>
            <a:pPr lvl="1" indent="457200" eaLnBrk="0" fontAlgn="base" hangingPunct="0">
              <a:spcBef>
                <a:spcPct val="0"/>
              </a:spcBef>
              <a:spcAft>
                <a:spcPct val="0"/>
              </a:spcAft>
              <a:buFont typeface="+mj-lt"/>
              <a:buAutoNum type="arabicPeriod"/>
              <a:tabLst>
                <a:tab pos="484188" algn="l"/>
              </a:tabLst>
            </a:pP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вывоз вечевого колокола из Новгорода</a:t>
            </a:r>
            <a:endParaRPr kumimoji="0" lang="ru-RU" sz="1600" b="0" i="0" u="none" strike="noStrike" cap="none" normalizeH="0" baseline="0" dirty="0" smtClean="0">
              <a:ln>
                <a:noFill/>
              </a:ln>
              <a:solidFill>
                <a:schemeClr val="tx1"/>
              </a:solidFill>
              <a:effectLst/>
              <a:latin typeface="Arial" pitchFamily="34" charset="0"/>
            </a:endParaRPr>
          </a:p>
          <a:p>
            <a:pPr lvl="1" indent="457200" eaLnBrk="0" fontAlgn="base" hangingPunct="0">
              <a:spcBef>
                <a:spcPct val="0"/>
              </a:spcBef>
              <a:spcAft>
                <a:spcPct val="0"/>
              </a:spcAft>
              <a:buFont typeface="+mj-lt"/>
              <a:buAutoNum type="arabicPeriod"/>
              <a:tabLst>
                <a:tab pos="484188" algn="l"/>
              </a:tabLst>
            </a:pP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поход Тохтамыша на Москву</a:t>
            </a:r>
            <a:endParaRPr kumimoji="0" lang="ru-RU" sz="1600" b="0" i="0" u="none" strike="noStrike" cap="none" normalizeH="0" baseline="0" dirty="0" smtClean="0">
              <a:ln>
                <a:noFill/>
              </a:ln>
              <a:solidFill>
                <a:schemeClr val="tx1"/>
              </a:solidFill>
              <a:effectLst/>
              <a:latin typeface="Arial" pitchFamily="34" charset="0"/>
            </a:endParaRPr>
          </a:p>
          <a:p>
            <a:pPr marL="0" marR="0" lvl="0" algn="l" defTabSz="914400" rtl="0" eaLnBrk="0" fontAlgn="base" latinLnBrk="0" hangingPunct="0">
              <a:lnSpc>
                <a:spcPct val="100000"/>
              </a:lnSpc>
              <a:spcBef>
                <a:spcPct val="0"/>
              </a:spcBef>
              <a:spcAft>
                <a:spcPct val="0"/>
              </a:spcAft>
              <a:buClrTx/>
              <a:buSzTx/>
              <a:buFontTx/>
              <a:buNone/>
              <a:tabLst>
                <a:tab pos="484188" algn="l"/>
              </a:tabLst>
            </a:pPr>
            <a:r>
              <a:rPr kumimoji="0" lang="ru-RU" sz="1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3.</a:t>
            </a:r>
            <a:r>
              <a:rPr kumimoji="0" lang="en-US" sz="1600" b="1"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Какое событие произошло в 1111 г.?</a:t>
            </a:r>
            <a:endParaRPr kumimoji="0" lang="ru-RU" sz="1600" b="0" i="0" u="none" strike="noStrike" cap="none" normalizeH="0" baseline="0" dirty="0" smtClean="0">
              <a:ln>
                <a:noFill/>
              </a:ln>
              <a:solidFill>
                <a:schemeClr val="tx1"/>
              </a:solidFill>
              <a:effectLst/>
              <a:latin typeface="Arial" pitchFamily="34" charset="0"/>
            </a:endParaRPr>
          </a:p>
          <a:p>
            <a:pPr lvl="1" indent="457200" eaLnBrk="0" fontAlgn="base" hangingPunct="0">
              <a:spcBef>
                <a:spcPct val="0"/>
              </a:spcBef>
              <a:spcAft>
                <a:spcPct val="0"/>
              </a:spcAft>
              <a:buFont typeface="+mj-lt"/>
              <a:buAutoNum type="arabicPeriod"/>
              <a:tabLst>
                <a:tab pos="484188" algn="l"/>
              </a:tabLst>
            </a:pP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разгром немецких рыцарей на Чудском озере</a:t>
            </a:r>
            <a:endParaRPr kumimoji="0" lang="ru-RU" sz="1600" b="0" i="0" u="none" strike="noStrike" cap="none" normalizeH="0" baseline="0" dirty="0" smtClean="0">
              <a:ln>
                <a:noFill/>
              </a:ln>
              <a:solidFill>
                <a:schemeClr val="tx1"/>
              </a:solidFill>
              <a:effectLst/>
              <a:latin typeface="Arial" pitchFamily="34" charset="0"/>
            </a:endParaRPr>
          </a:p>
          <a:p>
            <a:pPr lvl="1" indent="457200" eaLnBrk="0" fontAlgn="base" hangingPunct="0">
              <a:spcBef>
                <a:spcPct val="0"/>
              </a:spcBef>
              <a:spcAft>
                <a:spcPct val="0"/>
              </a:spcAft>
              <a:buFont typeface="+mj-lt"/>
              <a:buAutoNum type="arabicPeriod"/>
              <a:tabLst>
                <a:tab pos="484188" algn="l"/>
              </a:tabLst>
            </a:pP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успешный поход русских князей против половцев </a:t>
            </a:r>
            <a:endParaRPr kumimoji="0" lang="ru-RU" sz="1600" b="0" i="0" u="none" strike="noStrike" cap="none" normalizeH="0" baseline="0" dirty="0" smtClean="0">
              <a:ln>
                <a:noFill/>
              </a:ln>
              <a:solidFill>
                <a:schemeClr val="tx1"/>
              </a:solidFill>
              <a:effectLst/>
              <a:latin typeface="Arial" pitchFamily="34" charset="0"/>
            </a:endParaRPr>
          </a:p>
          <a:p>
            <a:pPr lvl="1" indent="457200" eaLnBrk="0" fontAlgn="base" hangingPunct="0">
              <a:spcBef>
                <a:spcPct val="0"/>
              </a:spcBef>
              <a:spcAft>
                <a:spcPct val="0"/>
              </a:spcAft>
              <a:buFont typeface="+mj-lt"/>
              <a:buAutoNum type="arabicPeriod"/>
              <a:tabLst>
                <a:tab pos="484188" algn="l"/>
              </a:tabLst>
            </a:pP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неудачный поход Игоря Новгород-Северского против половцев</a:t>
            </a:r>
            <a:endParaRPr kumimoji="0" lang="ru-RU" sz="1600" b="0" i="0" u="none" strike="noStrike" cap="none" normalizeH="0" baseline="0" dirty="0" smtClean="0">
              <a:ln>
                <a:noFill/>
              </a:ln>
              <a:solidFill>
                <a:schemeClr val="tx1"/>
              </a:solidFill>
              <a:effectLst/>
              <a:latin typeface="Arial" pitchFamily="34" charset="0"/>
            </a:endParaRPr>
          </a:p>
          <a:p>
            <a:pPr lvl="1" indent="457200" eaLnBrk="0" fontAlgn="base" hangingPunct="0">
              <a:spcBef>
                <a:spcPct val="0"/>
              </a:spcBef>
              <a:spcAft>
                <a:spcPct val="0"/>
              </a:spcAft>
              <a:buFont typeface="+mj-lt"/>
              <a:buAutoNum type="arabicPeriod"/>
              <a:tabLst>
                <a:tab pos="484188" algn="l"/>
              </a:tabLst>
            </a:pP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разгром русских войск на реке </a:t>
            </a:r>
            <a:r>
              <a:rPr kumimoji="0" lang="ru-RU" sz="1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Сить</a:t>
            </a:r>
            <a:endParaRPr kumimoji="0" lang="ru-RU" sz="1600" b="0" i="0" u="none" strike="noStrike" cap="none" normalizeH="0" baseline="0" dirty="0" smtClean="0">
              <a:ln>
                <a:noFill/>
              </a:ln>
              <a:solidFill>
                <a:schemeClr val="tx1"/>
              </a:solidFill>
              <a:effectLst/>
              <a:latin typeface="Arial" pitchFamily="34" charset="0"/>
            </a:endParaRPr>
          </a:p>
          <a:p>
            <a:pPr marL="0" marR="0" lvl="0" algn="l" defTabSz="914400" rtl="0" eaLnBrk="0" fontAlgn="base" latinLnBrk="0" hangingPunct="0">
              <a:lnSpc>
                <a:spcPct val="100000"/>
              </a:lnSpc>
              <a:spcBef>
                <a:spcPct val="0"/>
              </a:spcBef>
              <a:spcAft>
                <a:spcPct val="0"/>
              </a:spcAft>
              <a:buClrTx/>
              <a:buSzTx/>
              <a:buFontTx/>
              <a:buNone/>
              <a:tabLst>
                <a:tab pos="484188" algn="l"/>
              </a:tabLst>
            </a:pPr>
            <a:r>
              <a:rPr kumimoji="0" lang="ru-RU" sz="1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4</a:t>
            </a:r>
            <a:r>
              <a:rPr lang="en-US" sz="1600" b="1" dirty="0" smtClean="0">
                <a:latin typeface="Times New Roman" pitchFamily="18" charset="0"/>
                <a:ea typeface="Times New Roman" pitchFamily="18" charset="0"/>
                <a:cs typeface="Times New Roman" pitchFamily="18" charset="0"/>
              </a:rPr>
              <a:t>. </a:t>
            </a: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Какой собор был построен в XV в.?</a:t>
            </a:r>
            <a:endParaRPr kumimoji="0" lang="ru-RU" sz="1600" b="0" i="0" u="none" strike="noStrike" cap="none" normalizeH="0" baseline="0" dirty="0" smtClean="0">
              <a:ln>
                <a:noFill/>
              </a:ln>
              <a:solidFill>
                <a:schemeClr val="tx1"/>
              </a:solidFill>
              <a:effectLst/>
              <a:latin typeface="Arial" pitchFamily="34" charset="0"/>
            </a:endParaRPr>
          </a:p>
          <a:p>
            <a:pPr lvl="1" indent="457200" eaLnBrk="0" fontAlgn="base" hangingPunct="0">
              <a:spcBef>
                <a:spcPct val="0"/>
              </a:spcBef>
              <a:spcAft>
                <a:spcPct val="0"/>
              </a:spcAft>
              <a:buFont typeface="+mj-lt"/>
              <a:buAutoNum type="arabicPeriod"/>
              <a:tabLst>
                <a:tab pos="484188" algn="l"/>
              </a:tabLst>
            </a:pP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Софийский собор в Новгороде</a:t>
            </a:r>
            <a:endParaRPr kumimoji="0" lang="ru-RU" sz="1600" b="0" i="0" u="none" strike="noStrike" cap="none" normalizeH="0" baseline="0" dirty="0" smtClean="0">
              <a:ln>
                <a:noFill/>
              </a:ln>
              <a:solidFill>
                <a:schemeClr val="tx1"/>
              </a:solidFill>
              <a:effectLst/>
              <a:latin typeface="Arial" pitchFamily="34" charset="0"/>
            </a:endParaRPr>
          </a:p>
          <a:p>
            <a:pPr lvl="1" indent="457200" eaLnBrk="0" fontAlgn="base" hangingPunct="0">
              <a:spcBef>
                <a:spcPct val="0"/>
              </a:spcBef>
              <a:spcAft>
                <a:spcPct val="0"/>
              </a:spcAft>
              <a:buFont typeface="+mj-lt"/>
              <a:buAutoNum type="arabicPeriod"/>
              <a:tabLst>
                <a:tab pos="484188" algn="l"/>
              </a:tabLst>
            </a:pP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Успенский собор в Москве</a:t>
            </a:r>
            <a:endParaRPr kumimoji="0" lang="ru-RU" sz="1600" b="0" i="0" u="none" strike="noStrike" cap="none" normalizeH="0" baseline="0" dirty="0" smtClean="0">
              <a:ln>
                <a:noFill/>
              </a:ln>
              <a:solidFill>
                <a:schemeClr val="tx1"/>
              </a:solidFill>
              <a:effectLst/>
              <a:latin typeface="Arial" pitchFamily="34" charset="0"/>
            </a:endParaRPr>
          </a:p>
          <a:p>
            <a:pPr lvl="1" indent="457200" eaLnBrk="0" fontAlgn="base" hangingPunct="0">
              <a:spcBef>
                <a:spcPct val="0"/>
              </a:spcBef>
              <a:spcAft>
                <a:spcPct val="0"/>
              </a:spcAft>
              <a:buFont typeface="+mj-lt"/>
              <a:buAutoNum type="arabicPeriod"/>
              <a:tabLst>
                <a:tab pos="484188" algn="l"/>
              </a:tabLst>
            </a:pP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Дмитриевский собор во Владимире</a:t>
            </a:r>
            <a:endParaRPr kumimoji="0" lang="ru-RU" sz="1600" b="0" i="0" u="none" strike="noStrike" cap="none" normalizeH="0" baseline="0" dirty="0" smtClean="0">
              <a:ln>
                <a:noFill/>
              </a:ln>
              <a:solidFill>
                <a:schemeClr val="tx1"/>
              </a:solidFill>
              <a:effectLst/>
              <a:latin typeface="Arial" pitchFamily="34" charset="0"/>
            </a:endParaRPr>
          </a:p>
          <a:p>
            <a:pPr lvl="1" indent="457200" eaLnBrk="0" fontAlgn="base" hangingPunct="0">
              <a:spcBef>
                <a:spcPct val="0"/>
              </a:spcBef>
              <a:spcAft>
                <a:spcPct val="0"/>
              </a:spcAft>
              <a:buFont typeface="+mj-lt"/>
              <a:buAutoNum type="arabicPeriod"/>
              <a:tabLst>
                <a:tab pos="484188" algn="l"/>
              </a:tabLst>
            </a:pP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церковь Федора Стратилата в Новгороде </a:t>
            </a:r>
            <a:endParaRPr kumimoji="0" lang="ru-RU" sz="1600" b="0" i="0" u="none" strike="noStrike" cap="none" normalizeH="0" baseline="0" dirty="0" smtClean="0">
              <a:ln>
                <a:noFill/>
              </a:ln>
              <a:solidFill>
                <a:schemeClr val="tx1"/>
              </a:solidFill>
              <a:effectLst/>
              <a:latin typeface="Arial" pitchFamily="34" charset="0"/>
            </a:endParaRPr>
          </a:p>
        </p:txBody>
      </p:sp>
      <p:sp>
        <p:nvSpPr>
          <p:cNvPr id="5" name="Управляющая кнопка: далее 4">
            <a:hlinkClick r:id="" action="ppaction://hlinkshowjump?jump=nextslide" highlightClick="1"/>
          </p:cNvPr>
          <p:cNvSpPr/>
          <p:nvPr/>
        </p:nvSpPr>
        <p:spPr>
          <a:xfrm>
            <a:off x="7286644" y="3929066"/>
            <a:ext cx="1428760" cy="642942"/>
          </a:xfrm>
          <a:prstGeom prst="actionButtonForwardNex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ru-RU"/>
          </a:p>
        </p:txBody>
      </p:sp>
      <p:sp>
        <p:nvSpPr>
          <p:cNvPr id="6" name="Управляющая кнопка: далее 5">
            <a:hlinkClick r:id="rId2" action="ppaction://hlinksldjump" highlightClick="1"/>
          </p:cNvPr>
          <p:cNvSpPr/>
          <p:nvPr/>
        </p:nvSpPr>
        <p:spPr>
          <a:xfrm>
            <a:off x="500034" y="5214950"/>
            <a:ext cx="500066" cy="357190"/>
          </a:xfrm>
          <a:prstGeom prst="actionButtonForwardNex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ru-RU"/>
          </a:p>
        </p:txBody>
      </p:sp>
      <p:sp>
        <p:nvSpPr>
          <p:cNvPr id="7" name="Управляющая кнопка: далее 6">
            <a:hlinkClick r:id="rId3" action="ppaction://hlinksldjump" highlightClick="1"/>
          </p:cNvPr>
          <p:cNvSpPr/>
          <p:nvPr/>
        </p:nvSpPr>
        <p:spPr>
          <a:xfrm>
            <a:off x="500034" y="4929198"/>
            <a:ext cx="500066" cy="214314"/>
          </a:xfrm>
          <a:prstGeom prst="actionButtonForwardNex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ru-RU"/>
          </a:p>
        </p:txBody>
      </p:sp>
      <p:sp>
        <p:nvSpPr>
          <p:cNvPr id="8" name="Управляющая кнопка: далее 7">
            <a:hlinkClick r:id="rId3" action="ppaction://hlinksldjump" highlightClick="1"/>
          </p:cNvPr>
          <p:cNvSpPr/>
          <p:nvPr/>
        </p:nvSpPr>
        <p:spPr>
          <a:xfrm>
            <a:off x="500034" y="5643578"/>
            <a:ext cx="500066" cy="214314"/>
          </a:xfrm>
          <a:prstGeom prst="actionButtonForwardNex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0" y="2357430"/>
            <a:ext cx="9144000" cy="116955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ru-RU" sz="1400" b="1" dirty="0" smtClean="0">
                <a:solidFill>
                  <a:schemeClr val="dk1"/>
                </a:solidFill>
                <a:latin typeface="Times New Roman" pitchFamily="18" charset="0"/>
                <a:cs typeface="Times New Roman" pitchFamily="18" charset="0"/>
              </a:rPr>
              <a:t>«Слово о полку Игореве» </a:t>
            </a:r>
            <a:r>
              <a:rPr lang="ru-RU" sz="1400" dirty="0" smtClean="0">
                <a:solidFill>
                  <a:schemeClr val="dk1"/>
                </a:solidFill>
                <a:latin typeface="Times New Roman" pitchFamily="18" charset="0"/>
                <a:cs typeface="Times New Roman" pitchFamily="18" charset="0"/>
              </a:rPr>
              <a:t>(«Слово о походе </a:t>
            </a:r>
            <a:r>
              <a:rPr lang="ru-RU" sz="1400" dirty="0" err="1" smtClean="0">
                <a:solidFill>
                  <a:schemeClr val="dk1"/>
                </a:solidFill>
                <a:latin typeface="Times New Roman" pitchFamily="18" charset="0"/>
                <a:cs typeface="Times New Roman" pitchFamily="18" charset="0"/>
              </a:rPr>
              <a:t>Игоревом</a:t>
            </a:r>
            <a:r>
              <a:rPr lang="ru-RU" sz="1400" dirty="0" smtClean="0">
                <a:solidFill>
                  <a:schemeClr val="dk1"/>
                </a:solidFill>
                <a:latin typeface="Times New Roman" pitchFamily="18" charset="0"/>
                <a:cs typeface="Times New Roman" pitchFamily="18" charset="0"/>
              </a:rPr>
              <a:t>, Игоря, сына </a:t>
            </a:r>
            <a:r>
              <a:rPr lang="ru-RU" sz="1400" dirty="0" err="1" smtClean="0">
                <a:solidFill>
                  <a:schemeClr val="dk1"/>
                </a:solidFill>
                <a:latin typeface="Times New Roman" pitchFamily="18" charset="0"/>
                <a:cs typeface="Times New Roman" pitchFamily="18" charset="0"/>
              </a:rPr>
              <a:t>Святославова</a:t>
            </a:r>
            <a:r>
              <a:rPr lang="ru-RU" sz="1400" dirty="0" smtClean="0">
                <a:solidFill>
                  <a:schemeClr val="dk1"/>
                </a:solidFill>
                <a:latin typeface="Times New Roman" pitchFamily="18" charset="0"/>
                <a:cs typeface="Times New Roman" pitchFamily="18" charset="0"/>
              </a:rPr>
              <a:t>, внука </a:t>
            </a:r>
            <a:r>
              <a:rPr lang="ru-RU" sz="1400" dirty="0" err="1" smtClean="0">
                <a:solidFill>
                  <a:schemeClr val="dk1"/>
                </a:solidFill>
                <a:latin typeface="Times New Roman" pitchFamily="18" charset="0"/>
                <a:cs typeface="Times New Roman" pitchFamily="18" charset="0"/>
              </a:rPr>
              <a:t>Олегова</a:t>
            </a:r>
            <a:r>
              <a:rPr lang="ru-RU" sz="1400" dirty="0" smtClean="0">
                <a:solidFill>
                  <a:schemeClr val="dk1"/>
                </a:solidFill>
                <a:latin typeface="Times New Roman" pitchFamily="18" charset="0"/>
                <a:cs typeface="Times New Roman" pitchFamily="18" charset="0"/>
              </a:rPr>
              <a:t>», </a:t>
            </a:r>
            <a:r>
              <a:rPr lang="ru-RU" sz="1400" dirty="0" smtClean="0">
                <a:solidFill>
                  <a:schemeClr val="dk1"/>
                </a:solidFill>
                <a:latin typeface="Times New Roman" pitchFamily="18" charset="0"/>
                <a:cs typeface="Times New Roman" pitchFamily="18" charset="0"/>
                <a:hlinkClick r:id="rId2" tooltip="Древнерусский язык"/>
              </a:rPr>
              <a:t>др.-русск.</a:t>
            </a:r>
            <a:r>
              <a:rPr lang="ru-RU" sz="1400" dirty="0" smtClean="0">
                <a:solidFill>
                  <a:schemeClr val="dk1"/>
                </a:solidFill>
                <a:latin typeface="Times New Roman" pitchFamily="18" charset="0"/>
                <a:cs typeface="Times New Roman" pitchFamily="18" charset="0"/>
              </a:rPr>
              <a:t> Слово о </a:t>
            </a:r>
            <a:r>
              <a:rPr lang="ru-RU" sz="1400" dirty="0" err="1" smtClean="0">
                <a:solidFill>
                  <a:schemeClr val="dk1"/>
                </a:solidFill>
                <a:latin typeface="Times New Roman" pitchFamily="18" charset="0"/>
                <a:cs typeface="Times New Roman" pitchFamily="18" charset="0"/>
              </a:rPr>
              <a:t>плъку</a:t>
            </a:r>
            <a:r>
              <a:rPr lang="ru-RU" sz="1400" dirty="0" smtClean="0">
                <a:solidFill>
                  <a:schemeClr val="dk1"/>
                </a:solidFill>
                <a:latin typeface="Times New Roman" pitchFamily="18" charset="0"/>
                <a:cs typeface="Times New Roman" pitchFamily="18" charset="0"/>
              </a:rPr>
              <a:t> </a:t>
            </a:r>
            <a:r>
              <a:rPr lang="ru-RU" sz="1400" dirty="0" err="1" smtClean="0">
                <a:solidFill>
                  <a:schemeClr val="dk1"/>
                </a:solidFill>
                <a:latin typeface="Times New Roman" pitchFamily="18" charset="0"/>
                <a:cs typeface="Times New Roman" pitchFamily="18" charset="0"/>
              </a:rPr>
              <a:t>Игоревѣ</a:t>
            </a:r>
            <a:r>
              <a:rPr lang="ru-RU" sz="1400" dirty="0" smtClean="0">
                <a:solidFill>
                  <a:schemeClr val="dk1"/>
                </a:solidFill>
                <a:latin typeface="Times New Roman" pitchFamily="18" charset="0"/>
                <a:cs typeface="Times New Roman" pitchFamily="18" charset="0"/>
              </a:rPr>
              <a:t>, Игоря сына </a:t>
            </a:r>
            <a:r>
              <a:rPr lang="ru-RU" sz="1400" dirty="0" err="1" smtClean="0">
                <a:solidFill>
                  <a:schemeClr val="dk1"/>
                </a:solidFill>
                <a:latin typeface="Times New Roman" pitchFamily="18" charset="0"/>
                <a:cs typeface="Times New Roman" pitchFamily="18" charset="0"/>
              </a:rPr>
              <a:t>Святъславля</a:t>
            </a:r>
            <a:r>
              <a:rPr lang="ru-RU" sz="1400" dirty="0" smtClean="0">
                <a:solidFill>
                  <a:schemeClr val="dk1"/>
                </a:solidFill>
                <a:latin typeface="Times New Roman" pitchFamily="18" charset="0"/>
                <a:cs typeface="Times New Roman" pitchFamily="18" charset="0"/>
              </a:rPr>
              <a:t>, внука </a:t>
            </a:r>
            <a:r>
              <a:rPr lang="ru-RU" sz="1400" dirty="0" err="1" smtClean="0">
                <a:solidFill>
                  <a:schemeClr val="dk1"/>
                </a:solidFill>
                <a:latin typeface="Times New Roman" pitchFamily="18" charset="0"/>
                <a:cs typeface="Times New Roman" pitchFamily="18" charset="0"/>
              </a:rPr>
              <a:t>Ольгова</a:t>
            </a:r>
            <a:r>
              <a:rPr lang="ru-RU" sz="1400" dirty="0" smtClean="0">
                <a:solidFill>
                  <a:schemeClr val="dk1"/>
                </a:solidFill>
                <a:latin typeface="Times New Roman" pitchFamily="18" charset="0"/>
                <a:cs typeface="Times New Roman" pitchFamily="18" charset="0"/>
              </a:rPr>
              <a:t>) — самый известный памятник </a:t>
            </a:r>
            <a:r>
              <a:rPr lang="ru-RU" sz="1400" dirty="0" smtClean="0">
                <a:solidFill>
                  <a:schemeClr val="dk1"/>
                </a:solidFill>
                <a:latin typeface="Times New Roman" pitchFamily="18" charset="0"/>
                <a:cs typeface="Times New Roman" pitchFamily="18" charset="0"/>
                <a:hlinkClick r:id="rId3" tooltip="Древнерусская литература"/>
              </a:rPr>
              <a:t>древнерусской литературы</a:t>
            </a:r>
            <a:r>
              <a:rPr lang="ru-RU" sz="1400" dirty="0" smtClean="0">
                <a:solidFill>
                  <a:schemeClr val="dk1"/>
                </a:solidFill>
                <a:latin typeface="Times New Roman" pitchFamily="18" charset="0"/>
                <a:cs typeface="Times New Roman" pitchFamily="18" charset="0"/>
              </a:rPr>
              <a:t>. В основе </a:t>
            </a:r>
            <a:r>
              <a:rPr lang="ru-RU" sz="1400" dirty="0" smtClean="0">
                <a:solidFill>
                  <a:schemeClr val="dk1"/>
                </a:solidFill>
                <a:latin typeface="Times New Roman" pitchFamily="18" charset="0"/>
                <a:cs typeface="Times New Roman" pitchFamily="18" charset="0"/>
                <a:hlinkClick r:id="rId4" tooltip="Сюжет"/>
              </a:rPr>
              <a:t>сюжета</a:t>
            </a:r>
            <a:r>
              <a:rPr lang="ru-RU" sz="1400" dirty="0" smtClean="0">
                <a:solidFill>
                  <a:schemeClr val="dk1"/>
                </a:solidFill>
                <a:latin typeface="Times New Roman" pitchFamily="18" charset="0"/>
                <a:cs typeface="Times New Roman" pitchFamily="18" charset="0"/>
              </a:rPr>
              <a:t> — неудачный поход </a:t>
            </a:r>
            <a:r>
              <a:rPr lang="ru-RU" sz="1400" dirty="0" smtClean="0">
                <a:solidFill>
                  <a:schemeClr val="dk1"/>
                </a:solidFill>
                <a:latin typeface="Times New Roman" pitchFamily="18" charset="0"/>
                <a:cs typeface="Times New Roman" pitchFamily="18" charset="0"/>
                <a:hlinkClick r:id="rId5" tooltip="1185 год"/>
              </a:rPr>
              <a:t>1185 года</a:t>
            </a:r>
            <a:r>
              <a:rPr lang="ru-RU" sz="1400" dirty="0" smtClean="0">
                <a:solidFill>
                  <a:schemeClr val="dk1"/>
                </a:solidFill>
                <a:latin typeface="Times New Roman" pitchFamily="18" charset="0"/>
                <a:cs typeface="Times New Roman" pitchFamily="18" charset="0"/>
              </a:rPr>
              <a:t> русских </a:t>
            </a:r>
            <a:r>
              <a:rPr lang="ru-RU" sz="1400" dirty="0" smtClean="0">
                <a:solidFill>
                  <a:schemeClr val="dk1"/>
                </a:solidFill>
                <a:latin typeface="Times New Roman" pitchFamily="18" charset="0"/>
                <a:cs typeface="Times New Roman" pitchFamily="18" charset="0"/>
                <a:hlinkClick r:id="rId6" tooltip="Князь"/>
              </a:rPr>
              <a:t>князей</a:t>
            </a:r>
            <a:r>
              <a:rPr lang="ru-RU" sz="1400" dirty="0" smtClean="0">
                <a:solidFill>
                  <a:schemeClr val="dk1"/>
                </a:solidFill>
                <a:latin typeface="Times New Roman" pitchFamily="18" charset="0"/>
                <a:cs typeface="Times New Roman" pitchFamily="18" charset="0"/>
              </a:rPr>
              <a:t> на </a:t>
            </a:r>
            <a:r>
              <a:rPr lang="ru-RU" sz="1400" dirty="0" smtClean="0">
                <a:solidFill>
                  <a:schemeClr val="dk1"/>
                </a:solidFill>
                <a:latin typeface="Times New Roman" pitchFamily="18" charset="0"/>
                <a:cs typeface="Times New Roman" pitchFamily="18" charset="0"/>
                <a:hlinkClick r:id="rId7" tooltip="Половцы"/>
              </a:rPr>
              <a:t>половцев</a:t>
            </a:r>
            <a:r>
              <a:rPr lang="ru-RU" sz="1400" dirty="0" smtClean="0">
                <a:solidFill>
                  <a:schemeClr val="dk1"/>
                </a:solidFill>
                <a:latin typeface="Times New Roman" pitchFamily="18" charset="0"/>
                <a:cs typeface="Times New Roman" pitchFamily="18" charset="0"/>
              </a:rPr>
              <a:t>, предпринятый новгород-северским князем </a:t>
            </a:r>
            <a:r>
              <a:rPr lang="ru-RU" sz="1400" dirty="0" smtClean="0">
                <a:solidFill>
                  <a:schemeClr val="dk1"/>
                </a:solidFill>
                <a:latin typeface="Times New Roman" pitchFamily="18" charset="0"/>
                <a:cs typeface="Times New Roman" pitchFamily="18" charset="0"/>
                <a:hlinkClick r:id="rId8" tooltip="Игорь Святославич"/>
              </a:rPr>
              <a:t>Игорем Святославичем</a:t>
            </a:r>
            <a:r>
              <a:rPr lang="ru-RU" sz="1400" dirty="0" smtClean="0">
                <a:solidFill>
                  <a:schemeClr val="dk1"/>
                </a:solidFill>
                <a:latin typeface="Times New Roman" pitchFamily="18" charset="0"/>
                <a:cs typeface="Times New Roman" pitchFamily="18" charset="0"/>
              </a:rPr>
              <a:t>. Подавляющее большинство исследователей датируют «Слово» концом </a:t>
            </a:r>
            <a:r>
              <a:rPr lang="ru-RU" sz="1400" dirty="0" smtClean="0">
                <a:solidFill>
                  <a:schemeClr val="dk1"/>
                </a:solidFill>
                <a:latin typeface="Times New Roman" pitchFamily="18" charset="0"/>
                <a:cs typeface="Times New Roman" pitchFamily="18" charset="0"/>
                <a:hlinkClick r:id="rId9" tooltip="XII век"/>
              </a:rPr>
              <a:t>XII века</a:t>
            </a:r>
            <a:r>
              <a:rPr lang="ru-RU" sz="1400" dirty="0" smtClean="0">
                <a:solidFill>
                  <a:schemeClr val="dk1"/>
                </a:solidFill>
                <a:latin typeface="Times New Roman" pitchFamily="18" charset="0"/>
                <a:cs typeface="Times New Roman" pitchFamily="18" charset="0"/>
              </a:rPr>
              <a:t>, вскоре после описываемого события (часто тем же </a:t>
            </a:r>
            <a:r>
              <a:rPr lang="ru-RU" sz="1400" dirty="0" smtClean="0">
                <a:solidFill>
                  <a:schemeClr val="dk1"/>
                </a:solidFill>
                <a:latin typeface="Times New Roman" pitchFamily="18" charset="0"/>
                <a:cs typeface="Times New Roman" pitchFamily="18" charset="0"/>
                <a:hlinkClick r:id="rId5" tooltip="1185 год"/>
              </a:rPr>
              <a:t>1185 годом</a:t>
            </a:r>
            <a:r>
              <a:rPr lang="ru-RU" sz="1400" dirty="0" smtClean="0">
                <a:solidFill>
                  <a:schemeClr val="dk1"/>
                </a:solidFill>
                <a:latin typeface="Times New Roman" pitchFamily="18" charset="0"/>
                <a:cs typeface="Times New Roman" pitchFamily="18" charset="0"/>
              </a:rPr>
              <a:t>, реже одним-двумя годами позже).</a:t>
            </a:r>
          </a:p>
        </p:txBody>
      </p:sp>
      <p:sp>
        <p:nvSpPr>
          <p:cNvPr id="4" name="Управляющая кнопка: назад 3">
            <a:hlinkClick r:id="rId10" action="ppaction://hlinksldjump" highlightClick="1"/>
          </p:cNvPr>
          <p:cNvSpPr/>
          <p:nvPr/>
        </p:nvSpPr>
        <p:spPr>
          <a:xfrm>
            <a:off x="8143900" y="6500834"/>
            <a:ext cx="1000100" cy="357166"/>
          </a:xfrm>
          <a:prstGeom prst="actionButtonBackPrevious">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ru-RU"/>
          </a:p>
        </p:txBody>
      </p:sp>
      <p:sp>
        <p:nvSpPr>
          <p:cNvPr id="5" name="Прямоугольник 4"/>
          <p:cNvSpPr/>
          <p:nvPr/>
        </p:nvSpPr>
        <p:spPr>
          <a:xfrm>
            <a:off x="0" y="428604"/>
            <a:ext cx="9144000" cy="138499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ru-RU" sz="1400" b="1" dirty="0" smtClean="0">
                <a:latin typeface="Times New Roman" pitchFamily="18" charset="0"/>
                <a:cs typeface="Times New Roman" pitchFamily="18" charset="0"/>
              </a:rPr>
              <a:t>«Задонщина»</a:t>
            </a:r>
            <a:r>
              <a:rPr lang="ru-RU" sz="1400" dirty="0" smtClean="0">
                <a:latin typeface="Times New Roman" pitchFamily="18" charset="0"/>
                <a:cs typeface="Times New Roman" pitchFamily="18" charset="0"/>
              </a:rPr>
              <a:t> (в рукописях имеет заглавия «Задонщина великого князя господина Дмитрия Ивановича и брата его князя Владимира Андреевича», «Слово о великом князе Дмитрии Ивановиче и о брате его, князе Владимире Андреевиче, как победили супостата своего царя Мамая» и др.) — памятник древнерусской литературы конца </a:t>
            </a:r>
            <a:r>
              <a:rPr lang="ru-RU" sz="1400" dirty="0" smtClean="0">
                <a:latin typeface="Times New Roman" pitchFamily="18" charset="0"/>
                <a:cs typeface="Times New Roman" pitchFamily="18" charset="0"/>
                <a:hlinkClick r:id="rId11" tooltip="XIV"/>
              </a:rPr>
              <a:t>XIV</a:t>
            </a:r>
            <a:r>
              <a:rPr lang="ru-RU" sz="1400" dirty="0" smtClean="0">
                <a:latin typeface="Times New Roman" pitchFamily="18" charset="0"/>
                <a:cs typeface="Times New Roman" pitchFamily="18" charset="0"/>
              </a:rPr>
              <a:t> — начала </a:t>
            </a:r>
            <a:r>
              <a:rPr lang="ru-RU" sz="1400" dirty="0" smtClean="0">
                <a:latin typeface="Times New Roman" pitchFamily="18" charset="0"/>
                <a:cs typeface="Times New Roman" pitchFamily="18" charset="0"/>
                <a:hlinkClick r:id="rId12" tooltip="XV"/>
              </a:rPr>
              <a:t>XV</a:t>
            </a:r>
            <a:r>
              <a:rPr lang="ru-RU" sz="1400" dirty="0" smtClean="0">
                <a:latin typeface="Times New Roman" pitchFamily="18" charset="0"/>
                <a:cs typeface="Times New Roman" pitchFamily="18" charset="0"/>
              </a:rPr>
              <a:t> вв. Рассказывает о победе русских войск, возглавлявшихся великим князем Московским </a:t>
            </a:r>
            <a:r>
              <a:rPr lang="ru-RU" sz="1400" dirty="0" smtClean="0">
                <a:latin typeface="Times New Roman" pitchFamily="18" charset="0"/>
                <a:cs typeface="Times New Roman" pitchFamily="18" charset="0"/>
                <a:hlinkClick r:id="rId13" tooltip="Дмитрий Донской"/>
              </a:rPr>
              <a:t>Дмитрием Ивановичем (Донским)</a:t>
            </a:r>
            <a:r>
              <a:rPr lang="ru-RU" sz="1400" dirty="0" smtClean="0">
                <a:latin typeface="Times New Roman" pitchFamily="18" charset="0"/>
                <a:cs typeface="Times New Roman" pitchFamily="18" charset="0"/>
              </a:rPr>
              <a:t> и его двоюродным братом </a:t>
            </a:r>
            <a:r>
              <a:rPr lang="ru-RU" sz="1400" dirty="0" smtClean="0">
                <a:latin typeface="Times New Roman" pitchFamily="18" charset="0"/>
                <a:cs typeface="Times New Roman" pitchFamily="18" charset="0"/>
                <a:hlinkClick r:id="rId14" tooltip="Владимир Храбрый"/>
              </a:rPr>
              <a:t>Владимиром Андреевичем</a:t>
            </a:r>
            <a:r>
              <a:rPr lang="ru-RU" sz="1400" dirty="0" smtClean="0">
                <a:latin typeface="Times New Roman" pitchFamily="18" charset="0"/>
                <a:cs typeface="Times New Roman" pitchFamily="18" charset="0"/>
              </a:rPr>
              <a:t>, над </a:t>
            </a:r>
            <a:r>
              <a:rPr lang="ru-RU" sz="1400" dirty="0" smtClean="0">
                <a:latin typeface="Times New Roman" pitchFamily="18" charset="0"/>
                <a:cs typeface="Times New Roman" pitchFamily="18" charset="0"/>
                <a:hlinkClick r:id="rId15" tooltip="Монголо-татарское иго"/>
              </a:rPr>
              <a:t>монголо-татарскими войсками</a:t>
            </a:r>
            <a:r>
              <a:rPr lang="ru-RU" sz="1400" dirty="0" smtClean="0">
                <a:latin typeface="Times New Roman" pitchFamily="18" charset="0"/>
                <a:cs typeface="Times New Roman" pitchFamily="18" charset="0"/>
              </a:rPr>
              <a:t> правителя </a:t>
            </a:r>
            <a:r>
              <a:rPr lang="ru-RU" sz="1400" dirty="0" smtClean="0">
                <a:latin typeface="Times New Roman" pitchFamily="18" charset="0"/>
                <a:cs typeface="Times New Roman" pitchFamily="18" charset="0"/>
                <a:hlinkClick r:id="rId16" tooltip="Золотая Орда"/>
              </a:rPr>
              <a:t>Золотой Орды</a:t>
            </a:r>
            <a:r>
              <a:rPr lang="ru-RU" sz="1400" dirty="0" smtClean="0">
                <a:latin typeface="Times New Roman" pitchFamily="18" charset="0"/>
                <a:cs typeface="Times New Roman" pitchFamily="18" charset="0"/>
              </a:rPr>
              <a:t> </a:t>
            </a:r>
            <a:r>
              <a:rPr lang="ru-RU" sz="1400" dirty="0" smtClean="0">
                <a:latin typeface="Times New Roman" pitchFamily="18" charset="0"/>
                <a:cs typeface="Times New Roman" pitchFamily="18" charset="0"/>
                <a:hlinkClick r:id="rId17" tooltip="Мамай"/>
              </a:rPr>
              <a:t>Мамая</a:t>
            </a:r>
            <a:r>
              <a:rPr lang="ru-RU" sz="1400" dirty="0" smtClean="0">
                <a:latin typeface="Times New Roman" pitchFamily="18" charset="0"/>
                <a:cs typeface="Times New Roman" pitchFamily="18" charset="0"/>
              </a:rPr>
              <a:t>.</a:t>
            </a:r>
            <a:endParaRPr lang="ru-RU" sz="1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2928926" y="928670"/>
          <a:ext cx="3143272" cy="5119963"/>
        </p:xfrm>
        <a:graphic>
          <a:graphicData uri="http://schemas.openxmlformats.org/drawingml/2006/table">
            <a:tbl>
              <a:tblPr/>
              <a:tblGrid>
                <a:gridCol w="1882616"/>
                <a:gridCol w="1260656"/>
              </a:tblGrid>
              <a:tr h="432885">
                <a:tc>
                  <a:txBody>
                    <a:bodyPr/>
                    <a:lstStyle/>
                    <a:p>
                      <a:pPr algn="ctr" fontAlgn="ctr">
                        <a:lnSpc>
                          <a:spcPct val="150000"/>
                        </a:lnSpc>
                        <a:spcAft>
                          <a:spcPts val="0"/>
                        </a:spcAft>
                      </a:pPr>
                      <a:r>
                        <a:rPr lang="ru-RU" sz="1200" b="1" dirty="0">
                          <a:solidFill>
                            <a:srgbClr val="FF0000"/>
                          </a:solidFill>
                          <a:latin typeface="Bookman Old Style"/>
                          <a:ea typeface="Times New Roman"/>
                          <a:cs typeface="Bookman Old Style"/>
                        </a:rPr>
                        <a:t>№</a:t>
                      </a:r>
                      <a:endParaRPr lang="ru-RU" sz="1200" dirty="0">
                        <a:solidFill>
                          <a:srgbClr val="FF0000"/>
                        </a:solidFill>
                        <a:latin typeface="Bookman Old Style"/>
                        <a:ea typeface="Times New Roman"/>
                        <a:cs typeface="Times New Roman"/>
                      </a:endParaRPr>
                    </a:p>
                  </a:txBody>
                  <a:tcPr marL="20340" marR="20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accent5">
                        <a:lumMod val="60000"/>
                        <a:lumOff val="40000"/>
                      </a:schemeClr>
                    </a:solidFill>
                  </a:tcPr>
                </a:tc>
                <a:tc>
                  <a:txBody>
                    <a:bodyPr/>
                    <a:lstStyle/>
                    <a:p>
                      <a:pPr algn="ctr" fontAlgn="ctr">
                        <a:lnSpc>
                          <a:spcPct val="150000"/>
                        </a:lnSpc>
                        <a:spcAft>
                          <a:spcPts val="0"/>
                        </a:spcAft>
                      </a:pPr>
                      <a:r>
                        <a:rPr lang="ru-RU" sz="1200" b="1" dirty="0">
                          <a:solidFill>
                            <a:srgbClr val="FF0000"/>
                          </a:solidFill>
                          <a:latin typeface="Bookman Old Style"/>
                          <a:ea typeface="Times New Roman"/>
                          <a:cs typeface="Bookman Old Style"/>
                        </a:rPr>
                        <a:t>Номера заданий</a:t>
                      </a:r>
                      <a:endParaRPr lang="ru-RU" sz="1200" dirty="0">
                        <a:solidFill>
                          <a:srgbClr val="FF0000"/>
                        </a:solidFill>
                        <a:latin typeface="Bookman Old Style"/>
                        <a:ea typeface="Times New Roman"/>
                        <a:cs typeface="Times New Roman"/>
                      </a:endParaRPr>
                    </a:p>
                  </a:txBody>
                  <a:tcPr marL="20340" marR="20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r>
              <a:tr h="385171">
                <a:tc>
                  <a:txBody>
                    <a:bodyPr/>
                    <a:lstStyle/>
                    <a:p>
                      <a:pPr algn="ctr" fontAlgn="ctr">
                        <a:lnSpc>
                          <a:spcPct val="150000"/>
                        </a:lnSpc>
                        <a:spcAft>
                          <a:spcPts val="0"/>
                        </a:spcAft>
                      </a:pPr>
                      <a:r>
                        <a:rPr lang="ru-RU" sz="1200" b="1" dirty="0">
                          <a:solidFill>
                            <a:srgbClr val="FF0000"/>
                          </a:solidFill>
                          <a:latin typeface="Bookman Old Style"/>
                          <a:ea typeface="Times New Roman"/>
                          <a:cs typeface="Bookman Old Style"/>
                        </a:rPr>
                        <a:t>теста</a:t>
                      </a:r>
                      <a:endParaRPr lang="ru-RU" sz="1200" dirty="0">
                        <a:solidFill>
                          <a:srgbClr val="FF0000"/>
                        </a:solidFill>
                        <a:latin typeface="Bookman Old Style"/>
                        <a:ea typeface="Times New Roman"/>
                        <a:cs typeface="Times New Roman"/>
                      </a:endParaRPr>
                    </a:p>
                  </a:txBody>
                  <a:tcPr marL="20340" marR="20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ctr">
                        <a:lnSpc>
                          <a:spcPct val="150000"/>
                        </a:lnSpc>
                        <a:spcAft>
                          <a:spcPts val="0"/>
                        </a:spcAft>
                      </a:pPr>
                      <a:r>
                        <a:rPr lang="ru-RU" sz="1200" b="1" dirty="0">
                          <a:solidFill>
                            <a:srgbClr val="FF0000"/>
                          </a:solidFill>
                          <a:latin typeface="Bookman Old Style"/>
                          <a:ea typeface="Times New Roman"/>
                          <a:cs typeface="Bookman Old Style"/>
                        </a:rPr>
                        <a:t>А1</a:t>
                      </a:r>
                      <a:endParaRPr lang="ru-RU" sz="1200" dirty="0">
                        <a:solidFill>
                          <a:srgbClr val="FF0000"/>
                        </a:solidFill>
                        <a:latin typeface="Bookman Old Style"/>
                        <a:ea typeface="Times New Roman"/>
                        <a:cs typeface="Times New Roman"/>
                      </a:endParaRPr>
                    </a:p>
                  </a:txBody>
                  <a:tcPr marL="20340" marR="20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r>
              <a:tr h="385171">
                <a:tc>
                  <a:txBody>
                    <a:bodyPr/>
                    <a:lstStyle/>
                    <a:p>
                      <a:pPr algn="ctr" fontAlgn="ctr">
                        <a:lnSpc>
                          <a:spcPct val="150000"/>
                        </a:lnSpc>
                        <a:spcAft>
                          <a:spcPts val="0"/>
                        </a:spcAft>
                      </a:pPr>
                      <a:r>
                        <a:rPr lang="ru-RU" sz="2000" b="1" dirty="0">
                          <a:solidFill>
                            <a:srgbClr val="FF0000"/>
                          </a:solidFill>
                          <a:latin typeface="Times New Roman" pitchFamily="18" charset="0"/>
                          <a:ea typeface="Times New Roman"/>
                          <a:cs typeface="Times New Roman" pitchFamily="18" charset="0"/>
                        </a:rPr>
                        <a:t>1</a:t>
                      </a:r>
                      <a:endParaRPr lang="ru-RU" sz="2000" dirty="0">
                        <a:solidFill>
                          <a:srgbClr val="FF0000"/>
                        </a:solidFill>
                        <a:latin typeface="Times New Roman" pitchFamily="18" charset="0"/>
                        <a:ea typeface="Times New Roman"/>
                        <a:cs typeface="Times New Roman" pitchFamily="18" charset="0"/>
                      </a:endParaRPr>
                    </a:p>
                  </a:txBody>
                  <a:tcPr marL="20340" marR="20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ctr">
                        <a:lnSpc>
                          <a:spcPct val="150000"/>
                        </a:lnSpc>
                        <a:spcAft>
                          <a:spcPts val="0"/>
                        </a:spcAft>
                      </a:pPr>
                      <a:r>
                        <a:rPr lang="ru-RU" sz="2000" b="1" spc="700" dirty="0">
                          <a:latin typeface="Times New Roman" pitchFamily="18" charset="0"/>
                          <a:ea typeface="Times New Roman"/>
                          <a:cs typeface="Times New Roman" pitchFamily="18" charset="0"/>
                        </a:rPr>
                        <a:t>2</a:t>
                      </a:r>
                      <a:endParaRPr lang="ru-RU" sz="2000" dirty="0">
                        <a:latin typeface="Times New Roman" pitchFamily="18" charset="0"/>
                        <a:ea typeface="Times New Roman"/>
                        <a:cs typeface="Times New Roman" pitchFamily="18" charset="0"/>
                      </a:endParaRPr>
                    </a:p>
                  </a:txBody>
                  <a:tcPr marL="20340" marR="20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385171">
                <a:tc>
                  <a:txBody>
                    <a:bodyPr/>
                    <a:lstStyle/>
                    <a:p>
                      <a:pPr marL="281305" fontAlgn="ctr">
                        <a:lnSpc>
                          <a:spcPct val="150000"/>
                        </a:lnSpc>
                        <a:spcAft>
                          <a:spcPts val="0"/>
                        </a:spcAft>
                      </a:pPr>
                      <a:r>
                        <a:rPr lang="ru-RU" sz="2000" b="1" spc="250" dirty="0" smtClean="0">
                          <a:solidFill>
                            <a:srgbClr val="FF0000"/>
                          </a:solidFill>
                          <a:latin typeface="Times New Roman" pitchFamily="18" charset="0"/>
                          <a:ea typeface="Times New Roman"/>
                          <a:cs typeface="Times New Roman" pitchFamily="18" charset="0"/>
                        </a:rPr>
                        <a:t>       2</a:t>
                      </a:r>
                      <a:endParaRPr lang="ru-RU" sz="2000" dirty="0">
                        <a:solidFill>
                          <a:srgbClr val="FF0000"/>
                        </a:solidFill>
                        <a:latin typeface="Times New Roman" pitchFamily="18" charset="0"/>
                        <a:ea typeface="Times New Roman"/>
                        <a:cs typeface="Times New Roman" pitchFamily="18" charset="0"/>
                      </a:endParaRPr>
                    </a:p>
                  </a:txBody>
                  <a:tcPr marL="20340" marR="20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ctr">
                        <a:lnSpc>
                          <a:spcPct val="150000"/>
                        </a:lnSpc>
                        <a:spcAft>
                          <a:spcPts val="0"/>
                        </a:spcAft>
                      </a:pPr>
                      <a:r>
                        <a:rPr lang="ru-RU" sz="2000" b="1" dirty="0">
                          <a:latin typeface="Times New Roman" pitchFamily="18" charset="0"/>
                          <a:ea typeface="Times New Roman"/>
                          <a:cs typeface="Times New Roman" pitchFamily="18" charset="0"/>
                        </a:rPr>
                        <a:t>4</a:t>
                      </a:r>
                      <a:endParaRPr lang="ru-RU" sz="2000" dirty="0">
                        <a:latin typeface="Times New Roman" pitchFamily="18" charset="0"/>
                        <a:ea typeface="Times New Roman"/>
                        <a:cs typeface="Times New Roman" pitchFamily="18" charset="0"/>
                      </a:endParaRPr>
                    </a:p>
                  </a:txBody>
                  <a:tcPr marL="20340" marR="20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480984">
                <a:tc>
                  <a:txBody>
                    <a:bodyPr/>
                    <a:lstStyle/>
                    <a:p>
                      <a:pPr algn="ctr" fontAlgn="ctr">
                        <a:lnSpc>
                          <a:spcPct val="150000"/>
                        </a:lnSpc>
                        <a:spcAft>
                          <a:spcPts val="0"/>
                        </a:spcAft>
                      </a:pPr>
                      <a:r>
                        <a:rPr lang="ru-RU" sz="2000" b="1" dirty="0">
                          <a:solidFill>
                            <a:srgbClr val="FF0000"/>
                          </a:solidFill>
                          <a:latin typeface="Times New Roman" pitchFamily="18" charset="0"/>
                          <a:ea typeface="Times New Roman"/>
                          <a:cs typeface="Times New Roman" pitchFamily="18" charset="0"/>
                        </a:rPr>
                        <a:t>3</a:t>
                      </a:r>
                      <a:endParaRPr lang="ru-RU" sz="2000" dirty="0">
                        <a:solidFill>
                          <a:srgbClr val="FF0000"/>
                        </a:solidFill>
                        <a:latin typeface="Times New Roman" pitchFamily="18" charset="0"/>
                        <a:ea typeface="Times New Roman"/>
                        <a:cs typeface="Times New Roman" pitchFamily="18" charset="0"/>
                      </a:endParaRPr>
                    </a:p>
                  </a:txBody>
                  <a:tcPr marL="20340" marR="20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ctr">
                        <a:lnSpc>
                          <a:spcPct val="150000"/>
                        </a:lnSpc>
                        <a:spcAft>
                          <a:spcPts val="0"/>
                        </a:spcAft>
                      </a:pPr>
                      <a:r>
                        <a:rPr lang="ru-RU" sz="2000" b="1" dirty="0">
                          <a:latin typeface="Times New Roman" pitchFamily="18" charset="0"/>
                          <a:ea typeface="Times New Roman"/>
                          <a:cs typeface="Times New Roman" pitchFamily="18" charset="0"/>
                        </a:rPr>
                        <a:t>2</a:t>
                      </a:r>
                      <a:endParaRPr lang="ru-RU" sz="2000" dirty="0">
                        <a:latin typeface="Times New Roman" pitchFamily="18" charset="0"/>
                        <a:ea typeface="Times New Roman"/>
                        <a:cs typeface="Times New Roman" pitchFamily="18" charset="0"/>
                      </a:endParaRPr>
                    </a:p>
                  </a:txBody>
                  <a:tcPr marL="20340" marR="20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385171">
                <a:tc>
                  <a:txBody>
                    <a:bodyPr/>
                    <a:lstStyle/>
                    <a:p>
                      <a:pPr algn="ctr" fontAlgn="ctr">
                        <a:lnSpc>
                          <a:spcPct val="150000"/>
                        </a:lnSpc>
                        <a:spcAft>
                          <a:spcPts val="0"/>
                        </a:spcAft>
                      </a:pPr>
                      <a:r>
                        <a:rPr lang="ru-RU" sz="2000" b="1" dirty="0">
                          <a:solidFill>
                            <a:srgbClr val="FF0000"/>
                          </a:solidFill>
                          <a:latin typeface="Times New Roman" pitchFamily="18" charset="0"/>
                          <a:ea typeface="Times New Roman"/>
                          <a:cs typeface="Times New Roman" pitchFamily="18" charset="0"/>
                        </a:rPr>
                        <a:t>4</a:t>
                      </a:r>
                      <a:endParaRPr lang="ru-RU" sz="2000" dirty="0">
                        <a:solidFill>
                          <a:srgbClr val="FF0000"/>
                        </a:solidFill>
                        <a:latin typeface="Times New Roman" pitchFamily="18" charset="0"/>
                        <a:ea typeface="Times New Roman"/>
                        <a:cs typeface="Times New Roman" pitchFamily="18" charset="0"/>
                      </a:endParaRPr>
                    </a:p>
                  </a:txBody>
                  <a:tcPr marL="20340" marR="20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ctr">
                        <a:lnSpc>
                          <a:spcPct val="150000"/>
                        </a:lnSpc>
                        <a:spcAft>
                          <a:spcPts val="0"/>
                        </a:spcAft>
                      </a:pPr>
                      <a:r>
                        <a:rPr lang="ru-RU" sz="2000" b="1" dirty="0">
                          <a:latin typeface="Times New Roman" pitchFamily="18" charset="0"/>
                          <a:ea typeface="Times New Roman"/>
                          <a:cs typeface="Times New Roman" pitchFamily="18" charset="0"/>
                        </a:rPr>
                        <a:t>2</a:t>
                      </a:r>
                      <a:endParaRPr lang="ru-RU" sz="2000" dirty="0">
                        <a:latin typeface="Times New Roman" pitchFamily="18" charset="0"/>
                        <a:ea typeface="Times New Roman"/>
                        <a:cs typeface="Times New Roman" pitchFamily="18" charset="0"/>
                      </a:endParaRPr>
                    </a:p>
                  </a:txBody>
                  <a:tcPr marL="20340" marR="20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385171">
                <a:tc>
                  <a:txBody>
                    <a:bodyPr/>
                    <a:lstStyle/>
                    <a:p>
                      <a:pPr algn="ctr" fontAlgn="ctr">
                        <a:lnSpc>
                          <a:spcPct val="150000"/>
                        </a:lnSpc>
                        <a:spcAft>
                          <a:spcPts val="0"/>
                        </a:spcAft>
                      </a:pPr>
                      <a:r>
                        <a:rPr lang="ru-RU" sz="2000" b="1" dirty="0">
                          <a:solidFill>
                            <a:srgbClr val="FF0000"/>
                          </a:solidFill>
                          <a:latin typeface="Times New Roman" pitchFamily="18" charset="0"/>
                          <a:ea typeface="Times New Roman"/>
                          <a:cs typeface="Times New Roman" pitchFamily="18" charset="0"/>
                        </a:rPr>
                        <a:t>5</a:t>
                      </a:r>
                      <a:endParaRPr lang="ru-RU" sz="2000" dirty="0">
                        <a:solidFill>
                          <a:srgbClr val="FF0000"/>
                        </a:solidFill>
                        <a:latin typeface="Times New Roman" pitchFamily="18" charset="0"/>
                        <a:ea typeface="Times New Roman"/>
                        <a:cs typeface="Times New Roman" pitchFamily="18" charset="0"/>
                      </a:endParaRPr>
                    </a:p>
                  </a:txBody>
                  <a:tcPr marL="20340" marR="20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ctr">
                        <a:lnSpc>
                          <a:spcPct val="150000"/>
                        </a:lnSpc>
                        <a:spcAft>
                          <a:spcPts val="0"/>
                        </a:spcAft>
                      </a:pPr>
                      <a:r>
                        <a:rPr lang="ru-RU" sz="2000" b="1" dirty="0">
                          <a:latin typeface="Times New Roman" pitchFamily="18" charset="0"/>
                          <a:ea typeface="Times New Roman"/>
                          <a:cs typeface="Times New Roman" pitchFamily="18" charset="0"/>
                        </a:rPr>
                        <a:t>4</a:t>
                      </a:r>
                      <a:endParaRPr lang="ru-RU" sz="2000" dirty="0">
                        <a:latin typeface="Times New Roman" pitchFamily="18" charset="0"/>
                        <a:ea typeface="Times New Roman"/>
                        <a:cs typeface="Times New Roman" pitchFamily="18" charset="0"/>
                      </a:endParaRPr>
                    </a:p>
                  </a:txBody>
                  <a:tcPr marL="20340" marR="20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385171">
                <a:tc>
                  <a:txBody>
                    <a:bodyPr/>
                    <a:lstStyle/>
                    <a:p>
                      <a:pPr algn="ctr" fontAlgn="ctr">
                        <a:lnSpc>
                          <a:spcPct val="150000"/>
                        </a:lnSpc>
                        <a:spcAft>
                          <a:spcPts val="0"/>
                        </a:spcAft>
                      </a:pPr>
                      <a:r>
                        <a:rPr lang="ru-RU" sz="2000" b="1" dirty="0">
                          <a:solidFill>
                            <a:srgbClr val="FF0000"/>
                          </a:solidFill>
                          <a:latin typeface="Times New Roman" pitchFamily="18" charset="0"/>
                          <a:ea typeface="Times New Roman"/>
                          <a:cs typeface="Times New Roman" pitchFamily="18" charset="0"/>
                        </a:rPr>
                        <a:t>6</a:t>
                      </a:r>
                      <a:endParaRPr lang="ru-RU" sz="2000" dirty="0">
                        <a:solidFill>
                          <a:srgbClr val="FF0000"/>
                        </a:solidFill>
                        <a:latin typeface="Times New Roman" pitchFamily="18" charset="0"/>
                        <a:ea typeface="Times New Roman"/>
                        <a:cs typeface="Times New Roman" pitchFamily="18" charset="0"/>
                      </a:endParaRPr>
                    </a:p>
                  </a:txBody>
                  <a:tcPr marL="20340" marR="20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ctr">
                        <a:lnSpc>
                          <a:spcPct val="150000"/>
                        </a:lnSpc>
                        <a:spcAft>
                          <a:spcPts val="0"/>
                        </a:spcAft>
                      </a:pPr>
                      <a:r>
                        <a:rPr lang="ru-RU" sz="2000" b="1" dirty="0">
                          <a:latin typeface="Times New Roman" pitchFamily="18" charset="0"/>
                          <a:ea typeface="Times New Roman"/>
                          <a:cs typeface="Times New Roman" pitchFamily="18" charset="0"/>
                        </a:rPr>
                        <a:t>2</a:t>
                      </a:r>
                      <a:endParaRPr lang="ru-RU" sz="2000" dirty="0">
                        <a:latin typeface="Times New Roman" pitchFamily="18" charset="0"/>
                        <a:ea typeface="Times New Roman"/>
                        <a:cs typeface="Times New Roman" pitchFamily="18" charset="0"/>
                      </a:endParaRPr>
                    </a:p>
                  </a:txBody>
                  <a:tcPr marL="20340" marR="20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480984">
                <a:tc>
                  <a:txBody>
                    <a:bodyPr/>
                    <a:lstStyle/>
                    <a:p>
                      <a:pPr algn="ctr" fontAlgn="ctr">
                        <a:lnSpc>
                          <a:spcPct val="150000"/>
                        </a:lnSpc>
                        <a:spcAft>
                          <a:spcPts val="0"/>
                        </a:spcAft>
                      </a:pPr>
                      <a:r>
                        <a:rPr lang="ru-RU" sz="2000" b="1" dirty="0">
                          <a:solidFill>
                            <a:srgbClr val="FF0000"/>
                          </a:solidFill>
                          <a:latin typeface="Times New Roman" pitchFamily="18" charset="0"/>
                          <a:ea typeface="Times New Roman"/>
                          <a:cs typeface="Times New Roman" pitchFamily="18" charset="0"/>
                        </a:rPr>
                        <a:t>7</a:t>
                      </a:r>
                      <a:endParaRPr lang="ru-RU" sz="2000" dirty="0">
                        <a:solidFill>
                          <a:srgbClr val="FF0000"/>
                        </a:solidFill>
                        <a:latin typeface="Times New Roman" pitchFamily="18" charset="0"/>
                        <a:ea typeface="Times New Roman"/>
                        <a:cs typeface="Times New Roman" pitchFamily="18" charset="0"/>
                      </a:endParaRPr>
                    </a:p>
                  </a:txBody>
                  <a:tcPr marL="20340" marR="20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ctr">
                        <a:lnSpc>
                          <a:spcPct val="150000"/>
                        </a:lnSpc>
                        <a:spcAft>
                          <a:spcPts val="0"/>
                        </a:spcAft>
                      </a:pPr>
                      <a:r>
                        <a:rPr lang="ru-RU" sz="2000" b="1" dirty="0">
                          <a:latin typeface="Times New Roman" pitchFamily="18" charset="0"/>
                          <a:ea typeface="Times New Roman"/>
                          <a:cs typeface="Times New Roman" pitchFamily="18" charset="0"/>
                        </a:rPr>
                        <a:t>1</a:t>
                      </a:r>
                      <a:endParaRPr lang="ru-RU" sz="2000" dirty="0">
                        <a:latin typeface="Times New Roman" pitchFamily="18" charset="0"/>
                        <a:ea typeface="Times New Roman"/>
                        <a:cs typeface="Times New Roman" pitchFamily="18" charset="0"/>
                      </a:endParaRPr>
                    </a:p>
                  </a:txBody>
                  <a:tcPr marL="20340" marR="20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385171">
                <a:tc>
                  <a:txBody>
                    <a:bodyPr/>
                    <a:lstStyle/>
                    <a:p>
                      <a:pPr algn="ctr" fontAlgn="ctr">
                        <a:lnSpc>
                          <a:spcPct val="150000"/>
                        </a:lnSpc>
                        <a:spcAft>
                          <a:spcPts val="0"/>
                        </a:spcAft>
                      </a:pPr>
                      <a:r>
                        <a:rPr lang="ru-RU" sz="2000" b="1" dirty="0">
                          <a:solidFill>
                            <a:srgbClr val="FF0000"/>
                          </a:solidFill>
                          <a:latin typeface="Times New Roman" pitchFamily="18" charset="0"/>
                          <a:ea typeface="Times New Roman"/>
                          <a:cs typeface="Times New Roman" pitchFamily="18" charset="0"/>
                        </a:rPr>
                        <a:t>8</a:t>
                      </a:r>
                      <a:endParaRPr lang="ru-RU" sz="2000" dirty="0">
                        <a:solidFill>
                          <a:srgbClr val="FF0000"/>
                        </a:solidFill>
                        <a:latin typeface="Times New Roman" pitchFamily="18" charset="0"/>
                        <a:ea typeface="Times New Roman"/>
                        <a:cs typeface="Times New Roman" pitchFamily="18" charset="0"/>
                      </a:endParaRPr>
                    </a:p>
                  </a:txBody>
                  <a:tcPr marL="20340" marR="20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ctr">
                        <a:lnSpc>
                          <a:spcPct val="150000"/>
                        </a:lnSpc>
                        <a:spcAft>
                          <a:spcPts val="0"/>
                        </a:spcAft>
                      </a:pPr>
                      <a:r>
                        <a:rPr lang="ru-RU" sz="2000" b="1" dirty="0">
                          <a:latin typeface="Times New Roman" pitchFamily="18" charset="0"/>
                          <a:ea typeface="Times New Roman"/>
                          <a:cs typeface="Times New Roman" pitchFamily="18" charset="0"/>
                        </a:rPr>
                        <a:t>3</a:t>
                      </a:r>
                      <a:endParaRPr lang="ru-RU" sz="2000" dirty="0">
                        <a:latin typeface="Times New Roman" pitchFamily="18" charset="0"/>
                        <a:ea typeface="Times New Roman"/>
                        <a:cs typeface="Times New Roman" pitchFamily="18" charset="0"/>
                      </a:endParaRPr>
                    </a:p>
                  </a:txBody>
                  <a:tcPr marL="20340" marR="20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480984">
                <a:tc gridSpan="2">
                  <a:txBody>
                    <a:bodyPr/>
                    <a:lstStyle/>
                    <a:p>
                      <a:pPr algn="ctr" fontAlgn="ctr">
                        <a:lnSpc>
                          <a:spcPct val="150000"/>
                        </a:lnSpc>
                        <a:spcAft>
                          <a:spcPts val="0"/>
                        </a:spcAft>
                      </a:pPr>
                      <a:endParaRPr lang="ru-RU" sz="1200" dirty="0">
                        <a:latin typeface="Bookman Old Style"/>
                        <a:ea typeface="Times New Roman"/>
                        <a:cs typeface="Times New Roman"/>
                      </a:endParaRPr>
                    </a:p>
                  </a:txBody>
                  <a:tcPr marL="20340" marR="2034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ChangeArrowheads="1"/>
          </p:cNvSpPr>
          <p:nvPr/>
        </p:nvSpPr>
        <p:spPr bwMode="auto">
          <a:xfrm>
            <a:off x="500034" y="285728"/>
            <a:ext cx="8501090" cy="618630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87363" algn="l"/>
              </a:tabLst>
            </a:pP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r>
              <a:rPr kumimoji="0" lang="ru-RU" sz="1400"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С именами А. Адашева, А. Курбского, Сильвестра связывается</a:t>
            </a:r>
            <a:endParaRPr kumimoji="0" lang="ru-RU" b="0" i="0" u="none" strike="noStrike" cap="none" normalizeH="0" baseline="0" dirty="0" smtClean="0">
              <a:ln>
                <a:noFill/>
              </a:ln>
              <a:solidFill>
                <a:schemeClr val="tx1"/>
              </a:solidFill>
              <a:effectLst/>
              <a:latin typeface="Arial" pitchFamily="34" charset="0"/>
            </a:endParaRPr>
          </a:p>
          <a:p>
            <a:pPr marL="800100" lvl="1" indent="-342900" eaLnBrk="0" fontAlgn="base" hangingPunct="0">
              <a:spcBef>
                <a:spcPct val="0"/>
              </a:spcBef>
              <a:spcAft>
                <a:spcPct val="0"/>
              </a:spcAft>
              <a:buFont typeface="+mj-lt"/>
              <a:buAutoNum type="arabicPeriod"/>
              <a:tabLst>
                <a:tab pos="487363" algn="l"/>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деятельность Избранной рады</a:t>
            </a:r>
            <a:endParaRPr kumimoji="0" lang="ru-RU" b="0" i="0" u="none" strike="noStrike" cap="none" normalizeH="0" baseline="0" dirty="0" smtClean="0">
              <a:ln>
                <a:noFill/>
              </a:ln>
              <a:solidFill>
                <a:schemeClr val="tx1"/>
              </a:solidFill>
              <a:effectLst/>
              <a:latin typeface="Arial" pitchFamily="34" charset="0"/>
            </a:endParaRPr>
          </a:p>
          <a:p>
            <a:pPr marL="800100" lvl="1" indent="-342900" eaLnBrk="0" fontAlgn="base" hangingPunct="0">
              <a:spcBef>
                <a:spcPct val="0"/>
              </a:spcBef>
              <a:spcAft>
                <a:spcPct val="0"/>
              </a:spcAft>
              <a:buFont typeface="+mj-lt"/>
              <a:buAutoNum type="arabicPeriod"/>
              <a:tabLst>
                <a:tab pos="487363" algn="l"/>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Любеческий съезд</a:t>
            </a:r>
            <a:endParaRPr kumimoji="0" lang="ru-RU" b="0" i="0" u="none" strike="noStrike" cap="none" normalizeH="0" baseline="0" dirty="0" smtClean="0">
              <a:ln>
                <a:noFill/>
              </a:ln>
              <a:solidFill>
                <a:schemeClr val="tx1"/>
              </a:solidFill>
              <a:effectLst/>
              <a:latin typeface="Arial" pitchFamily="34" charset="0"/>
            </a:endParaRPr>
          </a:p>
          <a:p>
            <a:pPr marL="800100" lvl="1" indent="-342900" eaLnBrk="0" fontAlgn="base" hangingPunct="0">
              <a:spcBef>
                <a:spcPct val="0"/>
              </a:spcBef>
              <a:spcAft>
                <a:spcPct val="0"/>
              </a:spcAft>
              <a:buFont typeface="+mj-lt"/>
              <a:buAutoNum type="arabicPeriod"/>
              <a:tabLst>
                <a:tab pos="487363" algn="l"/>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разработка Судебника 1497 г.</a:t>
            </a:r>
            <a:endParaRPr kumimoji="0" lang="ru-RU" b="0" i="0" u="none" strike="noStrike" cap="none" normalizeH="0" baseline="0" dirty="0" smtClean="0">
              <a:ln>
                <a:noFill/>
              </a:ln>
              <a:solidFill>
                <a:schemeClr val="tx1"/>
              </a:solidFill>
              <a:effectLst/>
              <a:latin typeface="Arial" pitchFamily="34" charset="0"/>
            </a:endParaRPr>
          </a:p>
          <a:p>
            <a:pPr marL="800100" lvl="1" indent="-342900" eaLnBrk="0" fontAlgn="base" hangingPunct="0">
              <a:spcBef>
                <a:spcPct val="0"/>
              </a:spcBef>
              <a:spcAft>
                <a:spcPct val="0"/>
              </a:spcAft>
              <a:buFont typeface="+mj-lt"/>
              <a:buAutoNum type="arabicPeriod"/>
              <a:tabLst>
                <a:tab pos="487363" algn="l"/>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Куликовская битва</a:t>
            </a:r>
          </a:p>
          <a:p>
            <a:pPr marL="800100" lvl="1" indent="-342900" eaLnBrk="0" fontAlgn="base" hangingPunct="0">
              <a:spcBef>
                <a:spcPct val="0"/>
              </a:spcBef>
              <a:spcAft>
                <a:spcPct val="0"/>
              </a:spcAft>
              <a:tabLst>
                <a:tab pos="487363" algn="l"/>
              </a:tabLst>
            </a:pPr>
            <a:endParaRPr kumimoji="0" lang="ru-RU"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87363" algn="l"/>
              </a:tabLst>
            </a:pPr>
            <a:r>
              <a:rPr kumimoji="0" lang="ru-RU"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2.</a:t>
            </a:r>
            <a:r>
              <a:rPr kumimoji="0" lang="ru-RU" b="1"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Хан Ахмат встретился на Угре с войсками московского князя</a:t>
            </a:r>
            <a:endParaRPr kumimoji="0" lang="ru-RU" b="0" i="0" u="none" strike="noStrike" cap="none" normalizeH="0" baseline="0" dirty="0" smtClean="0">
              <a:ln>
                <a:noFill/>
              </a:ln>
              <a:solidFill>
                <a:schemeClr val="tx1"/>
              </a:solidFill>
              <a:effectLst/>
              <a:latin typeface="Arial" pitchFamily="34" charset="0"/>
            </a:endParaRPr>
          </a:p>
          <a:p>
            <a:pPr marL="1257300" lvl="2" indent="-342900" eaLnBrk="0" fontAlgn="base" hangingPunct="0">
              <a:spcBef>
                <a:spcPct val="0"/>
              </a:spcBef>
              <a:spcAft>
                <a:spcPct val="0"/>
              </a:spcAft>
              <a:buFont typeface="+mj-lt"/>
              <a:buAutoNum type="arabicPeriod"/>
              <a:tabLst>
                <a:tab pos="487363" algn="l"/>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Ивана Калиты	     3) Ивана IV</a:t>
            </a:r>
            <a:endParaRPr kumimoji="0" lang="ru-RU" b="0" i="0" u="none" strike="noStrike" cap="none" normalizeH="0" baseline="0" dirty="0" smtClean="0">
              <a:ln>
                <a:noFill/>
              </a:ln>
              <a:solidFill>
                <a:schemeClr val="tx1"/>
              </a:solidFill>
              <a:effectLst/>
              <a:latin typeface="Arial" pitchFamily="34" charset="0"/>
            </a:endParaRPr>
          </a:p>
          <a:p>
            <a:pPr marL="1257300" lvl="2" indent="-342900" eaLnBrk="0" fontAlgn="base" hangingPunct="0">
              <a:spcBef>
                <a:spcPct val="0"/>
              </a:spcBef>
              <a:spcAft>
                <a:spcPct val="0"/>
              </a:spcAft>
              <a:buFont typeface="+mj-lt"/>
              <a:buAutoNum type="arabicPeriod"/>
              <a:tabLst>
                <a:tab pos="487363" algn="l"/>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Ивана</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III</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4) Василия Темного</a:t>
            </a:r>
          </a:p>
          <a:p>
            <a:pPr marL="1257300" lvl="2" indent="-342900" eaLnBrk="0" fontAlgn="base" hangingPunct="0">
              <a:spcBef>
                <a:spcPct val="0"/>
              </a:spcBef>
              <a:spcAft>
                <a:spcPct val="0"/>
              </a:spcAft>
              <a:tabLst>
                <a:tab pos="487363" algn="l"/>
              </a:tabLst>
            </a:pPr>
            <a:endParaRPr kumimoji="0" lang="ru-RU"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87363" algn="l"/>
              </a:tabLst>
            </a:pPr>
            <a:r>
              <a:rPr kumimoji="0" lang="ru-RU"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3.</a:t>
            </a:r>
            <a:r>
              <a:rPr kumimoji="0" lang="ru-RU" b="1"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Ивана IV на царство венчал</a:t>
            </a:r>
            <a:endParaRPr kumimoji="0" lang="ru-RU" b="0" i="0" u="none" strike="noStrike" cap="none" normalizeH="0" baseline="0" dirty="0" smtClean="0">
              <a:ln>
                <a:noFill/>
              </a:ln>
              <a:solidFill>
                <a:schemeClr val="tx1"/>
              </a:solidFill>
              <a:effectLst/>
              <a:latin typeface="Arial" pitchFamily="34" charset="0"/>
            </a:endParaRPr>
          </a:p>
          <a:p>
            <a:pPr marL="800100" lvl="1" indent="-342900" eaLnBrk="0" fontAlgn="base" hangingPunct="0">
              <a:spcBef>
                <a:spcPct val="0"/>
              </a:spcBef>
              <a:spcAft>
                <a:spcPct val="0"/>
              </a:spcAft>
              <a:buFont typeface="+mj-lt"/>
              <a:buAutoNum type="arabicPeriod"/>
              <a:tabLst>
                <a:tab pos="487363" algn="l"/>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Макарий </a:t>
            </a:r>
            <a:endParaRPr kumimoji="0" lang="ru-RU" b="0" i="0" u="none" strike="noStrike" cap="none" normalizeH="0" baseline="0" dirty="0" smtClean="0">
              <a:ln>
                <a:noFill/>
              </a:ln>
              <a:solidFill>
                <a:schemeClr val="tx1"/>
              </a:solidFill>
              <a:effectLst/>
              <a:latin typeface="Arial" pitchFamily="34" charset="0"/>
            </a:endParaRPr>
          </a:p>
          <a:p>
            <a:pPr marL="800100" lvl="1" indent="-342900" eaLnBrk="0" fontAlgn="base" hangingPunct="0">
              <a:spcBef>
                <a:spcPct val="0"/>
              </a:spcBef>
              <a:spcAft>
                <a:spcPct val="0"/>
              </a:spcAft>
              <a:buFont typeface="+mj-lt"/>
              <a:buAutoNum type="arabicPeriod"/>
              <a:tabLst>
                <a:tab pos="487363" algn="l"/>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Сергий Радонежский	</a:t>
            </a:r>
            <a:endParaRPr kumimoji="0" lang="ru-RU" b="0" i="0" u="none" strike="noStrike" cap="none" normalizeH="0" baseline="0" dirty="0" smtClean="0">
              <a:ln>
                <a:noFill/>
              </a:ln>
              <a:solidFill>
                <a:schemeClr val="tx1"/>
              </a:solidFill>
              <a:effectLst/>
              <a:latin typeface="Arial" pitchFamily="34" charset="0"/>
            </a:endParaRPr>
          </a:p>
          <a:p>
            <a:pPr marL="800100" lvl="1" indent="-342900" eaLnBrk="0" fontAlgn="base" hangingPunct="0">
              <a:spcBef>
                <a:spcPct val="0"/>
              </a:spcBef>
              <a:spcAft>
                <a:spcPct val="0"/>
              </a:spcAft>
              <a:buFont typeface="+mj-lt"/>
              <a:buAutoNum type="arabicPeriod"/>
              <a:tabLst>
                <a:tab pos="487363" algn="l"/>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Иов</a:t>
            </a:r>
            <a:endParaRPr kumimoji="0" lang="ru-RU" b="0" i="0" u="none" strike="noStrike" cap="none" normalizeH="0" baseline="0" dirty="0" smtClean="0">
              <a:ln>
                <a:noFill/>
              </a:ln>
              <a:solidFill>
                <a:schemeClr val="tx1"/>
              </a:solidFill>
              <a:effectLst/>
              <a:latin typeface="Arial" pitchFamily="34" charset="0"/>
            </a:endParaRPr>
          </a:p>
          <a:p>
            <a:pPr marL="800100" lvl="1" indent="-342900" eaLnBrk="0" fontAlgn="base" hangingPunct="0">
              <a:spcBef>
                <a:spcPct val="0"/>
              </a:spcBef>
              <a:spcAft>
                <a:spcPct val="0"/>
              </a:spcAft>
              <a:buFont typeface="+mj-lt"/>
              <a:buAutoNum type="arabicPeriod"/>
              <a:tabLst>
                <a:tab pos="487363" algn="l"/>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Алексий</a:t>
            </a:r>
          </a:p>
          <a:p>
            <a:pPr marL="800100" lvl="1" indent="-342900" eaLnBrk="0" fontAlgn="base" hangingPunct="0">
              <a:spcBef>
                <a:spcPct val="0"/>
              </a:spcBef>
              <a:spcAft>
                <a:spcPct val="0"/>
              </a:spcAft>
              <a:tabLst>
                <a:tab pos="487363" algn="l"/>
              </a:tabLst>
            </a:pPr>
            <a:endParaRPr kumimoji="0" lang="ru-RU"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87363" algn="l"/>
              </a:tabLst>
            </a:pPr>
            <a:r>
              <a:rPr kumimoji="0" lang="ru-RU"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4.</a:t>
            </a:r>
            <a:r>
              <a:rPr kumimoji="0" lang="ru-RU" b="1"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С именами Бориса и Глеба была связана</a:t>
            </a:r>
            <a:endParaRPr kumimoji="0" lang="ru-RU" b="0" i="0" u="none" strike="noStrike" cap="none" normalizeH="0" baseline="0" dirty="0" smtClean="0">
              <a:ln>
                <a:noFill/>
              </a:ln>
              <a:solidFill>
                <a:schemeClr val="tx1"/>
              </a:solidFill>
              <a:effectLst/>
              <a:latin typeface="Arial" pitchFamily="34" charset="0"/>
            </a:endParaRPr>
          </a:p>
          <a:p>
            <a:pPr marL="800100" lvl="1" indent="-342900" eaLnBrk="0" fontAlgn="base" hangingPunct="0">
              <a:spcBef>
                <a:spcPct val="0"/>
              </a:spcBef>
              <a:spcAft>
                <a:spcPct val="0"/>
              </a:spcAft>
              <a:buFont typeface="+mj-lt"/>
              <a:buAutoNum type="arabicPeriod"/>
              <a:tabLst>
                <a:tab pos="487363" algn="l"/>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междоусобица между сыновьями Владимира</a:t>
            </a:r>
            <a:endParaRPr kumimoji="0" lang="ru-RU" b="0" i="0" u="none" strike="noStrike" cap="none" normalizeH="0" baseline="0" dirty="0" smtClean="0">
              <a:ln>
                <a:noFill/>
              </a:ln>
              <a:solidFill>
                <a:schemeClr val="tx1"/>
              </a:solidFill>
              <a:effectLst/>
              <a:latin typeface="Arial" pitchFamily="34" charset="0"/>
            </a:endParaRPr>
          </a:p>
          <a:p>
            <a:pPr marL="800100" lvl="1" indent="-342900" eaLnBrk="0" fontAlgn="base" hangingPunct="0">
              <a:spcBef>
                <a:spcPct val="0"/>
              </a:spcBef>
              <a:spcAft>
                <a:spcPct val="0"/>
              </a:spcAft>
              <a:buFont typeface="+mj-lt"/>
              <a:buAutoNum type="arabicPeriod"/>
              <a:tabLst>
                <a:tab pos="487363" algn="l"/>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борьба против нашествия монголов</a:t>
            </a:r>
            <a:endParaRPr kumimoji="0" lang="ru-RU" b="0" i="0" u="none" strike="noStrike" cap="none" normalizeH="0" baseline="0" dirty="0" smtClean="0">
              <a:ln>
                <a:noFill/>
              </a:ln>
              <a:solidFill>
                <a:schemeClr val="tx1"/>
              </a:solidFill>
              <a:effectLst/>
              <a:latin typeface="Arial" pitchFamily="34" charset="0"/>
            </a:endParaRPr>
          </a:p>
          <a:p>
            <a:pPr marL="800100" lvl="1" indent="-342900" eaLnBrk="0" fontAlgn="base" hangingPunct="0">
              <a:spcBef>
                <a:spcPct val="0"/>
              </a:spcBef>
              <a:spcAft>
                <a:spcPct val="0"/>
              </a:spcAft>
              <a:buFont typeface="+mj-lt"/>
              <a:buAutoNum type="arabicPeriod"/>
              <a:tabLst>
                <a:tab pos="487363" algn="l"/>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восстание в Новгороде против численников</a:t>
            </a:r>
            <a:endParaRPr kumimoji="0" lang="ru-RU" b="0" i="0" u="none" strike="noStrike" cap="none" normalizeH="0" baseline="0" dirty="0" smtClean="0">
              <a:ln>
                <a:noFill/>
              </a:ln>
              <a:solidFill>
                <a:schemeClr val="tx1"/>
              </a:solidFill>
              <a:effectLst/>
              <a:latin typeface="Arial" pitchFamily="34" charset="0"/>
            </a:endParaRPr>
          </a:p>
          <a:p>
            <a:pPr marL="800100" lvl="1" indent="-342900" eaLnBrk="0" fontAlgn="base" hangingPunct="0">
              <a:spcBef>
                <a:spcPct val="0"/>
              </a:spcBef>
              <a:spcAft>
                <a:spcPct val="0"/>
              </a:spcAft>
              <a:buFont typeface="+mj-lt"/>
              <a:buAutoNum type="arabicPeriod"/>
              <a:tabLst>
                <a:tab pos="487363" algn="l"/>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борьба за власть в Московском княжестве</a:t>
            </a:r>
            <a:endParaRPr kumimoji="0" lang="ru-RU"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87363" algn="l"/>
              </a:tabLst>
            </a:pPr>
            <a:endParaRPr kumimoji="0" lang="ru-RU" sz="1800" b="0" i="0" u="none" strike="noStrike" cap="none" normalizeH="0" baseline="0" dirty="0" smtClean="0">
              <a:ln>
                <a:noFill/>
              </a:ln>
              <a:solidFill>
                <a:schemeClr val="tx1"/>
              </a:solidFill>
              <a:effectLst/>
              <a:latin typeface="Arial"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428596" y="428604"/>
            <a:ext cx="8143932" cy="6001643"/>
          </a:xfrm>
          <a:prstGeom prst="rect">
            <a:avLst/>
          </a:prstGeom>
        </p:spPr>
        <p:txBody>
          <a:bodyPr wrap="square">
            <a:spAutoFit/>
          </a:bodyPr>
          <a:lstStyle/>
          <a:p>
            <a:pPr marL="342900" lvl="0" indent="-342900" fontAlgn="base">
              <a:spcBef>
                <a:spcPct val="0"/>
              </a:spcBef>
              <a:spcAft>
                <a:spcPct val="0"/>
              </a:spcAft>
              <a:buAutoNum type="arabicPeriod" startAt="5"/>
              <a:tabLst>
                <a:tab pos="492125" algn="l"/>
              </a:tabLst>
            </a:pPr>
            <a:r>
              <a:rPr kumimoji="0" lang="ru-RU" sz="1600" b="0" i="0" u="none" strike="noStrike" cap="none" normalizeH="0" baseline="0" dirty="0" smtClean="0">
                <a:ln>
                  <a:noFill/>
                </a:ln>
                <a:solidFill>
                  <a:schemeClr val="tx1"/>
                </a:solidFill>
                <a:effectLst/>
                <a:latin typeface="Bookman Old Style"/>
                <a:ea typeface="Times New Roman" pitchFamily="18" charset="0"/>
                <a:cs typeface="Times New Roman" pitchFamily="18" charset="0"/>
              </a:rPr>
              <a:t>«</a:t>
            </a: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Злым городом</a:t>
            </a:r>
            <a:r>
              <a:rPr kumimoji="0" lang="ru-RU" sz="1600" b="0" i="0" u="none" strike="noStrike" cap="none" normalizeH="0" baseline="0" dirty="0" smtClean="0">
                <a:ln>
                  <a:noFill/>
                </a:ln>
                <a:solidFill>
                  <a:schemeClr val="tx1"/>
                </a:solidFill>
                <a:effectLst/>
                <a:latin typeface="Bookman Old Style"/>
                <a:ea typeface="Times New Roman" pitchFamily="18" charset="0"/>
                <a:cs typeface="Times New Roman" pitchFamily="18" charset="0"/>
              </a:rPr>
              <a:t>»</a:t>
            </a: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назвал Козельск</a:t>
            </a:r>
            <a:endParaRPr kumimoji="0" lang="ru-RU" sz="1600" b="0" i="0" u="none" strike="noStrike" cap="none" normalizeH="0" baseline="0" dirty="0" smtClean="0">
              <a:ln>
                <a:noFill/>
              </a:ln>
              <a:solidFill>
                <a:schemeClr val="tx1"/>
              </a:solidFill>
              <a:effectLst/>
              <a:latin typeface="Bookman Old Style" pitchFamily="18" charset="0"/>
              <a:ea typeface="Times New Roman" pitchFamily="18" charset="0"/>
              <a:cs typeface="Bookman Old Style" pitchFamily="18" charset="0"/>
            </a:endParaRPr>
          </a:p>
          <a:p>
            <a:pPr marL="1257300" lvl="2" indent="-342900" eaLnBrk="0" fontAlgn="base" hangingPunct="0">
              <a:spcBef>
                <a:spcPct val="0"/>
              </a:spcBef>
              <a:spcAft>
                <a:spcPct val="0"/>
              </a:spcAft>
              <a:buFont typeface="+mj-lt"/>
              <a:buAutoNum type="arabicPeriod"/>
              <a:tabLst>
                <a:tab pos="492125" algn="l"/>
              </a:tabLst>
            </a:pP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хан Тимур</a:t>
            </a:r>
            <a:endParaRPr kumimoji="0" lang="ru-RU" sz="1600" b="0" i="0" u="none" strike="noStrike" cap="none" normalizeH="0" baseline="0" dirty="0" smtClean="0">
              <a:ln>
                <a:noFill/>
              </a:ln>
              <a:solidFill>
                <a:schemeClr val="tx1"/>
              </a:solidFill>
              <a:effectLst/>
              <a:latin typeface="Arial" pitchFamily="34" charset="0"/>
            </a:endParaRPr>
          </a:p>
          <a:p>
            <a:pPr marL="1257300" lvl="2" indent="-342900" eaLnBrk="0" fontAlgn="base" hangingPunct="0">
              <a:spcBef>
                <a:spcPct val="0"/>
              </a:spcBef>
              <a:spcAft>
                <a:spcPct val="0"/>
              </a:spcAft>
              <a:buFont typeface="+mj-lt"/>
              <a:buAutoNum type="arabicPeriod"/>
              <a:tabLst>
                <a:tab pos="492125" algn="l"/>
              </a:tabLst>
            </a:pP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хан Ахмат</a:t>
            </a:r>
            <a:endParaRPr kumimoji="0" lang="ru-RU" sz="1600" b="0" i="0" u="none" strike="noStrike" cap="none" normalizeH="0" baseline="0" dirty="0" smtClean="0">
              <a:ln>
                <a:noFill/>
              </a:ln>
              <a:solidFill>
                <a:schemeClr val="tx1"/>
              </a:solidFill>
              <a:effectLst/>
              <a:latin typeface="Arial" pitchFamily="34" charset="0"/>
            </a:endParaRPr>
          </a:p>
          <a:p>
            <a:pPr marL="1257300" lvl="2" indent="-342900" eaLnBrk="0" fontAlgn="base" hangingPunct="0">
              <a:spcBef>
                <a:spcPct val="0"/>
              </a:spcBef>
              <a:spcAft>
                <a:spcPct val="0"/>
              </a:spcAft>
              <a:buFont typeface="+mj-lt"/>
              <a:buAutoNum type="arabicPeriod"/>
              <a:tabLst>
                <a:tab pos="492125" algn="l"/>
              </a:tabLst>
            </a:pP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хан Батый</a:t>
            </a:r>
            <a:endParaRPr kumimoji="0" lang="ru-RU" sz="1600" b="0" i="0" u="none" strike="noStrike" cap="none" normalizeH="0" baseline="0" dirty="0" smtClean="0">
              <a:ln>
                <a:noFill/>
              </a:ln>
              <a:solidFill>
                <a:schemeClr val="tx1"/>
              </a:solidFill>
              <a:effectLst/>
              <a:latin typeface="Arial" pitchFamily="34" charset="0"/>
            </a:endParaRPr>
          </a:p>
          <a:p>
            <a:pPr marL="1257300" lvl="2" indent="-342900" eaLnBrk="0" fontAlgn="base" hangingPunct="0">
              <a:spcBef>
                <a:spcPct val="0"/>
              </a:spcBef>
              <a:spcAft>
                <a:spcPct val="0"/>
              </a:spcAft>
              <a:buFont typeface="+mj-lt"/>
              <a:buAutoNum type="arabicPeriod"/>
              <a:tabLst>
                <a:tab pos="492125" algn="l"/>
              </a:tabLst>
            </a:pP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хан Чингисхан</a:t>
            </a:r>
            <a:endParaRPr kumimoji="0" lang="ru-RU" sz="1600" b="0" i="0" u="none" strike="noStrike" cap="none" normalizeH="0" baseline="0" dirty="0" smtClean="0">
              <a:ln>
                <a:noFill/>
              </a:ln>
              <a:solidFill>
                <a:schemeClr val="tx1"/>
              </a:solidFill>
              <a:effectLst/>
              <a:latin typeface="Bookman Old Style" pitchFamily="18" charset="0"/>
              <a:ea typeface="Times New Roman" pitchFamily="18" charset="0"/>
              <a:cs typeface="Bookman Old Style" pitchFamily="18" charset="0"/>
            </a:endParaRPr>
          </a:p>
          <a:p>
            <a:pPr lvl="0" eaLnBrk="0" fontAlgn="base" hangingPunct="0">
              <a:spcBef>
                <a:spcPct val="0"/>
              </a:spcBef>
              <a:spcAft>
                <a:spcPct val="0"/>
              </a:spcAft>
              <a:tabLst>
                <a:tab pos="492125" algn="l"/>
              </a:tabLst>
            </a:pPr>
            <a:endParaRPr kumimoji="0" lang="ru-RU" sz="1600" b="0" i="0" u="none" strike="noStrike" cap="none" normalizeH="0" baseline="0" dirty="0" smtClean="0">
              <a:ln>
                <a:noFill/>
              </a:ln>
              <a:solidFill>
                <a:schemeClr val="tx1"/>
              </a:solidFill>
              <a:effectLst/>
              <a:latin typeface="Arial" pitchFamily="34" charset="0"/>
            </a:endParaRPr>
          </a:p>
          <a:p>
            <a:pPr lvl="0" eaLnBrk="0" fontAlgn="base" hangingPunct="0">
              <a:spcBef>
                <a:spcPct val="0"/>
              </a:spcBef>
              <a:spcAft>
                <a:spcPct val="0"/>
              </a:spcAft>
              <a:tabLst>
                <a:tab pos="492125" algn="l"/>
              </a:tabLst>
            </a:pPr>
            <a:r>
              <a:rPr kumimoji="0" lang="ru-RU" sz="1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6.   </a:t>
            </a: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С именами Ивана Федорова и Петра Мстислава связывается</a:t>
            </a:r>
            <a:endParaRPr kumimoji="0" lang="ru-RU" sz="1600" b="0" i="0" u="none" strike="noStrike" cap="none" normalizeH="0" baseline="0" dirty="0" smtClean="0">
              <a:ln>
                <a:noFill/>
              </a:ln>
              <a:solidFill>
                <a:schemeClr val="tx1"/>
              </a:solidFill>
              <a:effectLst/>
              <a:latin typeface="Arial" pitchFamily="34" charset="0"/>
            </a:endParaRPr>
          </a:p>
          <a:p>
            <a:pPr marL="1257300" lvl="2" indent="-342900" eaLnBrk="0" fontAlgn="base" hangingPunct="0">
              <a:spcBef>
                <a:spcPct val="0"/>
              </a:spcBef>
              <a:spcAft>
                <a:spcPct val="0"/>
              </a:spcAft>
              <a:buFont typeface="+mj-lt"/>
              <a:buAutoNum type="arabicPeriod"/>
              <a:tabLst>
                <a:tab pos="492125" algn="l"/>
              </a:tabLst>
            </a:pP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появление алфавита на Руси</a:t>
            </a:r>
            <a:endParaRPr kumimoji="0" lang="ru-RU" sz="1600" b="0" i="0" u="none" strike="noStrike" cap="none" normalizeH="0" baseline="0" dirty="0" smtClean="0">
              <a:ln>
                <a:noFill/>
              </a:ln>
              <a:solidFill>
                <a:schemeClr val="tx1"/>
              </a:solidFill>
              <a:effectLst/>
              <a:latin typeface="Arial" pitchFamily="34" charset="0"/>
            </a:endParaRPr>
          </a:p>
          <a:p>
            <a:pPr marL="1257300" lvl="2" indent="-342900" eaLnBrk="0" fontAlgn="base" hangingPunct="0">
              <a:spcBef>
                <a:spcPct val="0"/>
              </a:spcBef>
              <a:spcAft>
                <a:spcPct val="0"/>
              </a:spcAft>
              <a:buFont typeface="+mj-lt"/>
              <a:buAutoNum type="arabicPeriod"/>
              <a:tabLst>
                <a:tab pos="492125" algn="l"/>
              </a:tabLst>
            </a:pP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строительство Московского Кремля</a:t>
            </a:r>
            <a:endParaRPr kumimoji="0" lang="ru-RU" sz="1600" b="0" i="0" u="none" strike="noStrike" cap="none" normalizeH="0" baseline="0" dirty="0" smtClean="0">
              <a:ln>
                <a:noFill/>
              </a:ln>
              <a:solidFill>
                <a:schemeClr val="tx1"/>
              </a:solidFill>
              <a:effectLst/>
              <a:latin typeface="Arial" pitchFamily="34" charset="0"/>
            </a:endParaRPr>
          </a:p>
          <a:p>
            <a:pPr marL="1257300" lvl="2" indent="-342900" eaLnBrk="0" fontAlgn="base" hangingPunct="0">
              <a:spcBef>
                <a:spcPct val="0"/>
              </a:spcBef>
              <a:spcAft>
                <a:spcPct val="0"/>
              </a:spcAft>
              <a:buFont typeface="+mj-lt"/>
              <a:buAutoNum type="arabicPeriod"/>
              <a:tabLst>
                <a:tab pos="492125" algn="l"/>
              </a:tabLst>
            </a:pP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роспись Ферапонтова монастыря</a:t>
            </a:r>
            <a:endParaRPr kumimoji="0" lang="ru-RU" sz="1600" b="0" i="0" u="none" strike="noStrike" cap="none" normalizeH="0" baseline="0" dirty="0" smtClean="0">
              <a:ln>
                <a:noFill/>
              </a:ln>
              <a:solidFill>
                <a:schemeClr val="tx1"/>
              </a:solidFill>
              <a:effectLst/>
              <a:latin typeface="Arial" pitchFamily="34" charset="0"/>
            </a:endParaRPr>
          </a:p>
          <a:p>
            <a:pPr marL="1257300" lvl="2" indent="-342900" eaLnBrk="0" fontAlgn="base" hangingPunct="0">
              <a:spcBef>
                <a:spcPct val="0"/>
              </a:spcBef>
              <a:spcAft>
                <a:spcPct val="0"/>
              </a:spcAft>
              <a:buFont typeface="+mj-lt"/>
              <a:buAutoNum type="arabicPeriod"/>
              <a:tabLst>
                <a:tab pos="492125" algn="l"/>
              </a:tabLst>
            </a:pP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начало книгопечатания на Руси</a:t>
            </a:r>
          </a:p>
          <a:p>
            <a:pPr lvl="0" eaLnBrk="0" fontAlgn="base" hangingPunct="0">
              <a:spcBef>
                <a:spcPct val="0"/>
              </a:spcBef>
              <a:spcAft>
                <a:spcPct val="0"/>
              </a:spcAft>
              <a:buFontTx/>
              <a:buChar char="•"/>
              <a:tabLst>
                <a:tab pos="492125" algn="l"/>
              </a:tabLst>
            </a:pPr>
            <a:endParaRPr kumimoji="0" lang="ru-RU" sz="1600" b="0" i="0" u="none" strike="noStrike" cap="none" normalizeH="0" baseline="0" dirty="0" smtClean="0">
              <a:ln>
                <a:noFill/>
              </a:ln>
              <a:solidFill>
                <a:schemeClr val="tx1"/>
              </a:solidFill>
              <a:effectLst/>
              <a:latin typeface="Arial" pitchFamily="34" charset="0"/>
            </a:endParaRPr>
          </a:p>
          <a:p>
            <a:pPr marL="342900" lvl="0" indent="-342900" eaLnBrk="0" fontAlgn="base" hangingPunct="0">
              <a:spcBef>
                <a:spcPct val="0"/>
              </a:spcBef>
              <a:spcAft>
                <a:spcPct val="0"/>
              </a:spcAft>
              <a:buAutoNum type="arabicPeriod" startAt="7"/>
              <a:tabLst>
                <a:tab pos="492125" algn="l"/>
              </a:tabLst>
            </a:pP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С именами Юрия Даниловича, Ивана Калиты, Дмитрия Грозные</a:t>
            </a:r>
            <a:r>
              <a:rPr kumimoji="0" lang="ru-RU" sz="1600"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Очи, Александра</a:t>
            </a:r>
          </a:p>
          <a:p>
            <a:pPr marL="342900" lvl="0" indent="-342900" eaLnBrk="0" fontAlgn="base" hangingPunct="0">
              <a:spcBef>
                <a:spcPct val="0"/>
              </a:spcBef>
              <a:spcAft>
                <a:spcPct val="0"/>
              </a:spcAft>
              <a:tabLst>
                <a:tab pos="492125" algn="l"/>
              </a:tabLst>
            </a:pPr>
            <a:r>
              <a:rPr lang="ru-RU" sz="1600" dirty="0">
                <a:latin typeface="Times New Roman" pitchFamily="18" charset="0"/>
                <a:ea typeface="Times New Roman" pitchFamily="18" charset="0"/>
                <a:cs typeface="Times New Roman" pitchFamily="18" charset="0"/>
              </a:rPr>
              <a:t> </a:t>
            </a:r>
            <a:r>
              <a:rPr lang="ru-RU" sz="1600" dirty="0" smtClean="0">
                <a:latin typeface="Times New Roman" pitchFamily="18" charset="0"/>
                <a:ea typeface="Times New Roman" pitchFamily="18" charset="0"/>
                <a:cs typeface="Times New Roman" pitchFamily="18" charset="0"/>
              </a:rPr>
              <a:t>      </a:t>
            </a: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Михайловича связана</a:t>
            </a:r>
            <a:endParaRPr kumimoji="0" lang="ru-RU" sz="1600" b="0" i="0" u="none" strike="noStrike" cap="none" normalizeH="0" baseline="0" dirty="0" smtClean="0">
              <a:ln>
                <a:noFill/>
              </a:ln>
              <a:solidFill>
                <a:schemeClr val="tx1"/>
              </a:solidFill>
              <a:effectLst/>
              <a:latin typeface="Arial" pitchFamily="34" charset="0"/>
            </a:endParaRPr>
          </a:p>
          <a:p>
            <a:pPr marL="1257300" lvl="2" indent="-342900" eaLnBrk="0" fontAlgn="base" hangingPunct="0">
              <a:spcBef>
                <a:spcPct val="0"/>
              </a:spcBef>
              <a:spcAft>
                <a:spcPct val="0"/>
              </a:spcAft>
              <a:buFont typeface="+mj-lt"/>
              <a:buAutoNum type="arabicPeriod"/>
              <a:tabLst>
                <a:tab pos="492125" algn="l"/>
              </a:tabLst>
            </a:pP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борьба за великое княжение</a:t>
            </a:r>
            <a:endParaRPr kumimoji="0" lang="ru-RU" sz="1600" b="0" i="0" u="none" strike="noStrike" cap="none" normalizeH="0" baseline="0" dirty="0" smtClean="0">
              <a:ln>
                <a:noFill/>
              </a:ln>
              <a:solidFill>
                <a:schemeClr val="tx1"/>
              </a:solidFill>
              <a:effectLst/>
              <a:latin typeface="Arial" pitchFamily="34" charset="0"/>
            </a:endParaRPr>
          </a:p>
          <a:p>
            <a:pPr marL="1257300" lvl="2" indent="-342900" eaLnBrk="0" fontAlgn="base" hangingPunct="0">
              <a:spcBef>
                <a:spcPct val="0"/>
              </a:spcBef>
              <a:spcAft>
                <a:spcPct val="0"/>
              </a:spcAft>
              <a:buFont typeface="+mj-lt"/>
              <a:buAutoNum type="arabicPeriod"/>
              <a:tabLst>
                <a:tab pos="492125" algn="l"/>
              </a:tabLst>
            </a:pP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междоусобица в Московском княжестве</a:t>
            </a:r>
            <a:endParaRPr kumimoji="0" lang="ru-RU" sz="1600" b="0" i="0" u="none" strike="noStrike" cap="none" normalizeH="0" baseline="0" dirty="0" smtClean="0">
              <a:ln>
                <a:noFill/>
              </a:ln>
              <a:solidFill>
                <a:schemeClr val="tx1"/>
              </a:solidFill>
              <a:effectLst/>
              <a:latin typeface="Arial" pitchFamily="34" charset="0"/>
            </a:endParaRPr>
          </a:p>
          <a:p>
            <a:pPr marL="1257300" lvl="2" indent="-342900" eaLnBrk="0" fontAlgn="base" hangingPunct="0">
              <a:spcBef>
                <a:spcPct val="0"/>
              </a:spcBef>
              <a:spcAft>
                <a:spcPct val="0"/>
              </a:spcAft>
              <a:buFont typeface="+mj-lt"/>
              <a:buAutoNum type="arabicPeriod"/>
              <a:tabLst>
                <a:tab pos="492125" algn="l"/>
              </a:tabLst>
            </a:pP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Ливонская война</a:t>
            </a:r>
            <a:endParaRPr kumimoji="0" lang="ru-RU" sz="1600" b="0" i="0" u="none" strike="noStrike" cap="none" normalizeH="0" baseline="0" dirty="0" smtClean="0">
              <a:ln>
                <a:noFill/>
              </a:ln>
              <a:solidFill>
                <a:schemeClr val="tx1"/>
              </a:solidFill>
              <a:effectLst/>
              <a:latin typeface="Arial" pitchFamily="34" charset="0"/>
            </a:endParaRPr>
          </a:p>
          <a:p>
            <a:pPr marL="1257300" lvl="2" indent="-342900" eaLnBrk="0" fontAlgn="base" hangingPunct="0">
              <a:spcBef>
                <a:spcPct val="0"/>
              </a:spcBef>
              <a:spcAft>
                <a:spcPct val="0"/>
              </a:spcAft>
              <a:buFont typeface="+mj-lt"/>
              <a:buAutoNum type="arabicPeriod"/>
              <a:tabLst>
                <a:tab pos="492125" algn="l"/>
              </a:tabLst>
            </a:pP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Куликовская битва</a:t>
            </a:r>
          </a:p>
          <a:p>
            <a:pPr lvl="0" eaLnBrk="0" fontAlgn="base" hangingPunct="0">
              <a:spcBef>
                <a:spcPct val="0"/>
              </a:spcBef>
              <a:spcAft>
                <a:spcPct val="0"/>
              </a:spcAft>
              <a:buFontTx/>
              <a:buChar char="•"/>
              <a:tabLst>
                <a:tab pos="492125" algn="l"/>
              </a:tabLst>
            </a:pPr>
            <a:endParaRPr kumimoji="0" lang="ru-RU" sz="1600" b="0" i="0" u="none" strike="noStrike" cap="none" normalizeH="0" baseline="0" dirty="0" smtClean="0">
              <a:ln>
                <a:noFill/>
              </a:ln>
              <a:solidFill>
                <a:schemeClr val="tx1"/>
              </a:solidFill>
              <a:effectLst/>
              <a:latin typeface="Arial" pitchFamily="34" charset="0"/>
            </a:endParaRPr>
          </a:p>
          <a:p>
            <a:pPr lvl="0" eaLnBrk="0" fontAlgn="base" hangingPunct="0">
              <a:spcBef>
                <a:spcPct val="0"/>
              </a:spcBef>
              <a:spcAft>
                <a:spcPct val="0"/>
              </a:spcAft>
              <a:tabLst>
                <a:tab pos="492125" algn="l"/>
              </a:tabLst>
            </a:pPr>
            <a:r>
              <a:rPr kumimoji="0" lang="ru-RU" sz="1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8.	</a:t>
            </a: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Владимир Мономах принял участие</a:t>
            </a:r>
            <a:endParaRPr kumimoji="0" lang="ru-RU" sz="1600" b="0" i="0" u="none" strike="noStrike" cap="none" normalizeH="0" baseline="0" dirty="0" smtClean="0">
              <a:ln>
                <a:noFill/>
              </a:ln>
              <a:solidFill>
                <a:schemeClr val="tx1"/>
              </a:solidFill>
              <a:effectLst/>
              <a:latin typeface="Arial" pitchFamily="34" charset="0"/>
            </a:endParaRPr>
          </a:p>
          <a:p>
            <a:pPr marL="1257300" lvl="2" indent="-342900" eaLnBrk="0" fontAlgn="base" hangingPunct="0">
              <a:spcBef>
                <a:spcPct val="0"/>
              </a:spcBef>
              <a:spcAft>
                <a:spcPct val="0"/>
              </a:spcAft>
              <a:buFont typeface="+mj-lt"/>
              <a:buAutoNum type="arabicPeriod"/>
              <a:tabLst>
                <a:tab pos="492125" algn="l"/>
              </a:tabLst>
            </a:pP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 Любеческом съезде</a:t>
            </a:r>
            <a:endParaRPr kumimoji="0" lang="ru-RU" sz="1600" b="0" i="0" u="none" strike="noStrike" cap="none" normalizeH="0" baseline="0" dirty="0" smtClean="0">
              <a:ln>
                <a:noFill/>
              </a:ln>
              <a:solidFill>
                <a:schemeClr val="tx1"/>
              </a:solidFill>
              <a:effectLst/>
              <a:latin typeface="Arial" pitchFamily="34" charset="0"/>
            </a:endParaRPr>
          </a:p>
          <a:p>
            <a:pPr marL="1257300" lvl="2" indent="-342900" eaLnBrk="0" fontAlgn="base" hangingPunct="0">
              <a:spcBef>
                <a:spcPct val="0"/>
              </a:spcBef>
              <a:spcAft>
                <a:spcPct val="0"/>
              </a:spcAft>
              <a:buFont typeface="+mj-lt"/>
              <a:buAutoNum type="arabicPeriod"/>
              <a:tabLst>
                <a:tab pos="492125" algn="l"/>
              </a:tabLst>
            </a:pP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 крещении Руси</a:t>
            </a:r>
            <a:endParaRPr kumimoji="0" lang="ru-RU" sz="1600" b="0" i="0" u="none" strike="noStrike" cap="none" normalizeH="0" baseline="0" dirty="0" smtClean="0">
              <a:ln>
                <a:noFill/>
              </a:ln>
              <a:solidFill>
                <a:schemeClr val="tx1"/>
              </a:solidFill>
              <a:effectLst/>
              <a:latin typeface="Arial" pitchFamily="34" charset="0"/>
            </a:endParaRPr>
          </a:p>
          <a:p>
            <a:pPr marL="1257300" lvl="2" indent="-342900" eaLnBrk="0" fontAlgn="base" hangingPunct="0">
              <a:spcBef>
                <a:spcPct val="0"/>
              </a:spcBef>
              <a:spcAft>
                <a:spcPct val="0"/>
              </a:spcAft>
              <a:buFont typeface="+mj-lt"/>
              <a:buAutoNum type="arabicPeriod"/>
              <a:tabLst>
                <a:tab pos="492125" algn="l"/>
              </a:tabLst>
            </a:pP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 походе на Царьград</a:t>
            </a:r>
            <a:endParaRPr kumimoji="0" lang="ru-RU" sz="1600" b="0" i="0" u="none" strike="noStrike" cap="none" normalizeH="0" baseline="0" dirty="0" smtClean="0">
              <a:ln>
                <a:noFill/>
              </a:ln>
              <a:solidFill>
                <a:schemeClr val="tx1"/>
              </a:solidFill>
              <a:effectLst/>
              <a:latin typeface="Arial" pitchFamily="34" charset="0"/>
            </a:endParaRPr>
          </a:p>
          <a:p>
            <a:pPr marL="1257300" lvl="2" indent="-342900" eaLnBrk="0" fontAlgn="base" hangingPunct="0">
              <a:spcBef>
                <a:spcPct val="0"/>
              </a:spcBef>
              <a:spcAft>
                <a:spcPct val="0"/>
              </a:spcAft>
              <a:buFont typeface="+mj-lt"/>
              <a:buAutoNum type="arabicPeriod"/>
              <a:tabLst>
                <a:tab pos="492125" algn="l"/>
              </a:tabLst>
            </a:pP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 походе на печенегов</a:t>
            </a:r>
            <a:endParaRPr kumimoji="0" lang="ru-RU" sz="1600" b="0" i="0" u="none" strike="noStrike" cap="none" normalizeH="0" baseline="0" dirty="0" smtClean="0">
              <a:ln>
                <a:noFill/>
              </a:ln>
              <a:solidFill>
                <a:schemeClr val="tx1"/>
              </a:solidFill>
              <a:effectLst/>
              <a:latin typeface="Arial" pitchFamily="34" charset="0"/>
            </a:endParaRPr>
          </a:p>
        </p:txBody>
      </p:sp>
      <p:sp>
        <p:nvSpPr>
          <p:cNvPr id="4" name="Управляющая кнопка: далее 3">
            <a:hlinkClick r:id="" action="ppaction://hlinkshowjump?jump=nextslide" highlightClick="1"/>
          </p:cNvPr>
          <p:cNvSpPr/>
          <p:nvPr/>
        </p:nvSpPr>
        <p:spPr>
          <a:xfrm>
            <a:off x="4786314" y="2714620"/>
            <a:ext cx="642942" cy="214314"/>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79653"/>
            <a:ext cx="9144000" cy="203132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ru-RU" sz="1400" b="1" dirty="0" smtClean="0">
                <a:latin typeface="Times New Roman" pitchFamily="18" charset="0"/>
                <a:cs typeface="Times New Roman" pitchFamily="18" charset="0"/>
              </a:rPr>
              <a:t>Тимур </a:t>
            </a:r>
            <a:r>
              <a:rPr lang="ru-RU" sz="1400" b="1" dirty="0" err="1" smtClean="0">
                <a:latin typeface="Times New Roman" pitchFamily="18" charset="0"/>
                <a:cs typeface="Times New Roman" pitchFamily="18" charset="0"/>
              </a:rPr>
              <a:t>Кутлуг</a:t>
            </a:r>
            <a:r>
              <a:rPr lang="ru-RU" sz="1400" dirty="0" smtClean="0">
                <a:latin typeface="Times New Roman" pitchFamily="18" charset="0"/>
                <a:cs typeface="Times New Roman" pitchFamily="18" charset="0"/>
              </a:rPr>
              <a:t> — хан </a:t>
            </a:r>
            <a:r>
              <a:rPr lang="ru-RU" sz="1400" dirty="0" smtClean="0">
                <a:latin typeface="Times New Roman" pitchFamily="18" charset="0"/>
                <a:cs typeface="Times New Roman" pitchFamily="18" charset="0"/>
                <a:hlinkClick r:id="rId2" tooltip="Золотая Орда"/>
              </a:rPr>
              <a:t>Золотой Орды</a:t>
            </a:r>
            <a:r>
              <a:rPr lang="ru-RU" sz="1400" dirty="0" smtClean="0">
                <a:latin typeface="Times New Roman" pitchFamily="18" charset="0"/>
                <a:cs typeface="Times New Roman" pitchFamily="18" charset="0"/>
              </a:rPr>
              <a:t> в </a:t>
            </a:r>
            <a:r>
              <a:rPr lang="ru-RU" sz="1400" dirty="0" smtClean="0">
                <a:latin typeface="Times New Roman" pitchFamily="18" charset="0"/>
                <a:cs typeface="Times New Roman" pitchFamily="18" charset="0"/>
                <a:hlinkClick r:id="rId3" tooltip="1395"/>
              </a:rPr>
              <a:t>1395</a:t>
            </a:r>
            <a:r>
              <a:rPr lang="ru-RU" sz="1400" dirty="0" smtClean="0">
                <a:latin typeface="Times New Roman" pitchFamily="18" charset="0"/>
                <a:cs typeface="Times New Roman" pitchFamily="18" charset="0"/>
              </a:rPr>
              <a:t>—</a:t>
            </a:r>
            <a:r>
              <a:rPr lang="ru-RU" sz="1400" dirty="0" smtClean="0">
                <a:latin typeface="Times New Roman" pitchFamily="18" charset="0"/>
                <a:cs typeface="Times New Roman" pitchFamily="18" charset="0"/>
                <a:hlinkClick r:id="rId4" tooltip="1399"/>
              </a:rPr>
              <a:t>1399</a:t>
            </a:r>
            <a:r>
              <a:rPr lang="ru-RU" sz="1400" dirty="0" smtClean="0">
                <a:latin typeface="Times New Roman" pitchFamily="18" charset="0"/>
                <a:cs typeface="Times New Roman" pitchFamily="18" charset="0"/>
              </a:rPr>
              <a:t>. После поражения </a:t>
            </a:r>
            <a:r>
              <a:rPr lang="ru-RU" sz="1400" dirty="0" smtClean="0">
                <a:latin typeface="Times New Roman" pitchFamily="18" charset="0"/>
                <a:cs typeface="Times New Roman" pitchFamily="18" charset="0"/>
                <a:hlinkClick r:id="rId5" tooltip="Тохтамыш"/>
              </a:rPr>
              <a:t>Тохтамыша</a:t>
            </a:r>
            <a:r>
              <a:rPr lang="ru-RU" sz="1400" dirty="0" smtClean="0">
                <a:latin typeface="Times New Roman" pitchFamily="18" charset="0"/>
                <a:cs typeface="Times New Roman" pitchFamily="18" charset="0"/>
              </a:rPr>
              <a:t>, был посажен на </a:t>
            </a:r>
            <a:r>
              <a:rPr lang="ru-RU" sz="1400" dirty="0" smtClean="0">
                <a:latin typeface="Times New Roman" pitchFamily="18" charset="0"/>
                <a:cs typeface="Times New Roman" pitchFamily="18" charset="0"/>
                <a:hlinkClick r:id="rId2" tooltip="Золотая Орда"/>
              </a:rPr>
              <a:t>Золотоордынский</a:t>
            </a:r>
            <a:r>
              <a:rPr lang="ru-RU" sz="1400" dirty="0" smtClean="0">
                <a:latin typeface="Times New Roman" pitchFamily="18" charset="0"/>
                <a:cs typeface="Times New Roman" pitchFamily="18" charset="0"/>
              </a:rPr>
              <a:t> престол могущественным темником </a:t>
            </a:r>
            <a:r>
              <a:rPr lang="ru-RU" sz="1400" dirty="0" err="1" smtClean="0">
                <a:latin typeface="Times New Roman" pitchFamily="18" charset="0"/>
                <a:cs typeface="Times New Roman" pitchFamily="18" charset="0"/>
                <a:hlinkClick r:id="rId6" tooltip="Едигей"/>
              </a:rPr>
              <a:t>Едигеем</a:t>
            </a:r>
            <a:r>
              <a:rPr lang="ru-RU" sz="1400" dirty="0" smtClean="0">
                <a:latin typeface="Times New Roman" pitchFamily="18" charset="0"/>
                <a:cs typeface="Times New Roman" pitchFamily="18" charset="0"/>
              </a:rPr>
              <a:t>, который был фактическим правителем Орды. Тохтамыш не терял надежды на восстановление своей власти в Золотой Орде и для этого заключил союз с князем </a:t>
            </a:r>
            <a:r>
              <a:rPr lang="ru-RU" sz="1400" dirty="0" err="1" smtClean="0">
                <a:latin typeface="Times New Roman" pitchFamily="18" charset="0"/>
                <a:cs typeface="Times New Roman" pitchFamily="18" charset="0"/>
                <a:hlinkClick r:id="rId7" tooltip="Витовт"/>
              </a:rPr>
              <a:t>Витовтом</a:t>
            </a:r>
            <a:r>
              <a:rPr lang="ru-RU" sz="1400" dirty="0" smtClean="0">
                <a:latin typeface="Times New Roman" pitchFamily="18" charset="0"/>
                <a:cs typeface="Times New Roman" pitchFamily="18" charset="0"/>
              </a:rPr>
              <a:t>. В 1399 произошла грандиозная битва на </a:t>
            </a:r>
            <a:r>
              <a:rPr lang="ru-RU" sz="1400" dirty="0" err="1" smtClean="0">
                <a:latin typeface="Times New Roman" pitchFamily="18" charset="0"/>
                <a:cs typeface="Times New Roman" pitchFamily="18" charset="0"/>
                <a:hlinkClick r:id="rId8" tooltip="Битва на Ворскле"/>
              </a:rPr>
              <a:t>Ворксле</a:t>
            </a:r>
            <a:r>
              <a:rPr lang="ru-RU" sz="1400" dirty="0" smtClean="0">
                <a:latin typeface="Times New Roman" pitchFamily="18" charset="0"/>
                <a:cs typeface="Times New Roman" pitchFamily="18" charset="0"/>
              </a:rPr>
              <a:t>. Войска Тимур </a:t>
            </a:r>
            <a:r>
              <a:rPr lang="ru-RU" sz="1400" dirty="0" err="1" smtClean="0">
                <a:latin typeface="Times New Roman" pitchFamily="18" charset="0"/>
                <a:cs typeface="Times New Roman" pitchFamily="18" charset="0"/>
              </a:rPr>
              <a:t>Кутлуга</a:t>
            </a:r>
            <a:r>
              <a:rPr lang="ru-RU" sz="1400" dirty="0" smtClean="0">
                <a:latin typeface="Times New Roman" pitchFamily="18" charset="0"/>
                <a:cs typeface="Times New Roman" pitchFamily="18" charset="0"/>
              </a:rPr>
              <a:t> под командованием </a:t>
            </a:r>
            <a:r>
              <a:rPr lang="ru-RU" sz="1400" dirty="0" err="1" smtClean="0">
                <a:latin typeface="Times New Roman" pitchFamily="18" charset="0"/>
                <a:cs typeface="Times New Roman" pitchFamily="18" charset="0"/>
              </a:rPr>
              <a:t>Едигея</a:t>
            </a:r>
            <a:r>
              <a:rPr lang="ru-RU" sz="1400" dirty="0" smtClean="0">
                <a:latin typeface="Times New Roman" pitchFamily="18" charset="0"/>
                <a:cs typeface="Times New Roman" pitchFamily="18" charset="0"/>
              </a:rPr>
              <a:t> наголову разбили объединённые войска </a:t>
            </a:r>
            <a:r>
              <a:rPr lang="ru-RU" sz="1400" dirty="0" err="1" smtClean="0">
                <a:latin typeface="Times New Roman" pitchFamily="18" charset="0"/>
                <a:cs typeface="Times New Roman" pitchFamily="18" charset="0"/>
              </a:rPr>
              <a:t>Витовта</a:t>
            </a:r>
            <a:r>
              <a:rPr lang="ru-RU" sz="1400" dirty="0" smtClean="0">
                <a:latin typeface="Times New Roman" pitchFamily="18" charset="0"/>
                <a:cs typeface="Times New Roman" pitchFamily="18" charset="0"/>
              </a:rPr>
              <a:t> и Тохтамыша. Тохтамыш бежал в Сибирь, где у него было ещё немало сторонников. Там он захватил власть в Тюменском юрте (1399). Но и победитель — хан </a:t>
            </a:r>
            <a:r>
              <a:rPr lang="ru-RU" sz="1400" dirty="0" err="1" smtClean="0">
                <a:latin typeface="Times New Roman" pitchFamily="18" charset="0"/>
                <a:cs typeface="Times New Roman" pitchFamily="18" charset="0"/>
              </a:rPr>
              <a:t>Тимур-Кутлуг</a:t>
            </a:r>
            <a:r>
              <a:rPr lang="ru-RU" sz="1400" dirty="0" smtClean="0">
                <a:latin typeface="Times New Roman" pitchFamily="18" charset="0"/>
                <a:cs typeface="Times New Roman" pitchFamily="18" charset="0"/>
              </a:rPr>
              <a:t> не долго почивал на лаврах славы после этого грандиозного сражения. Ещё очень молодой хан, видимо, стал проявлять стремление не только называться ханом, но и править своим ханством. Поэтому темник </a:t>
            </a:r>
            <a:r>
              <a:rPr lang="ru-RU" sz="1400" dirty="0" err="1" smtClean="0">
                <a:latin typeface="Times New Roman" pitchFamily="18" charset="0"/>
                <a:cs typeface="Times New Roman" pitchFamily="18" charset="0"/>
                <a:hlinkClick r:id="rId6" tooltip="Едигей"/>
              </a:rPr>
              <a:t>Едигей</a:t>
            </a:r>
            <a:r>
              <a:rPr lang="ru-RU" sz="1400" dirty="0" smtClean="0">
                <a:latin typeface="Times New Roman" pitchFamily="18" charset="0"/>
                <a:cs typeface="Times New Roman" pitchFamily="18" charset="0"/>
              </a:rPr>
              <a:t> организовал государственный переворот, убив </a:t>
            </a:r>
            <a:r>
              <a:rPr lang="ru-RU" sz="1400" dirty="0" err="1" smtClean="0">
                <a:latin typeface="Times New Roman" pitchFamily="18" charset="0"/>
                <a:cs typeface="Times New Roman" pitchFamily="18" charset="0"/>
              </a:rPr>
              <a:t>Тимур-Кутлуга</a:t>
            </a:r>
            <a:r>
              <a:rPr lang="ru-RU" sz="1400" dirty="0" smtClean="0">
                <a:latin typeface="Times New Roman" pitchFamily="18" charset="0"/>
                <a:cs typeface="Times New Roman" pitchFamily="18" charset="0"/>
              </a:rPr>
              <a:t> и возведя в ханское достоинство его младшего брата </a:t>
            </a:r>
            <a:r>
              <a:rPr lang="ru-RU" sz="1400" dirty="0" err="1" smtClean="0">
                <a:latin typeface="Times New Roman" pitchFamily="18" charset="0"/>
                <a:cs typeface="Times New Roman" pitchFamily="18" charset="0"/>
                <a:hlinkClick r:id="rId9" tooltip="Гийас уд-Дин Шадибек-хан (страница отсутствует)"/>
              </a:rPr>
              <a:t>Шадибека</a:t>
            </a:r>
            <a:r>
              <a:rPr lang="ru-RU" sz="1400" dirty="0" smtClean="0">
                <a:latin typeface="Times New Roman" pitchFamily="18" charset="0"/>
                <a:cs typeface="Times New Roman" pitchFamily="18" charset="0"/>
              </a:rPr>
              <a:t>.</a:t>
            </a:r>
            <a:endParaRPr lang="ru-RU" sz="1400" dirty="0">
              <a:latin typeface="Times New Roman" pitchFamily="18" charset="0"/>
              <a:cs typeface="Times New Roman" pitchFamily="18" charset="0"/>
            </a:endParaRPr>
          </a:p>
        </p:txBody>
      </p:sp>
      <p:sp>
        <p:nvSpPr>
          <p:cNvPr id="3" name="Прямоугольник 2"/>
          <p:cNvSpPr/>
          <p:nvPr/>
        </p:nvSpPr>
        <p:spPr>
          <a:xfrm>
            <a:off x="0" y="2143116"/>
            <a:ext cx="8929718" cy="138499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ru-RU" sz="1400" dirty="0" smtClean="0">
                <a:solidFill>
                  <a:schemeClr val="dk1"/>
                </a:solidFill>
                <a:latin typeface="Times New Roman" pitchFamily="18" charset="0"/>
                <a:cs typeface="Times New Roman" pitchFamily="18" charset="0"/>
              </a:rPr>
              <a:t>Согласно тексту летописи на откосе северной двери он расписан </a:t>
            </a:r>
            <a:r>
              <a:rPr lang="ru-RU" sz="1400" dirty="0" err="1" smtClean="0">
                <a:solidFill>
                  <a:schemeClr val="dk1"/>
                </a:solidFill>
                <a:latin typeface="Times New Roman" pitchFamily="18" charset="0"/>
                <a:cs typeface="Times New Roman" pitchFamily="18" charset="0"/>
                <a:hlinkClick r:id="rId10" tooltip="Дионисий (иконописец)"/>
              </a:rPr>
              <a:t>Дионисием</a:t>
            </a:r>
            <a:r>
              <a:rPr lang="ru-RU" sz="1400" dirty="0" smtClean="0">
                <a:solidFill>
                  <a:schemeClr val="dk1"/>
                </a:solidFill>
                <a:latin typeface="Times New Roman" pitchFamily="18" charset="0"/>
                <a:cs typeface="Times New Roman" pitchFamily="18" charset="0"/>
              </a:rPr>
              <a:t> и его сыновьями с </a:t>
            </a:r>
            <a:r>
              <a:rPr lang="ru-RU" sz="1400" dirty="0" smtClean="0">
                <a:solidFill>
                  <a:schemeClr val="dk1"/>
                </a:solidFill>
                <a:latin typeface="Times New Roman" pitchFamily="18" charset="0"/>
                <a:cs typeface="Times New Roman" pitchFamily="18" charset="0"/>
                <a:hlinkClick r:id="rId11" tooltip="6 августа"/>
              </a:rPr>
              <a:t>6 августа</a:t>
            </a:r>
            <a:r>
              <a:rPr lang="ru-RU" sz="1400" dirty="0" smtClean="0">
                <a:solidFill>
                  <a:schemeClr val="dk1"/>
                </a:solidFill>
                <a:latin typeface="Times New Roman" pitchFamily="18" charset="0"/>
                <a:cs typeface="Times New Roman" pitchFamily="18" charset="0"/>
              </a:rPr>
              <a:t> по </a:t>
            </a:r>
            <a:r>
              <a:rPr lang="ru-RU" sz="1400" dirty="0" smtClean="0">
                <a:solidFill>
                  <a:schemeClr val="dk1"/>
                </a:solidFill>
                <a:latin typeface="Times New Roman" pitchFamily="18" charset="0"/>
                <a:cs typeface="Times New Roman" pitchFamily="18" charset="0"/>
                <a:hlinkClick r:id="rId12" tooltip="8 сентября"/>
              </a:rPr>
              <a:t>8 сентября</a:t>
            </a:r>
            <a:r>
              <a:rPr lang="ru-RU" sz="1400" dirty="0" smtClean="0">
                <a:solidFill>
                  <a:schemeClr val="dk1"/>
                </a:solidFill>
                <a:latin typeface="Times New Roman" pitchFamily="18" charset="0"/>
                <a:cs typeface="Times New Roman" pitchFamily="18" charset="0"/>
              </a:rPr>
              <a:t> </a:t>
            </a:r>
            <a:r>
              <a:rPr lang="ru-RU" sz="1400" dirty="0" smtClean="0">
                <a:solidFill>
                  <a:schemeClr val="dk1"/>
                </a:solidFill>
                <a:latin typeface="Times New Roman" pitchFamily="18" charset="0"/>
                <a:cs typeface="Times New Roman" pitchFamily="18" charset="0"/>
                <a:hlinkClick r:id="rId13" tooltip="1502"/>
              </a:rPr>
              <a:t>1502</a:t>
            </a:r>
            <a:r>
              <a:rPr lang="ru-RU" sz="1400" dirty="0" smtClean="0">
                <a:solidFill>
                  <a:schemeClr val="dk1"/>
                </a:solidFill>
                <a:latin typeface="Times New Roman" pitchFamily="18" charset="0"/>
                <a:cs typeface="Times New Roman" pitchFamily="18" charset="0"/>
              </a:rPr>
              <a:t> г. Это единственная сохранившаяся </a:t>
            </a:r>
            <a:r>
              <a:rPr lang="ru-RU" sz="1400" dirty="0" smtClean="0">
                <a:solidFill>
                  <a:schemeClr val="dk1"/>
                </a:solidFill>
                <a:latin typeface="Times New Roman" pitchFamily="18" charset="0"/>
                <a:cs typeface="Times New Roman" pitchFamily="18" charset="0"/>
                <a:hlinkClick r:id="rId14" tooltip="Роспись (страница отсутствует)"/>
              </a:rPr>
              <a:t>роспись</a:t>
            </a:r>
            <a:r>
              <a:rPr lang="ru-RU" sz="1400" dirty="0" smtClean="0">
                <a:solidFill>
                  <a:schemeClr val="dk1"/>
                </a:solidFill>
                <a:latin typeface="Times New Roman" pitchFamily="18" charset="0"/>
                <a:cs typeface="Times New Roman" pitchFamily="18" charset="0"/>
              </a:rPr>
              <a:t> выдающегося представителя </a:t>
            </a:r>
            <a:r>
              <a:rPr lang="ru-RU" sz="1400" dirty="0" smtClean="0">
                <a:solidFill>
                  <a:schemeClr val="dk1"/>
                </a:solidFill>
                <a:latin typeface="Times New Roman" pitchFamily="18" charset="0"/>
                <a:cs typeface="Times New Roman" pitchFamily="18" charset="0"/>
                <a:hlinkClick r:id="rId15" tooltip="Московская иконописная школа (страница отсутствует)"/>
              </a:rPr>
              <a:t>московской иконописной школы</a:t>
            </a:r>
            <a:r>
              <a:rPr lang="ru-RU" sz="1400" dirty="0" smtClean="0">
                <a:solidFill>
                  <a:schemeClr val="dk1"/>
                </a:solidFill>
                <a:latin typeface="Times New Roman" pitchFamily="18" charset="0"/>
                <a:cs typeface="Times New Roman" pitchFamily="18" charset="0"/>
              </a:rPr>
              <a:t>, главного </a:t>
            </a:r>
            <a:r>
              <a:rPr lang="ru-RU" sz="1400" dirty="0" smtClean="0">
                <a:solidFill>
                  <a:schemeClr val="dk1"/>
                </a:solidFill>
                <a:latin typeface="Times New Roman" pitchFamily="18" charset="0"/>
                <a:cs typeface="Times New Roman" pitchFamily="18" charset="0"/>
                <a:hlinkClick r:id="rId16" tooltip="Художник"/>
              </a:rPr>
              <a:t>художника</a:t>
            </a:r>
            <a:r>
              <a:rPr lang="ru-RU" sz="1400" dirty="0" smtClean="0">
                <a:solidFill>
                  <a:schemeClr val="dk1"/>
                </a:solidFill>
                <a:latin typeface="Times New Roman" pitchFamily="18" charset="0"/>
                <a:cs typeface="Times New Roman" pitchFamily="18" charset="0"/>
              </a:rPr>
              <a:t> рубежа </a:t>
            </a:r>
            <a:r>
              <a:rPr lang="ru-RU" sz="1400" dirty="0" smtClean="0">
                <a:solidFill>
                  <a:schemeClr val="dk1"/>
                </a:solidFill>
                <a:latin typeface="Times New Roman" pitchFamily="18" charset="0"/>
                <a:cs typeface="Times New Roman" pitchFamily="18" charset="0"/>
                <a:hlinkClick r:id="rId17" tooltip="XV век"/>
              </a:rPr>
              <a:t>XV</a:t>
            </a:r>
            <a:r>
              <a:rPr lang="ru-RU" sz="1400" dirty="0" smtClean="0">
                <a:solidFill>
                  <a:schemeClr val="dk1"/>
                </a:solidFill>
                <a:latin typeface="Times New Roman" pitchFamily="18" charset="0"/>
                <a:cs typeface="Times New Roman" pitchFamily="18" charset="0"/>
              </a:rPr>
              <a:t> — </a:t>
            </a:r>
            <a:r>
              <a:rPr lang="ru-RU" sz="1400" dirty="0" smtClean="0">
                <a:solidFill>
                  <a:schemeClr val="dk1"/>
                </a:solidFill>
                <a:latin typeface="Times New Roman" pitchFamily="18" charset="0"/>
                <a:cs typeface="Times New Roman" pitchFamily="18" charset="0"/>
                <a:hlinkClick r:id="rId18" tooltip="XVI век"/>
              </a:rPr>
              <a:t>XVI веков</a:t>
            </a:r>
            <a:r>
              <a:rPr lang="ru-RU" sz="1400" dirty="0" smtClean="0">
                <a:solidFill>
                  <a:schemeClr val="dk1"/>
                </a:solidFill>
                <a:latin typeface="Times New Roman" pitchFamily="18" charset="0"/>
                <a:cs typeface="Times New Roman" pitchFamily="18" charset="0"/>
              </a:rPr>
              <a:t>.</a:t>
            </a:r>
          </a:p>
          <a:p>
            <a:r>
              <a:rPr lang="ru-RU" sz="1400" dirty="0" smtClean="0">
                <a:solidFill>
                  <a:schemeClr val="dk1"/>
                </a:solidFill>
                <a:latin typeface="Times New Roman" pitchFamily="18" charset="0"/>
                <a:cs typeface="Times New Roman" pitchFamily="18" charset="0"/>
              </a:rPr>
              <a:t>После разрушения немецкими фашистами в годы </a:t>
            </a:r>
            <a:r>
              <a:rPr lang="ru-RU" sz="1400" dirty="0" smtClean="0">
                <a:solidFill>
                  <a:schemeClr val="dk1"/>
                </a:solidFill>
                <a:latin typeface="Times New Roman" pitchFamily="18" charset="0"/>
                <a:cs typeface="Times New Roman" pitchFamily="18" charset="0"/>
                <a:hlinkClick r:id="rId19" tooltip="Вторая мировая война"/>
              </a:rPr>
              <a:t>Второй мировой войны</a:t>
            </a:r>
            <a:r>
              <a:rPr lang="ru-RU" sz="1400" dirty="0" smtClean="0">
                <a:solidFill>
                  <a:schemeClr val="dk1"/>
                </a:solidFill>
                <a:latin typeface="Times New Roman" pitchFamily="18" charset="0"/>
                <a:cs typeface="Times New Roman" pitchFamily="18" charset="0"/>
              </a:rPr>
              <a:t> прославленных стенных росписей </a:t>
            </a:r>
            <a:r>
              <a:rPr lang="ru-RU" sz="1400" dirty="0" smtClean="0">
                <a:solidFill>
                  <a:schemeClr val="dk1"/>
                </a:solidFill>
                <a:latin typeface="Times New Roman" pitchFamily="18" charset="0"/>
                <a:cs typeface="Times New Roman" pitchFamily="18" charset="0"/>
                <a:hlinkClick r:id="rId20" tooltip="XII век"/>
              </a:rPr>
              <a:t>XII</a:t>
            </a:r>
            <a:r>
              <a:rPr lang="ru-RU" sz="1400" dirty="0" smtClean="0">
                <a:solidFill>
                  <a:schemeClr val="dk1"/>
                </a:solidFill>
                <a:latin typeface="Times New Roman" pitchFamily="18" charset="0"/>
                <a:cs typeface="Times New Roman" pitchFamily="18" charset="0"/>
              </a:rPr>
              <a:t> — </a:t>
            </a:r>
            <a:r>
              <a:rPr lang="ru-RU" sz="1400" dirty="0" smtClean="0">
                <a:solidFill>
                  <a:schemeClr val="dk1"/>
                </a:solidFill>
                <a:latin typeface="Times New Roman" pitchFamily="18" charset="0"/>
                <a:cs typeface="Times New Roman" pitchFamily="18" charset="0"/>
                <a:hlinkClick r:id="rId17" tooltip="XV век"/>
              </a:rPr>
              <a:t>XV</a:t>
            </a:r>
            <a:r>
              <a:rPr lang="ru-RU" sz="1400" dirty="0" smtClean="0">
                <a:solidFill>
                  <a:schemeClr val="dk1"/>
                </a:solidFill>
                <a:latin typeface="Times New Roman" pitchFamily="18" charset="0"/>
                <a:cs typeface="Times New Roman" pitchFamily="18" charset="0"/>
              </a:rPr>
              <a:t> вв. в </a:t>
            </a:r>
            <a:r>
              <a:rPr lang="ru-RU" sz="1400" dirty="0" smtClean="0">
                <a:solidFill>
                  <a:schemeClr val="dk1"/>
                </a:solidFill>
                <a:latin typeface="Times New Roman" pitchFamily="18" charset="0"/>
                <a:cs typeface="Times New Roman" pitchFamily="18" charset="0"/>
                <a:hlinkClick r:id="rId21" tooltip="Новгород"/>
              </a:rPr>
              <a:t>Новгороде</a:t>
            </a:r>
            <a:r>
              <a:rPr lang="ru-RU" sz="1400" dirty="0" smtClean="0">
                <a:solidFill>
                  <a:schemeClr val="dk1"/>
                </a:solidFill>
                <a:latin typeface="Times New Roman" pitchFamily="18" charset="0"/>
                <a:cs typeface="Times New Roman" pitchFamily="18" charset="0"/>
              </a:rPr>
              <a:t> (</a:t>
            </a:r>
            <a:r>
              <a:rPr lang="ru-RU" sz="1400" dirty="0" err="1" smtClean="0">
                <a:solidFill>
                  <a:schemeClr val="dk1"/>
                </a:solidFill>
                <a:latin typeface="Times New Roman" pitchFamily="18" charset="0"/>
                <a:cs typeface="Times New Roman" pitchFamily="18" charset="0"/>
                <a:hlinkClick r:id="rId22" tooltip="Церковь Спаса на Нередице"/>
              </a:rPr>
              <a:t>Нередица</a:t>
            </a:r>
            <a:r>
              <a:rPr lang="ru-RU" sz="1400" dirty="0" smtClean="0">
                <a:solidFill>
                  <a:schemeClr val="dk1"/>
                </a:solidFill>
                <a:latin typeface="Times New Roman" pitchFamily="18" charset="0"/>
                <a:cs typeface="Times New Roman" pitchFamily="18" charset="0"/>
              </a:rPr>
              <a:t>, Волотово, </a:t>
            </a:r>
            <a:r>
              <a:rPr lang="ru-RU" sz="1400" dirty="0" err="1" smtClean="0">
                <a:solidFill>
                  <a:schemeClr val="dk1"/>
                </a:solidFill>
                <a:latin typeface="Times New Roman" pitchFamily="18" charset="0"/>
                <a:cs typeface="Times New Roman" pitchFamily="18" charset="0"/>
              </a:rPr>
              <a:t>Ковалево</a:t>
            </a:r>
            <a:r>
              <a:rPr lang="ru-RU" sz="1400" dirty="0" smtClean="0">
                <a:solidFill>
                  <a:schemeClr val="dk1"/>
                </a:solidFill>
                <a:latin typeface="Times New Roman" pitchFamily="18" charset="0"/>
                <a:cs typeface="Times New Roman" pitchFamily="18" charset="0"/>
              </a:rPr>
              <a:t>, Сковородка) фрески Дионисия остались единственным полностью уцелевшим ансамблем фресок </a:t>
            </a:r>
            <a:r>
              <a:rPr lang="ru-RU" sz="1400" dirty="0" smtClean="0">
                <a:solidFill>
                  <a:schemeClr val="dk1"/>
                </a:solidFill>
                <a:latin typeface="Times New Roman" pitchFamily="18" charset="0"/>
                <a:cs typeface="Times New Roman" pitchFamily="18" charset="0"/>
                <a:hlinkClick r:id="rId23" tooltip="Древняя Русь"/>
              </a:rPr>
              <a:t>Древней Руси</a:t>
            </a:r>
            <a:r>
              <a:rPr lang="ru-RU" sz="1400" dirty="0" smtClean="0">
                <a:solidFill>
                  <a:schemeClr val="dk1"/>
                </a:solidFill>
                <a:latin typeface="Times New Roman" pitchFamily="18" charset="0"/>
                <a:cs typeface="Times New Roman" pitchFamily="18" charset="0"/>
              </a:rPr>
              <a:t>.</a:t>
            </a:r>
          </a:p>
        </p:txBody>
      </p:sp>
      <p:sp>
        <p:nvSpPr>
          <p:cNvPr id="4" name="Управляющая кнопка: назад 3">
            <a:hlinkClick r:id="" action="ppaction://hlinkshowjump?jump=previousslide" highlightClick="1"/>
          </p:cNvPr>
          <p:cNvSpPr/>
          <p:nvPr/>
        </p:nvSpPr>
        <p:spPr>
          <a:xfrm>
            <a:off x="8358214" y="6429396"/>
            <a:ext cx="785786" cy="428604"/>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785786" y="1142984"/>
          <a:ext cx="2928958" cy="4874206"/>
        </p:xfrm>
        <a:graphic>
          <a:graphicData uri="http://schemas.openxmlformats.org/drawingml/2006/table">
            <a:tbl>
              <a:tblPr/>
              <a:tblGrid>
                <a:gridCol w="1759299"/>
                <a:gridCol w="1169659"/>
              </a:tblGrid>
              <a:tr h="439649">
                <a:tc>
                  <a:txBody>
                    <a:bodyPr/>
                    <a:lstStyle/>
                    <a:p>
                      <a:pPr algn="ctr" fontAlgn="ctr">
                        <a:lnSpc>
                          <a:spcPct val="150000"/>
                        </a:lnSpc>
                        <a:spcAft>
                          <a:spcPts val="0"/>
                        </a:spcAft>
                      </a:pPr>
                      <a:r>
                        <a:rPr lang="ru-RU" sz="1200" b="1" dirty="0">
                          <a:solidFill>
                            <a:srgbClr val="FF0000"/>
                          </a:solidFill>
                          <a:latin typeface="Bookman Old Style"/>
                          <a:ea typeface="Times New Roman"/>
                          <a:cs typeface="Bookman Old Style"/>
                        </a:rPr>
                        <a:t>№</a:t>
                      </a:r>
                      <a:endParaRPr lang="ru-RU" sz="1200" dirty="0">
                        <a:solidFill>
                          <a:srgbClr val="FF0000"/>
                        </a:solidFill>
                        <a:latin typeface="Bookman Old Style"/>
                        <a:ea typeface="Times New Roman"/>
                        <a:cs typeface="Times New Roman"/>
                      </a:endParaRPr>
                    </a:p>
                  </a:txBody>
                  <a:tcPr marL="20340" marR="20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lnSpc>
                          <a:spcPct val="150000"/>
                        </a:lnSpc>
                        <a:spcAft>
                          <a:spcPts val="0"/>
                        </a:spcAft>
                      </a:pPr>
                      <a:r>
                        <a:rPr lang="ru-RU" sz="1200" b="1" dirty="0">
                          <a:solidFill>
                            <a:srgbClr val="FF0000"/>
                          </a:solidFill>
                          <a:latin typeface="Bookman Old Style"/>
                          <a:ea typeface="Times New Roman"/>
                          <a:cs typeface="Bookman Old Style"/>
                        </a:rPr>
                        <a:t>Номера заданий</a:t>
                      </a:r>
                      <a:endParaRPr lang="ru-RU" sz="1200" dirty="0">
                        <a:solidFill>
                          <a:srgbClr val="FF0000"/>
                        </a:solidFill>
                        <a:latin typeface="Bookman Old Style"/>
                        <a:ea typeface="Times New Roman"/>
                        <a:cs typeface="Times New Roman"/>
                      </a:endParaRPr>
                    </a:p>
                  </a:txBody>
                  <a:tcPr marL="20340" marR="20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1189">
                <a:tc>
                  <a:txBody>
                    <a:bodyPr/>
                    <a:lstStyle/>
                    <a:p>
                      <a:pPr algn="ctr" fontAlgn="ctr">
                        <a:lnSpc>
                          <a:spcPct val="150000"/>
                        </a:lnSpc>
                        <a:spcAft>
                          <a:spcPts val="0"/>
                        </a:spcAft>
                      </a:pPr>
                      <a:r>
                        <a:rPr lang="ru-RU" sz="1200" b="1" dirty="0">
                          <a:solidFill>
                            <a:srgbClr val="FF0000"/>
                          </a:solidFill>
                          <a:latin typeface="Bookman Old Style"/>
                          <a:ea typeface="Times New Roman"/>
                          <a:cs typeface="Bookman Old Style"/>
                        </a:rPr>
                        <a:t>теста</a:t>
                      </a:r>
                      <a:endParaRPr lang="ru-RU" sz="1200" dirty="0">
                        <a:solidFill>
                          <a:srgbClr val="FF0000"/>
                        </a:solidFill>
                        <a:latin typeface="Bookman Old Style"/>
                        <a:ea typeface="Times New Roman"/>
                        <a:cs typeface="Times New Roman"/>
                      </a:endParaRPr>
                    </a:p>
                  </a:txBody>
                  <a:tcPr marL="20340" marR="20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lnSpc>
                          <a:spcPct val="150000"/>
                        </a:lnSpc>
                        <a:spcAft>
                          <a:spcPts val="0"/>
                        </a:spcAft>
                      </a:pPr>
                      <a:r>
                        <a:rPr lang="ru-RU" sz="1200" b="1" dirty="0">
                          <a:solidFill>
                            <a:srgbClr val="FF0000"/>
                          </a:solidFill>
                          <a:latin typeface="Bookman Old Style"/>
                          <a:ea typeface="Times New Roman"/>
                          <a:cs typeface="Bookman Old Style"/>
                        </a:rPr>
                        <a:t>А2</a:t>
                      </a:r>
                      <a:endParaRPr lang="ru-RU" sz="1200" dirty="0">
                        <a:solidFill>
                          <a:srgbClr val="FF0000"/>
                        </a:solidFill>
                        <a:latin typeface="Bookman Old Style"/>
                        <a:ea typeface="Times New Roman"/>
                        <a:cs typeface="Times New Roman"/>
                      </a:endParaRPr>
                    </a:p>
                  </a:txBody>
                  <a:tcPr marL="20340" marR="20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1189">
                <a:tc>
                  <a:txBody>
                    <a:bodyPr/>
                    <a:lstStyle/>
                    <a:p>
                      <a:pPr algn="ctr" fontAlgn="ctr">
                        <a:lnSpc>
                          <a:spcPct val="150000"/>
                        </a:lnSpc>
                        <a:spcAft>
                          <a:spcPts val="0"/>
                        </a:spcAft>
                      </a:pPr>
                      <a:r>
                        <a:rPr lang="ru-RU" sz="1800" b="1" dirty="0">
                          <a:solidFill>
                            <a:srgbClr val="FF0000"/>
                          </a:solidFill>
                          <a:latin typeface="Times New Roman" pitchFamily="18" charset="0"/>
                          <a:ea typeface="Times New Roman"/>
                          <a:cs typeface="Times New Roman" pitchFamily="18" charset="0"/>
                        </a:rPr>
                        <a:t>1</a:t>
                      </a:r>
                      <a:endParaRPr lang="ru-RU" sz="1800" dirty="0">
                        <a:solidFill>
                          <a:srgbClr val="FF0000"/>
                        </a:solidFill>
                        <a:latin typeface="Times New Roman" pitchFamily="18" charset="0"/>
                        <a:ea typeface="Times New Roman"/>
                        <a:cs typeface="Times New Roman" pitchFamily="18" charset="0"/>
                      </a:endParaRPr>
                    </a:p>
                  </a:txBody>
                  <a:tcPr marL="20340" marR="20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50000"/>
                        </a:lnSpc>
                        <a:spcAft>
                          <a:spcPts val="0"/>
                        </a:spcAft>
                      </a:pPr>
                      <a:r>
                        <a:rPr lang="ru-RU" sz="1800" b="1" dirty="0">
                          <a:latin typeface="Times New Roman" pitchFamily="18" charset="0"/>
                          <a:ea typeface="Times New Roman"/>
                          <a:cs typeface="Times New Roman" pitchFamily="18" charset="0"/>
                        </a:rPr>
                        <a:t>1</a:t>
                      </a:r>
                      <a:endParaRPr lang="ru-RU" sz="1800" dirty="0">
                        <a:latin typeface="Times New Roman" pitchFamily="18" charset="0"/>
                        <a:ea typeface="Times New Roman"/>
                        <a:cs typeface="Times New Roman" pitchFamily="18" charset="0"/>
                      </a:endParaRPr>
                    </a:p>
                  </a:txBody>
                  <a:tcPr marL="20340" marR="20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1189">
                <a:tc>
                  <a:txBody>
                    <a:bodyPr/>
                    <a:lstStyle/>
                    <a:p>
                      <a:pPr marL="281305" fontAlgn="ctr">
                        <a:lnSpc>
                          <a:spcPct val="150000"/>
                        </a:lnSpc>
                        <a:spcAft>
                          <a:spcPts val="0"/>
                        </a:spcAft>
                      </a:pPr>
                      <a:r>
                        <a:rPr lang="ru-RU" sz="1800" b="1" spc="250" dirty="0" smtClean="0">
                          <a:solidFill>
                            <a:srgbClr val="FF0000"/>
                          </a:solidFill>
                          <a:latin typeface="Times New Roman" pitchFamily="18" charset="0"/>
                          <a:ea typeface="Times New Roman"/>
                          <a:cs typeface="Times New Roman" pitchFamily="18" charset="0"/>
                        </a:rPr>
                        <a:t>      2  </a:t>
                      </a:r>
                      <a:endParaRPr lang="ru-RU" sz="1800" dirty="0">
                        <a:solidFill>
                          <a:srgbClr val="FF0000"/>
                        </a:solidFill>
                        <a:latin typeface="Times New Roman" pitchFamily="18" charset="0"/>
                        <a:ea typeface="Times New Roman"/>
                        <a:cs typeface="Times New Roman" pitchFamily="18" charset="0"/>
                      </a:endParaRPr>
                    </a:p>
                  </a:txBody>
                  <a:tcPr marL="20340" marR="20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50000"/>
                        </a:lnSpc>
                        <a:spcAft>
                          <a:spcPts val="0"/>
                        </a:spcAft>
                      </a:pPr>
                      <a:r>
                        <a:rPr lang="ru-RU" sz="1800" b="1" dirty="0">
                          <a:latin typeface="Times New Roman" pitchFamily="18" charset="0"/>
                          <a:ea typeface="Times New Roman"/>
                          <a:cs typeface="Times New Roman" pitchFamily="18" charset="0"/>
                        </a:rPr>
                        <a:t>2</a:t>
                      </a:r>
                      <a:endParaRPr lang="ru-RU" sz="1800" dirty="0">
                        <a:latin typeface="Times New Roman" pitchFamily="18" charset="0"/>
                        <a:ea typeface="Times New Roman"/>
                        <a:cs typeface="Times New Roman" pitchFamily="18" charset="0"/>
                      </a:endParaRPr>
                    </a:p>
                  </a:txBody>
                  <a:tcPr marL="20340" marR="20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8499">
                <a:tc>
                  <a:txBody>
                    <a:bodyPr/>
                    <a:lstStyle/>
                    <a:p>
                      <a:pPr algn="ctr" fontAlgn="ctr">
                        <a:lnSpc>
                          <a:spcPct val="150000"/>
                        </a:lnSpc>
                        <a:spcAft>
                          <a:spcPts val="0"/>
                        </a:spcAft>
                      </a:pPr>
                      <a:r>
                        <a:rPr lang="ru-RU" sz="1800" b="1" dirty="0">
                          <a:solidFill>
                            <a:srgbClr val="FF0000"/>
                          </a:solidFill>
                          <a:latin typeface="Times New Roman" pitchFamily="18" charset="0"/>
                          <a:ea typeface="Times New Roman"/>
                          <a:cs typeface="Times New Roman" pitchFamily="18" charset="0"/>
                        </a:rPr>
                        <a:t>3</a:t>
                      </a:r>
                      <a:endParaRPr lang="ru-RU" sz="1800" dirty="0">
                        <a:solidFill>
                          <a:srgbClr val="FF0000"/>
                        </a:solidFill>
                        <a:latin typeface="Times New Roman" pitchFamily="18" charset="0"/>
                        <a:ea typeface="Times New Roman"/>
                        <a:cs typeface="Times New Roman" pitchFamily="18" charset="0"/>
                      </a:endParaRPr>
                    </a:p>
                  </a:txBody>
                  <a:tcPr marL="20340" marR="20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50000"/>
                        </a:lnSpc>
                        <a:spcAft>
                          <a:spcPts val="0"/>
                        </a:spcAft>
                      </a:pPr>
                      <a:r>
                        <a:rPr lang="ru-RU" sz="1800" b="1" dirty="0">
                          <a:latin typeface="Times New Roman" pitchFamily="18" charset="0"/>
                          <a:ea typeface="Times New Roman"/>
                          <a:cs typeface="Times New Roman" pitchFamily="18" charset="0"/>
                        </a:rPr>
                        <a:t>1</a:t>
                      </a:r>
                      <a:endParaRPr lang="ru-RU" sz="1800" dirty="0">
                        <a:latin typeface="Times New Roman" pitchFamily="18" charset="0"/>
                        <a:ea typeface="Times New Roman"/>
                        <a:cs typeface="Times New Roman" pitchFamily="18" charset="0"/>
                      </a:endParaRPr>
                    </a:p>
                  </a:txBody>
                  <a:tcPr marL="20340" marR="20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1189">
                <a:tc>
                  <a:txBody>
                    <a:bodyPr/>
                    <a:lstStyle/>
                    <a:p>
                      <a:pPr algn="ctr" fontAlgn="ctr">
                        <a:lnSpc>
                          <a:spcPct val="150000"/>
                        </a:lnSpc>
                        <a:spcAft>
                          <a:spcPts val="0"/>
                        </a:spcAft>
                      </a:pPr>
                      <a:r>
                        <a:rPr lang="ru-RU" sz="1800" b="1" dirty="0">
                          <a:solidFill>
                            <a:srgbClr val="FF0000"/>
                          </a:solidFill>
                          <a:latin typeface="Times New Roman" pitchFamily="18" charset="0"/>
                          <a:ea typeface="Times New Roman"/>
                          <a:cs typeface="Times New Roman" pitchFamily="18" charset="0"/>
                        </a:rPr>
                        <a:t>4</a:t>
                      </a:r>
                      <a:endParaRPr lang="ru-RU" sz="1800" dirty="0">
                        <a:solidFill>
                          <a:srgbClr val="FF0000"/>
                        </a:solidFill>
                        <a:latin typeface="Times New Roman" pitchFamily="18" charset="0"/>
                        <a:ea typeface="Times New Roman"/>
                        <a:cs typeface="Times New Roman" pitchFamily="18" charset="0"/>
                      </a:endParaRPr>
                    </a:p>
                  </a:txBody>
                  <a:tcPr marL="20340" marR="20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50000"/>
                        </a:lnSpc>
                        <a:spcAft>
                          <a:spcPts val="0"/>
                        </a:spcAft>
                      </a:pPr>
                      <a:r>
                        <a:rPr lang="ru-RU" sz="1800" b="1" dirty="0">
                          <a:latin typeface="Times New Roman" pitchFamily="18" charset="0"/>
                          <a:ea typeface="Times New Roman"/>
                          <a:cs typeface="Times New Roman" pitchFamily="18" charset="0"/>
                        </a:rPr>
                        <a:t>1</a:t>
                      </a:r>
                      <a:endParaRPr lang="ru-RU" sz="1800" dirty="0">
                        <a:latin typeface="Times New Roman" pitchFamily="18" charset="0"/>
                        <a:ea typeface="Times New Roman"/>
                        <a:cs typeface="Times New Roman" pitchFamily="18" charset="0"/>
                      </a:endParaRPr>
                    </a:p>
                  </a:txBody>
                  <a:tcPr marL="20340" marR="20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1189">
                <a:tc>
                  <a:txBody>
                    <a:bodyPr/>
                    <a:lstStyle/>
                    <a:p>
                      <a:pPr algn="ctr" fontAlgn="ctr">
                        <a:lnSpc>
                          <a:spcPct val="150000"/>
                        </a:lnSpc>
                        <a:spcAft>
                          <a:spcPts val="0"/>
                        </a:spcAft>
                      </a:pPr>
                      <a:r>
                        <a:rPr lang="ru-RU" sz="1800" b="1" dirty="0">
                          <a:solidFill>
                            <a:srgbClr val="FF0000"/>
                          </a:solidFill>
                          <a:latin typeface="Times New Roman" pitchFamily="18" charset="0"/>
                          <a:ea typeface="Times New Roman"/>
                          <a:cs typeface="Times New Roman" pitchFamily="18" charset="0"/>
                        </a:rPr>
                        <a:t>5</a:t>
                      </a:r>
                      <a:endParaRPr lang="ru-RU" sz="1800" dirty="0">
                        <a:solidFill>
                          <a:srgbClr val="FF0000"/>
                        </a:solidFill>
                        <a:latin typeface="Times New Roman" pitchFamily="18" charset="0"/>
                        <a:ea typeface="Times New Roman"/>
                        <a:cs typeface="Times New Roman" pitchFamily="18" charset="0"/>
                      </a:endParaRPr>
                    </a:p>
                  </a:txBody>
                  <a:tcPr marL="20340" marR="20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50000"/>
                        </a:lnSpc>
                        <a:spcAft>
                          <a:spcPts val="0"/>
                        </a:spcAft>
                      </a:pPr>
                      <a:r>
                        <a:rPr lang="ru-RU" sz="1800" b="1" dirty="0">
                          <a:latin typeface="Times New Roman" pitchFamily="18" charset="0"/>
                          <a:ea typeface="Times New Roman"/>
                          <a:cs typeface="Times New Roman" pitchFamily="18" charset="0"/>
                        </a:rPr>
                        <a:t>3</a:t>
                      </a:r>
                      <a:endParaRPr lang="ru-RU" sz="1800" dirty="0">
                        <a:latin typeface="Times New Roman" pitchFamily="18" charset="0"/>
                        <a:ea typeface="Times New Roman"/>
                        <a:cs typeface="Times New Roman" pitchFamily="18" charset="0"/>
                      </a:endParaRPr>
                    </a:p>
                  </a:txBody>
                  <a:tcPr marL="20340" marR="20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1189">
                <a:tc>
                  <a:txBody>
                    <a:bodyPr/>
                    <a:lstStyle/>
                    <a:p>
                      <a:pPr algn="ctr" fontAlgn="ctr">
                        <a:lnSpc>
                          <a:spcPct val="150000"/>
                        </a:lnSpc>
                        <a:spcAft>
                          <a:spcPts val="0"/>
                        </a:spcAft>
                      </a:pPr>
                      <a:r>
                        <a:rPr lang="ru-RU" sz="1800" b="1" dirty="0">
                          <a:solidFill>
                            <a:srgbClr val="FF0000"/>
                          </a:solidFill>
                          <a:latin typeface="Times New Roman" pitchFamily="18" charset="0"/>
                          <a:ea typeface="Times New Roman"/>
                          <a:cs typeface="Times New Roman" pitchFamily="18" charset="0"/>
                        </a:rPr>
                        <a:t>6</a:t>
                      </a:r>
                      <a:endParaRPr lang="ru-RU" sz="1800" dirty="0">
                        <a:solidFill>
                          <a:srgbClr val="FF0000"/>
                        </a:solidFill>
                        <a:latin typeface="Times New Roman" pitchFamily="18" charset="0"/>
                        <a:ea typeface="Times New Roman"/>
                        <a:cs typeface="Times New Roman" pitchFamily="18" charset="0"/>
                      </a:endParaRPr>
                    </a:p>
                  </a:txBody>
                  <a:tcPr marL="20340" marR="20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50000"/>
                        </a:lnSpc>
                        <a:spcAft>
                          <a:spcPts val="0"/>
                        </a:spcAft>
                      </a:pPr>
                      <a:r>
                        <a:rPr lang="ru-RU" sz="1800" b="1" dirty="0">
                          <a:latin typeface="Times New Roman" pitchFamily="18" charset="0"/>
                          <a:ea typeface="Times New Roman"/>
                          <a:cs typeface="Times New Roman" pitchFamily="18" charset="0"/>
                        </a:rPr>
                        <a:t>4</a:t>
                      </a:r>
                      <a:endParaRPr lang="ru-RU" sz="1800" dirty="0">
                        <a:latin typeface="Times New Roman" pitchFamily="18" charset="0"/>
                        <a:ea typeface="Times New Roman"/>
                        <a:cs typeface="Times New Roman" pitchFamily="18" charset="0"/>
                      </a:endParaRPr>
                    </a:p>
                  </a:txBody>
                  <a:tcPr marL="20340" marR="20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8499">
                <a:tc>
                  <a:txBody>
                    <a:bodyPr/>
                    <a:lstStyle/>
                    <a:p>
                      <a:pPr algn="ctr" fontAlgn="ctr">
                        <a:lnSpc>
                          <a:spcPct val="150000"/>
                        </a:lnSpc>
                        <a:spcAft>
                          <a:spcPts val="0"/>
                        </a:spcAft>
                      </a:pPr>
                      <a:r>
                        <a:rPr lang="ru-RU" sz="1800" b="1" dirty="0">
                          <a:solidFill>
                            <a:srgbClr val="FF0000"/>
                          </a:solidFill>
                          <a:latin typeface="Times New Roman" pitchFamily="18" charset="0"/>
                          <a:ea typeface="Times New Roman"/>
                          <a:cs typeface="Times New Roman" pitchFamily="18" charset="0"/>
                        </a:rPr>
                        <a:t>7</a:t>
                      </a:r>
                      <a:endParaRPr lang="ru-RU" sz="1800" dirty="0">
                        <a:solidFill>
                          <a:srgbClr val="FF0000"/>
                        </a:solidFill>
                        <a:latin typeface="Times New Roman" pitchFamily="18" charset="0"/>
                        <a:ea typeface="Times New Roman"/>
                        <a:cs typeface="Times New Roman" pitchFamily="18" charset="0"/>
                      </a:endParaRPr>
                    </a:p>
                  </a:txBody>
                  <a:tcPr marL="20340" marR="20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50000"/>
                        </a:lnSpc>
                        <a:spcAft>
                          <a:spcPts val="0"/>
                        </a:spcAft>
                      </a:pPr>
                      <a:r>
                        <a:rPr lang="ru-RU" sz="1800" b="1" dirty="0">
                          <a:latin typeface="Times New Roman" pitchFamily="18" charset="0"/>
                          <a:ea typeface="Times New Roman"/>
                          <a:cs typeface="Times New Roman" pitchFamily="18" charset="0"/>
                        </a:rPr>
                        <a:t>2</a:t>
                      </a:r>
                      <a:endParaRPr lang="ru-RU" sz="1800" dirty="0">
                        <a:latin typeface="Times New Roman" pitchFamily="18" charset="0"/>
                        <a:ea typeface="Times New Roman"/>
                        <a:cs typeface="Times New Roman" pitchFamily="18" charset="0"/>
                      </a:endParaRPr>
                    </a:p>
                  </a:txBody>
                  <a:tcPr marL="20340" marR="20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1189">
                <a:tc>
                  <a:txBody>
                    <a:bodyPr/>
                    <a:lstStyle/>
                    <a:p>
                      <a:pPr algn="ctr" fontAlgn="ctr">
                        <a:lnSpc>
                          <a:spcPct val="150000"/>
                        </a:lnSpc>
                        <a:spcAft>
                          <a:spcPts val="0"/>
                        </a:spcAft>
                      </a:pPr>
                      <a:r>
                        <a:rPr lang="ru-RU" sz="1800" b="1" dirty="0">
                          <a:solidFill>
                            <a:srgbClr val="FF0000"/>
                          </a:solidFill>
                          <a:latin typeface="Times New Roman" pitchFamily="18" charset="0"/>
                          <a:ea typeface="Times New Roman"/>
                          <a:cs typeface="Times New Roman" pitchFamily="18" charset="0"/>
                        </a:rPr>
                        <a:t>8</a:t>
                      </a:r>
                      <a:endParaRPr lang="ru-RU" sz="1800" dirty="0">
                        <a:solidFill>
                          <a:srgbClr val="FF0000"/>
                        </a:solidFill>
                        <a:latin typeface="Times New Roman" pitchFamily="18" charset="0"/>
                        <a:ea typeface="Times New Roman"/>
                        <a:cs typeface="Times New Roman" pitchFamily="18" charset="0"/>
                      </a:endParaRPr>
                    </a:p>
                  </a:txBody>
                  <a:tcPr marL="20340" marR="20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50000"/>
                        </a:lnSpc>
                        <a:spcAft>
                          <a:spcPts val="0"/>
                        </a:spcAft>
                      </a:pPr>
                      <a:r>
                        <a:rPr lang="ru-RU" sz="1800" b="1" dirty="0">
                          <a:latin typeface="Times New Roman" pitchFamily="18" charset="0"/>
                          <a:ea typeface="Times New Roman"/>
                          <a:cs typeface="Times New Roman" pitchFamily="18" charset="0"/>
                        </a:rPr>
                        <a:t>1</a:t>
                      </a:r>
                      <a:endParaRPr lang="ru-RU" sz="1800" dirty="0">
                        <a:latin typeface="Times New Roman" pitchFamily="18" charset="0"/>
                        <a:ea typeface="Times New Roman"/>
                        <a:cs typeface="Times New Roman" pitchFamily="18" charset="0"/>
                      </a:endParaRPr>
                    </a:p>
                  </a:txBody>
                  <a:tcPr marL="20340" marR="20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8499">
                <a:tc gridSpan="2">
                  <a:txBody>
                    <a:bodyPr/>
                    <a:lstStyle/>
                    <a:p>
                      <a:pPr algn="ctr" fontAlgn="ctr">
                        <a:lnSpc>
                          <a:spcPct val="150000"/>
                        </a:lnSpc>
                        <a:spcAft>
                          <a:spcPts val="0"/>
                        </a:spcAft>
                      </a:pPr>
                      <a:endParaRPr lang="ru-RU" sz="1200" dirty="0">
                        <a:latin typeface="Bookman Old Style"/>
                        <a:ea typeface="Times New Roman"/>
                        <a:cs typeface="Times New Roman"/>
                      </a:endParaRPr>
                    </a:p>
                  </a:txBody>
                  <a:tcPr marL="20340" marR="2034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noChangeArrowheads="1"/>
          </p:cNvSpPr>
          <p:nvPr/>
        </p:nvSpPr>
        <p:spPr bwMode="auto">
          <a:xfrm>
            <a:off x="0" y="-100027"/>
            <a:ext cx="8929718" cy="6752787"/>
          </a:xfrm>
          <a:prstGeom prst="rect">
            <a:avLst/>
          </a:prstGeom>
          <a:noFill/>
          <a:ln w="9525">
            <a:noFill/>
            <a:miter lim="800000"/>
            <a:headEnd/>
            <a:tailEnd/>
          </a:ln>
          <a:effectLst/>
        </p:spPr>
        <p:txBody>
          <a:bodyPr vert="horz" wrap="square" lIns="899829" tIns="539580" rIns="539580" bIns="539580" numCol="1" anchor="ctr" anchorCtr="0" compatLnSpc="1">
            <a:prstTxWarp prst="textNoShape">
              <a:avLst/>
            </a:prstTxWarp>
            <a:spAutoFit/>
          </a:bodyPr>
          <a:lstStyle/>
          <a:p>
            <a:pPr marL="342900" marR="0" lvl="0" indent="-342900" algn="l" defTabSz="914400" rtl="0" eaLnBrk="1" fontAlgn="base" latinLnBrk="0" hangingPunct="1">
              <a:lnSpc>
                <a:spcPct val="100000"/>
              </a:lnSpc>
              <a:spcBef>
                <a:spcPct val="0"/>
              </a:spcBef>
              <a:spcAft>
                <a:spcPct val="0"/>
              </a:spcAft>
              <a:buClrTx/>
              <a:buSzTx/>
              <a:buFontTx/>
              <a:buAutoNum type="arabicPeriod"/>
              <a:tabLst>
                <a:tab pos="196850" algn="l"/>
              </a:tabLst>
            </a:pP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Вещественный или денежный побор с покоренных племен и народов</a:t>
            </a:r>
            <a:endParaRPr kumimoji="0" lang="ru-RU" sz="1600" b="0" i="0" u="none" strike="noStrike" cap="none" normalizeH="0" baseline="0" dirty="0" smtClean="0">
              <a:ln>
                <a:noFill/>
              </a:ln>
              <a:solidFill>
                <a:schemeClr val="tx1"/>
              </a:solidFill>
              <a:effectLst/>
              <a:latin typeface="Bookman Old Style" pitchFamily="18" charset="0"/>
              <a:ea typeface="Times New Roman" pitchFamily="18" charset="0"/>
              <a:cs typeface="Bookman Old Style" pitchFamily="18" charset="0"/>
            </a:endParaRPr>
          </a:p>
          <a:p>
            <a:pPr marL="1257300" lvl="2" indent="-342900" eaLnBrk="0" fontAlgn="base" hangingPunct="0">
              <a:spcBef>
                <a:spcPct val="0"/>
              </a:spcBef>
              <a:spcAft>
                <a:spcPct val="0"/>
              </a:spcAft>
              <a:buFont typeface="+mj-lt"/>
              <a:buAutoNum type="arabicPeriod"/>
              <a:tabLst>
                <a:tab pos="196850" algn="l"/>
              </a:tabLst>
            </a:pP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ярлык</a:t>
            </a:r>
            <a:endParaRPr kumimoji="0" lang="ru-RU" sz="1600" b="0" i="0" u="none" strike="noStrike" cap="none" normalizeH="0" baseline="0" dirty="0" smtClean="0">
              <a:ln>
                <a:noFill/>
              </a:ln>
              <a:solidFill>
                <a:schemeClr val="tx1"/>
              </a:solidFill>
              <a:effectLst/>
              <a:latin typeface="Arial" pitchFamily="34" charset="0"/>
            </a:endParaRPr>
          </a:p>
          <a:p>
            <a:pPr marL="1257300" lvl="2" indent="-342900" eaLnBrk="0" fontAlgn="base" hangingPunct="0">
              <a:spcBef>
                <a:spcPct val="0"/>
              </a:spcBef>
              <a:spcAft>
                <a:spcPct val="0"/>
              </a:spcAft>
              <a:buFont typeface="+mj-lt"/>
              <a:buAutoNum type="arabicPeriod"/>
              <a:tabLst>
                <a:tab pos="196850" algn="l"/>
              </a:tabLst>
            </a:pP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дань</a:t>
            </a:r>
            <a:endParaRPr kumimoji="0" lang="ru-RU" sz="1600" b="0" i="0" u="none" strike="noStrike" cap="none" normalizeH="0" baseline="0" dirty="0" smtClean="0">
              <a:ln>
                <a:noFill/>
              </a:ln>
              <a:solidFill>
                <a:schemeClr val="tx1"/>
              </a:solidFill>
              <a:effectLst/>
              <a:latin typeface="Arial" pitchFamily="34" charset="0"/>
            </a:endParaRPr>
          </a:p>
          <a:p>
            <a:pPr marL="1257300" lvl="2" indent="-342900" eaLnBrk="0" fontAlgn="base" hangingPunct="0">
              <a:spcBef>
                <a:spcPct val="0"/>
              </a:spcBef>
              <a:spcAft>
                <a:spcPct val="0"/>
              </a:spcAft>
              <a:buFont typeface="+mj-lt"/>
              <a:buAutoNum type="arabicPeriod"/>
              <a:tabLst>
                <a:tab pos="196850" algn="l"/>
              </a:tabLst>
            </a:pP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вира</a:t>
            </a:r>
            <a:endParaRPr kumimoji="0" lang="ru-RU" sz="1600" b="0" i="0" u="none" strike="noStrike" cap="none" normalizeH="0" baseline="0" dirty="0" smtClean="0">
              <a:ln>
                <a:noFill/>
              </a:ln>
              <a:solidFill>
                <a:schemeClr val="tx1"/>
              </a:solidFill>
              <a:effectLst/>
              <a:latin typeface="Arial" pitchFamily="34" charset="0"/>
            </a:endParaRPr>
          </a:p>
          <a:p>
            <a:pPr marL="1257300" lvl="2" indent="-342900" eaLnBrk="0" fontAlgn="base" hangingPunct="0">
              <a:spcBef>
                <a:spcPct val="0"/>
              </a:spcBef>
              <a:spcAft>
                <a:spcPct val="0"/>
              </a:spcAft>
              <a:buFont typeface="+mj-lt"/>
              <a:buAutoNum type="arabicPeriod"/>
              <a:tabLst>
                <a:tab pos="196850" algn="l"/>
              </a:tabLst>
            </a:pP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Пожилое</a:t>
            </a:r>
            <a:endParaRPr kumimoji="0" lang="ru-RU" sz="1600" b="0" i="0" u="none" strike="noStrike" cap="none" normalizeH="0" baseline="0" dirty="0" smtClean="0">
              <a:ln>
                <a:noFill/>
              </a:ln>
              <a:solidFill>
                <a:schemeClr val="tx1"/>
              </a:solidFill>
              <a:effectLst/>
              <a:latin typeface="Bookman Old Style" pitchFamily="18" charset="0"/>
              <a:ea typeface="Times New Roman" pitchFamily="18" charset="0"/>
              <a:cs typeface="Bookman Old Style"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196850" algn="l"/>
              </a:tabLst>
            </a:pPr>
            <a:endParaRPr kumimoji="0" lang="ru-RU" sz="16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96850" algn="l"/>
              </a:tabLst>
            </a:pPr>
            <a:r>
              <a:rPr kumimoji="0" lang="ru-RU" sz="1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2.	</a:t>
            </a: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Часть территории Российского государства, не включенная в опричнину и управлявшаяся боярами, называлась</a:t>
            </a:r>
            <a:endParaRPr kumimoji="0" lang="ru-RU" sz="1600" b="0" i="0" u="none" strike="noStrike" cap="none" normalizeH="0" baseline="0" dirty="0" smtClean="0">
              <a:ln>
                <a:noFill/>
              </a:ln>
              <a:solidFill>
                <a:schemeClr val="tx1"/>
              </a:solidFill>
              <a:effectLst/>
              <a:latin typeface="Arial" pitchFamily="34" charset="0"/>
            </a:endParaRPr>
          </a:p>
          <a:p>
            <a:pPr marL="1257300" lvl="2" indent="-342900" eaLnBrk="0" fontAlgn="base" hangingPunct="0">
              <a:spcBef>
                <a:spcPct val="0"/>
              </a:spcBef>
              <a:spcAft>
                <a:spcPct val="0"/>
              </a:spcAft>
              <a:buFont typeface="+mj-lt"/>
              <a:buAutoNum type="arabicPeriod"/>
              <a:tabLst>
                <a:tab pos="196850" algn="l"/>
              </a:tabLst>
            </a:pP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уделом</a:t>
            </a:r>
            <a:endParaRPr kumimoji="0" lang="ru-RU" sz="1600" b="0" i="0" u="none" strike="noStrike" cap="none" normalizeH="0" baseline="0" dirty="0" smtClean="0">
              <a:ln>
                <a:noFill/>
              </a:ln>
              <a:solidFill>
                <a:schemeClr val="tx1"/>
              </a:solidFill>
              <a:effectLst/>
              <a:latin typeface="Arial" pitchFamily="34" charset="0"/>
            </a:endParaRPr>
          </a:p>
          <a:p>
            <a:pPr marL="1257300" lvl="2" indent="-342900" eaLnBrk="0" fontAlgn="base" hangingPunct="0">
              <a:spcBef>
                <a:spcPct val="0"/>
              </a:spcBef>
              <a:spcAft>
                <a:spcPct val="0"/>
              </a:spcAft>
              <a:buFont typeface="+mj-lt"/>
              <a:buAutoNum type="arabicPeriod"/>
              <a:tabLst>
                <a:tab pos="196850" algn="l"/>
              </a:tabLst>
            </a:pP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приказом Большого дворца</a:t>
            </a:r>
            <a:endParaRPr kumimoji="0" lang="ru-RU" sz="1600" b="0" i="0" u="none" strike="noStrike" cap="none" normalizeH="0" baseline="0" dirty="0" smtClean="0">
              <a:ln>
                <a:noFill/>
              </a:ln>
              <a:solidFill>
                <a:schemeClr val="tx1"/>
              </a:solidFill>
              <a:effectLst/>
              <a:latin typeface="Arial" pitchFamily="34" charset="0"/>
            </a:endParaRPr>
          </a:p>
          <a:p>
            <a:pPr marL="1257300" lvl="2" indent="-342900" eaLnBrk="0" fontAlgn="base" hangingPunct="0">
              <a:spcBef>
                <a:spcPct val="0"/>
              </a:spcBef>
              <a:spcAft>
                <a:spcPct val="0"/>
              </a:spcAft>
              <a:buFont typeface="+mj-lt"/>
              <a:buAutoNum type="arabicPeriod"/>
              <a:tabLst>
                <a:tab pos="196850" algn="l"/>
              </a:tabLst>
            </a:pP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земщиной</a:t>
            </a:r>
            <a:endParaRPr kumimoji="0" lang="ru-RU" sz="1600" b="0" i="0" u="none" strike="noStrike" cap="none" normalizeH="0" baseline="0" dirty="0" smtClean="0">
              <a:ln>
                <a:noFill/>
              </a:ln>
              <a:solidFill>
                <a:schemeClr val="tx1"/>
              </a:solidFill>
              <a:effectLst/>
              <a:latin typeface="Arial" pitchFamily="34" charset="0"/>
            </a:endParaRPr>
          </a:p>
          <a:p>
            <a:pPr marL="1257300" lvl="2" indent="-342900" eaLnBrk="0" fontAlgn="base" hangingPunct="0">
              <a:spcBef>
                <a:spcPct val="0"/>
              </a:spcBef>
              <a:spcAft>
                <a:spcPct val="0"/>
              </a:spcAft>
              <a:buFont typeface="+mj-lt"/>
              <a:buAutoNum type="arabicPeriod"/>
              <a:tabLst>
                <a:tab pos="196850" algn="l"/>
              </a:tabLst>
            </a:pP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Острогом</a:t>
            </a:r>
          </a:p>
          <a:p>
            <a:pPr marL="0" marR="0" lvl="0" indent="0" algn="l" defTabSz="914400" rtl="0" eaLnBrk="0" fontAlgn="base" latinLnBrk="0" hangingPunct="0">
              <a:lnSpc>
                <a:spcPct val="100000"/>
              </a:lnSpc>
              <a:spcBef>
                <a:spcPct val="0"/>
              </a:spcBef>
              <a:spcAft>
                <a:spcPct val="0"/>
              </a:spcAft>
              <a:buClrTx/>
              <a:buSzTx/>
              <a:buFontTx/>
              <a:buChar char="•"/>
              <a:tabLst>
                <a:tab pos="196850" algn="l"/>
              </a:tabLst>
            </a:pPr>
            <a:endParaRPr kumimoji="0" lang="ru-RU" sz="16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96850" algn="l"/>
              </a:tabLst>
            </a:pPr>
            <a:r>
              <a:rPr kumimoji="0" lang="ru-RU" sz="1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3.	</a:t>
            </a: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Владения младших членов княжеского рода в </a:t>
            </a:r>
            <a:r>
              <a:rPr kumimoji="0" lang="en-US"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XII</a:t>
            </a: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r>
              <a:rPr kumimoji="0" lang="en-US"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XV</a:t>
            </a: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вв. назывались</a:t>
            </a:r>
            <a:endParaRPr kumimoji="0" lang="ru-RU" sz="1600" b="0" i="0" u="none" strike="noStrike" cap="none" normalizeH="0" baseline="0" dirty="0" smtClean="0">
              <a:ln>
                <a:noFill/>
              </a:ln>
              <a:solidFill>
                <a:schemeClr val="tx1"/>
              </a:solidFill>
              <a:effectLst/>
              <a:latin typeface="Arial" pitchFamily="34" charset="0"/>
            </a:endParaRPr>
          </a:p>
          <a:p>
            <a:pPr marL="1257300" lvl="2" indent="-342900" eaLnBrk="0" fontAlgn="base" hangingPunct="0">
              <a:spcBef>
                <a:spcPct val="0"/>
              </a:spcBef>
              <a:spcAft>
                <a:spcPct val="0"/>
              </a:spcAft>
              <a:buFont typeface="+mj-lt"/>
              <a:buAutoNum type="arabicPeriod"/>
              <a:tabLst>
                <a:tab pos="196850" algn="l"/>
              </a:tabLst>
            </a:pP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губой	                   3) опричниной</a:t>
            </a:r>
            <a:endParaRPr kumimoji="0" lang="ru-RU" sz="1600" b="0" i="0" u="none" strike="noStrike" cap="none" normalizeH="0" baseline="0" dirty="0" smtClean="0">
              <a:ln>
                <a:noFill/>
              </a:ln>
              <a:solidFill>
                <a:schemeClr val="tx1"/>
              </a:solidFill>
              <a:effectLst/>
              <a:latin typeface="Arial" pitchFamily="34" charset="0"/>
            </a:endParaRPr>
          </a:p>
          <a:p>
            <a:pPr marL="1257300" lvl="2" indent="-342900" eaLnBrk="0" fontAlgn="base" hangingPunct="0">
              <a:spcBef>
                <a:spcPct val="0"/>
              </a:spcBef>
              <a:spcAft>
                <a:spcPct val="0"/>
              </a:spcAft>
              <a:buFont typeface="+mj-lt"/>
              <a:buAutoNum type="arabicPeriod"/>
              <a:tabLst>
                <a:tab pos="196850" algn="l"/>
              </a:tabLst>
            </a:pP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кормлением	4) уделами</a:t>
            </a:r>
          </a:p>
          <a:p>
            <a:pPr marL="0" marR="0" lvl="0" indent="0" algn="l" defTabSz="914400" rtl="0" eaLnBrk="0" fontAlgn="base" latinLnBrk="0" hangingPunct="0">
              <a:lnSpc>
                <a:spcPct val="100000"/>
              </a:lnSpc>
              <a:spcBef>
                <a:spcPct val="0"/>
              </a:spcBef>
              <a:spcAft>
                <a:spcPct val="0"/>
              </a:spcAft>
              <a:buClrTx/>
              <a:buSzTx/>
              <a:buFontTx/>
              <a:buChar char="•"/>
              <a:tabLst>
                <a:tab pos="196850" algn="l"/>
              </a:tabLst>
            </a:pPr>
            <a:endParaRPr kumimoji="0" lang="ru-RU" sz="16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96850" algn="l"/>
              </a:tabLst>
            </a:pPr>
            <a:r>
              <a:rPr kumimoji="0" lang="ru-RU" sz="1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4.	</a:t>
            </a: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Центральные    органы    управления    в    Московском    государстве</a:t>
            </a:r>
            <a:r>
              <a:rPr lang="ru-RU" sz="1600" dirty="0">
                <a:latin typeface="Arial" pitchFamily="34" charset="0"/>
              </a:rPr>
              <a:t> </a:t>
            </a:r>
            <a:r>
              <a:rPr kumimoji="0" lang="en-US"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XVI-XVII</a:t>
            </a:r>
            <a:r>
              <a:rPr kumimoji="0" lang="ru-RU" sz="1600"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вв.</a:t>
            </a:r>
            <a:endParaRPr kumimoji="0" lang="ru-RU" sz="1600" b="0" i="0" u="none" strike="noStrike" cap="none" normalizeH="0" baseline="0" dirty="0" smtClean="0">
              <a:ln>
                <a:noFill/>
              </a:ln>
              <a:solidFill>
                <a:schemeClr val="tx1"/>
              </a:solidFill>
              <a:effectLst/>
              <a:latin typeface="Bookman Old Style" pitchFamily="18" charset="0"/>
              <a:ea typeface="Times New Roman" pitchFamily="18" charset="0"/>
              <a:cs typeface="Bookman Old Style" pitchFamily="18" charset="0"/>
            </a:endParaRPr>
          </a:p>
          <a:p>
            <a:pPr marL="1257300" lvl="2" indent="-342900" eaLnBrk="0" fontAlgn="base" hangingPunct="0">
              <a:spcBef>
                <a:spcPct val="0"/>
              </a:spcBef>
              <a:spcAft>
                <a:spcPct val="0"/>
              </a:spcAft>
              <a:buFont typeface="+mj-lt"/>
              <a:buAutoNum type="arabicPeriod"/>
              <a:tabLst>
                <a:tab pos="196850" algn="l"/>
              </a:tabLst>
            </a:pP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приказы</a:t>
            </a:r>
            <a:endParaRPr kumimoji="0" lang="ru-RU" sz="1600" b="0" i="0" u="none" strike="noStrike" cap="none" normalizeH="0" baseline="0" dirty="0" smtClean="0">
              <a:ln>
                <a:noFill/>
              </a:ln>
              <a:solidFill>
                <a:schemeClr val="tx1"/>
              </a:solidFill>
              <a:effectLst/>
              <a:latin typeface="Arial" pitchFamily="34" charset="0"/>
            </a:endParaRPr>
          </a:p>
          <a:p>
            <a:pPr marL="1257300" lvl="2" indent="-342900" eaLnBrk="0" fontAlgn="base" hangingPunct="0">
              <a:spcBef>
                <a:spcPct val="0"/>
              </a:spcBef>
              <a:spcAft>
                <a:spcPct val="0"/>
              </a:spcAft>
              <a:buFont typeface="+mj-lt"/>
              <a:buAutoNum type="arabicPeriod"/>
              <a:tabLst>
                <a:tab pos="196850" algn="l"/>
              </a:tabLst>
            </a:pP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губы</a:t>
            </a:r>
            <a:endParaRPr kumimoji="0" lang="ru-RU" sz="1600" b="0" i="0" u="none" strike="noStrike" cap="none" normalizeH="0" baseline="0" dirty="0" smtClean="0">
              <a:ln>
                <a:noFill/>
              </a:ln>
              <a:solidFill>
                <a:schemeClr val="tx1"/>
              </a:solidFill>
              <a:effectLst/>
              <a:latin typeface="Arial" pitchFamily="34" charset="0"/>
            </a:endParaRPr>
          </a:p>
          <a:p>
            <a:pPr marL="1257300" lvl="2" indent="-342900" eaLnBrk="0" fontAlgn="base" hangingPunct="0">
              <a:spcBef>
                <a:spcPct val="0"/>
              </a:spcBef>
              <a:spcAft>
                <a:spcPct val="0"/>
              </a:spcAft>
              <a:buFont typeface="+mj-lt"/>
              <a:buAutoNum type="arabicPeriod"/>
              <a:tabLst>
                <a:tab pos="196850" algn="l"/>
              </a:tabLst>
            </a:pP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земские избы</a:t>
            </a:r>
            <a:endParaRPr kumimoji="0" lang="ru-RU" sz="1600" b="0" i="0" u="none" strike="noStrike" cap="none" normalizeH="0" baseline="0" dirty="0" smtClean="0">
              <a:ln>
                <a:noFill/>
              </a:ln>
              <a:solidFill>
                <a:schemeClr val="tx1"/>
              </a:solidFill>
              <a:effectLst/>
              <a:latin typeface="Arial" pitchFamily="34" charset="0"/>
            </a:endParaRPr>
          </a:p>
          <a:p>
            <a:pPr marL="1257300" lvl="2" indent="-342900" eaLnBrk="0" fontAlgn="base" hangingPunct="0">
              <a:spcBef>
                <a:spcPct val="0"/>
              </a:spcBef>
              <a:spcAft>
                <a:spcPct val="0"/>
              </a:spcAft>
              <a:buFont typeface="+mj-lt"/>
              <a:buAutoNum type="arabicPeriod"/>
              <a:tabLst>
                <a:tab pos="196850" algn="l"/>
              </a:tabLst>
            </a:pP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магистраты</a:t>
            </a:r>
            <a:endParaRPr kumimoji="0" lang="ru-RU" sz="1600" b="0" i="0" u="none" strike="noStrike" cap="none" normalizeH="0" baseline="0" dirty="0" smtClean="0">
              <a:ln>
                <a:noFill/>
              </a:ln>
              <a:solidFill>
                <a:schemeClr val="tx1"/>
              </a:solidFill>
              <a:effectLst/>
              <a:latin typeface="Arial"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52322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ru-RU" sz="1400" b="1" dirty="0" err="1" smtClean="0">
                <a:latin typeface="Times New Roman" pitchFamily="18" charset="0"/>
                <a:cs typeface="Times New Roman" pitchFamily="18" charset="0"/>
              </a:rPr>
              <a:t>Ви́ра</a:t>
            </a:r>
            <a:r>
              <a:rPr lang="ru-RU" sz="1400" dirty="0" smtClean="0">
                <a:latin typeface="Times New Roman" pitchFamily="18" charset="0"/>
                <a:cs typeface="Times New Roman" pitchFamily="18" charset="0"/>
              </a:rPr>
              <a:t> — </a:t>
            </a:r>
            <a:r>
              <a:rPr lang="ru-RU" sz="1400" dirty="0" smtClean="0">
                <a:latin typeface="Times New Roman" pitchFamily="18" charset="0"/>
                <a:cs typeface="Times New Roman" pitchFamily="18" charset="0"/>
                <a:hlinkClick r:id="rId2" tooltip="Русь"/>
              </a:rPr>
              <a:t>древнерусская</a:t>
            </a:r>
            <a:r>
              <a:rPr lang="ru-RU" sz="1400" dirty="0" smtClean="0">
                <a:latin typeface="Times New Roman" pitchFamily="18" charset="0"/>
                <a:cs typeface="Times New Roman" pitchFamily="18" charset="0"/>
              </a:rPr>
              <a:t> и древнескандинавская мера наказания за убийство, выражавшаяся во взыскании с виновника денежного возмещения. Также вирой именовалось денежное возмещение за другие преступления.</a:t>
            </a:r>
            <a:endParaRPr lang="ru-RU" sz="1400" dirty="0">
              <a:latin typeface="Times New Roman" pitchFamily="18" charset="0"/>
              <a:cs typeface="Times New Roman" pitchFamily="18" charset="0"/>
            </a:endParaRPr>
          </a:p>
        </p:txBody>
      </p:sp>
      <p:sp>
        <p:nvSpPr>
          <p:cNvPr id="3" name="Прямоугольник 2"/>
          <p:cNvSpPr/>
          <p:nvPr/>
        </p:nvSpPr>
        <p:spPr>
          <a:xfrm>
            <a:off x="0" y="714356"/>
            <a:ext cx="9144000" cy="307777"/>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ru-RU" sz="1400" dirty="0" smtClean="0">
                <a:solidFill>
                  <a:schemeClr val="dk1"/>
                </a:solidFill>
                <a:latin typeface="Times New Roman" pitchFamily="18" charset="0"/>
                <a:cs typeface="Times New Roman" pitchFamily="18" charset="0"/>
              </a:rPr>
              <a:t>УДЕЛ - в русском праве: а) доля представителя княжеского рода в родовом владении; б) </a:t>
            </a:r>
            <a:r>
              <a:rPr lang="ru-RU" sz="1400" dirty="0" smtClean="0">
                <a:solidFill>
                  <a:schemeClr val="dk1"/>
                </a:solidFill>
                <a:latin typeface="Times New Roman" pitchFamily="18" charset="0"/>
                <a:cs typeface="Times New Roman" pitchFamily="18" charset="0"/>
                <a:hlinkClick r:id="rId3"/>
              </a:rPr>
              <a:t>удельное княжество</a:t>
            </a:r>
            <a:r>
              <a:rPr lang="ru-RU" sz="1400" dirty="0" smtClean="0">
                <a:solidFill>
                  <a:schemeClr val="dk1"/>
                </a:solidFill>
                <a:latin typeface="Times New Roman" pitchFamily="18" charset="0"/>
                <a:cs typeface="Times New Roman" pitchFamily="18" charset="0"/>
              </a:rPr>
              <a:t>.</a:t>
            </a:r>
          </a:p>
        </p:txBody>
      </p:sp>
      <p:sp>
        <p:nvSpPr>
          <p:cNvPr id="4" name="Прямоугольник 3"/>
          <p:cNvSpPr/>
          <p:nvPr/>
        </p:nvSpPr>
        <p:spPr>
          <a:xfrm>
            <a:off x="0" y="1357298"/>
            <a:ext cx="9144000" cy="138499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ru-RU" sz="1400" dirty="0" smtClean="0">
                <a:solidFill>
                  <a:schemeClr val="dk1"/>
                </a:solidFill>
                <a:latin typeface="Times New Roman" pitchFamily="18" charset="0"/>
                <a:cs typeface="Times New Roman" pitchFamily="18" charset="0"/>
                <a:hlinkClick r:id="rId4" tooltip="Острог (сибирский)"/>
              </a:rPr>
              <a:t>Острог (сибирский)</a:t>
            </a:r>
            <a:r>
              <a:rPr lang="ru-RU" sz="1400" dirty="0" smtClean="0">
                <a:solidFill>
                  <a:schemeClr val="dk1"/>
                </a:solidFill>
                <a:latin typeface="Times New Roman" pitchFamily="18" charset="0"/>
                <a:cs typeface="Times New Roman" pitchFamily="18" charset="0"/>
              </a:rPr>
              <a:t> - тип оборонительного сооружения русских в Сибири и на Дальнем Востоке в конце XVI - XVIII вв.</a:t>
            </a:r>
          </a:p>
          <a:p>
            <a:r>
              <a:rPr lang="ru-RU" sz="1400" dirty="0" smtClean="0">
                <a:solidFill>
                  <a:schemeClr val="dk1"/>
                </a:solidFill>
                <a:latin typeface="Times New Roman" pitchFamily="18" charset="0"/>
                <a:cs typeface="Times New Roman" pitchFamily="18" charset="0"/>
                <a:hlinkClick r:id="rId5" tooltip="Острог (укрепление)"/>
              </a:rPr>
              <a:t>Острог (укрепление)</a:t>
            </a:r>
            <a:r>
              <a:rPr lang="ru-RU" sz="1400" dirty="0" smtClean="0">
                <a:solidFill>
                  <a:schemeClr val="dk1"/>
                </a:solidFill>
                <a:latin typeface="Times New Roman" pitchFamily="18" charset="0"/>
                <a:cs typeface="Times New Roman" pitchFamily="18" charset="0"/>
              </a:rPr>
              <a:t> - тип оборонительного сооружения русских в XIII - XVIII вв.</a:t>
            </a:r>
          </a:p>
          <a:p>
            <a:r>
              <a:rPr lang="ru-RU" sz="1400" dirty="0" smtClean="0">
                <a:solidFill>
                  <a:schemeClr val="dk1"/>
                </a:solidFill>
                <a:latin typeface="Times New Roman" pitchFamily="18" charset="0"/>
                <a:cs typeface="Times New Roman" pitchFamily="18" charset="0"/>
                <a:hlinkClick r:id="rId6" tooltip="Острог (монастырь в Черногории)"/>
              </a:rPr>
              <a:t>Острог (монастырь в Черногории)</a:t>
            </a:r>
            <a:r>
              <a:rPr lang="ru-RU" sz="1400" dirty="0" smtClean="0">
                <a:solidFill>
                  <a:schemeClr val="dk1"/>
                </a:solidFill>
                <a:latin typeface="Times New Roman" pitchFamily="18" charset="0"/>
                <a:cs typeface="Times New Roman" pitchFamily="18" charset="0"/>
              </a:rPr>
              <a:t>.</a:t>
            </a:r>
          </a:p>
          <a:p>
            <a:r>
              <a:rPr lang="ru-RU" sz="1400" dirty="0" smtClean="0">
                <a:solidFill>
                  <a:schemeClr val="dk1"/>
                </a:solidFill>
                <a:latin typeface="Times New Roman" pitchFamily="18" charset="0"/>
                <a:cs typeface="Times New Roman" pitchFamily="18" charset="0"/>
                <a:hlinkClick r:id="rId7" tooltip="Острог (город)"/>
              </a:rPr>
              <a:t>Острог (город)</a:t>
            </a:r>
            <a:r>
              <a:rPr lang="ru-RU" sz="1400" dirty="0" smtClean="0">
                <a:solidFill>
                  <a:schemeClr val="dk1"/>
                </a:solidFill>
                <a:latin typeface="Times New Roman" pitchFamily="18" charset="0"/>
                <a:cs typeface="Times New Roman" pitchFamily="18" charset="0"/>
              </a:rPr>
              <a:t> — </a:t>
            </a:r>
            <a:r>
              <a:rPr lang="ru-RU" sz="1400" dirty="0" err="1" smtClean="0">
                <a:solidFill>
                  <a:schemeClr val="dk1"/>
                </a:solidFill>
                <a:latin typeface="Times New Roman" pitchFamily="18" charset="0"/>
                <a:cs typeface="Times New Roman" pitchFamily="18" charset="0"/>
              </a:rPr>
              <a:t>город</a:t>
            </a:r>
            <a:r>
              <a:rPr lang="ru-RU" sz="1400" dirty="0" smtClean="0">
                <a:solidFill>
                  <a:schemeClr val="dk1"/>
                </a:solidFill>
                <a:latin typeface="Times New Roman" pitchFamily="18" charset="0"/>
                <a:cs typeface="Times New Roman" pitchFamily="18" charset="0"/>
              </a:rPr>
              <a:t> в </a:t>
            </a:r>
            <a:r>
              <a:rPr lang="ru-RU" sz="1400" dirty="0" smtClean="0">
                <a:solidFill>
                  <a:schemeClr val="dk1"/>
                </a:solidFill>
                <a:latin typeface="Times New Roman" pitchFamily="18" charset="0"/>
                <a:cs typeface="Times New Roman" pitchFamily="18" charset="0"/>
                <a:hlinkClick r:id="rId8" tooltip="Ровенская область"/>
              </a:rPr>
              <a:t>Ровненской области</a:t>
            </a:r>
            <a:r>
              <a:rPr lang="ru-RU" sz="1400" dirty="0" smtClean="0">
                <a:solidFill>
                  <a:schemeClr val="dk1"/>
                </a:solidFill>
                <a:latin typeface="Times New Roman" pitchFamily="18" charset="0"/>
                <a:cs typeface="Times New Roman" pitchFamily="18" charset="0"/>
              </a:rPr>
              <a:t> </a:t>
            </a:r>
            <a:r>
              <a:rPr lang="ru-RU" sz="1400" dirty="0" smtClean="0">
                <a:solidFill>
                  <a:schemeClr val="dk1"/>
                </a:solidFill>
                <a:latin typeface="Times New Roman" pitchFamily="18" charset="0"/>
                <a:cs typeface="Times New Roman" pitchFamily="18" charset="0"/>
                <a:hlinkClick r:id="rId9" tooltip="Украина"/>
              </a:rPr>
              <a:t>Украины</a:t>
            </a:r>
            <a:r>
              <a:rPr lang="ru-RU" sz="1400" dirty="0" smtClean="0">
                <a:solidFill>
                  <a:schemeClr val="dk1"/>
                </a:solidFill>
                <a:latin typeface="Times New Roman" pitchFamily="18" charset="0"/>
                <a:cs typeface="Times New Roman" pitchFamily="18" charset="0"/>
              </a:rPr>
              <a:t>.</a:t>
            </a:r>
          </a:p>
          <a:p>
            <a:r>
              <a:rPr lang="ru-RU" sz="1400" dirty="0" smtClean="0">
                <a:solidFill>
                  <a:schemeClr val="dk1"/>
                </a:solidFill>
                <a:latin typeface="Times New Roman" pitchFamily="18" charset="0"/>
                <a:cs typeface="Times New Roman" pitchFamily="18" charset="0"/>
                <a:hlinkClick r:id="rId10" tooltip="Следственный изолятор"/>
              </a:rPr>
              <a:t>Острог</a:t>
            </a:r>
            <a:r>
              <a:rPr lang="ru-RU" sz="1400" dirty="0" smtClean="0">
                <a:solidFill>
                  <a:schemeClr val="dk1"/>
                </a:solidFill>
                <a:latin typeface="Times New Roman" pitchFamily="18" charset="0"/>
                <a:cs typeface="Times New Roman" pitchFamily="18" charset="0"/>
              </a:rPr>
              <a:t> - в XVIII - XIX вв. досудебная тюрьма.</a:t>
            </a:r>
          </a:p>
        </p:txBody>
      </p:sp>
      <p:sp>
        <p:nvSpPr>
          <p:cNvPr id="5" name="Прямоугольник 4"/>
          <p:cNvSpPr/>
          <p:nvPr/>
        </p:nvSpPr>
        <p:spPr>
          <a:xfrm>
            <a:off x="0" y="4214818"/>
            <a:ext cx="9144000" cy="203132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ru-RU" sz="1400" b="1" dirty="0" smtClean="0">
                <a:latin typeface="Times New Roman" pitchFamily="18" charset="0"/>
                <a:cs typeface="Times New Roman" pitchFamily="18" charset="0"/>
              </a:rPr>
              <a:t>Магистраты - </a:t>
            </a:r>
            <a:r>
              <a:rPr lang="ru-RU" sz="1400" dirty="0" smtClean="0">
                <a:solidFill>
                  <a:schemeClr val="dk1"/>
                </a:solidFill>
                <a:latin typeface="Times New Roman" pitchFamily="18" charset="0"/>
                <a:cs typeface="Times New Roman" pitchFamily="18" charset="0"/>
              </a:rPr>
              <a:t>в России с 1720-1721 гг. М. назывались сословные органы городского самоуправления, введенные Петром I по образцу западноевропейских (см. Гороховой магистрат); до судебной реформы 1864 г. также сословные судебные органы. По регламенту Главного магистрата М. избирался гражданами в составе президента, 2-4-х бурмистров, 2-8 ратманов (в зависимости от значения города). Решали судебные, полицейские, хозяйственные и финансовые вопросы. С 1727 г. М. переименованы в ратуши и подчинены губернаторам и воеводам. Восстановлены с 1743 г. В ведении остались судебные вопросы и распределение казенных сборов. В 1775 г. М. преобразованы в губернские и уездные суды для городских сословий (наряду с ними в городах для решения незначительных дел действовали словесные суды). С 1785 г. М. вошли в систему городского самоуправления в качестве судебных учреждений.</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ChangeArrowheads="1"/>
          </p:cNvSpPr>
          <p:nvPr/>
        </p:nvSpPr>
        <p:spPr bwMode="auto">
          <a:xfrm>
            <a:off x="500034" y="227421"/>
            <a:ext cx="8643966" cy="618630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87363" algn="l"/>
              </a:tabLst>
            </a:pP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5   </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Архитектурный стиль, в котором постройки увенчаны многогранной пирамидой, называется</a:t>
            </a:r>
            <a:endParaRPr kumimoji="0" lang="ru-RU" b="0" i="0" u="none" strike="noStrike" cap="none" normalizeH="0" baseline="0" dirty="0" smtClean="0">
              <a:ln>
                <a:noFill/>
              </a:ln>
              <a:solidFill>
                <a:schemeClr val="tx1"/>
              </a:solidFill>
              <a:effectLst/>
              <a:latin typeface="Arial" pitchFamily="34" charset="0"/>
            </a:endParaRPr>
          </a:p>
          <a:p>
            <a:pPr marL="1257300" lvl="2" indent="-342900" eaLnBrk="0" fontAlgn="base" hangingPunct="0">
              <a:spcBef>
                <a:spcPct val="0"/>
              </a:spcBef>
              <a:spcAft>
                <a:spcPct val="0"/>
              </a:spcAft>
              <a:buFont typeface="+mj-lt"/>
              <a:buAutoNum type="arabicPeriod"/>
              <a:tabLst>
                <a:tab pos="487363" algn="l"/>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узорочьем</a:t>
            </a:r>
            <a:endParaRPr kumimoji="0" lang="ru-RU" b="0" i="0" u="none" strike="noStrike" cap="none" normalizeH="0" baseline="0" dirty="0" smtClean="0">
              <a:ln>
                <a:noFill/>
              </a:ln>
              <a:solidFill>
                <a:schemeClr val="tx1"/>
              </a:solidFill>
              <a:effectLst/>
              <a:latin typeface="Arial" pitchFamily="34" charset="0"/>
            </a:endParaRPr>
          </a:p>
          <a:p>
            <a:pPr marL="1257300" lvl="2" indent="-342900" eaLnBrk="0" fontAlgn="base" hangingPunct="0">
              <a:spcBef>
                <a:spcPct val="0"/>
              </a:spcBef>
              <a:spcAft>
                <a:spcPct val="0"/>
              </a:spcAft>
              <a:buFont typeface="+mj-lt"/>
              <a:buAutoNum type="arabicPeriod"/>
              <a:tabLst>
                <a:tab pos="487363" algn="l"/>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шатровым</a:t>
            </a:r>
            <a:endParaRPr kumimoji="0" lang="ru-RU" b="0" i="0" u="none" strike="noStrike" cap="none" normalizeH="0" baseline="0" dirty="0" smtClean="0">
              <a:ln>
                <a:noFill/>
              </a:ln>
              <a:solidFill>
                <a:schemeClr val="tx1"/>
              </a:solidFill>
              <a:effectLst/>
              <a:latin typeface="Arial" pitchFamily="34" charset="0"/>
            </a:endParaRPr>
          </a:p>
          <a:p>
            <a:pPr marL="1257300" lvl="2" indent="-342900" eaLnBrk="0" fontAlgn="base" hangingPunct="0">
              <a:spcBef>
                <a:spcPct val="0"/>
              </a:spcBef>
              <a:spcAft>
                <a:spcPct val="0"/>
              </a:spcAft>
              <a:buFont typeface="+mj-lt"/>
              <a:buAutoNum type="arabicPeriod"/>
              <a:tabLst>
                <a:tab pos="487363" algn="l"/>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классицизмом</a:t>
            </a:r>
            <a:endParaRPr kumimoji="0" lang="ru-RU" b="0" i="0" u="none" strike="noStrike" cap="none" normalizeH="0" baseline="0" dirty="0" smtClean="0">
              <a:ln>
                <a:noFill/>
              </a:ln>
              <a:solidFill>
                <a:schemeClr val="tx1"/>
              </a:solidFill>
              <a:effectLst/>
              <a:latin typeface="Arial" pitchFamily="34" charset="0"/>
            </a:endParaRPr>
          </a:p>
          <a:p>
            <a:pPr marL="1257300" lvl="2" indent="-342900" eaLnBrk="0" fontAlgn="base" hangingPunct="0">
              <a:spcBef>
                <a:spcPct val="0"/>
              </a:spcBef>
              <a:spcAft>
                <a:spcPct val="0"/>
              </a:spcAft>
              <a:buFont typeface="+mj-lt"/>
              <a:buAutoNum type="arabicPeriod"/>
              <a:tabLst>
                <a:tab pos="487363" algn="l"/>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нарышкинским барокко</a:t>
            </a:r>
          </a:p>
          <a:p>
            <a:pPr marL="0" marR="0" lvl="0" indent="0" algn="l" defTabSz="914400" rtl="0" eaLnBrk="0" fontAlgn="base" latinLnBrk="0" hangingPunct="0">
              <a:lnSpc>
                <a:spcPct val="100000"/>
              </a:lnSpc>
              <a:spcBef>
                <a:spcPct val="0"/>
              </a:spcBef>
              <a:spcAft>
                <a:spcPct val="0"/>
              </a:spcAft>
              <a:buClrTx/>
              <a:buSzTx/>
              <a:buFontTx/>
              <a:buChar char="•"/>
              <a:tabLst>
                <a:tab pos="487363" algn="l"/>
              </a:tabLst>
            </a:pPr>
            <a:endParaRPr kumimoji="0" lang="ru-RU"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87363" algn="l"/>
              </a:tabLst>
            </a:pPr>
            <a:r>
              <a:rPr kumimoji="0" lang="ru-RU"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6.	</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Предприятие, основанное на разделении труда и использовании ру</a:t>
            </a:r>
            <a:r>
              <a:rPr lang="ru-RU" dirty="0">
                <a:latin typeface="Times New Roman" pitchFamily="18" charset="0"/>
                <a:ea typeface="Times New Roman" pitchFamily="18" charset="0"/>
                <a:cs typeface="Times New Roman" pitchFamily="18" charset="0"/>
              </a:rPr>
              <a:t>ч</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ной ремесленной техники, называется</a:t>
            </a:r>
            <a:endParaRPr kumimoji="0" lang="ru-RU" b="0" i="0" u="none" strike="noStrike" cap="none" normalizeH="0" baseline="0" dirty="0" smtClean="0">
              <a:ln>
                <a:noFill/>
              </a:ln>
              <a:solidFill>
                <a:schemeClr val="tx1"/>
              </a:solidFill>
              <a:effectLst/>
              <a:latin typeface="Arial" pitchFamily="34" charset="0"/>
            </a:endParaRPr>
          </a:p>
          <a:p>
            <a:pPr marL="1257300" lvl="2" indent="-342900" eaLnBrk="0" fontAlgn="base" hangingPunct="0">
              <a:spcBef>
                <a:spcPct val="0"/>
              </a:spcBef>
              <a:spcAft>
                <a:spcPct val="0"/>
              </a:spcAft>
              <a:buFont typeface="+mj-lt"/>
              <a:buAutoNum type="arabicPeriod"/>
              <a:tabLst>
                <a:tab pos="487363" algn="l"/>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мастерской	3) мануфактурой</a:t>
            </a:r>
            <a:endParaRPr kumimoji="0" lang="ru-RU" b="0" i="0" u="none" strike="noStrike" cap="none" normalizeH="0" baseline="0" dirty="0" smtClean="0">
              <a:ln>
                <a:noFill/>
              </a:ln>
              <a:solidFill>
                <a:schemeClr val="tx1"/>
              </a:solidFill>
              <a:effectLst/>
              <a:latin typeface="Arial" pitchFamily="34" charset="0"/>
            </a:endParaRPr>
          </a:p>
          <a:p>
            <a:pPr marL="1257300" lvl="2" indent="-342900" eaLnBrk="0" fontAlgn="base" hangingPunct="0">
              <a:spcBef>
                <a:spcPct val="0"/>
              </a:spcBef>
              <a:spcAft>
                <a:spcPct val="0"/>
              </a:spcAft>
              <a:buFont typeface="+mj-lt"/>
              <a:buAutoNum type="arabicPeriod"/>
              <a:tabLst>
                <a:tab pos="487363" algn="l"/>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фабрикой	4) биржей</a:t>
            </a:r>
          </a:p>
          <a:p>
            <a:pPr marL="0" marR="0" lvl="0" indent="0" algn="l" defTabSz="914400" rtl="0" eaLnBrk="0" fontAlgn="base" latinLnBrk="0" hangingPunct="0">
              <a:lnSpc>
                <a:spcPct val="100000"/>
              </a:lnSpc>
              <a:spcBef>
                <a:spcPct val="0"/>
              </a:spcBef>
              <a:spcAft>
                <a:spcPct val="0"/>
              </a:spcAft>
              <a:buClrTx/>
              <a:buSzTx/>
              <a:buFontTx/>
              <a:buChar char="•"/>
              <a:tabLst>
                <a:tab pos="487363" algn="l"/>
              </a:tabLst>
            </a:pPr>
            <a:endParaRPr kumimoji="0" lang="ru-RU"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87363" algn="l"/>
              </a:tabLst>
            </a:pPr>
            <a:r>
              <a:rPr kumimoji="0" lang="ru-RU"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7.	</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Роспись по сырой штукатурке называется</a:t>
            </a:r>
            <a:endParaRPr kumimoji="0" lang="ru-RU" b="0" i="0" u="none" strike="noStrike" cap="none" normalizeH="0" baseline="0" dirty="0" smtClean="0">
              <a:ln>
                <a:noFill/>
              </a:ln>
              <a:solidFill>
                <a:schemeClr val="tx1"/>
              </a:solidFill>
              <a:effectLst/>
              <a:latin typeface="Arial" pitchFamily="34" charset="0"/>
            </a:endParaRPr>
          </a:p>
          <a:p>
            <a:pPr marL="1257300" lvl="2" indent="-342900" eaLnBrk="0" fontAlgn="base" hangingPunct="0">
              <a:spcBef>
                <a:spcPct val="0"/>
              </a:spcBef>
              <a:spcAft>
                <a:spcPct val="0"/>
              </a:spcAft>
              <a:buFont typeface="+mj-lt"/>
              <a:buAutoNum type="arabicPeriod"/>
              <a:tabLst>
                <a:tab pos="487363" algn="l"/>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сканью	3) мозаикой</a:t>
            </a:r>
            <a:endParaRPr kumimoji="0" lang="ru-RU" b="0" i="0" u="none" strike="noStrike" cap="none" normalizeH="0" baseline="0" dirty="0" smtClean="0">
              <a:ln>
                <a:noFill/>
              </a:ln>
              <a:solidFill>
                <a:schemeClr val="tx1"/>
              </a:solidFill>
              <a:effectLst/>
              <a:latin typeface="Arial" pitchFamily="34" charset="0"/>
            </a:endParaRPr>
          </a:p>
          <a:p>
            <a:pPr marL="1257300" lvl="2" indent="-342900" eaLnBrk="0" fontAlgn="base" hangingPunct="0">
              <a:spcBef>
                <a:spcPct val="0"/>
              </a:spcBef>
              <a:spcAft>
                <a:spcPct val="0"/>
              </a:spcAft>
              <a:buFont typeface="+mj-lt"/>
              <a:buAutoNum type="arabicPeriod"/>
              <a:tabLst>
                <a:tab pos="487363" algn="l"/>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иконописью	4) фреской</a:t>
            </a:r>
          </a:p>
          <a:p>
            <a:pPr marL="0" marR="0" lvl="0" indent="0" algn="l" defTabSz="914400" rtl="0" eaLnBrk="0" fontAlgn="base" latinLnBrk="0" hangingPunct="0">
              <a:lnSpc>
                <a:spcPct val="100000"/>
              </a:lnSpc>
              <a:spcBef>
                <a:spcPct val="0"/>
              </a:spcBef>
              <a:spcAft>
                <a:spcPct val="0"/>
              </a:spcAft>
              <a:buClrTx/>
              <a:buSzTx/>
              <a:buFontTx/>
              <a:buChar char="•"/>
              <a:tabLst>
                <a:tab pos="487363" algn="l"/>
              </a:tabLst>
            </a:pPr>
            <a:endParaRPr kumimoji="0" lang="ru-RU"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87363" algn="l"/>
              </a:tabLst>
            </a:pPr>
            <a:r>
              <a:rPr kumimoji="0" lang="ru-RU"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8.	</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Форма правления, при которой государством управляют выбранные</a:t>
            </a:r>
            <a:b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b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народом люди, называется</a:t>
            </a:r>
            <a:endParaRPr kumimoji="0" lang="ru-RU" b="0" i="0" u="none" strike="noStrike" cap="none" normalizeH="0" baseline="0" dirty="0" smtClean="0">
              <a:ln>
                <a:noFill/>
              </a:ln>
              <a:solidFill>
                <a:schemeClr val="tx1"/>
              </a:solidFill>
              <a:effectLst/>
              <a:latin typeface="Arial" pitchFamily="34" charset="0"/>
            </a:endParaRPr>
          </a:p>
          <a:p>
            <a:pPr marL="1257300" lvl="2" indent="-342900" eaLnBrk="0" fontAlgn="base" hangingPunct="0">
              <a:spcBef>
                <a:spcPct val="0"/>
              </a:spcBef>
              <a:spcAft>
                <a:spcPct val="0"/>
              </a:spcAft>
              <a:buFont typeface="+mj-lt"/>
              <a:buAutoNum type="arabicPeriod"/>
              <a:tabLst>
                <a:tab pos="487363" algn="l"/>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сословно-представительной монархией</a:t>
            </a:r>
            <a:endParaRPr kumimoji="0" lang="ru-RU" b="0" i="0" u="none" strike="noStrike" cap="none" normalizeH="0" baseline="0" dirty="0" smtClean="0">
              <a:ln>
                <a:noFill/>
              </a:ln>
              <a:solidFill>
                <a:schemeClr val="tx1"/>
              </a:solidFill>
              <a:effectLst/>
              <a:latin typeface="Arial" pitchFamily="34" charset="0"/>
            </a:endParaRPr>
          </a:p>
          <a:p>
            <a:pPr marL="1257300" lvl="2" indent="-342900" eaLnBrk="0" fontAlgn="base" hangingPunct="0">
              <a:spcBef>
                <a:spcPct val="0"/>
              </a:spcBef>
              <a:spcAft>
                <a:spcPct val="0"/>
              </a:spcAft>
              <a:buFont typeface="+mj-lt"/>
              <a:buAutoNum type="arabicPeriod"/>
              <a:tabLst>
                <a:tab pos="487363" algn="l"/>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республикой</a:t>
            </a:r>
            <a:endParaRPr kumimoji="0" lang="ru-RU" b="0" i="0" u="none" strike="noStrike" cap="none" normalizeH="0" baseline="0" dirty="0" smtClean="0">
              <a:ln>
                <a:noFill/>
              </a:ln>
              <a:solidFill>
                <a:schemeClr val="tx1"/>
              </a:solidFill>
              <a:effectLst/>
              <a:latin typeface="Arial" pitchFamily="34" charset="0"/>
            </a:endParaRPr>
          </a:p>
          <a:p>
            <a:pPr marL="1257300" lvl="2" indent="-342900" eaLnBrk="0" fontAlgn="base" hangingPunct="0">
              <a:spcBef>
                <a:spcPct val="0"/>
              </a:spcBef>
              <a:spcAft>
                <a:spcPct val="0"/>
              </a:spcAft>
              <a:buFont typeface="+mj-lt"/>
              <a:buAutoNum type="arabicPeriod"/>
              <a:tabLst>
                <a:tab pos="487363" algn="l"/>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раннефеодальной монархией</a:t>
            </a:r>
            <a:endParaRPr kumimoji="0" lang="ru-RU" b="0" i="0" u="none" strike="noStrike" cap="none" normalizeH="0" baseline="0" dirty="0" smtClean="0">
              <a:ln>
                <a:noFill/>
              </a:ln>
              <a:solidFill>
                <a:schemeClr val="tx1"/>
              </a:solidFill>
              <a:effectLst/>
              <a:latin typeface="Arial" pitchFamily="34" charset="0"/>
            </a:endParaRPr>
          </a:p>
          <a:p>
            <a:pPr marL="1257300" lvl="2" indent="-342900" eaLnBrk="0" fontAlgn="base" hangingPunct="0">
              <a:spcBef>
                <a:spcPct val="0"/>
              </a:spcBef>
              <a:spcAft>
                <a:spcPct val="0"/>
              </a:spcAft>
              <a:buFont typeface="+mj-lt"/>
              <a:buAutoNum type="arabicPeriod"/>
              <a:tabLst>
                <a:tab pos="487363" algn="l"/>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военной демократией</a:t>
            </a:r>
            <a:endParaRPr kumimoji="0" lang="ru-RU" b="0" i="0" u="none" strike="noStrike" cap="none" normalizeH="0" baseline="0" dirty="0" smtClean="0">
              <a:ln>
                <a:noFill/>
              </a:ln>
              <a:solidFill>
                <a:schemeClr val="tx1"/>
              </a:solidFill>
              <a:effectLst/>
              <a:latin typeface="Arial"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52322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ru-RU" sz="1400" dirty="0" smtClean="0">
                <a:latin typeface="Times New Roman" pitchFamily="18" charset="0"/>
                <a:cs typeface="Times New Roman" pitchFamily="18" charset="0"/>
                <a:hlinkClick r:id="rId2"/>
              </a:rPr>
              <a:t>Узорочье</a:t>
            </a:r>
            <a:r>
              <a:rPr lang="ru-RU" sz="1400" dirty="0" smtClean="0">
                <a:latin typeface="Times New Roman" pitchFamily="18" charset="0"/>
                <a:cs typeface="Times New Roman" pitchFamily="18" charset="0"/>
              </a:rPr>
              <a:t> — ср. устар. 1. Резьба по дереву как вид декоративного искусства. // Резные украшения в архитектуре. 2. перен. Богатство, роскошь, драгоценности…</a:t>
            </a:r>
            <a:endParaRPr lang="ru-RU" sz="1400" dirty="0">
              <a:latin typeface="Times New Roman" pitchFamily="18" charset="0"/>
              <a:cs typeface="Times New Roman" pitchFamily="18" charset="0"/>
            </a:endParaRPr>
          </a:p>
        </p:txBody>
      </p:sp>
      <p:sp>
        <p:nvSpPr>
          <p:cNvPr id="3" name="Прямоугольник 2"/>
          <p:cNvSpPr/>
          <p:nvPr/>
        </p:nvSpPr>
        <p:spPr>
          <a:xfrm>
            <a:off x="0" y="571480"/>
            <a:ext cx="9144000" cy="138499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ru-RU" sz="1400" dirty="0" smtClean="0">
                <a:solidFill>
                  <a:schemeClr val="dk1"/>
                </a:solidFill>
                <a:latin typeface="Times New Roman" pitchFamily="18" charset="0"/>
                <a:cs typeface="Times New Roman" pitchFamily="18" charset="0"/>
              </a:rPr>
              <a:t>Классицизм (от лат. </a:t>
            </a:r>
            <a:r>
              <a:rPr lang="ru-RU" sz="1400" dirty="0" err="1" smtClean="0">
                <a:solidFill>
                  <a:schemeClr val="dk1"/>
                </a:solidFill>
                <a:latin typeface="Times New Roman" pitchFamily="18" charset="0"/>
                <a:cs typeface="Times New Roman" pitchFamily="18" charset="0"/>
              </a:rPr>
              <a:t>classicus</a:t>
            </a:r>
            <a:r>
              <a:rPr lang="ru-RU" sz="1400" dirty="0" smtClean="0">
                <a:solidFill>
                  <a:schemeClr val="dk1"/>
                </a:solidFill>
                <a:latin typeface="Times New Roman" pitchFamily="18" charset="0"/>
                <a:cs typeface="Times New Roman" pitchFamily="18" charset="0"/>
              </a:rPr>
              <a:t> - образцовый) - художественный стиль европейского искусства XVII-XIX вв., одной из важнейших черт которого было обращение к античному искусству как высшему образцу и опора на традиции высокого Возрождения. Искусство классицизма отражало идеи гармонического устройства общества, но во многом их утрачивало по сравнению с культурой Возрождения. Конфликты личности и общества, идеала и реальности, чувства и разума свидетельствуют о сложности искусства классицизма. Художественным формам классицизма свойственны строгая организованность, уравновешенность, ясность и гармоничность образов.</a:t>
            </a:r>
          </a:p>
        </p:txBody>
      </p:sp>
      <p:sp>
        <p:nvSpPr>
          <p:cNvPr id="4" name="Прямоугольник 3"/>
          <p:cNvSpPr/>
          <p:nvPr/>
        </p:nvSpPr>
        <p:spPr>
          <a:xfrm>
            <a:off x="0" y="2071678"/>
            <a:ext cx="9144000" cy="181588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ru-RU" sz="1400" dirty="0" err="1" smtClean="0">
                <a:solidFill>
                  <a:schemeClr val="dk1"/>
                </a:solidFill>
                <a:latin typeface="Times New Roman" pitchFamily="18" charset="0"/>
                <a:cs typeface="Times New Roman" pitchFamily="18" charset="0"/>
              </a:rPr>
              <a:t>Нарышкинский</a:t>
            </a:r>
            <a:r>
              <a:rPr lang="ru-RU" sz="1400" dirty="0" smtClean="0">
                <a:solidFill>
                  <a:schemeClr val="dk1"/>
                </a:solidFill>
                <a:latin typeface="Times New Roman" pitchFamily="18" charset="0"/>
                <a:cs typeface="Times New Roman" pitchFamily="18" charset="0"/>
              </a:rPr>
              <a:t> стиль (также </a:t>
            </a:r>
            <a:r>
              <a:rPr lang="ru-RU" sz="1400" dirty="0" err="1" smtClean="0">
                <a:solidFill>
                  <a:schemeClr val="dk1"/>
                </a:solidFill>
                <a:latin typeface="Times New Roman" pitchFamily="18" charset="0"/>
                <a:cs typeface="Times New Roman" pitchFamily="18" charset="0"/>
              </a:rPr>
              <a:t>Нарышкинское</a:t>
            </a:r>
            <a:r>
              <a:rPr lang="ru-RU" sz="1400" dirty="0" smtClean="0">
                <a:solidFill>
                  <a:schemeClr val="dk1"/>
                </a:solidFill>
                <a:latin typeface="Times New Roman" pitchFamily="18" charset="0"/>
                <a:cs typeface="Times New Roman" pitchFamily="18" charset="0"/>
              </a:rPr>
              <a:t> или Московское барокко) представляет собой условное название специфического стилевого направления в </a:t>
            </a:r>
            <a:r>
              <a:rPr lang="ru-RU" sz="1400" dirty="0" smtClean="0">
                <a:solidFill>
                  <a:schemeClr val="dk1"/>
                </a:solidFill>
                <a:latin typeface="Times New Roman" pitchFamily="18" charset="0"/>
                <a:cs typeface="Times New Roman" pitchFamily="18" charset="0"/>
                <a:hlinkClick r:id="rId3" tooltip="Русская архитектура"/>
              </a:rPr>
              <a:t>русской архитектуре</a:t>
            </a:r>
            <a:r>
              <a:rPr lang="ru-RU" sz="1400" dirty="0" smtClean="0">
                <a:solidFill>
                  <a:schemeClr val="dk1"/>
                </a:solidFill>
                <a:latin typeface="Times New Roman" pitchFamily="18" charset="0"/>
                <a:cs typeface="Times New Roman" pitchFamily="18" charset="0"/>
              </a:rPr>
              <a:t> конца </a:t>
            </a:r>
            <a:r>
              <a:rPr lang="ru-RU" sz="1400" dirty="0" smtClean="0">
                <a:solidFill>
                  <a:schemeClr val="dk1"/>
                </a:solidFill>
                <a:latin typeface="Times New Roman" pitchFamily="18" charset="0"/>
                <a:cs typeface="Times New Roman" pitchFamily="18" charset="0"/>
                <a:hlinkClick r:id="rId4" tooltip="XVII век"/>
              </a:rPr>
              <a:t>XVII</a:t>
            </a:r>
            <a:r>
              <a:rPr lang="ru-RU" sz="1400" dirty="0" smtClean="0">
                <a:solidFill>
                  <a:schemeClr val="dk1"/>
                </a:solidFill>
                <a:latin typeface="Times New Roman" pitchFamily="18" charset="0"/>
                <a:cs typeface="Times New Roman" pitchFamily="18" charset="0"/>
              </a:rPr>
              <a:t> — начала </a:t>
            </a:r>
            <a:r>
              <a:rPr lang="ru-RU" sz="1400" dirty="0" smtClean="0">
                <a:solidFill>
                  <a:schemeClr val="dk1"/>
                </a:solidFill>
                <a:latin typeface="Times New Roman" pitchFamily="18" charset="0"/>
                <a:cs typeface="Times New Roman" pitchFamily="18" charset="0"/>
                <a:hlinkClick r:id="rId5" tooltip="XVIII век"/>
              </a:rPr>
              <a:t>XVIII вв.</a:t>
            </a:r>
            <a:r>
              <a:rPr lang="ru-RU" sz="1400" dirty="0" smtClean="0">
                <a:solidFill>
                  <a:schemeClr val="dk1"/>
                </a:solidFill>
                <a:latin typeface="Times New Roman" pitchFamily="18" charset="0"/>
                <a:cs typeface="Times New Roman" pitchFamily="18" charset="0"/>
              </a:rPr>
              <a:t>, начального этапа в развитии архитектуры </a:t>
            </a:r>
            <a:r>
              <a:rPr lang="ru-RU" sz="1400" dirty="0" smtClean="0">
                <a:solidFill>
                  <a:schemeClr val="dk1"/>
                </a:solidFill>
                <a:latin typeface="Times New Roman" pitchFamily="18" charset="0"/>
                <a:cs typeface="Times New Roman" pitchFamily="18" charset="0"/>
                <a:hlinkClick r:id="rId6" tooltip="Русское барокко"/>
              </a:rPr>
              <a:t>русского барокко</a:t>
            </a:r>
            <a:r>
              <a:rPr lang="ru-RU" sz="1400" dirty="0" smtClean="0">
                <a:solidFill>
                  <a:schemeClr val="dk1"/>
                </a:solidFill>
                <a:latin typeface="Times New Roman" pitchFamily="18" charset="0"/>
                <a:cs typeface="Times New Roman" pitchFamily="18" charset="0"/>
              </a:rPr>
              <a:t>. Своим названием архитектурное течение обязано молодому, </a:t>
            </a:r>
            <a:r>
              <a:rPr lang="ru-RU" sz="1400" dirty="0" err="1" smtClean="0">
                <a:solidFill>
                  <a:schemeClr val="dk1"/>
                </a:solidFill>
                <a:latin typeface="Times New Roman" pitchFamily="18" charset="0"/>
                <a:cs typeface="Times New Roman" pitchFamily="18" charset="0"/>
              </a:rPr>
              <a:t>прозападноориентированному</a:t>
            </a:r>
            <a:r>
              <a:rPr lang="ru-RU" sz="1400" dirty="0" smtClean="0">
                <a:solidFill>
                  <a:schemeClr val="dk1"/>
                </a:solidFill>
                <a:latin typeface="Times New Roman" pitchFamily="18" charset="0"/>
                <a:cs typeface="Times New Roman" pitchFamily="18" charset="0"/>
              </a:rPr>
              <a:t> </a:t>
            </a:r>
            <a:r>
              <a:rPr lang="ru-RU" sz="1400" dirty="0" smtClean="0">
                <a:solidFill>
                  <a:schemeClr val="dk1"/>
                </a:solidFill>
                <a:latin typeface="Times New Roman" pitchFamily="18" charset="0"/>
                <a:cs typeface="Times New Roman" pitchFamily="18" charset="0"/>
                <a:hlinkClick r:id="rId7" tooltip="Бояре"/>
              </a:rPr>
              <a:t>боярскому</a:t>
            </a:r>
            <a:r>
              <a:rPr lang="ru-RU" sz="1400" dirty="0" smtClean="0">
                <a:solidFill>
                  <a:schemeClr val="dk1"/>
                </a:solidFill>
                <a:latin typeface="Times New Roman" pitchFamily="18" charset="0"/>
                <a:cs typeface="Times New Roman" pitchFamily="18" charset="0"/>
              </a:rPr>
              <a:t> роду </a:t>
            </a:r>
            <a:r>
              <a:rPr lang="ru-RU" sz="1400" dirty="0" smtClean="0">
                <a:solidFill>
                  <a:schemeClr val="dk1"/>
                </a:solidFill>
                <a:latin typeface="Times New Roman" pitchFamily="18" charset="0"/>
                <a:cs typeface="Times New Roman" pitchFamily="18" charset="0"/>
                <a:hlinkClick r:id="rId8" tooltip="Нарышкины"/>
              </a:rPr>
              <a:t>Нарышкиных</a:t>
            </a:r>
            <a:r>
              <a:rPr lang="ru-RU" sz="1400" dirty="0" smtClean="0">
                <a:solidFill>
                  <a:schemeClr val="dk1"/>
                </a:solidFill>
                <a:latin typeface="Times New Roman" pitchFamily="18" charset="0"/>
                <a:cs typeface="Times New Roman" pitchFamily="18" charset="0"/>
              </a:rPr>
              <a:t>, в чьих </a:t>
            </a:r>
            <a:r>
              <a:rPr lang="ru-RU" sz="1400" dirty="0" smtClean="0">
                <a:solidFill>
                  <a:schemeClr val="dk1"/>
                </a:solidFill>
                <a:latin typeface="Times New Roman" pitchFamily="18" charset="0"/>
                <a:cs typeface="Times New Roman" pitchFamily="18" charset="0"/>
                <a:hlinkClick r:id="rId9" tooltip="Москва"/>
              </a:rPr>
              <a:t>московских</a:t>
            </a:r>
            <a:r>
              <a:rPr lang="ru-RU" sz="1400" dirty="0" smtClean="0">
                <a:solidFill>
                  <a:schemeClr val="dk1"/>
                </a:solidFill>
                <a:latin typeface="Times New Roman" pitchFamily="18" charset="0"/>
                <a:cs typeface="Times New Roman" pitchFamily="18" charset="0"/>
              </a:rPr>
              <a:t> и </a:t>
            </a:r>
            <a:r>
              <a:rPr lang="ru-RU" sz="1400" dirty="0" smtClean="0">
                <a:solidFill>
                  <a:schemeClr val="dk1"/>
                </a:solidFill>
                <a:latin typeface="Times New Roman" pitchFamily="18" charset="0"/>
                <a:cs typeface="Times New Roman" pitchFamily="18" charset="0"/>
                <a:hlinkClick r:id="rId10" tooltip="Подмосковье"/>
              </a:rPr>
              <a:t>подмосковных</a:t>
            </a:r>
            <a:r>
              <a:rPr lang="ru-RU" sz="1400" dirty="0" smtClean="0">
                <a:solidFill>
                  <a:schemeClr val="dk1"/>
                </a:solidFill>
                <a:latin typeface="Times New Roman" pitchFamily="18" charset="0"/>
                <a:cs typeface="Times New Roman" pitchFamily="18" charset="0"/>
              </a:rPr>
              <a:t> имениях были построены </a:t>
            </a:r>
            <a:r>
              <a:rPr lang="ru-RU" sz="1400" dirty="0" smtClean="0">
                <a:solidFill>
                  <a:schemeClr val="dk1"/>
                </a:solidFill>
                <a:latin typeface="Times New Roman" pitchFamily="18" charset="0"/>
                <a:cs typeface="Times New Roman" pitchFamily="18" charset="0"/>
                <a:hlinkClick r:id="rId11" tooltip="Храм"/>
              </a:rPr>
              <a:t>церкви</a:t>
            </a:r>
            <a:r>
              <a:rPr lang="ru-RU" sz="1400" dirty="0" smtClean="0">
                <a:solidFill>
                  <a:schemeClr val="dk1"/>
                </a:solidFill>
                <a:latin typeface="Times New Roman" pitchFamily="18" charset="0"/>
                <a:cs typeface="Times New Roman" pitchFamily="18" charset="0"/>
              </a:rPr>
              <a:t> с некоторыми элементами нового для </a:t>
            </a:r>
            <a:r>
              <a:rPr lang="ru-RU" sz="1400" dirty="0" smtClean="0">
                <a:solidFill>
                  <a:schemeClr val="dk1"/>
                </a:solidFill>
                <a:latin typeface="Times New Roman" pitchFamily="18" charset="0"/>
                <a:cs typeface="Times New Roman" pitchFamily="18" charset="0"/>
                <a:hlinkClick r:id="rId12" tooltip="Россия"/>
              </a:rPr>
              <a:t>России</a:t>
            </a:r>
            <a:r>
              <a:rPr lang="ru-RU" sz="1400" dirty="0" smtClean="0">
                <a:solidFill>
                  <a:schemeClr val="dk1"/>
                </a:solidFill>
                <a:latin typeface="Times New Roman" pitchFamily="18" charset="0"/>
                <a:cs typeface="Times New Roman" pitchFamily="18" charset="0"/>
              </a:rPr>
              <a:t> того времени стиля </a:t>
            </a:r>
            <a:r>
              <a:rPr lang="ru-RU" sz="1400" dirty="0" smtClean="0">
                <a:solidFill>
                  <a:schemeClr val="dk1"/>
                </a:solidFill>
                <a:latin typeface="Times New Roman" pitchFamily="18" charset="0"/>
                <a:cs typeface="Times New Roman" pitchFamily="18" charset="0"/>
                <a:hlinkClick r:id="rId13" tooltip="Барокко"/>
              </a:rPr>
              <a:t>барокко</a:t>
            </a:r>
            <a:r>
              <a:rPr lang="ru-RU" sz="1400" dirty="0" smtClean="0">
                <a:solidFill>
                  <a:schemeClr val="dk1"/>
                </a:solidFill>
                <a:latin typeface="Times New Roman" pitchFamily="18" charset="0"/>
                <a:cs typeface="Times New Roman" pitchFamily="18" charset="0"/>
              </a:rPr>
              <a:t>.</a:t>
            </a:r>
          </a:p>
          <a:p>
            <a:r>
              <a:rPr lang="ru-RU" sz="1400" dirty="0" smtClean="0">
                <a:solidFill>
                  <a:schemeClr val="dk1"/>
                </a:solidFill>
                <a:latin typeface="Times New Roman" pitchFamily="18" charset="0"/>
                <a:cs typeface="Times New Roman" pitchFamily="18" charset="0"/>
              </a:rPr>
              <a:t>Главное значение </a:t>
            </a:r>
            <a:r>
              <a:rPr lang="ru-RU" sz="1400" dirty="0" err="1" smtClean="0">
                <a:solidFill>
                  <a:schemeClr val="dk1"/>
                </a:solidFill>
                <a:latin typeface="Times New Roman" pitchFamily="18" charset="0"/>
                <a:cs typeface="Times New Roman" pitchFamily="18" charset="0"/>
              </a:rPr>
              <a:t>нарышкинского</a:t>
            </a:r>
            <a:r>
              <a:rPr lang="ru-RU" sz="1400" dirty="0" smtClean="0">
                <a:solidFill>
                  <a:schemeClr val="dk1"/>
                </a:solidFill>
                <a:latin typeface="Times New Roman" pitchFamily="18" charset="0"/>
                <a:cs typeface="Times New Roman" pitchFamily="18" charset="0"/>
              </a:rPr>
              <a:t> стиля состоит в том, что именно он стал связующим звеном между архитектурой старой патриархальной Москвы и новым стилем (</a:t>
            </a:r>
            <a:r>
              <a:rPr lang="ru-RU" sz="1400" dirty="0" smtClean="0">
                <a:solidFill>
                  <a:schemeClr val="dk1"/>
                </a:solidFill>
                <a:latin typeface="Times New Roman" pitchFamily="18" charset="0"/>
                <a:cs typeface="Times New Roman" pitchFamily="18" charset="0"/>
                <a:hlinkClick r:id="rId14" tooltip="Петровское барокко"/>
              </a:rPr>
              <a:t>петровским барокко</a:t>
            </a:r>
            <a:r>
              <a:rPr lang="ru-RU" sz="1400" dirty="0" smtClean="0">
                <a:solidFill>
                  <a:schemeClr val="dk1"/>
                </a:solidFill>
                <a:latin typeface="Times New Roman" pitchFamily="18" charset="0"/>
                <a:cs typeface="Times New Roman" pitchFamily="18" charset="0"/>
              </a:rPr>
              <a:t>), возводимого в европейском духе </a:t>
            </a:r>
            <a:r>
              <a:rPr lang="ru-RU" sz="1400" dirty="0" smtClean="0">
                <a:solidFill>
                  <a:schemeClr val="dk1"/>
                </a:solidFill>
                <a:latin typeface="Times New Roman" pitchFamily="18" charset="0"/>
                <a:cs typeface="Times New Roman" pitchFamily="18" charset="0"/>
                <a:hlinkClick r:id="rId15" tooltip="Санкт-Петербург"/>
              </a:rPr>
              <a:t>Санкт-Петербурга</a:t>
            </a:r>
            <a:endParaRPr lang="ru-RU" sz="1400" dirty="0" smtClean="0">
              <a:solidFill>
                <a:schemeClr val="dk1"/>
              </a:solidFill>
              <a:latin typeface="Times New Roman" pitchFamily="18" charset="0"/>
              <a:cs typeface="Times New Roman" pitchFamily="18" charset="0"/>
            </a:endParaRPr>
          </a:p>
        </p:txBody>
      </p:sp>
      <p:sp>
        <p:nvSpPr>
          <p:cNvPr id="5" name="Прямоугольник 4"/>
          <p:cNvSpPr/>
          <p:nvPr/>
        </p:nvSpPr>
        <p:spPr>
          <a:xfrm>
            <a:off x="0" y="4357694"/>
            <a:ext cx="9144000" cy="224676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ru-RU" sz="1400" b="1" dirty="0" err="1" smtClean="0">
                <a:latin typeface="Times New Roman" pitchFamily="18" charset="0"/>
                <a:cs typeface="Times New Roman" pitchFamily="18" charset="0"/>
              </a:rPr>
              <a:t>Би́ржа</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hlinkClick r:id="rId16" tooltip="Нидерландский язык"/>
              </a:rPr>
              <a:t>нидерл</a:t>
            </a:r>
            <a:r>
              <a:rPr lang="ru-RU" sz="1400" dirty="0" smtClean="0">
                <a:latin typeface="Times New Roman" pitchFamily="18" charset="0"/>
                <a:cs typeface="Times New Roman" pitchFamily="18" charset="0"/>
                <a:hlinkClick r:id="rId16" tooltip="Нидерландский язык"/>
              </a:rPr>
              <a:t>.</a:t>
            </a:r>
            <a:r>
              <a:rPr lang="ru-RU" sz="1400" dirty="0" smtClean="0">
                <a:latin typeface="Times New Roman" pitchFamily="18" charset="0"/>
                <a:cs typeface="Times New Roman" pitchFamily="18" charset="0"/>
              </a:rPr>
              <a:t> </a:t>
            </a:r>
            <a:r>
              <a:rPr lang="ru-RU" sz="1400" i="1" dirty="0" err="1" smtClean="0">
                <a:latin typeface="Times New Roman" pitchFamily="18" charset="0"/>
                <a:cs typeface="Times New Roman" pitchFamily="18" charset="0"/>
              </a:rPr>
              <a:t>beurs</a:t>
            </a:r>
            <a:r>
              <a:rPr lang="ru-RU" sz="1400" dirty="0" smtClean="0">
                <a:latin typeface="Times New Roman" pitchFamily="18" charset="0"/>
                <a:cs typeface="Times New Roman" pitchFamily="18" charset="0"/>
              </a:rPr>
              <a:t>, </a:t>
            </a:r>
            <a:r>
              <a:rPr lang="ru-RU" sz="1400" dirty="0" smtClean="0">
                <a:latin typeface="Times New Roman" pitchFamily="18" charset="0"/>
                <a:cs typeface="Times New Roman" pitchFamily="18" charset="0"/>
                <a:hlinkClick r:id="rId17" tooltip="Немецкий язык"/>
              </a:rPr>
              <a:t>нем.</a:t>
            </a:r>
            <a:r>
              <a:rPr lang="ru-RU" sz="1400" dirty="0" smtClean="0">
                <a:latin typeface="Times New Roman" pitchFamily="18" charset="0"/>
                <a:cs typeface="Times New Roman" pitchFamily="18" charset="0"/>
              </a:rPr>
              <a:t> </a:t>
            </a:r>
            <a:r>
              <a:rPr lang="ru-RU" sz="1400" i="1" dirty="0" err="1" smtClean="0">
                <a:latin typeface="Times New Roman" pitchFamily="18" charset="0"/>
                <a:cs typeface="Times New Roman" pitchFamily="18" charset="0"/>
              </a:rPr>
              <a:t>Börse</a:t>
            </a:r>
            <a:r>
              <a:rPr lang="ru-RU" sz="1400" dirty="0" smtClean="0">
                <a:latin typeface="Times New Roman" pitchFamily="18" charset="0"/>
                <a:cs typeface="Times New Roman" pitchFamily="18" charset="0"/>
              </a:rPr>
              <a:t>, </a:t>
            </a:r>
            <a:r>
              <a:rPr lang="ru-RU" sz="1400" dirty="0" smtClean="0">
                <a:latin typeface="Times New Roman" pitchFamily="18" charset="0"/>
                <a:cs typeface="Times New Roman" pitchFamily="18" charset="0"/>
                <a:hlinkClick r:id="rId18" tooltip="Французский язык"/>
              </a:rPr>
              <a:t>фр.</a:t>
            </a:r>
            <a:r>
              <a:rPr lang="ru-RU" sz="1400" dirty="0" smtClean="0">
                <a:latin typeface="Times New Roman" pitchFamily="18" charset="0"/>
                <a:cs typeface="Times New Roman" pitchFamily="18" charset="0"/>
              </a:rPr>
              <a:t> </a:t>
            </a:r>
            <a:r>
              <a:rPr lang="ru-RU" sz="1400" i="1" dirty="0" err="1" smtClean="0">
                <a:latin typeface="Times New Roman" pitchFamily="18" charset="0"/>
                <a:cs typeface="Times New Roman" pitchFamily="18" charset="0"/>
              </a:rPr>
              <a:t>bourse</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hlinkClick r:id="rId19" tooltip="Итальянский язык"/>
              </a:rPr>
              <a:t>итал</a:t>
            </a:r>
            <a:r>
              <a:rPr lang="ru-RU" sz="1400" dirty="0" smtClean="0">
                <a:latin typeface="Times New Roman" pitchFamily="18" charset="0"/>
                <a:cs typeface="Times New Roman" pitchFamily="18" charset="0"/>
                <a:hlinkClick r:id="rId19" tooltip="Итальянский язык"/>
              </a:rPr>
              <a:t>.</a:t>
            </a:r>
            <a:r>
              <a:rPr lang="ru-RU" sz="1400" dirty="0" smtClean="0">
                <a:latin typeface="Times New Roman" pitchFamily="18" charset="0"/>
                <a:cs typeface="Times New Roman" pitchFamily="18" charset="0"/>
              </a:rPr>
              <a:t> </a:t>
            </a:r>
            <a:r>
              <a:rPr lang="ru-RU" sz="1400" i="1" dirty="0" err="1" smtClean="0">
                <a:latin typeface="Times New Roman" pitchFamily="18" charset="0"/>
                <a:cs typeface="Times New Roman" pitchFamily="18" charset="0"/>
              </a:rPr>
              <a:t>bórsa</a:t>
            </a:r>
            <a:r>
              <a:rPr lang="ru-RU" sz="1400" dirty="0" smtClean="0">
                <a:latin typeface="Times New Roman" pitchFamily="18" charset="0"/>
                <a:cs typeface="Times New Roman" pitchFamily="18" charset="0"/>
              </a:rPr>
              <a:t>, </a:t>
            </a:r>
            <a:r>
              <a:rPr lang="ru-RU" sz="1400" dirty="0" smtClean="0">
                <a:latin typeface="Times New Roman" pitchFamily="18" charset="0"/>
                <a:cs typeface="Times New Roman" pitchFamily="18" charset="0"/>
                <a:hlinkClick r:id="rId20" tooltip="Испанский язык"/>
              </a:rPr>
              <a:t>исп.</a:t>
            </a:r>
            <a:r>
              <a:rPr lang="ru-RU" sz="1400" dirty="0" smtClean="0">
                <a:latin typeface="Times New Roman" pitchFamily="18" charset="0"/>
                <a:cs typeface="Times New Roman" pitchFamily="18" charset="0"/>
              </a:rPr>
              <a:t> </a:t>
            </a:r>
            <a:r>
              <a:rPr lang="ru-RU" sz="1400" i="1" dirty="0" err="1" smtClean="0">
                <a:latin typeface="Times New Roman" pitchFamily="18" charset="0"/>
                <a:cs typeface="Times New Roman" pitchFamily="18" charset="0"/>
              </a:rPr>
              <a:t>bolsa</a:t>
            </a:r>
            <a:r>
              <a:rPr lang="ru-RU" sz="1400" dirty="0" smtClean="0">
                <a:latin typeface="Times New Roman" pitchFamily="18" charset="0"/>
                <a:cs typeface="Times New Roman" pitchFamily="18" charset="0"/>
              </a:rPr>
              <a:t>, </a:t>
            </a:r>
            <a:r>
              <a:rPr lang="ru-RU" sz="1400" dirty="0" smtClean="0">
                <a:latin typeface="Times New Roman" pitchFamily="18" charset="0"/>
                <a:cs typeface="Times New Roman" pitchFamily="18" charset="0"/>
                <a:hlinkClick r:id="rId21" tooltip="Английский язык"/>
              </a:rPr>
              <a:t>англ.</a:t>
            </a:r>
            <a:r>
              <a:rPr lang="ru-RU" sz="1400" dirty="0" smtClean="0">
                <a:latin typeface="Times New Roman" pitchFamily="18" charset="0"/>
                <a:cs typeface="Times New Roman" pitchFamily="18" charset="0"/>
              </a:rPr>
              <a:t> </a:t>
            </a:r>
            <a:r>
              <a:rPr lang="ru-RU" sz="1400" i="1" dirty="0" err="1" smtClean="0">
                <a:latin typeface="Times New Roman" pitchFamily="18" charset="0"/>
                <a:cs typeface="Times New Roman" pitchFamily="18" charset="0"/>
              </a:rPr>
              <a:t>exchange</a:t>
            </a:r>
            <a:r>
              <a:rPr lang="ru-RU" sz="1400" dirty="0" smtClean="0">
                <a:latin typeface="Times New Roman" pitchFamily="18" charset="0"/>
                <a:cs typeface="Times New Roman" pitchFamily="18" charset="0"/>
              </a:rPr>
              <a:t>) — </a:t>
            </a:r>
            <a:r>
              <a:rPr lang="ru-RU" sz="1400" dirty="0" smtClean="0">
                <a:latin typeface="Times New Roman" pitchFamily="18" charset="0"/>
                <a:cs typeface="Times New Roman" pitchFamily="18" charset="0"/>
                <a:hlinkClick r:id="rId22" tooltip="Юридическое лицо"/>
              </a:rPr>
              <a:t>юридическое лицо</a:t>
            </a:r>
            <a:r>
              <a:rPr lang="ru-RU" sz="1400" dirty="0" smtClean="0">
                <a:latin typeface="Times New Roman" pitchFamily="18" charset="0"/>
                <a:cs typeface="Times New Roman" pitchFamily="18" charset="0"/>
              </a:rPr>
              <a:t>, обеспечивающее регулярное функционирование организованного </a:t>
            </a:r>
            <a:r>
              <a:rPr lang="ru-RU" sz="1400" dirty="0" smtClean="0">
                <a:latin typeface="Times New Roman" pitchFamily="18" charset="0"/>
                <a:cs typeface="Times New Roman" pitchFamily="18" charset="0"/>
                <a:hlinkClick r:id="rId23" tooltip="Рынок"/>
              </a:rPr>
              <a:t>рынка</a:t>
            </a:r>
            <a:r>
              <a:rPr lang="ru-RU" sz="1400" dirty="0" smtClean="0">
                <a:latin typeface="Times New Roman" pitchFamily="18" charset="0"/>
                <a:cs typeface="Times New Roman" pitchFamily="18" charset="0"/>
              </a:rPr>
              <a:t> </a:t>
            </a:r>
            <a:r>
              <a:rPr lang="ru-RU" sz="1400" dirty="0" smtClean="0">
                <a:latin typeface="Times New Roman" pitchFamily="18" charset="0"/>
                <a:cs typeface="Times New Roman" pitchFamily="18" charset="0"/>
                <a:hlinkClick r:id="rId24" tooltip="Товар"/>
              </a:rPr>
              <a:t>товаров</a:t>
            </a:r>
            <a:r>
              <a:rPr lang="ru-RU" sz="1400" dirty="0" smtClean="0">
                <a:latin typeface="Times New Roman" pitchFamily="18" charset="0"/>
                <a:cs typeface="Times New Roman" pitchFamily="18" charset="0"/>
              </a:rPr>
              <a:t>, </a:t>
            </a:r>
            <a:r>
              <a:rPr lang="ru-RU" sz="1400" dirty="0" smtClean="0">
                <a:latin typeface="Times New Roman" pitchFamily="18" charset="0"/>
                <a:cs typeface="Times New Roman" pitchFamily="18" charset="0"/>
                <a:hlinkClick r:id="rId25" tooltip="Валюта"/>
              </a:rPr>
              <a:t>валют</a:t>
            </a:r>
            <a:r>
              <a:rPr lang="ru-RU" sz="1400" dirty="0" smtClean="0">
                <a:latin typeface="Times New Roman" pitchFamily="18" charset="0"/>
                <a:cs typeface="Times New Roman" pitchFamily="18" charset="0"/>
              </a:rPr>
              <a:t>, </a:t>
            </a:r>
            <a:r>
              <a:rPr lang="ru-RU" sz="1400" dirty="0" smtClean="0">
                <a:latin typeface="Times New Roman" pitchFamily="18" charset="0"/>
                <a:cs typeface="Times New Roman" pitchFamily="18" charset="0"/>
                <a:hlinkClick r:id="rId26" tooltip="Ценные бумаги"/>
              </a:rPr>
              <a:t>ценных бумаг</a:t>
            </a:r>
            <a:r>
              <a:rPr lang="ru-RU" sz="1400" dirty="0" smtClean="0">
                <a:latin typeface="Times New Roman" pitchFamily="18" charset="0"/>
                <a:cs typeface="Times New Roman" pitchFamily="18" charset="0"/>
              </a:rPr>
              <a:t> и </a:t>
            </a:r>
            <a:r>
              <a:rPr lang="ru-RU" sz="1400" dirty="0" smtClean="0">
                <a:latin typeface="Times New Roman" pitchFamily="18" charset="0"/>
                <a:cs typeface="Times New Roman" pitchFamily="18" charset="0"/>
                <a:hlinkClick r:id="rId27" tooltip="Производный финансовый инструмент"/>
              </a:rPr>
              <a:t>производных финансовых инструментов</a:t>
            </a:r>
            <a:r>
              <a:rPr lang="ru-RU" sz="1400" dirty="0" smtClean="0">
                <a:latin typeface="Times New Roman" pitchFamily="18" charset="0"/>
                <a:cs typeface="Times New Roman" pitchFamily="18" charset="0"/>
              </a:rPr>
              <a:t>. Раньше, биржей называли место или здание, где собираются в определённые часы торговые люди и посредники, биржевые </a:t>
            </a:r>
            <a:r>
              <a:rPr lang="ru-RU" sz="1400" dirty="0" smtClean="0">
                <a:latin typeface="Times New Roman" pitchFamily="18" charset="0"/>
                <a:cs typeface="Times New Roman" pitchFamily="18" charset="0"/>
                <a:hlinkClick r:id="rId28" tooltip="Маклер"/>
              </a:rPr>
              <a:t>маклеры</a:t>
            </a:r>
            <a:r>
              <a:rPr lang="ru-RU" sz="1400" dirty="0" smtClean="0">
                <a:latin typeface="Times New Roman" pitchFamily="18" charset="0"/>
                <a:cs typeface="Times New Roman" pitchFamily="18" charset="0"/>
              </a:rPr>
              <a:t> для заключения сделок с ценными бумагами или товарах.</a:t>
            </a:r>
            <a:r>
              <a:rPr lang="ru-RU" sz="1400" baseline="30000" dirty="0" smtClean="0">
                <a:latin typeface="Times New Roman" pitchFamily="18" charset="0"/>
                <a:cs typeface="Times New Roman" pitchFamily="18" charset="0"/>
                <a:hlinkClick r:id="rId29"/>
              </a:rPr>
              <a:t>[1]</a:t>
            </a:r>
            <a:endParaRPr lang="ru-RU" sz="1400" dirty="0" smtClean="0">
              <a:latin typeface="Times New Roman" pitchFamily="18" charset="0"/>
              <a:cs typeface="Times New Roman" pitchFamily="18" charset="0"/>
            </a:endParaRPr>
          </a:p>
          <a:p>
            <a:r>
              <a:rPr lang="ru-RU" sz="1400" dirty="0" smtClean="0">
                <a:latin typeface="Times New Roman" pitchFamily="18" charset="0"/>
                <a:cs typeface="Times New Roman" pitchFamily="18" charset="0"/>
              </a:rPr>
              <a:t>До эпохи компьютеризации о сделках стороны договаривались устно. Сейчас торги большей частью проходят в электронном виде с использованием специализированных программ. Брокеры в своих интересах или интересах клиентов выставляют в торговые системы заявки на покупку или продажу ценной бумаги (валюты, товара). Эти заявки удовлетворяются встречными заявками других торговцев. Биржа ведёт учет заключённых сделок, организует и гарантирует </a:t>
            </a:r>
            <a:r>
              <a:rPr lang="ru-RU" sz="1400" dirty="0" smtClean="0">
                <a:latin typeface="Times New Roman" pitchFamily="18" charset="0"/>
                <a:cs typeface="Times New Roman" pitchFamily="18" charset="0"/>
                <a:hlinkClick r:id="rId30" tooltip="Клиринг"/>
              </a:rPr>
              <a:t>расчёты</a:t>
            </a:r>
            <a:r>
              <a:rPr lang="ru-RU" sz="1400" dirty="0" smtClean="0">
                <a:latin typeface="Times New Roman" pitchFamily="18" charset="0"/>
                <a:cs typeface="Times New Roman" pitchFamily="18" charset="0"/>
              </a:rPr>
              <a:t>, обеспечивает механизм «поставки против платежа» (</a:t>
            </a:r>
            <a:r>
              <a:rPr lang="ru-RU" sz="1400" dirty="0" err="1" smtClean="0">
                <a:latin typeface="Times New Roman" pitchFamily="18" charset="0"/>
                <a:cs typeface="Times New Roman" pitchFamily="18" charset="0"/>
              </a:rPr>
              <a:t>Delivery</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against</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payment</a:t>
            </a:r>
            <a:r>
              <a:rPr lang="ru-RU" sz="1400" dirty="0" smtClean="0">
                <a:latin typeface="Times New Roman" pitchFamily="18" charset="0"/>
                <a:cs typeface="Times New Roman" pitchFamily="18" charset="0"/>
              </a:rPr>
              <a:t>).</a:t>
            </a:r>
            <a:endParaRPr lang="ru-RU" sz="1400" dirty="0">
              <a:latin typeface="Times New Roman" pitchFamily="18" charset="0"/>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138499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ru-RU" sz="1400" dirty="0" smtClean="0">
                <a:latin typeface="Times New Roman" pitchFamily="18" charset="0"/>
                <a:cs typeface="Times New Roman" pitchFamily="18" charset="0"/>
              </a:rPr>
              <a:t>26 февраля 1111 года Владимир Мономах и Святополк Изяславич во главе большой армии двинулись вглубь половецких кочевий. Войско князей проникло так далеко в степи, как никогда ранее - до самого Дона. Были захвачены половецкие города </a:t>
            </a:r>
            <a:r>
              <a:rPr lang="ru-RU" sz="1400" dirty="0" err="1" smtClean="0">
                <a:latin typeface="Times New Roman" pitchFamily="18" charset="0"/>
                <a:cs typeface="Times New Roman" pitchFamily="18" charset="0"/>
                <a:hlinkClick r:id="rId2" tooltip="Шарукань"/>
              </a:rPr>
              <a:t>Шарукань</a:t>
            </a:r>
            <a:r>
              <a:rPr lang="ru-RU" sz="1400" dirty="0" smtClean="0">
                <a:latin typeface="Times New Roman" pitchFamily="18" charset="0"/>
                <a:cs typeface="Times New Roman" pitchFamily="18" charset="0"/>
              </a:rPr>
              <a:t> и </a:t>
            </a:r>
            <a:r>
              <a:rPr lang="ru-RU" sz="1400" dirty="0" err="1" smtClean="0">
                <a:latin typeface="Times New Roman" pitchFamily="18" charset="0"/>
                <a:cs typeface="Times New Roman" pitchFamily="18" charset="0"/>
                <a:hlinkClick r:id="rId3" tooltip="Сугров (страница отсутствует)"/>
              </a:rPr>
              <a:t>Сугров</a:t>
            </a:r>
            <a:r>
              <a:rPr lang="ru-RU" sz="1400" dirty="0" smtClean="0">
                <a:latin typeface="Times New Roman" pitchFamily="18" charset="0"/>
                <a:cs typeface="Times New Roman" pitchFamily="18" charset="0"/>
              </a:rPr>
              <a:t>. Но основные силы хан </a:t>
            </a:r>
            <a:r>
              <a:rPr lang="ru-RU" sz="1400" dirty="0" err="1" smtClean="0">
                <a:latin typeface="Times New Roman" pitchFamily="18" charset="0"/>
                <a:cs typeface="Times New Roman" pitchFamily="18" charset="0"/>
                <a:hlinkClick r:id="rId4" tooltip="Шарукан"/>
              </a:rPr>
              <a:t>Шарукан</a:t>
            </a:r>
            <a:r>
              <a:rPr lang="ru-RU" sz="1400" dirty="0" smtClean="0">
                <a:latin typeface="Times New Roman" pitchFamily="18" charset="0"/>
                <a:cs typeface="Times New Roman" pitchFamily="18" charset="0"/>
              </a:rPr>
              <a:t> вывел из-под удара. 26 марта, надеясь на усталость русских воинов после долгого похода, половцы обрушились на союзную армию на берегах речки </a:t>
            </a:r>
            <a:r>
              <a:rPr lang="ru-RU" sz="1400" dirty="0" err="1" smtClean="0">
                <a:latin typeface="Times New Roman" pitchFamily="18" charset="0"/>
                <a:cs typeface="Times New Roman" pitchFamily="18" charset="0"/>
                <a:hlinkClick r:id="rId5" tooltip="Битва при Салнице"/>
              </a:rPr>
              <a:t>Салницы</a:t>
            </a:r>
            <a:r>
              <a:rPr lang="ru-RU" sz="1400" dirty="0" smtClean="0">
                <a:latin typeface="Times New Roman" pitchFamily="18" charset="0"/>
                <a:cs typeface="Times New Roman" pitchFamily="18" charset="0"/>
              </a:rPr>
              <a:t>. В кровопролитной и ожесточенной битве победа вновь досталась русским. Враг бежал, княжеская рать беспрепятственно вернулась домой.</a:t>
            </a:r>
            <a:endParaRPr lang="ru-RU" sz="1400" dirty="0">
              <a:latin typeface="Times New Roman" pitchFamily="18" charset="0"/>
              <a:cs typeface="Times New Roman" pitchFamily="18" charset="0"/>
            </a:endParaRPr>
          </a:p>
        </p:txBody>
      </p:sp>
      <p:sp>
        <p:nvSpPr>
          <p:cNvPr id="3" name="Прямоугольник 2"/>
          <p:cNvSpPr/>
          <p:nvPr/>
        </p:nvSpPr>
        <p:spPr>
          <a:xfrm>
            <a:off x="0" y="1428736"/>
            <a:ext cx="9144000" cy="224676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ru-RU" sz="1400" dirty="0">
                <a:solidFill>
                  <a:schemeClr val="dk1"/>
                </a:solidFill>
                <a:latin typeface="Times New Roman" pitchFamily="18" charset="0"/>
                <a:cs typeface="Times New Roman" pitchFamily="18" charset="0"/>
              </a:rPr>
              <a:t>Войско северского князя выступило в поход 23 апреля 1185 г. По пути к Игорю присоединились с дружинами его сын </a:t>
            </a:r>
            <a:r>
              <a:rPr lang="ru-RU" sz="1400" dirty="0">
                <a:solidFill>
                  <a:schemeClr val="dk1"/>
                </a:solidFill>
                <a:latin typeface="Times New Roman" pitchFamily="18" charset="0"/>
                <a:cs typeface="Times New Roman" pitchFamily="18" charset="0"/>
                <a:hlinkClick r:id="rId6" tooltip="Владимир Игоревич"/>
              </a:rPr>
              <a:t>Владимир </a:t>
            </a:r>
            <a:r>
              <a:rPr lang="ru-RU" sz="1400" dirty="0" err="1">
                <a:solidFill>
                  <a:schemeClr val="dk1"/>
                </a:solidFill>
                <a:latin typeface="Times New Roman" pitchFamily="18" charset="0"/>
                <a:cs typeface="Times New Roman" pitchFamily="18" charset="0"/>
                <a:hlinkClick r:id="rId6" tooltip="Владимир Игоревич"/>
              </a:rPr>
              <a:t>Путивльский</a:t>
            </a:r>
            <a:r>
              <a:rPr lang="ru-RU" sz="1400" dirty="0">
                <a:solidFill>
                  <a:schemeClr val="dk1"/>
                </a:solidFill>
                <a:latin typeface="Times New Roman" pitchFamily="18" charset="0"/>
                <a:cs typeface="Times New Roman" pitchFamily="18" charset="0"/>
              </a:rPr>
              <a:t>, племянник — </a:t>
            </a:r>
            <a:r>
              <a:rPr lang="ru-RU" sz="1400" dirty="0">
                <a:solidFill>
                  <a:schemeClr val="dk1"/>
                </a:solidFill>
                <a:latin typeface="Times New Roman" pitchFamily="18" charset="0"/>
                <a:cs typeface="Times New Roman" pitchFamily="18" charset="0"/>
                <a:hlinkClick r:id="rId7" tooltip="Святослав Ольгович (князь рыльский)"/>
              </a:rPr>
              <a:t>Святослав Рыльский</a:t>
            </a:r>
            <a:r>
              <a:rPr lang="ru-RU" sz="1400" dirty="0">
                <a:solidFill>
                  <a:schemeClr val="dk1"/>
                </a:solidFill>
                <a:latin typeface="Times New Roman" pitchFamily="18" charset="0"/>
                <a:cs typeface="Times New Roman" pitchFamily="18" charset="0"/>
              </a:rPr>
              <a:t>, брат Игоря, черниговский князь </a:t>
            </a:r>
            <a:r>
              <a:rPr lang="ru-RU" sz="1400" dirty="0">
                <a:solidFill>
                  <a:schemeClr val="dk1"/>
                </a:solidFill>
                <a:latin typeface="Times New Roman" pitchFamily="18" charset="0"/>
                <a:cs typeface="Times New Roman" pitchFamily="18" charset="0"/>
                <a:hlinkClick r:id="rId8" tooltip="Всеволод Святославич (князь курский)"/>
              </a:rPr>
              <a:t>Всеволод</a:t>
            </a:r>
            <a:r>
              <a:rPr lang="ru-RU" sz="1400" dirty="0">
                <a:solidFill>
                  <a:schemeClr val="dk1"/>
                </a:solidFill>
                <a:latin typeface="Times New Roman" pitchFamily="18" charset="0"/>
                <a:cs typeface="Times New Roman" pitchFamily="18" charset="0"/>
              </a:rPr>
              <a:t> и черниговские </a:t>
            </a:r>
            <a:r>
              <a:rPr lang="ru-RU" sz="1400" dirty="0" err="1">
                <a:solidFill>
                  <a:schemeClr val="dk1"/>
                </a:solidFill>
                <a:latin typeface="Times New Roman" pitchFamily="18" charset="0"/>
                <a:cs typeface="Times New Roman" pitchFamily="18" charset="0"/>
                <a:hlinkClick r:id="rId9" tooltip="Ковуи (страница отсутствует)"/>
              </a:rPr>
              <a:t>ковуи</a:t>
            </a:r>
            <a:r>
              <a:rPr lang="ru-RU" sz="1400" dirty="0">
                <a:solidFill>
                  <a:schemeClr val="dk1"/>
                </a:solidFill>
                <a:latin typeface="Times New Roman" pitchFamily="18" charset="0"/>
                <a:cs typeface="Times New Roman" pitchFamily="18" charset="0"/>
              </a:rPr>
              <a:t>: всего 5 полков. Также в этом походе впервые упоминается шестой полк, состоящий из стрельцов от всех полков. Первая встреча с половцами произошла на берегах реки </a:t>
            </a:r>
            <a:r>
              <a:rPr lang="ru-RU" sz="1400" dirty="0" err="1">
                <a:solidFill>
                  <a:schemeClr val="dk1"/>
                </a:solidFill>
                <a:latin typeface="Times New Roman" pitchFamily="18" charset="0"/>
                <a:cs typeface="Times New Roman" pitchFamily="18" charset="0"/>
                <a:hlinkClick r:id="rId10" tooltip="Битва на реке Сюурли (страница отсутствует)"/>
              </a:rPr>
              <a:t>Сюурли</a:t>
            </a:r>
            <a:r>
              <a:rPr lang="ru-RU" sz="1400" dirty="0">
                <a:solidFill>
                  <a:schemeClr val="dk1"/>
                </a:solidFill>
                <a:latin typeface="Times New Roman" pitchFamily="18" charset="0"/>
                <a:cs typeface="Times New Roman" pitchFamily="18" charset="0"/>
              </a:rPr>
              <a:t> и была удачной для русских. Была захвачена богатая добыча, часть русских сил (кроме полков Игоря и Всеволода) участвовала в погоне за разбитым противником. На следующий день княжеские полки столкнулись с основными силами хана </a:t>
            </a:r>
            <a:r>
              <a:rPr lang="ru-RU" sz="1400" dirty="0" err="1">
                <a:solidFill>
                  <a:schemeClr val="dk1"/>
                </a:solidFill>
                <a:latin typeface="Times New Roman" pitchFamily="18" charset="0"/>
                <a:cs typeface="Times New Roman" pitchFamily="18" charset="0"/>
              </a:rPr>
              <a:t>Кончака</a:t>
            </a:r>
            <a:r>
              <a:rPr lang="ru-RU" sz="1400" dirty="0">
                <a:solidFill>
                  <a:schemeClr val="dk1"/>
                </a:solidFill>
                <a:latin typeface="Times New Roman" pitchFamily="18" charset="0"/>
                <a:cs typeface="Times New Roman" pitchFamily="18" charset="0"/>
              </a:rPr>
              <a:t>. На берегах р. </a:t>
            </a:r>
            <a:r>
              <a:rPr lang="ru-RU" sz="1400" dirty="0" err="1">
                <a:solidFill>
                  <a:schemeClr val="dk1"/>
                </a:solidFill>
                <a:latin typeface="Times New Roman" pitchFamily="18" charset="0"/>
                <a:cs typeface="Times New Roman" pitchFamily="18" charset="0"/>
                <a:hlinkClick r:id="rId11" tooltip="Битва на реке Каяле (страница отсутствует)"/>
              </a:rPr>
              <a:t>Каялы</a:t>
            </a:r>
            <a:r>
              <a:rPr lang="ru-RU" sz="1400" dirty="0">
                <a:solidFill>
                  <a:schemeClr val="dk1"/>
                </a:solidFill>
                <a:latin typeface="Times New Roman" pitchFamily="18" charset="0"/>
                <a:cs typeface="Times New Roman" pitchFamily="18" charset="0"/>
              </a:rPr>
              <a:t> разразилась кровопролитная битва. Конные дружины могли спастись бегством, но предпочли не бросать чёрных людей, спешились и стали пробиваться к </a:t>
            </a:r>
            <a:r>
              <a:rPr lang="ru-RU" sz="1400" dirty="0">
                <a:solidFill>
                  <a:schemeClr val="dk1"/>
                </a:solidFill>
                <a:latin typeface="Times New Roman" pitchFamily="18" charset="0"/>
                <a:cs typeface="Times New Roman" pitchFamily="18" charset="0"/>
                <a:hlinkClick r:id="rId12" tooltip="Донец (город) (страница отсутствует)"/>
              </a:rPr>
              <a:t>Донцу</a:t>
            </a:r>
            <a:r>
              <a:rPr lang="ru-RU" sz="1400" dirty="0">
                <a:solidFill>
                  <a:schemeClr val="dk1"/>
                </a:solidFill>
                <a:latin typeface="Times New Roman" pitchFamily="18" charset="0"/>
                <a:cs typeface="Times New Roman" pitchFamily="18" charset="0"/>
              </a:rPr>
              <a:t>. Получив ранение, Игорь снова сел на коня. Целый день воины Игоря сдерживали натиск превосходящих сил врага, но на рассвете следующего дня побежали. Княжеская рать была разбита, сам Игорь и его сын Владимир попали в плен.</a:t>
            </a:r>
          </a:p>
        </p:txBody>
      </p:sp>
      <p:sp>
        <p:nvSpPr>
          <p:cNvPr id="4" name="Управляющая кнопка: назад 3">
            <a:hlinkClick r:id="" action="ppaction://hlinkshowjump?jump=previousslide" highlightClick="1"/>
          </p:cNvPr>
          <p:cNvSpPr/>
          <p:nvPr/>
        </p:nvSpPr>
        <p:spPr>
          <a:xfrm>
            <a:off x="8001024" y="3429000"/>
            <a:ext cx="1142976" cy="285752"/>
          </a:xfrm>
          <a:prstGeom prst="actionButtonBackPrevious">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p>
        </p:txBody>
      </p:sp>
      <p:sp>
        <p:nvSpPr>
          <p:cNvPr id="5" name="Прямоугольник 4"/>
          <p:cNvSpPr/>
          <p:nvPr/>
        </p:nvSpPr>
        <p:spPr>
          <a:xfrm>
            <a:off x="0" y="3995678"/>
            <a:ext cx="9144000" cy="954107"/>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ru-RU" sz="1400" dirty="0">
                <a:solidFill>
                  <a:schemeClr val="dk1"/>
                </a:solidFill>
                <a:latin typeface="Times New Roman" pitchFamily="18" charset="0"/>
                <a:cs typeface="Times New Roman" pitchFamily="18" charset="0"/>
              </a:rPr>
              <a:t>Битва на реке Сить, или </a:t>
            </a:r>
            <a:r>
              <a:rPr lang="ru-RU" sz="1400" dirty="0" err="1">
                <a:solidFill>
                  <a:schemeClr val="dk1"/>
                </a:solidFill>
                <a:latin typeface="Times New Roman" pitchFamily="18" charset="0"/>
                <a:cs typeface="Times New Roman" pitchFamily="18" charset="0"/>
              </a:rPr>
              <a:t>Ситская</a:t>
            </a:r>
            <a:r>
              <a:rPr lang="ru-RU" sz="1400" dirty="0">
                <a:solidFill>
                  <a:schemeClr val="dk1"/>
                </a:solidFill>
                <a:latin typeface="Times New Roman" pitchFamily="18" charset="0"/>
                <a:cs typeface="Times New Roman" pitchFamily="18" charset="0"/>
              </a:rPr>
              <a:t> </a:t>
            </a:r>
            <a:r>
              <a:rPr lang="ru-RU" sz="1400" dirty="0" smtClean="0">
                <a:solidFill>
                  <a:schemeClr val="dk1"/>
                </a:solidFill>
                <a:latin typeface="Times New Roman" pitchFamily="18" charset="0"/>
                <a:cs typeface="Times New Roman" pitchFamily="18" charset="0"/>
              </a:rPr>
              <a:t>битва— </a:t>
            </a:r>
            <a:r>
              <a:rPr lang="ru-RU" sz="1400" dirty="0">
                <a:solidFill>
                  <a:schemeClr val="dk1"/>
                </a:solidFill>
                <a:latin typeface="Times New Roman" pitchFamily="18" charset="0"/>
                <a:cs typeface="Times New Roman" pitchFamily="18" charset="0"/>
              </a:rPr>
              <a:t>эпизод </a:t>
            </a:r>
            <a:r>
              <a:rPr lang="ru-RU" sz="1400" dirty="0">
                <a:solidFill>
                  <a:schemeClr val="dk1"/>
                </a:solidFill>
                <a:latin typeface="Times New Roman" pitchFamily="18" charset="0"/>
                <a:cs typeface="Times New Roman" pitchFamily="18" charset="0"/>
                <a:hlinkClick r:id="rId13" tooltip="Западный поход монголов"/>
              </a:rPr>
              <a:t>Западного (</a:t>
            </a:r>
            <a:r>
              <a:rPr lang="ru-RU" sz="1400" dirty="0" err="1">
                <a:solidFill>
                  <a:schemeClr val="dk1"/>
                </a:solidFill>
                <a:latin typeface="Times New Roman" pitchFamily="18" charset="0"/>
                <a:cs typeface="Times New Roman" pitchFamily="18" charset="0"/>
                <a:hlinkClick r:id="rId13" tooltip="Западный поход монголов"/>
              </a:rPr>
              <a:t>кипчакского</a:t>
            </a:r>
            <a:r>
              <a:rPr lang="ru-RU" sz="1400" dirty="0">
                <a:solidFill>
                  <a:schemeClr val="dk1"/>
                </a:solidFill>
                <a:latin typeface="Times New Roman" pitchFamily="18" charset="0"/>
                <a:cs typeface="Times New Roman" pitchFamily="18" charset="0"/>
                <a:hlinkClick r:id="rId13" tooltip="Западный поход монголов"/>
              </a:rPr>
              <a:t>) похода монголов</a:t>
            </a:r>
            <a:r>
              <a:rPr lang="ru-RU" sz="1400" dirty="0">
                <a:solidFill>
                  <a:schemeClr val="dk1"/>
                </a:solidFill>
                <a:latin typeface="Times New Roman" pitchFamily="18" charset="0"/>
                <a:cs typeface="Times New Roman" pitchFamily="18" charset="0"/>
              </a:rPr>
              <a:t> (</a:t>
            </a:r>
            <a:r>
              <a:rPr lang="ru-RU" sz="1400" dirty="0">
                <a:solidFill>
                  <a:schemeClr val="dk1"/>
                </a:solidFill>
                <a:latin typeface="Times New Roman" pitchFamily="18" charset="0"/>
                <a:cs typeface="Times New Roman" pitchFamily="18" charset="0"/>
                <a:hlinkClick r:id="rId14" tooltip="1236"/>
              </a:rPr>
              <a:t>1236</a:t>
            </a:r>
            <a:r>
              <a:rPr lang="ru-RU" sz="1400" dirty="0">
                <a:solidFill>
                  <a:schemeClr val="dk1"/>
                </a:solidFill>
                <a:latin typeface="Times New Roman" pitchFamily="18" charset="0"/>
                <a:cs typeface="Times New Roman" pitchFamily="18" charset="0"/>
              </a:rPr>
              <a:t>—</a:t>
            </a:r>
            <a:r>
              <a:rPr lang="ru-RU" sz="1400" dirty="0">
                <a:solidFill>
                  <a:schemeClr val="dk1"/>
                </a:solidFill>
                <a:latin typeface="Times New Roman" pitchFamily="18" charset="0"/>
                <a:cs typeface="Times New Roman" pitchFamily="18" charset="0"/>
                <a:hlinkClick r:id="rId15" tooltip="1242"/>
              </a:rPr>
              <a:t>1242</a:t>
            </a:r>
            <a:r>
              <a:rPr lang="ru-RU" sz="1400" dirty="0">
                <a:solidFill>
                  <a:schemeClr val="dk1"/>
                </a:solidFill>
                <a:latin typeface="Times New Roman" pitchFamily="18" charset="0"/>
                <a:cs typeface="Times New Roman" pitchFamily="18" charset="0"/>
              </a:rPr>
              <a:t>) и </a:t>
            </a:r>
            <a:r>
              <a:rPr lang="ru-RU" sz="1400" dirty="0">
                <a:solidFill>
                  <a:schemeClr val="dk1"/>
                </a:solidFill>
                <a:latin typeface="Times New Roman" pitchFamily="18" charset="0"/>
                <a:cs typeface="Times New Roman" pitchFamily="18" charset="0"/>
                <a:hlinkClick r:id="rId16" tooltip="Монгольское нашествие на Русь"/>
              </a:rPr>
              <a:t>монгольского нашествия на Русь</a:t>
            </a:r>
            <a:r>
              <a:rPr lang="ru-RU" sz="1400" dirty="0">
                <a:solidFill>
                  <a:schemeClr val="dk1"/>
                </a:solidFill>
                <a:latin typeface="Times New Roman" pitchFamily="18" charset="0"/>
                <a:cs typeface="Times New Roman" pitchFamily="18" charset="0"/>
              </a:rPr>
              <a:t> (</a:t>
            </a:r>
            <a:r>
              <a:rPr lang="ru-RU" sz="1400" dirty="0">
                <a:solidFill>
                  <a:schemeClr val="dk1"/>
                </a:solidFill>
                <a:latin typeface="Times New Roman" pitchFamily="18" charset="0"/>
                <a:cs typeface="Times New Roman" pitchFamily="18" charset="0"/>
                <a:hlinkClick r:id="rId17" tooltip="1237"/>
              </a:rPr>
              <a:t>1237</a:t>
            </a:r>
            <a:r>
              <a:rPr lang="ru-RU" sz="1400" dirty="0">
                <a:solidFill>
                  <a:schemeClr val="dk1"/>
                </a:solidFill>
                <a:latin typeface="Times New Roman" pitchFamily="18" charset="0"/>
                <a:cs typeface="Times New Roman" pitchFamily="18" charset="0"/>
              </a:rPr>
              <a:t>—</a:t>
            </a:r>
            <a:r>
              <a:rPr lang="ru-RU" sz="1400" dirty="0">
                <a:solidFill>
                  <a:schemeClr val="dk1"/>
                </a:solidFill>
                <a:latin typeface="Times New Roman" pitchFamily="18" charset="0"/>
                <a:cs typeface="Times New Roman" pitchFamily="18" charset="0"/>
                <a:hlinkClick r:id="rId18" tooltip="1240"/>
              </a:rPr>
              <a:t>1240</a:t>
            </a:r>
            <a:r>
              <a:rPr lang="ru-RU" sz="1400" dirty="0">
                <a:solidFill>
                  <a:schemeClr val="dk1"/>
                </a:solidFill>
                <a:latin typeface="Times New Roman" pitchFamily="18" charset="0"/>
                <a:cs typeface="Times New Roman" pitchFamily="18" charset="0"/>
              </a:rPr>
              <a:t>), в частности, одно из ключевых сражений </a:t>
            </a:r>
            <a:r>
              <a:rPr lang="ru-RU" sz="1400" dirty="0">
                <a:solidFill>
                  <a:schemeClr val="dk1"/>
                </a:solidFill>
                <a:latin typeface="Times New Roman" pitchFamily="18" charset="0"/>
                <a:cs typeface="Times New Roman" pitchFamily="18" charset="0"/>
                <a:hlinkClick r:id="rId19" tooltip="Монгольская империя"/>
              </a:rPr>
              <a:t>монгольского</a:t>
            </a:r>
            <a:r>
              <a:rPr lang="ru-RU" sz="1400" dirty="0">
                <a:solidFill>
                  <a:schemeClr val="dk1"/>
                </a:solidFill>
                <a:latin typeface="Times New Roman" pitchFamily="18" charset="0"/>
                <a:cs typeface="Times New Roman" pitchFamily="18" charset="0"/>
              </a:rPr>
              <a:t> похода на Северо-Восточную Русь (</a:t>
            </a:r>
            <a:r>
              <a:rPr lang="ru-RU" sz="1400" dirty="0">
                <a:solidFill>
                  <a:schemeClr val="dk1"/>
                </a:solidFill>
                <a:latin typeface="Times New Roman" pitchFamily="18" charset="0"/>
                <a:cs typeface="Times New Roman" pitchFamily="18" charset="0"/>
                <a:hlinkClick r:id="rId17" tooltip="1237"/>
              </a:rPr>
              <a:t>1237</a:t>
            </a:r>
            <a:r>
              <a:rPr lang="ru-RU" sz="1400" dirty="0">
                <a:solidFill>
                  <a:schemeClr val="dk1"/>
                </a:solidFill>
                <a:latin typeface="Times New Roman" pitchFamily="18" charset="0"/>
                <a:cs typeface="Times New Roman" pitchFamily="18" charset="0"/>
              </a:rPr>
              <a:t>—</a:t>
            </a:r>
            <a:r>
              <a:rPr lang="ru-RU" sz="1400" dirty="0">
                <a:solidFill>
                  <a:schemeClr val="dk1"/>
                </a:solidFill>
                <a:latin typeface="Times New Roman" pitchFamily="18" charset="0"/>
                <a:cs typeface="Times New Roman" pitchFamily="18" charset="0"/>
                <a:hlinkClick r:id="rId20" tooltip="1238"/>
              </a:rPr>
              <a:t>1238</a:t>
            </a:r>
            <a:r>
              <a:rPr lang="ru-RU" sz="1400" dirty="0">
                <a:solidFill>
                  <a:schemeClr val="dk1"/>
                </a:solidFill>
                <a:latin typeface="Times New Roman" pitchFamily="18" charset="0"/>
                <a:cs typeface="Times New Roman" pitchFamily="18" charset="0"/>
              </a:rPr>
              <a:t>). Сражение, произошедшее </a:t>
            </a:r>
            <a:r>
              <a:rPr lang="ru-RU" sz="1400" dirty="0">
                <a:solidFill>
                  <a:schemeClr val="dk1"/>
                </a:solidFill>
                <a:latin typeface="Times New Roman" pitchFamily="18" charset="0"/>
                <a:cs typeface="Times New Roman" pitchFamily="18" charset="0"/>
                <a:hlinkClick r:id="rId21" tooltip="4 марта"/>
              </a:rPr>
              <a:t>4 марта</a:t>
            </a:r>
            <a:r>
              <a:rPr lang="ru-RU" sz="1400" dirty="0">
                <a:solidFill>
                  <a:schemeClr val="dk1"/>
                </a:solidFill>
                <a:latin typeface="Times New Roman" pitchFamily="18" charset="0"/>
                <a:cs typeface="Times New Roman" pitchFamily="18" charset="0"/>
              </a:rPr>
              <a:t> </a:t>
            </a:r>
            <a:r>
              <a:rPr lang="ru-RU" sz="1400" dirty="0">
                <a:solidFill>
                  <a:schemeClr val="dk1"/>
                </a:solidFill>
                <a:latin typeface="Times New Roman" pitchFamily="18" charset="0"/>
                <a:cs typeface="Times New Roman" pitchFamily="18" charset="0"/>
                <a:hlinkClick r:id="rId20" tooltip="1238"/>
              </a:rPr>
              <a:t>1238</a:t>
            </a:r>
            <a:r>
              <a:rPr lang="ru-RU" sz="1400" dirty="0">
                <a:solidFill>
                  <a:schemeClr val="dk1"/>
                </a:solidFill>
                <a:latin typeface="Times New Roman" pitchFamily="18" charset="0"/>
                <a:cs typeface="Times New Roman" pitchFamily="18" charset="0"/>
              </a:rPr>
              <a:t> г. между войском владимирского князя </a:t>
            </a:r>
            <a:r>
              <a:rPr lang="ru-RU" sz="1400" dirty="0">
                <a:solidFill>
                  <a:schemeClr val="dk1"/>
                </a:solidFill>
                <a:latin typeface="Times New Roman" pitchFamily="18" charset="0"/>
                <a:cs typeface="Times New Roman" pitchFamily="18" charset="0"/>
                <a:hlinkClick r:id="rId22" tooltip="Юрий Всеволодович"/>
              </a:rPr>
              <a:t>Юрия Всеволодовича</a:t>
            </a:r>
            <a:r>
              <a:rPr lang="ru-RU" sz="1400" dirty="0">
                <a:solidFill>
                  <a:schemeClr val="dk1"/>
                </a:solidFill>
                <a:latin typeface="Times New Roman" pitchFamily="18" charset="0"/>
                <a:cs typeface="Times New Roman" pitchFamily="18" charset="0"/>
              </a:rPr>
              <a:t> и корпусом </a:t>
            </a:r>
            <a:r>
              <a:rPr lang="ru-RU" sz="1400" dirty="0" err="1">
                <a:solidFill>
                  <a:schemeClr val="dk1"/>
                </a:solidFill>
                <a:latin typeface="Times New Roman" pitchFamily="18" charset="0"/>
                <a:cs typeface="Times New Roman" pitchFamily="18" charset="0"/>
                <a:hlinkClick r:id="rId23" tooltip="Бурундай (военачальник)"/>
              </a:rPr>
              <a:t>Бурундая</a:t>
            </a:r>
            <a:r>
              <a:rPr lang="ru-RU" sz="1400" dirty="0">
                <a:solidFill>
                  <a:schemeClr val="dk1"/>
                </a:solidFill>
                <a:latin typeface="Times New Roman" pitchFamily="18" charset="0"/>
                <a:cs typeface="Times New Roman" pitchFamily="18" charset="0"/>
              </a:rPr>
              <a:t>.</a:t>
            </a:r>
          </a:p>
        </p:txBody>
      </p:sp>
      <p:sp>
        <p:nvSpPr>
          <p:cNvPr id="6" name="Управляющая кнопка: назад 5">
            <a:hlinkClick r:id="" action="ppaction://hlinkshowjump?jump=previousslide" highlightClick="1"/>
          </p:cNvPr>
          <p:cNvSpPr/>
          <p:nvPr/>
        </p:nvSpPr>
        <p:spPr>
          <a:xfrm>
            <a:off x="8001024" y="4786322"/>
            <a:ext cx="1142976" cy="285752"/>
          </a:xfrm>
          <a:prstGeom prst="actionButtonBackPrevious">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p>
        </p:txBody>
      </p:sp>
      <p:sp>
        <p:nvSpPr>
          <p:cNvPr id="7" name="Прямоугольник 6"/>
          <p:cNvSpPr/>
          <p:nvPr/>
        </p:nvSpPr>
        <p:spPr>
          <a:xfrm>
            <a:off x="0" y="5257562"/>
            <a:ext cx="9144000" cy="1600438"/>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ru-RU" sz="1400" i="1" dirty="0" smtClean="0">
                <a:latin typeface="Times New Roman" pitchFamily="18" charset="0"/>
                <a:cs typeface="Times New Roman" pitchFamily="18" charset="0"/>
              </a:rPr>
              <a:t>15 ЯН 1478</a:t>
            </a:r>
            <a:r>
              <a:rPr lang="ru-RU" sz="1400" dirty="0" smtClean="0">
                <a:latin typeface="Times New Roman" pitchFamily="18" charset="0"/>
                <a:cs typeface="Times New Roman" pitchFamily="18" charset="0"/>
              </a:rPr>
              <a:t> новгородские власти капитулировали. После второго похода, когда дело не дошло до открытых столкновений, вече было отменено, </a:t>
            </a:r>
            <a:r>
              <a:rPr lang="ru-RU" sz="1400" i="1" dirty="0" smtClean="0">
                <a:latin typeface="Times New Roman" pitchFamily="18" charset="0"/>
                <a:cs typeface="Times New Roman" pitchFamily="18" charset="0"/>
              </a:rPr>
              <a:t>символ</a:t>
            </a:r>
            <a:r>
              <a:rPr lang="ru-RU" sz="1400" dirty="0" smtClean="0">
                <a:latin typeface="Times New Roman" pitchFamily="18" charset="0"/>
                <a:cs typeface="Times New Roman" pitchFamily="18" charset="0"/>
              </a:rPr>
              <a:t> новгородской независимости - вечевой колокол, а так же Марфа </a:t>
            </a:r>
            <a:r>
              <a:rPr lang="ru-RU" sz="1400" dirty="0" err="1" smtClean="0">
                <a:latin typeface="Times New Roman" pitchFamily="18" charset="0"/>
                <a:cs typeface="Times New Roman" pitchFamily="18" charset="0"/>
              </a:rPr>
              <a:t>Борецкая</a:t>
            </a:r>
            <a:r>
              <a:rPr lang="ru-RU" sz="1400" dirty="0" smtClean="0">
                <a:latin typeface="Times New Roman" pitchFamily="18" charset="0"/>
                <a:cs typeface="Times New Roman" pitchFamily="18" charset="0"/>
              </a:rPr>
              <a:t> - были отправлены в Москву. Иван III </a:t>
            </a:r>
            <a:r>
              <a:rPr lang="ru-RU" sz="1400" i="1" dirty="0" smtClean="0">
                <a:latin typeface="Times New Roman" pitchFamily="18" charset="0"/>
                <a:cs typeface="Times New Roman" pitchFamily="18" charset="0"/>
              </a:rPr>
              <a:t>конфисковал</a:t>
            </a:r>
            <a:r>
              <a:rPr lang="ru-RU" sz="1400" dirty="0" smtClean="0">
                <a:latin typeface="Times New Roman" pitchFamily="18" charset="0"/>
                <a:cs typeface="Times New Roman" pitchFamily="18" charset="0"/>
              </a:rPr>
              <a:t> вотчины </a:t>
            </a:r>
            <a:r>
              <a:rPr lang="ru-RU" sz="1400" i="1" dirty="0" smtClean="0">
                <a:latin typeface="Times New Roman" pitchFamily="18" charset="0"/>
                <a:cs typeface="Times New Roman" pitchFamily="18" charset="0"/>
              </a:rPr>
              <a:t>епископа</a:t>
            </a:r>
            <a:r>
              <a:rPr lang="ru-RU" sz="1400" dirty="0" smtClean="0">
                <a:latin typeface="Times New Roman" pitchFamily="18" charset="0"/>
                <a:cs typeface="Times New Roman" pitchFamily="18" charset="0"/>
              </a:rPr>
              <a:t> и 6 крупных монастырей. В </a:t>
            </a:r>
            <a:r>
              <a:rPr lang="ru-RU" sz="1400" i="1" dirty="0" smtClean="0">
                <a:latin typeface="Times New Roman" pitchFamily="18" charset="0"/>
                <a:cs typeface="Times New Roman" pitchFamily="18" charset="0"/>
              </a:rPr>
              <a:t>1484-1499</a:t>
            </a:r>
            <a:r>
              <a:rPr lang="ru-RU" sz="1400" dirty="0" smtClean="0">
                <a:latin typeface="Times New Roman" pitchFamily="18" charset="0"/>
                <a:cs typeface="Times New Roman" pitchFamily="18" charset="0"/>
              </a:rPr>
              <a:t> была проведена конфискация боярских земель. Сторонники независимости были казнены, несколько тысяч новгородских семей были переведены в др.области страны. Вместо </a:t>
            </a:r>
            <a:r>
              <a:rPr lang="ru-RU" sz="1400" i="1" dirty="0" smtClean="0">
                <a:latin typeface="Times New Roman" pitchFamily="18" charset="0"/>
                <a:cs typeface="Times New Roman" pitchFamily="18" charset="0"/>
              </a:rPr>
              <a:t>посадников</a:t>
            </a:r>
            <a:r>
              <a:rPr lang="ru-RU" sz="1400" dirty="0" smtClean="0">
                <a:latin typeface="Times New Roman" pitchFamily="18" charset="0"/>
                <a:cs typeface="Times New Roman" pitchFamily="18" charset="0"/>
              </a:rPr>
              <a:t> и </a:t>
            </a:r>
            <a:r>
              <a:rPr lang="ru-RU" sz="1400" i="1" dirty="0" smtClean="0">
                <a:latin typeface="Times New Roman" pitchFamily="18" charset="0"/>
                <a:cs typeface="Times New Roman" pitchFamily="18" charset="0"/>
              </a:rPr>
              <a:t>тысяцких</a:t>
            </a:r>
            <a:r>
              <a:rPr lang="ru-RU" sz="1400" dirty="0" smtClean="0">
                <a:latin typeface="Times New Roman" pitchFamily="18" charset="0"/>
                <a:cs typeface="Times New Roman" pitchFamily="18" charset="0"/>
              </a:rPr>
              <a:t> городом стали управлять московские наместники. Боярская </a:t>
            </a:r>
            <a:r>
              <a:rPr lang="ru-RU" sz="1400" i="1" dirty="0" smtClean="0">
                <a:latin typeface="Times New Roman" pitchFamily="18" charset="0"/>
                <a:cs typeface="Times New Roman" pitchFamily="18" charset="0"/>
              </a:rPr>
              <a:t>республика</a:t>
            </a:r>
            <a:r>
              <a:rPr lang="ru-RU" sz="1400" dirty="0" smtClean="0">
                <a:latin typeface="Times New Roman" pitchFamily="18" charset="0"/>
                <a:cs typeface="Times New Roman" pitchFamily="18" charset="0"/>
              </a:rPr>
              <a:t> прекратила своё существование, Новгород сделался второстепенным городом, а территория Московии возросла в 2 раза.</a:t>
            </a:r>
            <a:endParaRPr lang="ru-RU" sz="1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500298" y="642918"/>
            <a:ext cx="6643702" cy="116955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ru-RU" sz="1400" b="1" dirty="0" smtClean="0">
                <a:latin typeface="Times New Roman" pitchFamily="18" charset="0"/>
                <a:cs typeface="Times New Roman" pitchFamily="18" charset="0"/>
              </a:rPr>
              <a:t>Скань</a:t>
            </a:r>
            <a:r>
              <a:rPr lang="ru-RU" sz="1400" dirty="0" smtClean="0">
                <a:latin typeface="Times New Roman" pitchFamily="18" charset="0"/>
                <a:cs typeface="Times New Roman" pitchFamily="18" charset="0"/>
              </a:rPr>
              <a:t> (от старославянского глагола "</a:t>
            </a:r>
            <a:r>
              <a:rPr lang="ru-RU" sz="1400" dirty="0" err="1" smtClean="0">
                <a:latin typeface="Times New Roman" pitchFamily="18" charset="0"/>
                <a:cs typeface="Times New Roman" pitchFamily="18" charset="0"/>
              </a:rPr>
              <a:t>съкати</a:t>
            </a:r>
            <a:r>
              <a:rPr lang="ru-RU" sz="1400" dirty="0" smtClean="0">
                <a:latin typeface="Times New Roman" pitchFamily="18" charset="0"/>
                <a:cs typeface="Times New Roman" pitchFamily="18" charset="0"/>
              </a:rPr>
              <a:t>" - сучить, свивать в одну нить несколько прядей), </a:t>
            </a:r>
            <a:r>
              <a:rPr lang="ru-RU" sz="1400" dirty="0" smtClean="0">
                <a:latin typeface="Times New Roman" pitchFamily="18" charset="0"/>
                <a:cs typeface="Times New Roman" pitchFamily="18" charset="0"/>
                <a:hlinkClick r:id="rId2" tooltip="Филигрань"/>
              </a:rPr>
              <a:t>филигрань</a:t>
            </a:r>
            <a:r>
              <a:rPr lang="ru-RU" sz="1400" dirty="0" smtClean="0">
                <a:latin typeface="Times New Roman" pitchFamily="18" charset="0"/>
                <a:cs typeface="Times New Roman" pitchFamily="18" charset="0"/>
              </a:rPr>
              <a:t> — вид </a:t>
            </a:r>
            <a:r>
              <a:rPr lang="ru-RU" sz="1400" dirty="0" smtClean="0">
                <a:latin typeface="Times New Roman" pitchFamily="18" charset="0"/>
                <a:cs typeface="Times New Roman" pitchFamily="18" charset="0"/>
                <a:hlinkClick r:id="rId3" tooltip="Ювелирные изделия"/>
              </a:rPr>
              <a:t>ювелирной</a:t>
            </a:r>
            <a:r>
              <a:rPr lang="ru-RU" sz="1400" dirty="0" smtClean="0">
                <a:latin typeface="Times New Roman" pitchFamily="18" charset="0"/>
                <a:cs typeface="Times New Roman" pitchFamily="18" charset="0"/>
              </a:rPr>
              <a:t> техники: ажурный или напаянный на металлический фон узор из тонкой </a:t>
            </a:r>
            <a:r>
              <a:rPr lang="ru-RU" sz="1400" dirty="0" smtClean="0">
                <a:latin typeface="Times New Roman" pitchFamily="18" charset="0"/>
                <a:cs typeface="Times New Roman" pitchFamily="18" charset="0"/>
                <a:hlinkClick r:id="rId4" tooltip="Золото"/>
              </a:rPr>
              <a:t>золотой</a:t>
            </a:r>
            <a:r>
              <a:rPr lang="ru-RU" sz="1400" dirty="0" smtClean="0">
                <a:latin typeface="Times New Roman" pitchFamily="18" charset="0"/>
                <a:cs typeface="Times New Roman" pitchFamily="18" charset="0"/>
              </a:rPr>
              <a:t>, </a:t>
            </a:r>
            <a:r>
              <a:rPr lang="ru-RU" sz="1400" dirty="0" smtClean="0">
                <a:latin typeface="Times New Roman" pitchFamily="18" charset="0"/>
                <a:cs typeface="Times New Roman" pitchFamily="18" charset="0"/>
                <a:hlinkClick r:id="rId5" tooltip="Серебро"/>
              </a:rPr>
              <a:t>серебряной</a:t>
            </a:r>
            <a:r>
              <a:rPr lang="ru-RU" sz="1400" dirty="0" smtClean="0">
                <a:latin typeface="Times New Roman" pitchFamily="18" charset="0"/>
                <a:cs typeface="Times New Roman" pitchFamily="18" charset="0"/>
              </a:rPr>
              <a:t> или </a:t>
            </a:r>
            <a:r>
              <a:rPr lang="ru-RU" sz="1400" dirty="0" smtClean="0">
                <a:latin typeface="Times New Roman" pitchFamily="18" charset="0"/>
                <a:cs typeface="Times New Roman" pitchFamily="18" charset="0"/>
                <a:hlinkClick r:id="rId6" tooltip="Медь"/>
              </a:rPr>
              <a:t>медной</a:t>
            </a:r>
            <a:r>
              <a:rPr lang="ru-RU" sz="1400" dirty="0" smtClean="0">
                <a:latin typeface="Times New Roman" pitchFamily="18" charset="0"/>
                <a:cs typeface="Times New Roman" pitchFamily="18" charset="0"/>
              </a:rPr>
              <a:t> проволоки, гладкой или свитой в верёвочки. Изделия из скани часто дополняются </a:t>
            </a:r>
            <a:r>
              <a:rPr lang="ru-RU" sz="1400" dirty="0" smtClean="0">
                <a:latin typeface="Times New Roman" pitchFamily="18" charset="0"/>
                <a:cs typeface="Times New Roman" pitchFamily="18" charset="0"/>
                <a:hlinkClick r:id="rId7" tooltip="Зернь"/>
              </a:rPr>
              <a:t>зернью</a:t>
            </a:r>
            <a:r>
              <a:rPr lang="ru-RU" sz="1400" dirty="0" smtClean="0">
                <a:latin typeface="Times New Roman" pitchFamily="18" charset="0"/>
                <a:cs typeface="Times New Roman" pitchFamily="18" charset="0"/>
              </a:rPr>
              <a:t> (маленькие серебряные или золотые шарики) и </a:t>
            </a:r>
            <a:r>
              <a:rPr lang="ru-RU" sz="1400" dirty="0" smtClean="0">
                <a:latin typeface="Times New Roman" pitchFamily="18" charset="0"/>
                <a:cs typeface="Times New Roman" pitchFamily="18" charset="0"/>
                <a:hlinkClick r:id="rId8" tooltip="Эмаль"/>
              </a:rPr>
              <a:t>эмалью</a:t>
            </a:r>
            <a:r>
              <a:rPr lang="ru-RU" sz="1400" dirty="0" smtClean="0">
                <a:latin typeface="Times New Roman" pitchFamily="18" charset="0"/>
                <a:cs typeface="Times New Roman" pitchFamily="18" charset="0"/>
              </a:rPr>
              <a:t>.</a:t>
            </a:r>
            <a:endParaRPr lang="ru-RU" sz="1400" dirty="0">
              <a:latin typeface="Times New Roman" pitchFamily="18" charset="0"/>
              <a:cs typeface="Times New Roman" pitchFamily="18" charset="0"/>
            </a:endParaRPr>
          </a:p>
        </p:txBody>
      </p:sp>
      <p:pic>
        <p:nvPicPr>
          <p:cNvPr id="4098" name="Picture 2"/>
          <p:cNvPicPr>
            <a:picLocks noChangeAspect="1" noChangeArrowheads="1"/>
          </p:cNvPicPr>
          <p:nvPr/>
        </p:nvPicPr>
        <p:blipFill>
          <a:blip r:embed="rId9" cstate="email"/>
          <a:srcRect/>
          <a:stretch>
            <a:fillRect/>
          </a:stretch>
        </p:blipFill>
        <p:spPr bwMode="auto">
          <a:xfrm>
            <a:off x="-1" y="0"/>
            <a:ext cx="2476485" cy="1857364"/>
          </a:xfrm>
          <a:prstGeom prst="rect">
            <a:avLst/>
          </a:prstGeom>
          <a:noFill/>
          <a:ln w="9525">
            <a:noFill/>
            <a:miter lim="800000"/>
            <a:headEnd/>
            <a:tailEnd/>
          </a:ln>
        </p:spPr>
      </p:pic>
      <p:sp>
        <p:nvSpPr>
          <p:cNvPr id="5" name="Прямоугольник 4"/>
          <p:cNvSpPr/>
          <p:nvPr/>
        </p:nvSpPr>
        <p:spPr>
          <a:xfrm>
            <a:off x="0" y="2643182"/>
            <a:ext cx="7429520" cy="116955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ru-RU" sz="1400" dirty="0" err="1" smtClean="0">
                <a:solidFill>
                  <a:schemeClr val="dk1"/>
                </a:solidFill>
                <a:latin typeface="Times New Roman" pitchFamily="18" charset="0"/>
                <a:cs typeface="Times New Roman" pitchFamily="18" charset="0"/>
              </a:rPr>
              <a:t>Моза́ика</a:t>
            </a:r>
            <a:r>
              <a:rPr lang="ru-RU" sz="1400" dirty="0" smtClean="0">
                <a:solidFill>
                  <a:schemeClr val="dk1"/>
                </a:solidFill>
                <a:latin typeface="Times New Roman" pitchFamily="18" charset="0"/>
                <a:cs typeface="Times New Roman" pitchFamily="18" charset="0"/>
              </a:rPr>
              <a:t> (</a:t>
            </a:r>
            <a:r>
              <a:rPr lang="ru-RU" sz="1400" dirty="0" smtClean="0">
                <a:solidFill>
                  <a:schemeClr val="dk1"/>
                </a:solidFill>
                <a:latin typeface="Times New Roman" pitchFamily="18" charset="0"/>
                <a:cs typeface="Times New Roman" pitchFamily="18" charset="0"/>
                <a:hlinkClick r:id="rId10" tooltip="Французский язык"/>
              </a:rPr>
              <a:t>фр.</a:t>
            </a:r>
            <a:r>
              <a:rPr lang="ru-RU" sz="1400" dirty="0" smtClean="0">
                <a:solidFill>
                  <a:schemeClr val="dk1"/>
                </a:solidFill>
                <a:latin typeface="Times New Roman" pitchFamily="18" charset="0"/>
                <a:cs typeface="Times New Roman" pitchFamily="18" charset="0"/>
              </a:rPr>
              <a:t> </a:t>
            </a:r>
            <a:r>
              <a:rPr lang="ru-RU" sz="1400" dirty="0" err="1" smtClean="0">
                <a:solidFill>
                  <a:schemeClr val="dk1"/>
                </a:solidFill>
                <a:latin typeface="Times New Roman" pitchFamily="18" charset="0"/>
                <a:cs typeface="Times New Roman" pitchFamily="18" charset="0"/>
              </a:rPr>
              <a:t>mosaïque</a:t>
            </a:r>
            <a:r>
              <a:rPr lang="ru-RU" sz="1400" dirty="0" smtClean="0">
                <a:solidFill>
                  <a:schemeClr val="dk1"/>
                </a:solidFill>
                <a:latin typeface="Times New Roman" pitchFamily="18" charset="0"/>
                <a:cs typeface="Times New Roman" pitchFamily="18" charset="0"/>
              </a:rPr>
              <a:t>, </a:t>
            </a:r>
            <a:r>
              <a:rPr lang="ru-RU" sz="1400" dirty="0" err="1" smtClean="0">
                <a:solidFill>
                  <a:schemeClr val="dk1"/>
                </a:solidFill>
                <a:latin typeface="Times New Roman" pitchFamily="18" charset="0"/>
                <a:cs typeface="Times New Roman" pitchFamily="18" charset="0"/>
                <a:hlinkClick r:id="rId11" tooltip="Итальянский язык"/>
              </a:rPr>
              <a:t>итал</a:t>
            </a:r>
            <a:r>
              <a:rPr lang="ru-RU" sz="1400" dirty="0" smtClean="0">
                <a:solidFill>
                  <a:schemeClr val="dk1"/>
                </a:solidFill>
                <a:latin typeface="Times New Roman" pitchFamily="18" charset="0"/>
                <a:cs typeface="Times New Roman" pitchFamily="18" charset="0"/>
                <a:hlinkClick r:id="rId11" tooltip="Итальянский язык"/>
              </a:rPr>
              <a:t>.</a:t>
            </a:r>
            <a:r>
              <a:rPr lang="ru-RU" sz="1400" dirty="0" smtClean="0">
                <a:solidFill>
                  <a:schemeClr val="dk1"/>
                </a:solidFill>
                <a:latin typeface="Times New Roman" pitchFamily="18" charset="0"/>
                <a:cs typeface="Times New Roman" pitchFamily="18" charset="0"/>
              </a:rPr>
              <a:t> </a:t>
            </a:r>
            <a:r>
              <a:rPr lang="ru-RU" sz="1400" dirty="0" err="1" smtClean="0">
                <a:solidFill>
                  <a:schemeClr val="dk1"/>
                </a:solidFill>
                <a:latin typeface="Times New Roman" pitchFamily="18" charset="0"/>
                <a:cs typeface="Times New Roman" pitchFamily="18" charset="0"/>
              </a:rPr>
              <a:t>mosaico</a:t>
            </a:r>
            <a:r>
              <a:rPr lang="ru-RU" sz="1400" dirty="0" smtClean="0">
                <a:solidFill>
                  <a:schemeClr val="dk1"/>
                </a:solidFill>
                <a:latin typeface="Times New Roman" pitchFamily="18" charset="0"/>
                <a:cs typeface="Times New Roman" pitchFamily="18" charset="0"/>
              </a:rPr>
              <a:t> от </a:t>
            </a:r>
            <a:r>
              <a:rPr lang="ru-RU" sz="1400" dirty="0" smtClean="0">
                <a:solidFill>
                  <a:schemeClr val="dk1"/>
                </a:solidFill>
                <a:latin typeface="Times New Roman" pitchFamily="18" charset="0"/>
                <a:cs typeface="Times New Roman" pitchFamily="18" charset="0"/>
                <a:hlinkClick r:id="rId12" tooltip="Латинский язык"/>
              </a:rPr>
              <a:t>лат.</a:t>
            </a:r>
            <a:r>
              <a:rPr lang="ru-RU" sz="1400" dirty="0" smtClean="0">
                <a:solidFill>
                  <a:schemeClr val="dk1"/>
                </a:solidFill>
                <a:latin typeface="Times New Roman" pitchFamily="18" charset="0"/>
                <a:cs typeface="Times New Roman" pitchFamily="18" charset="0"/>
              </a:rPr>
              <a:t> (</a:t>
            </a:r>
            <a:r>
              <a:rPr lang="ru-RU" sz="1400" dirty="0" err="1" smtClean="0">
                <a:solidFill>
                  <a:schemeClr val="dk1"/>
                </a:solidFill>
                <a:latin typeface="Times New Roman" pitchFamily="18" charset="0"/>
                <a:cs typeface="Times New Roman" pitchFamily="18" charset="0"/>
              </a:rPr>
              <a:t>opus</a:t>
            </a:r>
            <a:r>
              <a:rPr lang="ru-RU" sz="1400" dirty="0" smtClean="0">
                <a:solidFill>
                  <a:schemeClr val="dk1"/>
                </a:solidFill>
                <a:latin typeface="Times New Roman" pitchFamily="18" charset="0"/>
                <a:cs typeface="Times New Roman" pitchFamily="18" charset="0"/>
              </a:rPr>
              <a:t>) </a:t>
            </a:r>
            <a:r>
              <a:rPr lang="ru-RU" sz="1400" dirty="0" err="1" smtClean="0">
                <a:solidFill>
                  <a:schemeClr val="dk1"/>
                </a:solidFill>
                <a:latin typeface="Times New Roman" pitchFamily="18" charset="0"/>
                <a:cs typeface="Times New Roman" pitchFamily="18" charset="0"/>
              </a:rPr>
              <a:t>musivum</a:t>
            </a:r>
            <a:r>
              <a:rPr lang="ru-RU" sz="1400" dirty="0" smtClean="0">
                <a:solidFill>
                  <a:schemeClr val="dk1"/>
                </a:solidFill>
                <a:latin typeface="Times New Roman" pitchFamily="18" charset="0"/>
                <a:cs typeface="Times New Roman" pitchFamily="18" charset="0"/>
              </a:rPr>
              <a:t> — (произведение) посвящённое </a:t>
            </a:r>
            <a:r>
              <a:rPr lang="ru-RU" sz="1400" dirty="0" smtClean="0">
                <a:solidFill>
                  <a:schemeClr val="dk1"/>
                </a:solidFill>
                <a:latin typeface="Times New Roman" pitchFamily="18" charset="0"/>
                <a:cs typeface="Times New Roman" pitchFamily="18" charset="0"/>
                <a:hlinkClick r:id="rId13" tooltip="Музы"/>
              </a:rPr>
              <a:t>музам</a:t>
            </a:r>
            <a:r>
              <a:rPr lang="ru-RU" sz="1400" dirty="0" smtClean="0">
                <a:solidFill>
                  <a:schemeClr val="dk1"/>
                </a:solidFill>
                <a:latin typeface="Times New Roman" pitchFamily="18" charset="0"/>
                <a:cs typeface="Times New Roman" pitchFamily="18" charset="0"/>
              </a:rPr>
              <a:t>) — </a:t>
            </a:r>
            <a:r>
              <a:rPr lang="ru-RU" sz="1400" dirty="0" smtClean="0">
                <a:solidFill>
                  <a:schemeClr val="dk1"/>
                </a:solidFill>
                <a:latin typeface="Times New Roman" pitchFamily="18" charset="0"/>
                <a:cs typeface="Times New Roman" pitchFamily="18" charset="0"/>
                <a:hlinkClick r:id="rId14" tooltip="Декоративно-прикладное искусство"/>
              </a:rPr>
              <a:t>декоративно-прикладное</a:t>
            </a:r>
            <a:r>
              <a:rPr lang="ru-RU" sz="1400" dirty="0" smtClean="0">
                <a:solidFill>
                  <a:schemeClr val="dk1"/>
                </a:solidFill>
                <a:latin typeface="Times New Roman" pitchFamily="18" charset="0"/>
                <a:cs typeface="Times New Roman" pitchFamily="18" charset="0"/>
              </a:rPr>
              <a:t> и </a:t>
            </a:r>
            <a:r>
              <a:rPr lang="ru-RU" sz="1400" dirty="0" smtClean="0">
                <a:solidFill>
                  <a:schemeClr val="dk1"/>
                </a:solidFill>
                <a:latin typeface="Times New Roman" pitchFamily="18" charset="0"/>
                <a:cs typeface="Times New Roman" pitchFamily="18" charset="0"/>
                <a:hlinkClick r:id="rId15" tooltip="Монументальное искусство"/>
              </a:rPr>
              <a:t>монументальное</a:t>
            </a:r>
            <a:r>
              <a:rPr lang="ru-RU" sz="1400" dirty="0" smtClean="0">
                <a:solidFill>
                  <a:schemeClr val="dk1"/>
                </a:solidFill>
                <a:latin typeface="Times New Roman" pitchFamily="18" charset="0"/>
                <a:cs typeface="Times New Roman" pitchFamily="18" charset="0"/>
              </a:rPr>
              <a:t> искусство разных жанров, произведения которого подразумевают формирование изображения посредством компоновки, набора и закрепления на поверхности (как правило — на плоскости) разноцветных камней, </a:t>
            </a:r>
            <a:r>
              <a:rPr lang="ru-RU" sz="1400" dirty="0" smtClean="0">
                <a:solidFill>
                  <a:schemeClr val="dk1"/>
                </a:solidFill>
                <a:latin typeface="Times New Roman" pitchFamily="18" charset="0"/>
                <a:cs typeface="Times New Roman" pitchFamily="18" charset="0"/>
                <a:hlinkClick r:id="rId16" tooltip="Смальта"/>
              </a:rPr>
              <a:t>смальты</a:t>
            </a:r>
            <a:r>
              <a:rPr lang="ru-RU" sz="1400" dirty="0" smtClean="0">
                <a:solidFill>
                  <a:schemeClr val="dk1"/>
                </a:solidFill>
                <a:latin typeface="Times New Roman" pitchFamily="18" charset="0"/>
                <a:cs typeface="Times New Roman" pitchFamily="18" charset="0"/>
              </a:rPr>
              <a:t>, керамических плиток и других материалов.</a:t>
            </a:r>
          </a:p>
        </p:txBody>
      </p:sp>
      <p:pic>
        <p:nvPicPr>
          <p:cNvPr id="4099" name="Picture 3"/>
          <p:cNvPicPr>
            <a:picLocks noChangeAspect="1" noChangeArrowheads="1"/>
          </p:cNvPicPr>
          <p:nvPr/>
        </p:nvPicPr>
        <p:blipFill>
          <a:blip r:embed="rId17" cstate="email"/>
          <a:srcRect/>
          <a:stretch>
            <a:fillRect/>
          </a:stretch>
        </p:blipFill>
        <p:spPr bwMode="auto">
          <a:xfrm>
            <a:off x="7429500" y="1785926"/>
            <a:ext cx="1714500" cy="2085975"/>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642910" y="785794"/>
          <a:ext cx="2039450" cy="5148526"/>
        </p:xfrm>
        <a:graphic>
          <a:graphicData uri="http://schemas.openxmlformats.org/drawingml/2006/table">
            <a:tbl>
              <a:tblPr/>
              <a:tblGrid>
                <a:gridCol w="1225010"/>
                <a:gridCol w="814440"/>
              </a:tblGrid>
              <a:tr h="439649">
                <a:tc>
                  <a:txBody>
                    <a:bodyPr/>
                    <a:lstStyle/>
                    <a:p>
                      <a:pPr algn="ctr" fontAlgn="ctr">
                        <a:lnSpc>
                          <a:spcPct val="150000"/>
                        </a:lnSpc>
                        <a:spcAft>
                          <a:spcPts val="0"/>
                        </a:spcAft>
                      </a:pPr>
                      <a:r>
                        <a:rPr lang="ru-RU" sz="1200" b="1" dirty="0">
                          <a:solidFill>
                            <a:srgbClr val="FF0000"/>
                          </a:solidFill>
                          <a:latin typeface="Bookman Old Style"/>
                          <a:ea typeface="Times New Roman"/>
                          <a:cs typeface="Bookman Old Style"/>
                        </a:rPr>
                        <a:t>№</a:t>
                      </a:r>
                      <a:endParaRPr lang="ru-RU" sz="1200" dirty="0">
                        <a:solidFill>
                          <a:srgbClr val="FF0000"/>
                        </a:solidFill>
                        <a:latin typeface="Bookman Old Style"/>
                        <a:ea typeface="Times New Roman"/>
                        <a:cs typeface="Times New Roman"/>
                      </a:endParaRPr>
                    </a:p>
                  </a:txBody>
                  <a:tcPr marL="20340" marR="20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C000"/>
                    </a:solidFill>
                  </a:tcPr>
                </a:tc>
                <a:tc>
                  <a:txBody>
                    <a:bodyPr/>
                    <a:lstStyle/>
                    <a:p>
                      <a:pPr algn="ctr" fontAlgn="ctr">
                        <a:lnSpc>
                          <a:spcPct val="150000"/>
                        </a:lnSpc>
                        <a:spcAft>
                          <a:spcPts val="0"/>
                        </a:spcAft>
                      </a:pPr>
                      <a:r>
                        <a:rPr lang="ru-RU" sz="1200" b="1" dirty="0">
                          <a:solidFill>
                            <a:srgbClr val="FF0000"/>
                          </a:solidFill>
                          <a:latin typeface="Bookman Old Style"/>
                          <a:ea typeface="Times New Roman"/>
                          <a:cs typeface="Bookman Old Style"/>
                        </a:rPr>
                        <a:t>Номера заданий</a:t>
                      </a:r>
                      <a:endParaRPr lang="ru-RU" sz="1200" dirty="0">
                        <a:solidFill>
                          <a:srgbClr val="FF0000"/>
                        </a:solidFill>
                        <a:latin typeface="Bookman Old Style"/>
                        <a:ea typeface="Times New Roman"/>
                        <a:cs typeface="Times New Roman"/>
                      </a:endParaRPr>
                    </a:p>
                  </a:txBody>
                  <a:tcPr marL="20340" marR="20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r h="391189">
                <a:tc>
                  <a:txBody>
                    <a:bodyPr/>
                    <a:lstStyle/>
                    <a:p>
                      <a:pPr algn="ctr" fontAlgn="ctr">
                        <a:lnSpc>
                          <a:spcPct val="150000"/>
                        </a:lnSpc>
                        <a:spcAft>
                          <a:spcPts val="0"/>
                        </a:spcAft>
                      </a:pPr>
                      <a:r>
                        <a:rPr lang="ru-RU" sz="1200" b="1" dirty="0">
                          <a:solidFill>
                            <a:srgbClr val="FF0000"/>
                          </a:solidFill>
                          <a:latin typeface="Bookman Old Style"/>
                          <a:ea typeface="Times New Roman"/>
                          <a:cs typeface="Bookman Old Style"/>
                        </a:rPr>
                        <a:t>теста</a:t>
                      </a:r>
                      <a:endParaRPr lang="ru-RU" sz="1200" dirty="0">
                        <a:solidFill>
                          <a:srgbClr val="FF0000"/>
                        </a:solidFill>
                        <a:latin typeface="Bookman Old Style"/>
                        <a:ea typeface="Times New Roman"/>
                        <a:cs typeface="Times New Roman"/>
                      </a:endParaRPr>
                    </a:p>
                  </a:txBody>
                  <a:tcPr marL="20340" marR="20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C000"/>
                    </a:solidFill>
                  </a:tcPr>
                </a:tc>
                <a:tc>
                  <a:txBody>
                    <a:bodyPr/>
                    <a:lstStyle/>
                    <a:p>
                      <a:pPr algn="ctr" fontAlgn="ctr">
                        <a:lnSpc>
                          <a:spcPct val="150000"/>
                        </a:lnSpc>
                        <a:spcAft>
                          <a:spcPts val="0"/>
                        </a:spcAft>
                      </a:pPr>
                      <a:r>
                        <a:rPr lang="ru-RU" sz="1200" b="1" dirty="0">
                          <a:latin typeface="Bookman Old Style"/>
                          <a:ea typeface="Times New Roman"/>
                          <a:cs typeface="Bookman Old Style"/>
                        </a:rPr>
                        <a:t>A3</a:t>
                      </a:r>
                      <a:endParaRPr lang="ru-RU" sz="1200" dirty="0">
                        <a:latin typeface="Bookman Old Style"/>
                        <a:ea typeface="Times New Roman"/>
                        <a:cs typeface="Times New Roman"/>
                      </a:endParaRPr>
                    </a:p>
                  </a:txBody>
                  <a:tcPr marL="20340" marR="20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r h="391189">
                <a:tc>
                  <a:txBody>
                    <a:bodyPr/>
                    <a:lstStyle/>
                    <a:p>
                      <a:pPr algn="ctr" fontAlgn="ctr">
                        <a:lnSpc>
                          <a:spcPct val="150000"/>
                        </a:lnSpc>
                        <a:spcAft>
                          <a:spcPts val="0"/>
                        </a:spcAft>
                      </a:pPr>
                      <a:r>
                        <a:rPr lang="ru-RU" sz="2000" b="1" dirty="0">
                          <a:solidFill>
                            <a:srgbClr val="FF0000"/>
                          </a:solidFill>
                          <a:latin typeface="Times New Roman" pitchFamily="18" charset="0"/>
                          <a:ea typeface="Times New Roman"/>
                          <a:cs typeface="Times New Roman" pitchFamily="18" charset="0"/>
                        </a:rPr>
                        <a:t>1</a:t>
                      </a:r>
                      <a:endParaRPr lang="ru-RU" sz="2000" dirty="0">
                        <a:solidFill>
                          <a:srgbClr val="FF0000"/>
                        </a:solidFill>
                        <a:latin typeface="Times New Roman" pitchFamily="18" charset="0"/>
                        <a:ea typeface="Times New Roman"/>
                        <a:cs typeface="Times New Roman" pitchFamily="18" charset="0"/>
                      </a:endParaRPr>
                    </a:p>
                  </a:txBody>
                  <a:tcPr marL="20340" marR="20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ctr">
                        <a:lnSpc>
                          <a:spcPct val="150000"/>
                        </a:lnSpc>
                        <a:spcAft>
                          <a:spcPts val="0"/>
                        </a:spcAft>
                      </a:pPr>
                      <a:r>
                        <a:rPr lang="ru-RU" sz="2000" b="1" dirty="0">
                          <a:latin typeface="Times New Roman" pitchFamily="18" charset="0"/>
                          <a:ea typeface="Times New Roman"/>
                          <a:cs typeface="Times New Roman" pitchFamily="18" charset="0"/>
                        </a:rPr>
                        <a:t>2</a:t>
                      </a:r>
                      <a:endParaRPr lang="ru-RU" sz="2000" dirty="0">
                        <a:latin typeface="Times New Roman" pitchFamily="18" charset="0"/>
                        <a:ea typeface="Times New Roman"/>
                        <a:cs typeface="Times New Roman" pitchFamily="18" charset="0"/>
                      </a:endParaRPr>
                    </a:p>
                  </a:txBody>
                  <a:tcPr marL="20340" marR="20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r>
              <a:tr h="391189">
                <a:tc>
                  <a:txBody>
                    <a:bodyPr/>
                    <a:lstStyle/>
                    <a:p>
                      <a:pPr marL="281305" fontAlgn="ctr">
                        <a:lnSpc>
                          <a:spcPct val="150000"/>
                        </a:lnSpc>
                        <a:spcAft>
                          <a:spcPts val="0"/>
                        </a:spcAft>
                      </a:pPr>
                      <a:r>
                        <a:rPr lang="ru-RU" sz="2000" b="1" spc="250" dirty="0" smtClean="0">
                          <a:solidFill>
                            <a:srgbClr val="FF0000"/>
                          </a:solidFill>
                          <a:latin typeface="Times New Roman" pitchFamily="18" charset="0"/>
                          <a:ea typeface="Times New Roman"/>
                          <a:cs typeface="Times New Roman" pitchFamily="18" charset="0"/>
                        </a:rPr>
                        <a:t>   2</a:t>
                      </a:r>
                      <a:endParaRPr lang="ru-RU" sz="2000" dirty="0">
                        <a:solidFill>
                          <a:srgbClr val="FF0000"/>
                        </a:solidFill>
                        <a:latin typeface="Times New Roman" pitchFamily="18" charset="0"/>
                        <a:ea typeface="Times New Roman"/>
                        <a:cs typeface="Times New Roman" pitchFamily="18" charset="0"/>
                      </a:endParaRPr>
                    </a:p>
                  </a:txBody>
                  <a:tcPr marL="20340" marR="20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ctr">
                        <a:lnSpc>
                          <a:spcPct val="150000"/>
                        </a:lnSpc>
                        <a:spcAft>
                          <a:spcPts val="0"/>
                        </a:spcAft>
                      </a:pPr>
                      <a:r>
                        <a:rPr lang="ru-RU" sz="2000" b="1" dirty="0">
                          <a:latin typeface="Times New Roman" pitchFamily="18" charset="0"/>
                          <a:ea typeface="Times New Roman"/>
                          <a:cs typeface="Times New Roman" pitchFamily="18" charset="0"/>
                        </a:rPr>
                        <a:t>3</a:t>
                      </a:r>
                      <a:endParaRPr lang="ru-RU" sz="2000" dirty="0">
                        <a:latin typeface="Times New Roman" pitchFamily="18" charset="0"/>
                        <a:ea typeface="Times New Roman"/>
                        <a:cs typeface="Times New Roman" pitchFamily="18" charset="0"/>
                      </a:endParaRPr>
                    </a:p>
                  </a:txBody>
                  <a:tcPr marL="20340" marR="20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r>
              <a:tr h="488499">
                <a:tc>
                  <a:txBody>
                    <a:bodyPr/>
                    <a:lstStyle/>
                    <a:p>
                      <a:pPr algn="ctr" fontAlgn="ctr">
                        <a:lnSpc>
                          <a:spcPct val="150000"/>
                        </a:lnSpc>
                        <a:spcAft>
                          <a:spcPts val="0"/>
                        </a:spcAft>
                      </a:pPr>
                      <a:r>
                        <a:rPr lang="ru-RU" sz="2000" b="1" dirty="0">
                          <a:solidFill>
                            <a:srgbClr val="FF0000"/>
                          </a:solidFill>
                          <a:latin typeface="Times New Roman" pitchFamily="18" charset="0"/>
                          <a:ea typeface="Times New Roman"/>
                          <a:cs typeface="Times New Roman" pitchFamily="18" charset="0"/>
                        </a:rPr>
                        <a:t>3</a:t>
                      </a:r>
                      <a:endParaRPr lang="ru-RU" sz="2000" dirty="0">
                        <a:solidFill>
                          <a:srgbClr val="FF0000"/>
                        </a:solidFill>
                        <a:latin typeface="Times New Roman" pitchFamily="18" charset="0"/>
                        <a:ea typeface="Times New Roman"/>
                        <a:cs typeface="Times New Roman" pitchFamily="18" charset="0"/>
                      </a:endParaRPr>
                    </a:p>
                  </a:txBody>
                  <a:tcPr marL="20340" marR="20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ctr">
                        <a:lnSpc>
                          <a:spcPct val="150000"/>
                        </a:lnSpc>
                        <a:spcAft>
                          <a:spcPts val="0"/>
                        </a:spcAft>
                      </a:pPr>
                      <a:r>
                        <a:rPr lang="ru-RU" sz="2000" b="1" dirty="0">
                          <a:latin typeface="Times New Roman" pitchFamily="18" charset="0"/>
                          <a:ea typeface="Times New Roman"/>
                          <a:cs typeface="Times New Roman" pitchFamily="18" charset="0"/>
                        </a:rPr>
                        <a:t>4</a:t>
                      </a:r>
                      <a:endParaRPr lang="ru-RU" sz="2000" dirty="0">
                        <a:latin typeface="Times New Roman" pitchFamily="18" charset="0"/>
                        <a:ea typeface="Times New Roman"/>
                        <a:cs typeface="Times New Roman" pitchFamily="18" charset="0"/>
                      </a:endParaRPr>
                    </a:p>
                  </a:txBody>
                  <a:tcPr marL="20340" marR="20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r>
              <a:tr h="391189">
                <a:tc>
                  <a:txBody>
                    <a:bodyPr/>
                    <a:lstStyle/>
                    <a:p>
                      <a:pPr algn="ctr" fontAlgn="ctr">
                        <a:lnSpc>
                          <a:spcPct val="150000"/>
                        </a:lnSpc>
                        <a:spcAft>
                          <a:spcPts val="0"/>
                        </a:spcAft>
                      </a:pPr>
                      <a:r>
                        <a:rPr lang="ru-RU" sz="2000" b="1" dirty="0">
                          <a:solidFill>
                            <a:srgbClr val="FF0000"/>
                          </a:solidFill>
                          <a:latin typeface="Times New Roman" pitchFamily="18" charset="0"/>
                          <a:ea typeface="Times New Roman"/>
                          <a:cs typeface="Times New Roman" pitchFamily="18" charset="0"/>
                        </a:rPr>
                        <a:t>4</a:t>
                      </a:r>
                      <a:endParaRPr lang="ru-RU" sz="2000" dirty="0">
                        <a:solidFill>
                          <a:srgbClr val="FF0000"/>
                        </a:solidFill>
                        <a:latin typeface="Times New Roman" pitchFamily="18" charset="0"/>
                        <a:ea typeface="Times New Roman"/>
                        <a:cs typeface="Times New Roman" pitchFamily="18" charset="0"/>
                      </a:endParaRPr>
                    </a:p>
                  </a:txBody>
                  <a:tcPr marL="20340" marR="20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ctr">
                        <a:lnSpc>
                          <a:spcPct val="150000"/>
                        </a:lnSpc>
                        <a:spcAft>
                          <a:spcPts val="0"/>
                        </a:spcAft>
                      </a:pPr>
                      <a:r>
                        <a:rPr lang="ru-RU" sz="2000" b="1" dirty="0">
                          <a:latin typeface="Times New Roman" pitchFamily="18" charset="0"/>
                          <a:ea typeface="Times New Roman"/>
                          <a:cs typeface="Times New Roman" pitchFamily="18" charset="0"/>
                        </a:rPr>
                        <a:t>1</a:t>
                      </a:r>
                      <a:endParaRPr lang="ru-RU" sz="2000" dirty="0">
                        <a:latin typeface="Times New Roman" pitchFamily="18" charset="0"/>
                        <a:ea typeface="Times New Roman"/>
                        <a:cs typeface="Times New Roman" pitchFamily="18" charset="0"/>
                      </a:endParaRPr>
                    </a:p>
                  </a:txBody>
                  <a:tcPr marL="20340" marR="20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r>
              <a:tr h="391189">
                <a:tc>
                  <a:txBody>
                    <a:bodyPr/>
                    <a:lstStyle/>
                    <a:p>
                      <a:pPr algn="ctr" fontAlgn="ctr">
                        <a:lnSpc>
                          <a:spcPct val="150000"/>
                        </a:lnSpc>
                        <a:spcAft>
                          <a:spcPts val="0"/>
                        </a:spcAft>
                      </a:pPr>
                      <a:r>
                        <a:rPr lang="ru-RU" sz="2000" b="1" dirty="0">
                          <a:solidFill>
                            <a:srgbClr val="FF0000"/>
                          </a:solidFill>
                          <a:latin typeface="Times New Roman" pitchFamily="18" charset="0"/>
                          <a:ea typeface="Times New Roman"/>
                          <a:cs typeface="Times New Roman" pitchFamily="18" charset="0"/>
                        </a:rPr>
                        <a:t>5</a:t>
                      </a:r>
                      <a:endParaRPr lang="ru-RU" sz="2000" dirty="0">
                        <a:solidFill>
                          <a:srgbClr val="FF0000"/>
                        </a:solidFill>
                        <a:latin typeface="Times New Roman" pitchFamily="18" charset="0"/>
                        <a:ea typeface="Times New Roman"/>
                        <a:cs typeface="Times New Roman" pitchFamily="18" charset="0"/>
                      </a:endParaRPr>
                    </a:p>
                  </a:txBody>
                  <a:tcPr marL="20340" marR="20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ctr">
                        <a:lnSpc>
                          <a:spcPct val="150000"/>
                        </a:lnSpc>
                        <a:spcAft>
                          <a:spcPts val="0"/>
                        </a:spcAft>
                      </a:pPr>
                      <a:r>
                        <a:rPr lang="ru-RU" sz="2000" b="1" dirty="0">
                          <a:latin typeface="Times New Roman" pitchFamily="18" charset="0"/>
                          <a:ea typeface="Times New Roman"/>
                          <a:cs typeface="Times New Roman" pitchFamily="18" charset="0"/>
                        </a:rPr>
                        <a:t>2</a:t>
                      </a:r>
                      <a:endParaRPr lang="ru-RU" sz="2000" dirty="0">
                        <a:latin typeface="Times New Roman" pitchFamily="18" charset="0"/>
                        <a:ea typeface="Times New Roman"/>
                        <a:cs typeface="Times New Roman" pitchFamily="18" charset="0"/>
                      </a:endParaRPr>
                    </a:p>
                  </a:txBody>
                  <a:tcPr marL="20340" marR="20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r>
              <a:tr h="391189">
                <a:tc>
                  <a:txBody>
                    <a:bodyPr/>
                    <a:lstStyle/>
                    <a:p>
                      <a:pPr algn="ctr" fontAlgn="ctr">
                        <a:lnSpc>
                          <a:spcPct val="150000"/>
                        </a:lnSpc>
                        <a:spcAft>
                          <a:spcPts val="0"/>
                        </a:spcAft>
                      </a:pPr>
                      <a:r>
                        <a:rPr lang="ru-RU" sz="2000" b="1" dirty="0">
                          <a:solidFill>
                            <a:srgbClr val="FF0000"/>
                          </a:solidFill>
                          <a:latin typeface="Times New Roman" pitchFamily="18" charset="0"/>
                          <a:ea typeface="Times New Roman"/>
                          <a:cs typeface="Times New Roman" pitchFamily="18" charset="0"/>
                        </a:rPr>
                        <a:t>6</a:t>
                      </a:r>
                      <a:endParaRPr lang="ru-RU" sz="2000" dirty="0">
                        <a:solidFill>
                          <a:srgbClr val="FF0000"/>
                        </a:solidFill>
                        <a:latin typeface="Times New Roman" pitchFamily="18" charset="0"/>
                        <a:ea typeface="Times New Roman"/>
                        <a:cs typeface="Times New Roman" pitchFamily="18" charset="0"/>
                      </a:endParaRPr>
                    </a:p>
                  </a:txBody>
                  <a:tcPr marL="20340" marR="20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ctr">
                        <a:lnSpc>
                          <a:spcPct val="150000"/>
                        </a:lnSpc>
                        <a:spcAft>
                          <a:spcPts val="0"/>
                        </a:spcAft>
                      </a:pPr>
                      <a:r>
                        <a:rPr lang="ru-RU" sz="2000" b="1" dirty="0">
                          <a:latin typeface="Times New Roman" pitchFamily="18" charset="0"/>
                          <a:ea typeface="Times New Roman"/>
                          <a:cs typeface="Times New Roman" pitchFamily="18" charset="0"/>
                        </a:rPr>
                        <a:t>3</a:t>
                      </a:r>
                      <a:endParaRPr lang="ru-RU" sz="2000" dirty="0">
                        <a:latin typeface="Times New Roman" pitchFamily="18" charset="0"/>
                        <a:ea typeface="Times New Roman"/>
                        <a:cs typeface="Times New Roman" pitchFamily="18" charset="0"/>
                      </a:endParaRPr>
                    </a:p>
                  </a:txBody>
                  <a:tcPr marL="20340" marR="20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r>
              <a:tr h="488499">
                <a:tc>
                  <a:txBody>
                    <a:bodyPr/>
                    <a:lstStyle/>
                    <a:p>
                      <a:pPr algn="ctr" fontAlgn="ctr">
                        <a:lnSpc>
                          <a:spcPct val="150000"/>
                        </a:lnSpc>
                        <a:spcAft>
                          <a:spcPts val="0"/>
                        </a:spcAft>
                      </a:pPr>
                      <a:r>
                        <a:rPr lang="ru-RU" sz="2000" b="1" dirty="0">
                          <a:solidFill>
                            <a:srgbClr val="FF0000"/>
                          </a:solidFill>
                          <a:latin typeface="Times New Roman" pitchFamily="18" charset="0"/>
                          <a:ea typeface="Times New Roman"/>
                          <a:cs typeface="Times New Roman" pitchFamily="18" charset="0"/>
                        </a:rPr>
                        <a:t>7</a:t>
                      </a:r>
                      <a:endParaRPr lang="ru-RU" sz="2000" dirty="0">
                        <a:solidFill>
                          <a:srgbClr val="FF0000"/>
                        </a:solidFill>
                        <a:latin typeface="Times New Roman" pitchFamily="18" charset="0"/>
                        <a:ea typeface="Times New Roman"/>
                        <a:cs typeface="Times New Roman" pitchFamily="18" charset="0"/>
                      </a:endParaRPr>
                    </a:p>
                  </a:txBody>
                  <a:tcPr marL="20340" marR="20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ctr">
                        <a:lnSpc>
                          <a:spcPct val="150000"/>
                        </a:lnSpc>
                        <a:spcAft>
                          <a:spcPts val="0"/>
                        </a:spcAft>
                      </a:pPr>
                      <a:r>
                        <a:rPr lang="ru-RU" sz="2000" b="1" dirty="0">
                          <a:latin typeface="Times New Roman" pitchFamily="18" charset="0"/>
                          <a:ea typeface="Times New Roman"/>
                          <a:cs typeface="Times New Roman" pitchFamily="18" charset="0"/>
                        </a:rPr>
                        <a:t>4</a:t>
                      </a:r>
                      <a:endParaRPr lang="ru-RU" sz="2000" dirty="0">
                        <a:latin typeface="Times New Roman" pitchFamily="18" charset="0"/>
                        <a:ea typeface="Times New Roman"/>
                        <a:cs typeface="Times New Roman" pitchFamily="18" charset="0"/>
                      </a:endParaRPr>
                    </a:p>
                  </a:txBody>
                  <a:tcPr marL="20340" marR="20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r>
              <a:tr h="391189">
                <a:tc>
                  <a:txBody>
                    <a:bodyPr/>
                    <a:lstStyle/>
                    <a:p>
                      <a:pPr algn="ctr" fontAlgn="ctr">
                        <a:lnSpc>
                          <a:spcPct val="150000"/>
                        </a:lnSpc>
                        <a:spcAft>
                          <a:spcPts val="0"/>
                        </a:spcAft>
                      </a:pPr>
                      <a:r>
                        <a:rPr lang="ru-RU" sz="2000" b="1" dirty="0">
                          <a:solidFill>
                            <a:srgbClr val="FF0000"/>
                          </a:solidFill>
                          <a:latin typeface="Times New Roman" pitchFamily="18" charset="0"/>
                          <a:ea typeface="Times New Roman"/>
                          <a:cs typeface="Times New Roman" pitchFamily="18" charset="0"/>
                        </a:rPr>
                        <a:t>8</a:t>
                      </a:r>
                      <a:endParaRPr lang="ru-RU" sz="2000" dirty="0">
                        <a:solidFill>
                          <a:srgbClr val="FF0000"/>
                        </a:solidFill>
                        <a:latin typeface="Times New Roman" pitchFamily="18" charset="0"/>
                        <a:ea typeface="Times New Roman"/>
                        <a:cs typeface="Times New Roman" pitchFamily="18" charset="0"/>
                      </a:endParaRPr>
                    </a:p>
                  </a:txBody>
                  <a:tcPr marL="20340" marR="20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ctr">
                        <a:lnSpc>
                          <a:spcPct val="150000"/>
                        </a:lnSpc>
                        <a:spcAft>
                          <a:spcPts val="0"/>
                        </a:spcAft>
                      </a:pPr>
                      <a:r>
                        <a:rPr lang="ru-RU" sz="2000" b="1" dirty="0">
                          <a:latin typeface="Times New Roman" pitchFamily="18" charset="0"/>
                          <a:ea typeface="Times New Roman"/>
                          <a:cs typeface="Times New Roman" pitchFamily="18" charset="0"/>
                        </a:rPr>
                        <a:t>2</a:t>
                      </a:r>
                      <a:endParaRPr lang="ru-RU" sz="2000" dirty="0">
                        <a:latin typeface="Times New Roman" pitchFamily="18" charset="0"/>
                        <a:ea typeface="Times New Roman"/>
                        <a:cs typeface="Times New Roman" pitchFamily="18" charset="0"/>
                      </a:endParaRPr>
                    </a:p>
                  </a:txBody>
                  <a:tcPr marL="20340" marR="20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r>
              <a:tr h="488499">
                <a:tc gridSpan="2">
                  <a:txBody>
                    <a:bodyPr/>
                    <a:lstStyle/>
                    <a:p>
                      <a:pPr algn="ctr" fontAlgn="ctr">
                        <a:lnSpc>
                          <a:spcPct val="150000"/>
                        </a:lnSpc>
                        <a:spcAft>
                          <a:spcPts val="0"/>
                        </a:spcAft>
                      </a:pPr>
                      <a:endParaRPr lang="ru-RU" sz="2000" dirty="0">
                        <a:latin typeface="Times New Roman" pitchFamily="18" charset="0"/>
                        <a:ea typeface="Times New Roman"/>
                        <a:cs typeface="Times New Roman" pitchFamily="18" charset="0"/>
                      </a:endParaRPr>
                    </a:p>
                  </a:txBody>
                  <a:tcPr marL="20340" marR="2034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ChangeArrowheads="1"/>
          </p:cNvSpPr>
          <p:nvPr/>
        </p:nvSpPr>
        <p:spPr bwMode="auto">
          <a:xfrm>
            <a:off x="428596" y="570351"/>
            <a:ext cx="8501090" cy="59093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68313" algn="l"/>
              </a:tabLst>
            </a:pP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a:t>
            </a:r>
            <a:r>
              <a:rPr kumimoji="0" lang="ru-RU" sz="1400"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Предпосылка образования Древнерусского государства</a:t>
            </a:r>
            <a:endParaRPr kumimoji="0" lang="ru-RU" sz="1400" b="0" i="0" u="none" strike="noStrike" cap="none" normalizeH="0" baseline="0" dirty="0" smtClean="0">
              <a:ln>
                <a:noFill/>
              </a:ln>
              <a:solidFill>
                <a:schemeClr val="tx1"/>
              </a:solidFill>
              <a:effectLst/>
              <a:latin typeface="Arial" pitchFamily="34" charset="0"/>
            </a:endParaRPr>
          </a:p>
          <a:p>
            <a:pPr marL="1257300" lvl="2" indent="-342900" eaLnBrk="0" fontAlgn="base" hangingPunct="0">
              <a:spcBef>
                <a:spcPct val="0"/>
              </a:spcBef>
              <a:spcAft>
                <a:spcPct val="0"/>
              </a:spcAft>
              <a:buFont typeface="+mj-lt"/>
              <a:buAutoNum type="arabicPeriod"/>
              <a:tabLst>
                <a:tab pos="468313" algn="l"/>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развитие ремесла и торговли</a:t>
            </a:r>
            <a:endParaRPr kumimoji="0" lang="ru-RU" sz="1400" b="0" i="0" u="none" strike="noStrike" cap="none" normalizeH="0" baseline="0" dirty="0" smtClean="0">
              <a:ln>
                <a:noFill/>
              </a:ln>
              <a:solidFill>
                <a:schemeClr val="tx1"/>
              </a:solidFill>
              <a:effectLst/>
              <a:latin typeface="Arial" pitchFamily="34" charset="0"/>
            </a:endParaRPr>
          </a:p>
          <a:p>
            <a:pPr marL="1257300" lvl="2" indent="-342900" eaLnBrk="0" fontAlgn="base" hangingPunct="0">
              <a:spcBef>
                <a:spcPct val="0"/>
              </a:spcBef>
              <a:spcAft>
                <a:spcPct val="0"/>
              </a:spcAft>
              <a:buFont typeface="+mj-lt"/>
              <a:buAutoNum type="arabicPeriod"/>
              <a:tabLst>
                <a:tab pos="468313" algn="l"/>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принятие христианства</a:t>
            </a:r>
            <a:endParaRPr kumimoji="0" lang="ru-RU" sz="1400" b="0" i="0" u="none" strike="noStrike" cap="none" normalizeH="0" baseline="0" dirty="0" smtClean="0">
              <a:ln>
                <a:noFill/>
              </a:ln>
              <a:solidFill>
                <a:schemeClr val="tx1"/>
              </a:solidFill>
              <a:effectLst/>
              <a:latin typeface="Arial" pitchFamily="34" charset="0"/>
            </a:endParaRPr>
          </a:p>
          <a:p>
            <a:pPr marL="1257300" lvl="2" indent="-342900" eaLnBrk="0" fontAlgn="base" hangingPunct="0">
              <a:spcBef>
                <a:spcPct val="0"/>
              </a:spcBef>
              <a:spcAft>
                <a:spcPct val="0"/>
              </a:spcAft>
              <a:buFont typeface="+mj-lt"/>
              <a:buAutoNum type="arabicPeriod"/>
              <a:tabLst>
                <a:tab pos="468313" algn="l"/>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набеги варягов</a:t>
            </a:r>
            <a:endParaRPr kumimoji="0" lang="ru-RU" sz="1400" b="0" i="0" u="none" strike="noStrike" cap="none" normalizeH="0" baseline="0" dirty="0" smtClean="0">
              <a:ln>
                <a:noFill/>
              </a:ln>
              <a:solidFill>
                <a:schemeClr val="tx1"/>
              </a:solidFill>
              <a:effectLst/>
              <a:latin typeface="Arial" pitchFamily="34" charset="0"/>
            </a:endParaRPr>
          </a:p>
          <a:p>
            <a:pPr marL="1257300" lvl="2" indent="-342900" eaLnBrk="0" fontAlgn="base" hangingPunct="0">
              <a:spcBef>
                <a:spcPct val="0"/>
              </a:spcBef>
              <a:spcAft>
                <a:spcPct val="0"/>
              </a:spcAft>
              <a:buFont typeface="+mj-lt"/>
              <a:buAutoNum type="arabicPeriod"/>
              <a:tabLst>
                <a:tab pos="468313" algn="l"/>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необходимость установления добрососедских отношений</a:t>
            </a:r>
            <a:r>
              <a:rPr kumimoji="0" lang="ru-RU" sz="1400"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Византией</a:t>
            </a:r>
          </a:p>
          <a:p>
            <a:pPr marL="1257300" lvl="2" indent="-342900" eaLnBrk="0" fontAlgn="base" hangingPunct="0">
              <a:spcBef>
                <a:spcPct val="0"/>
              </a:spcBef>
              <a:spcAft>
                <a:spcPct val="0"/>
              </a:spcAft>
              <a:tabLst>
                <a:tab pos="468313" algn="l"/>
              </a:tabLst>
            </a:pPr>
            <a:endParaRPr kumimoji="0" lang="ru-RU" sz="1400" b="0" i="0" u="none" strike="noStrike" cap="none" normalizeH="0" baseline="0" dirty="0" smtClean="0">
              <a:ln>
                <a:noFill/>
              </a:ln>
              <a:solidFill>
                <a:schemeClr val="tx1"/>
              </a:solidFill>
              <a:effectLst/>
              <a:latin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Tx/>
              <a:buAutoNum type="arabicPeriod" startAt="2"/>
              <a:tabLst>
                <a:tab pos="468313" algn="l"/>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Отметьте следствие походов русских войск на ордынские</a:t>
            </a:r>
            <a:r>
              <a:rPr kumimoji="0" lang="ru-RU" sz="1400"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государства в середине XVI в.</a:t>
            </a:r>
          </a:p>
          <a:p>
            <a:pPr marL="228600" marR="0" lvl="0" indent="-228600" algn="l" defTabSz="914400" rtl="0" eaLnBrk="0" fontAlgn="base" latinLnBrk="0" hangingPunct="0">
              <a:lnSpc>
                <a:spcPct val="100000"/>
              </a:lnSpc>
              <a:spcBef>
                <a:spcPct val="0"/>
              </a:spcBef>
              <a:spcAft>
                <a:spcPct val="0"/>
              </a:spcAft>
              <a:buClrTx/>
              <a:buSzTx/>
              <a:buFontTx/>
              <a:buAutoNum type="arabicPeriod" startAt="2"/>
              <a:tabLst>
                <a:tab pos="468313" algn="l"/>
              </a:tabLst>
            </a:pPr>
            <a:endParaRPr kumimoji="0" lang="ru-RU" sz="1400" b="0" i="0" u="none" strike="noStrike" cap="none" normalizeH="0" baseline="0" dirty="0" smtClean="0">
              <a:ln>
                <a:noFill/>
              </a:ln>
              <a:solidFill>
                <a:schemeClr val="tx1"/>
              </a:solidFill>
              <a:effectLst/>
              <a:latin typeface="Arial" pitchFamily="34" charset="0"/>
            </a:endParaRPr>
          </a:p>
          <a:p>
            <a:pPr marL="1257300" lvl="2" indent="-342900" eaLnBrk="0" fontAlgn="base" hangingPunct="0">
              <a:spcBef>
                <a:spcPct val="0"/>
              </a:spcBef>
              <a:spcAft>
                <a:spcPct val="0"/>
              </a:spcAft>
              <a:buFont typeface="+mj-lt"/>
              <a:buAutoNum type="arabicPeriod"/>
              <a:tabLst>
                <a:tab pos="468313" algn="l"/>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под властью Русского государства оказался Волжский торговый путь</a:t>
            </a:r>
            <a:endParaRPr kumimoji="0" lang="ru-RU" sz="1400" b="0" i="0" u="none" strike="noStrike" cap="none" normalizeH="0" baseline="0" dirty="0" smtClean="0">
              <a:ln>
                <a:noFill/>
              </a:ln>
              <a:solidFill>
                <a:schemeClr val="tx1"/>
              </a:solidFill>
              <a:effectLst/>
              <a:latin typeface="Arial" pitchFamily="34" charset="0"/>
            </a:endParaRPr>
          </a:p>
          <a:p>
            <a:pPr marL="1257300" lvl="2" indent="-342900" eaLnBrk="0" fontAlgn="base" hangingPunct="0">
              <a:spcBef>
                <a:spcPct val="0"/>
              </a:spcBef>
              <a:spcAft>
                <a:spcPct val="0"/>
              </a:spcAft>
              <a:buFont typeface="+mj-lt"/>
              <a:buAutoNum type="arabicPeriod"/>
              <a:tabLst>
                <a:tab pos="468313" algn="l"/>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ликвидирована угроза со стороны Крымского ханства</a:t>
            </a:r>
            <a:endParaRPr kumimoji="0" lang="ru-RU" sz="1400" b="0" i="0" u="none" strike="noStrike" cap="none" normalizeH="0" baseline="0" dirty="0" smtClean="0">
              <a:ln>
                <a:noFill/>
              </a:ln>
              <a:solidFill>
                <a:schemeClr val="tx1"/>
              </a:solidFill>
              <a:effectLst/>
              <a:latin typeface="Arial" pitchFamily="34" charset="0"/>
            </a:endParaRPr>
          </a:p>
          <a:p>
            <a:pPr marL="1257300" lvl="2" indent="-342900" eaLnBrk="0" fontAlgn="base" hangingPunct="0">
              <a:spcBef>
                <a:spcPct val="0"/>
              </a:spcBef>
              <a:spcAft>
                <a:spcPct val="0"/>
              </a:spcAft>
              <a:buFont typeface="+mj-lt"/>
              <a:buAutoNum type="arabicPeriod"/>
              <a:tabLst>
                <a:tab pos="468313" algn="l"/>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присоединена Восточная Сибирь</a:t>
            </a:r>
            <a:endParaRPr kumimoji="0" lang="ru-RU" sz="1400" b="0" i="0" u="none" strike="noStrike" cap="none" normalizeH="0" baseline="0" dirty="0" smtClean="0">
              <a:ln>
                <a:noFill/>
              </a:ln>
              <a:solidFill>
                <a:schemeClr val="tx1"/>
              </a:solidFill>
              <a:effectLst/>
              <a:latin typeface="Arial" pitchFamily="34" charset="0"/>
            </a:endParaRPr>
          </a:p>
          <a:p>
            <a:pPr marL="1257300" lvl="2" indent="-342900" eaLnBrk="0" fontAlgn="base" hangingPunct="0">
              <a:spcBef>
                <a:spcPct val="0"/>
              </a:spcBef>
              <a:spcAft>
                <a:spcPct val="0"/>
              </a:spcAft>
              <a:buFont typeface="+mj-lt"/>
              <a:buAutoNum type="arabicPeriod"/>
              <a:tabLst>
                <a:tab pos="468313" algn="l"/>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распространено православие на присоединенных к Российскому государству территориях</a:t>
            </a:r>
          </a:p>
          <a:p>
            <a:pPr marL="1257300" lvl="2" indent="-342900" eaLnBrk="0" fontAlgn="base" hangingPunct="0">
              <a:spcBef>
                <a:spcPct val="0"/>
              </a:spcBef>
              <a:spcAft>
                <a:spcPct val="0"/>
              </a:spcAft>
              <a:buFont typeface="+mj-lt"/>
              <a:buAutoNum type="arabicPeriod"/>
              <a:tabLst>
                <a:tab pos="468313" algn="l"/>
              </a:tabLst>
            </a:pPr>
            <a:endParaRPr kumimoji="0" lang="ru-RU" sz="1400" b="0" i="0" u="none" strike="noStrike" cap="none" normalizeH="0" baseline="0" dirty="0" smtClean="0">
              <a:ln>
                <a:noFill/>
              </a:ln>
              <a:solidFill>
                <a:schemeClr val="tx1"/>
              </a:solidFill>
              <a:effectLst/>
              <a:latin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Tx/>
              <a:buAutoNum type="arabicPeriod" startAt="3"/>
              <a:tabLst>
                <a:tab pos="468313" algn="l"/>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Отметьте причину принятия христианства Владимиром Святославичем.</a:t>
            </a:r>
          </a:p>
          <a:p>
            <a:pPr marL="342900" marR="0" lvl="0" indent="-342900" algn="l" defTabSz="914400" rtl="0" eaLnBrk="0" fontAlgn="base" latinLnBrk="0" hangingPunct="0">
              <a:lnSpc>
                <a:spcPct val="100000"/>
              </a:lnSpc>
              <a:spcBef>
                <a:spcPct val="0"/>
              </a:spcBef>
              <a:spcAft>
                <a:spcPct val="0"/>
              </a:spcAft>
              <a:buClrTx/>
              <a:buSzTx/>
              <a:buFontTx/>
              <a:buAutoNum type="arabicPeriod" startAt="3"/>
              <a:tabLst>
                <a:tab pos="468313" algn="l"/>
              </a:tabLst>
            </a:pPr>
            <a:endParaRPr kumimoji="0" lang="ru-RU" sz="1400" b="0" i="0" u="none" strike="noStrike" cap="none" normalizeH="0" baseline="0" dirty="0" smtClean="0">
              <a:ln>
                <a:noFill/>
              </a:ln>
              <a:solidFill>
                <a:schemeClr val="tx1"/>
              </a:solidFill>
              <a:effectLst/>
              <a:latin typeface="Arial" pitchFamily="34" charset="0"/>
            </a:endParaRPr>
          </a:p>
          <a:p>
            <a:pPr marL="1257300" lvl="2" indent="-342900" eaLnBrk="0" fontAlgn="base" hangingPunct="0">
              <a:spcBef>
                <a:spcPct val="0"/>
              </a:spcBef>
              <a:spcAft>
                <a:spcPct val="0"/>
              </a:spcAft>
              <a:buFont typeface="+mj-lt"/>
              <a:buAutoNum type="arabicPeriod"/>
              <a:tabLst>
                <a:tab pos="468313" algn="l"/>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необходимость укрепления княжеской власти</a:t>
            </a:r>
            <a:endParaRPr kumimoji="0" lang="ru-RU" sz="1400" b="0" i="0" u="none" strike="noStrike" cap="none" normalizeH="0" baseline="0" dirty="0" smtClean="0">
              <a:ln>
                <a:noFill/>
              </a:ln>
              <a:solidFill>
                <a:schemeClr val="tx1"/>
              </a:solidFill>
              <a:effectLst/>
              <a:latin typeface="Arial" pitchFamily="34" charset="0"/>
            </a:endParaRPr>
          </a:p>
          <a:p>
            <a:pPr marL="1257300" lvl="2" indent="-342900" eaLnBrk="0" fontAlgn="base" hangingPunct="0">
              <a:spcBef>
                <a:spcPct val="0"/>
              </a:spcBef>
              <a:spcAft>
                <a:spcPct val="0"/>
              </a:spcAft>
              <a:buFont typeface="+mj-lt"/>
              <a:buAutoNum type="arabicPeriod"/>
              <a:tabLst>
                <a:tab pos="468313" algn="l"/>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стремление развить грамотность на Руси</a:t>
            </a:r>
            <a:endParaRPr kumimoji="0" lang="ru-RU" sz="1400" b="0" i="0" u="none" strike="noStrike" cap="none" normalizeH="0" baseline="0" dirty="0" smtClean="0">
              <a:ln>
                <a:noFill/>
              </a:ln>
              <a:solidFill>
                <a:schemeClr val="tx1"/>
              </a:solidFill>
              <a:effectLst/>
              <a:latin typeface="Arial" pitchFamily="34" charset="0"/>
            </a:endParaRPr>
          </a:p>
          <a:p>
            <a:pPr marL="1257300" lvl="2" indent="-342900" eaLnBrk="0" fontAlgn="base" hangingPunct="0">
              <a:spcBef>
                <a:spcPct val="0"/>
              </a:spcBef>
              <a:spcAft>
                <a:spcPct val="0"/>
              </a:spcAft>
              <a:buFont typeface="+mj-lt"/>
              <a:buAutoNum type="arabicPeriod"/>
              <a:tabLst>
                <a:tab pos="468313" algn="l"/>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стремление установить добрососедские отношения с европейскими государствами</a:t>
            </a:r>
            <a:endParaRPr kumimoji="0" lang="ru-RU" sz="1400" b="0" i="0" u="none" strike="noStrike" cap="none" normalizeH="0" baseline="0" dirty="0" smtClean="0">
              <a:ln>
                <a:noFill/>
              </a:ln>
              <a:solidFill>
                <a:schemeClr val="tx1"/>
              </a:solidFill>
              <a:effectLst/>
              <a:latin typeface="Arial" pitchFamily="34" charset="0"/>
            </a:endParaRPr>
          </a:p>
          <a:p>
            <a:pPr marL="1257300" lvl="2" indent="-342900" eaLnBrk="0" fontAlgn="base" hangingPunct="0">
              <a:spcBef>
                <a:spcPct val="0"/>
              </a:spcBef>
              <a:spcAft>
                <a:spcPct val="0"/>
              </a:spcAft>
              <a:buFont typeface="+mj-lt"/>
              <a:buAutoNum type="arabicPeriod"/>
              <a:tabLst>
                <a:tab pos="468313" algn="l"/>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необходимость снизить военную угрозу со стороны печенегов, исповедовавших эту религию</a:t>
            </a:r>
          </a:p>
          <a:p>
            <a:pPr marL="1257300" lvl="2" indent="-342900" eaLnBrk="0" fontAlgn="base" hangingPunct="0">
              <a:spcBef>
                <a:spcPct val="0"/>
              </a:spcBef>
              <a:spcAft>
                <a:spcPct val="0"/>
              </a:spcAft>
              <a:tabLst>
                <a:tab pos="468313" algn="l"/>
              </a:tabLst>
            </a:pPr>
            <a:endParaRPr lang="ru-RU" sz="1400" dirty="0" smtClean="0">
              <a:latin typeface="Arial" pitchFamily="34" charset="0"/>
            </a:endParaRPr>
          </a:p>
          <a:p>
            <a:pPr marL="342900" lvl="0" indent="-342900" fontAlgn="base">
              <a:spcBef>
                <a:spcPct val="0"/>
              </a:spcBef>
              <a:spcAft>
                <a:spcPct val="0"/>
              </a:spcAft>
              <a:buFont typeface="+mj-lt"/>
              <a:buAutoNum type="arabicPeriod" startAt="4"/>
              <a:tabLst>
                <a:tab pos="468313" algn="l"/>
              </a:tabLst>
            </a:pPr>
            <a:r>
              <a:rPr lang="ru-RU" sz="1400" dirty="0" smtClean="0">
                <a:latin typeface="Times New Roman" pitchFamily="18" charset="0"/>
                <a:ea typeface="Times New Roman" pitchFamily="18" charset="0"/>
                <a:cs typeface="Times New Roman" pitchFamily="18" charset="0"/>
              </a:rPr>
              <a:t>Причиной церковного раскола стало</a:t>
            </a:r>
          </a:p>
          <a:p>
            <a:pPr marL="342900" lvl="0" indent="-342900" fontAlgn="base">
              <a:spcBef>
                <a:spcPct val="0"/>
              </a:spcBef>
              <a:spcAft>
                <a:spcPct val="0"/>
              </a:spcAft>
              <a:buFont typeface="+mj-lt"/>
              <a:buAutoNum type="arabicPeriod" startAt="4"/>
              <a:tabLst>
                <a:tab pos="468313" algn="l"/>
              </a:tabLst>
            </a:pPr>
            <a:endParaRPr lang="ru-RU" sz="1400" dirty="0" smtClean="0">
              <a:latin typeface="Arial" pitchFamily="34" charset="0"/>
            </a:endParaRPr>
          </a:p>
          <a:p>
            <a:pPr marL="1257300" lvl="2" indent="-342900" eaLnBrk="0" fontAlgn="base" hangingPunct="0">
              <a:spcBef>
                <a:spcPct val="0"/>
              </a:spcBef>
              <a:spcAft>
                <a:spcPct val="0"/>
              </a:spcAft>
              <a:buFont typeface="+mj-lt"/>
              <a:buAutoNum type="arabicPeriod"/>
              <a:tabLst>
                <a:tab pos="468313" algn="l"/>
              </a:tabLst>
            </a:pPr>
            <a:r>
              <a:rPr lang="ru-RU" sz="1400" dirty="0" smtClean="0">
                <a:latin typeface="Times New Roman" pitchFamily="18" charset="0"/>
                <a:ea typeface="Times New Roman" pitchFamily="18" charset="0"/>
                <a:cs typeface="Times New Roman" pitchFamily="18" charset="0"/>
              </a:rPr>
              <a:t>создание религиозных сект на Руси</a:t>
            </a:r>
            <a:endParaRPr lang="ru-RU" sz="1400" dirty="0" smtClean="0">
              <a:latin typeface="Arial" pitchFamily="34" charset="0"/>
            </a:endParaRPr>
          </a:p>
          <a:p>
            <a:pPr marL="1257300" lvl="2" indent="-342900" eaLnBrk="0" fontAlgn="base" hangingPunct="0">
              <a:spcBef>
                <a:spcPct val="0"/>
              </a:spcBef>
              <a:spcAft>
                <a:spcPct val="0"/>
              </a:spcAft>
              <a:buFont typeface="+mj-lt"/>
              <a:buAutoNum type="arabicPeriod"/>
              <a:tabLst>
                <a:tab pos="468313" algn="l"/>
              </a:tabLst>
            </a:pPr>
            <a:r>
              <a:rPr lang="ru-RU" sz="1400" dirty="0" smtClean="0">
                <a:latin typeface="Times New Roman" pitchFamily="18" charset="0"/>
                <a:ea typeface="Times New Roman" pitchFamily="18" charset="0"/>
                <a:cs typeface="Times New Roman" pitchFamily="18" charset="0"/>
              </a:rPr>
              <a:t>изменение части догматов и порядка богослужения</a:t>
            </a:r>
            <a:endParaRPr lang="ru-RU" sz="1400" dirty="0" smtClean="0">
              <a:latin typeface="Arial" pitchFamily="34" charset="0"/>
            </a:endParaRPr>
          </a:p>
          <a:p>
            <a:pPr marL="1257300" lvl="2" indent="-342900" eaLnBrk="0" fontAlgn="base" hangingPunct="0">
              <a:spcBef>
                <a:spcPct val="0"/>
              </a:spcBef>
              <a:spcAft>
                <a:spcPct val="0"/>
              </a:spcAft>
              <a:buFont typeface="+mj-lt"/>
              <a:buAutoNum type="arabicPeriod"/>
              <a:tabLst>
                <a:tab pos="468313" algn="l"/>
              </a:tabLst>
            </a:pPr>
            <a:r>
              <a:rPr lang="ru-RU" sz="1400" dirty="0" smtClean="0">
                <a:latin typeface="Times New Roman" pitchFamily="18" charset="0"/>
                <a:ea typeface="Times New Roman" pitchFamily="18" charset="0"/>
                <a:cs typeface="Times New Roman" pitchFamily="18" charset="0"/>
              </a:rPr>
              <a:t>прекращение созыва Боярской думы</a:t>
            </a:r>
            <a:endParaRPr lang="ru-RU" sz="1400" dirty="0" smtClean="0">
              <a:latin typeface="Arial" pitchFamily="34" charset="0"/>
            </a:endParaRPr>
          </a:p>
          <a:p>
            <a:pPr marL="1257300" lvl="2" indent="-342900" eaLnBrk="0" fontAlgn="base" hangingPunct="0">
              <a:spcBef>
                <a:spcPct val="0"/>
              </a:spcBef>
              <a:spcAft>
                <a:spcPct val="0"/>
              </a:spcAft>
              <a:buFont typeface="+mj-lt"/>
              <a:buAutoNum type="arabicPeriod"/>
              <a:tabLst>
                <a:tab pos="468313" algn="l"/>
              </a:tabLst>
            </a:pPr>
            <a:r>
              <a:rPr lang="ru-RU" sz="1400" dirty="0" smtClean="0">
                <a:latin typeface="Times New Roman" pitchFamily="18" charset="0"/>
                <a:ea typeface="Times New Roman" pitchFamily="18" charset="0"/>
                <a:cs typeface="Times New Roman" pitchFamily="18" charset="0"/>
              </a:rPr>
              <a:t>стремление патриарха усилить свое влияние на царя</a:t>
            </a:r>
            <a:endParaRPr lang="ru-RU" sz="1400" dirty="0" smtClean="0">
              <a:latin typeface="Arial" pitchFamily="34" charset="0"/>
            </a:endParaRPr>
          </a:p>
          <a:p>
            <a:pPr marL="1257300" lvl="2" indent="-342900" eaLnBrk="0" fontAlgn="base" hangingPunct="0">
              <a:spcBef>
                <a:spcPct val="0"/>
              </a:spcBef>
              <a:spcAft>
                <a:spcPct val="0"/>
              </a:spcAft>
              <a:tabLst>
                <a:tab pos="468313" algn="l"/>
              </a:tabLst>
            </a:pPr>
            <a:endPar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1"/>
          <p:cNvSpPr>
            <a:spLocks noChangeArrowheads="1"/>
          </p:cNvSpPr>
          <p:nvPr/>
        </p:nvSpPr>
        <p:spPr bwMode="auto">
          <a:xfrm>
            <a:off x="0" y="357166"/>
            <a:ext cx="8572528" cy="60016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2900" marR="0" lvl="0" indent="-342900" algn="l" defTabSz="914400" rtl="0" eaLnBrk="1" fontAlgn="base" latinLnBrk="0" hangingPunct="1">
              <a:lnSpc>
                <a:spcPct val="100000"/>
              </a:lnSpc>
              <a:spcBef>
                <a:spcPct val="0"/>
              </a:spcBef>
              <a:spcAft>
                <a:spcPct val="0"/>
              </a:spcAft>
              <a:buClrTx/>
              <a:buSzTx/>
              <a:buFont typeface="+mj-lt"/>
              <a:buAutoNum type="arabicPeriod" startAt="5"/>
              <a:tabLst>
                <a:tab pos="468313" algn="l"/>
              </a:tabLst>
            </a:pP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Принятие Судебника 1497 г. привело</a:t>
            </a:r>
            <a:endParaRPr kumimoji="0" lang="ru-RU" sz="1600" b="0" i="0" u="none" strike="noStrike" cap="none" normalizeH="0" baseline="0" dirty="0" smtClean="0">
              <a:ln>
                <a:noFill/>
              </a:ln>
              <a:solidFill>
                <a:schemeClr val="tx1"/>
              </a:solidFill>
              <a:effectLst/>
              <a:latin typeface="Arial" pitchFamily="34" charset="0"/>
            </a:endParaRPr>
          </a:p>
          <a:p>
            <a:pPr marL="1257300" lvl="2" indent="-342900" eaLnBrk="0" fontAlgn="base" hangingPunct="0">
              <a:spcBef>
                <a:spcPct val="0"/>
              </a:spcBef>
              <a:spcAft>
                <a:spcPct val="0"/>
              </a:spcAft>
              <a:buFont typeface="+mj-lt"/>
              <a:buAutoNum type="arabicPeriod"/>
              <a:tabLst>
                <a:tab pos="468313" algn="l"/>
              </a:tabLst>
            </a:pP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к введению Юрьева дня</a:t>
            </a:r>
            <a:endParaRPr kumimoji="0" lang="ru-RU" sz="1600" b="0" i="0" u="none" strike="noStrike" cap="none" normalizeH="0" baseline="0" dirty="0" smtClean="0">
              <a:ln>
                <a:noFill/>
              </a:ln>
              <a:solidFill>
                <a:schemeClr val="tx1"/>
              </a:solidFill>
              <a:effectLst/>
              <a:latin typeface="Arial" pitchFamily="34" charset="0"/>
            </a:endParaRPr>
          </a:p>
          <a:p>
            <a:pPr marL="1257300" lvl="2" indent="-342900" eaLnBrk="0" fontAlgn="base" hangingPunct="0">
              <a:spcBef>
                <a:spcPct val="0"/>
              </a:spcBef>
              <a:spcAft>
                <a:spcPct val="0"/>
              </a:spcAft>
              <a:buFont typeface="+mj-lt"/>
              <a:buAutoNum type="arabicPeriod"/>
              <a:tabLst>
                <a:tab pos="468313" algn="l"/>
              </a:tabLst>
            </a:pP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к ограничению власти кормленщиков</a:t>
            </a:r>
            <a:endParaRPr kumimoji="0" lang="ru-RU" sz="1600" b="0" i="0" u="none" strike="noStrike" cap="none" normalizeH="0" baseline="0" dirty="0" smtClean="0">
              <a:ln>
                <a:noFill/>
              </a:ln>
              <a:solidFill>
                <a:schemeClr val="tx1"/>
              </a:solidFill>
              <a:effectLst/>
              <a:latin typeface="Arial" pitchFamily="34" charset="0"/>
            </a:endParaRPr>
          </a:p>
          <a:p>
            <a:pPr marL="1257300" lvl="2" indent="-342900" eaLnBrk="0" fontAlgn="base" hangingPunct="0">
              <a:spcBef>
                <a:spcPct val="0"/>
              </a:spcBef>
              <a:spcAft>
                <a:spcPct val="0"/>
              </a:spcAft>
              <a:buFont typeface="+mj-lt"/>
              <a:buAutoNum type="arabicPeriod"/>
              <a:tabLst>
                <a:tab pos="468313" algn="l"/>
              </a:tabLst>
            </a:pP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к ограничению власти князя</a:t>
            </a:r>
            <a:endParaRPr kumimoji="0" lang="ru-RU" sz="1600" b="0" i="0" u="none" strike="noStrike" cap="none" normalizeH="0" baseline="0" dirty="0" smtClean="0">
              <a:ln>
                <a:noFill/>
              </a:ln>
              <a:solidFill>
                <a:schemeClr val="tx1"/>
              </a:solidFill>
              <a:effectLst/>
              <a:latin typeface="Arial" pitchFamily="34" charset="0"/>
            </a:endParaRPr>
          </a:p>
          <a:p>
            <a:pPr marL="1257300" lvl="2" indent="-342900" eaLnBrk="0" fontAlgn="base" hangingPunct="0">
              <a:spcBef>
                <a:spcPct val="0"/>
              </a:spcBef>
              <a:spcAft>
                <a:spcPct val="0"/>
              </a:spcAft>
              <a:buFont typeface="+mj-lt"/>
              <a:buAutoNum type="arabicPeriod"/>
              <a:tabLst>
                <a:tab pos="468313" algn="l"/>
              </a:tabLst>
            </a:pP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к введению бессрочного сыска беглых</a:t>
            </a:r>
          </a:p>
          <a:p>
            <a:pPr marL="1257300" lvl="2" indent="-342900" eaLnBrk="0" fontAlgn="base" hangingPunct="0">
              <a:spcBef>
                <a:spcPct val="0"/>
              </a:spcBef>
              <a:spcAft>
                <a:spcPct val="0"/>
              </a:spcAft>
              <a:tabLst>
                <a:tab pos="468313" algn="l"/>
              </a:tabLst>
            </a:pPr>
            <a:endParaRPr kumimoji="0" lang="ru-RU" sz="16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68313" algn="l"/>
              </a:tabLst>
            </a:pPr>
            <a:r>
              <a:rPr kumimoji="0" lang="ru-RU" sz="1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6.	</a:t>
            </a: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Отметьте причину народных выступлений в XVII в.</a:t>
            </a:r>
            <a:endParaRPr kumimoji="0" lang="ru-RU" sz="1600" b="0" i="0" u="none" strike="noStrike" cap="none" normalizeH="0" baseline="0" dirty="0" smtClean="0">
              <a:ln>
                <a:noFill/>
              </a:ln>
              <a:solidFill>
                <a:schemeClr val="tx1"/>
              </a:solidFill>
              <a:effectLst/>
              <a:latin typeface="Arial" pitchFamily="34" charset="0"/>
            </a:endParaRPr>
          </a:p>
          <a:p>
            <a:pPr marL="1257300" lvl="2" indent="-342900" eaLnBrk="0" fontAlgn="base" hangingPunct="0">
              <a:spcBef>
                <a:spcPct val="0"/>
              </a:spcBef>
              <a:spcAft>
                <a:spcPct val="0"/>
              </a:spcAft>
              <a:buFont typeface="+mj-lt"/>
              <a:buAutoNum type="arabicPeriod"/>
              <a:tabLst>
                <a:tab pos="468313" algn="l"/>
              </a:tabLst>
            </a:pP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окончательное складывание крепостной системы</a:t>
            </a:r>
            <a:endParaRPr kumimoji="0" lang="ru-RU" sz="1600" b="0" i="0" u="none" strike="noStrike" cap="none" normalizeH="0" baseline="0" dirty="0" smtClean="0">
              <a:ln>
                <a:noFill/>
              </a:ln>
              <a:solidFill>
                <a:schemeClr val="tx1"/>
              </a:solidFill>
              <a:effectLst/>
              <a:latin typeface="Arial" pitchFamily="34" charset="0"/>
            </a:endParaRPr>
          </a:p>
          <a:p>
            <a:pPr marL="1257300" lvl="2" indent="-342900" eaLnBrk="0" fontAlgn="base" hangingPunct="0">
              <a:spcBef>
                <a:spcPct val="0"/>
              </a:spcBef>
              <a:spcAft>
                <a:spcPct val="0"/>
              </a:spcAft>
              <a:buFont typeface="+mj-lt"/>
              <a:buAutoNum type="arabicPeriod"/>
              <a:tabLst>
                <a:tab pos="468313" algn="l"/>
              </a:tabLst>
            </a:pP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борьба за создание выборного представительного органа</a:t>
            </a:r>
            <a:endParaRPr kumimoji="0" lang="ru-RU" sz="1600" b="0" i="0" u="none" strike="noStrike" cap="none" normalizeH="0" baseline="0" dirty="0" smtClean="0">
              <a:ln>
                <a:noFill/>
              </a:ln>
              <a:solidFill>
                <a:schemeClr val="tx1"/>
              </a:solidFill>
              <a:effectLst/>
              <a:latin typeface="Arial" pitchFamily="34" charset="0"/>
            </a:endParaRPr>
          </a:p>
          <a:p>
            <a:pPr marL="1257300" lvl="2" indent="-342900" eaLnBrk="0" fontAlgn="base" hangingPunct="0">
              <a:spcBef>
                <a:spcPct val="0"/>
              </a:spcBef>
              <a:spcAft>
                <a:spcPct val="0"/>
              </a:spcAft>
              <a:buFont typeface="+mj-lt"/>
              <a:buAutoNum type="arabicPeriod"/>
              <a:tabLst>
                <a:tab pos="468313" algn="l"/>
              </a:tabLst>
            </a:pP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недовольство опричниной</a:t>
            </a:r>
            <a:endParaRPr kumimoji="0" lang="ru-RU" sz="1600" b="0" i="0" u="none" strike="noStrike" cap="none" normalizeH="0" baseline="0" dirty="0" smtClean="0">
              <a:ln>
                <a:noFill/>
              </a:ln>
              <a:solidFill>
                <a:schemeClr val="tx1"/>
              </a:solidFill>
              <a:effectLst/>
              <a:latin typeface="Arial" pitchFamily="34" charset="0"/>
            </a:endParaRPr>
          </a:p>
          <a:p>
            <a:pPr marL="1257300" lvl="2" indent="-342900" eaLnBrk="0" fontAlgn="base" hangingPunct="0">
              <a:spcBef>
                <a:spcPct val="0"/>
              </a:spcBef>
              <a:spcAft>
                <a:spcPct val="0"/>
              </a:spcAft>
              <a:buFont typeface="+mj-lt"/>
              <a:buAutoNum type="arabicPeriod"/>
              <a:tabLst>
                <a:tab pos="468313" algn="l"/>
              </a:tabLst>
            </a:pP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недовольство правлением самодержцев</a:t>
            </a:r>
          </a:p>
          <a:p>
            <a:pPr marL="1257300" lvl="2" indent="-342900" eaLnBrk="0" fontAlgn="base" hangingPunct="0">
              <a:spcBef>
                <a:spcPct val="0"/>
              </a:spcBef>
              <a:spcAft>
                <a:spcPct val="0"/>
              </a:spcAft>
              <a:tabLst>
                <a:tab pos="468313" algn="l"/>
              </a:tabLst>
            </a:pPr>
            <a:endParaRPr kumimoji="0" lang="ru-RU" sz="16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68313" algn="l"/>
              </a:tabLst>
            </a:pPr>
            <a:r>
              <a:rPr kumimoji="0" lang="ru-RU" sz="1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7.	</a:t>
            </a: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Причина складывания всероссийского рынка</a:t>
            </a:r>
            <a:endParaRPr kumimoji="0" lang="ru-RU" sz="1600" b="0" i="0" u="none" strike="noStrike" cap="none" normalizeH="0" baseline="0" dirty="0" smtClean="0">
              <a:ln>
                <a:noFill/>
              </a:ln>
              <a:solidFill>
                <a:schemeClr val="tx1"/>
              </a:solidFill>
              <a:effectLst/>
              <a:latin typeface="Arial" pitchFamily="34" charset="0"/>
            </a:endParaRPr>
          </a:p>
          <a:p>
            <a:pPr marL="1257300" lvl="2" indent="-342900" eaLnBrk="0" fontAlgn="base" hangingPunct="0">
              <a:spcBef>
                <a:spcPct val="0"/>
              </a:spcBef>
              <a:spcAft>
                <a:spcPct val="0"/>
              </a:spcAft>
              <a:buFont typeface="+mj-lt"/>
              <a:buAutoNum type="arabicPeriod"/>
              <a:tabLst>
                <a:tab pos="468313" algn="l"/>
              </a:tabLst>
            </a:pP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товарная специализация районов</a:t>
            </a:r>
            <a:endParaRPr kumimoji="0" lang="ru-RU" sz="1600" b="0" i="0" u="none" strike="noStrike" cap="none" normalizeH="0" baseline="0" dirty="0" smtClean="0">
              <a:ln>
                <a:noFill/>
              </a:ln>
              <a:solidFill>
                <a:schemeClr val="tx1"/>
              </a:solidFill>
              <a:effectLst/>
              <a:latin typeface="Arial" pitchFamily="34" charset="0"/>
            </a:endParaRPr>
          </a:p>
          <a:p>
            <a:pPr marL="1257300" lvl="2" indent="-342900" eaLnBrk="0" fontAlgn="base" hangingPunct="0">
              <a:spcBef>
                <a:spcPct val="0"/>
              </a:spcBef>
              <a:spcAft>
                <a:spcPct val="0"/>
              </a:spcAft>
              <a:buFont typeface="+mj-lt"/>
              <a:buAutoNum type="arabicPeriod"/>
              <a:tabLst>
                <a:tab pos="468313" algn="l"/>
              </a:tabLst>
            </a:pP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укрепление натурального хозяйства</a:t>
            </a:r>
            <a:endParaRPr kumimoji="0" lang="ru-RU" sz="1600" b="0" i="0" u="none" strike="noStrike" cap="none" normalizeH="0" baseline="0" dirty="0" smtClean="0">
              <a:ln>
                <a:noFill/>
              </a:ln>
              <a:solidFill>
                <a:schemeClr val="tx1"/>
              </a:solidFill>
              <a:effectLst/>
              <a:latin typeface="Arial" pitchFamily="34" charset="0"/>
            </a:endParaRPr>
          </a:p>
          <a:p>
            <a:pPr marL="1257300" lvl="2" indent="-342900" eaLnBrk="0" fontAlgn="base" hangingPunct="0">
              <a:spcBef>
                <a:spcPct val="0"/>
              </a:spcBef>
              <a:spcAft>
                <a:spcPct val="0"/>
              </a:spcAft>
              <a:buFont typeface="+mj-lt"/>
              <a:buAutoNum type="arabicPeriod"/>
              <a:tabLst>
                <a:tab pos="468313" algn="l"/>
              </a:tabLst>
            </a:pP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стремление властей модернизировать экономику страны</a:t>
            </a:r>
            <a:endParaRPr kumimoji="0" lang="ru-RU" sz="1600" b="0" i="0" u="none" strike="noStrike" cap="none" normalizeH="0" baseline="0" dirty="0" smtClean="0">
              <a:ln>
                <a:noFill/>
              </a:ln>
              <a:solidFill>
                <a:schemeClr val="tx1"/>
              </a:solidFill>
              <a:effectLst/>
              <a:latin typeface="Arial" pitchFamily="34" charset="0"/>
            </a:endParaRPr>
          </a:p>
          <a:p>
            <a:pPr marL="1257300" lvl="2" indent="-342900" eaLnBrk="0" fontAlgn="base" hangingPunct="0">
              <a:spcBef>
                <a:spcPct val="0"/>
              </a:spcBef>
              <a:spcAft>
                <a:spcPct val="0"/>
              </a:spcAft>
              <a:buFont typeface="+mj-lt"/>
              <a:buAutoNum type="arabicPeriod"/>
              <a:tabLst>
                <a:tab pos="468313" algn="l"/>
              </a:tabLst>
            </a:pP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распространение светского образования</a:t>
            </a:r>
          </a:p>
          <a:p>
            <a:pPr marL="1257300" lvl="2" indent="-342900" eaLnBrk="0" fontAlgn="base" hangingPunct="0">
              <a:spcBef>
                <a:spcPct val="0"/>
              </a:spcBef>
              <a:spcAft>
                <a:spcPct val="0"/>
              </a:spcAft>
              <a:tabLst>
                <a:tab pos="468313" algn="l"/>
              </a:tabLst>
            </a:pPr>
            <a:endParaRPr kumimoji="0" lang="ru-RU" sz="16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68313" algn="l"/>
              </a:tabLst>
            </a:pPr>
            <a:r>
              <a:rPr kumimoji="0" lang="ru-RU" sz="1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8.	</a:t>
            </a: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Отметьте причину Ливонской войны.</a:t>
            </a:r>
            <a:endParaRPr kumimoji="0" lang="ru-RU" sz="1600" b="0" i="0" u="none" strike="noStrike" cap="none" normalizeH="0" baseline="0" dirty="0" smtClean="0">
              <a:ln>
                <a:noFill/>
              </a:ln>
              <a:solidFill>
                <a:schemeClr val="tx1"/>
              </a:solidFill>
              <a:effectLst/>
              <a:latin typeface="Arial" pitchFamily="34" charset="0"/>
            </a:endParaRPr>
          </a:p>
          <a:p>
            <a:pPr marL="1257300" lvl="2" indent="-342900" eaLnBrk="0" fontAlgn="base" hangingPunct="0">
              <a:spcBef>
                <a:spcPct val="0"/>
              </a:spcBef>
              <a:spcAft>
                <a:spcPct val="0"/>
              </a:spcAft>
              <a:buFont typeface="+mj-lt"/>
              <a:buAutoNum type="arabicPeriod"/>
              <a:tabLst>
                <a:tab pos="468313" algn="l"/>
              </a:tabLst>
            </a:pP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стремление России выйти к Балтийскому морю</a:t>
            </a:r>
            <a:endParaRPr kumimoji="0" lang="ru-RU" sz="1600" b="0" i="0" u="none" strike="noStrike" cap="none" normalizeH="0" baseline="0" dirty="0" smtClean="0">
              <a:ln>
                <a:noFill/>
              </a:ln>
              <a:solidFill>
                <a:schemeClr val="tx1"/>
              </a:solidFill>
              <a:effectLst/>
              <a:latin typeface="Arial" pitchFamily="34" charset="0"/>
            </a:endParaRPr>
          </a:p>
          <a:p>
            <a:pPr marL="1257300" lvl="2" indent="-342900" eaLnBrk="0" fontAlgn="base" hangingPunct="0">
              <a:spcBef>
                <a:spcPct val="0"/>
              </a:spcBef>
              <a:spcAft>
                <a:spcPct val="0"/>
              </a:spcAft>
              <a:buFont typeface="+mj-lt"/>
              <a:buAutoNum type="arabicPeriod"/>
              <a:tabLst>
                <a:tab pos="468313" algn="l"/>
              </a:tabLst>
            </a:pP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стремление России выйти к Черному морю</a:t>
            </a:r>
            <a:endParaRPr kumimoji="0" lang="ru-RU" sz="1600" b="0" i="0" u="none" strike="noStrike" cap="none" normalizeH="0" baseline="0" dirty="0" smtClean="0">
              <a:ln>
                <a:noFill/>
              </a:ln>
              <a:solidFill>
                <a:schemeClr val="tx1"/>
              </a:solidFill>
              <a:effectLst/>
              <a:latin typeface="Arial" pitchFamily="34" charset="0"/>
            </a:endParaRPr>
          </a:p>
          <a:p>
            <a:pPr marL="1257300" lvl="2" indent="-342900" eaLnBrk="0" fontAlgn="base" hangingPunct="0">
              <a:spcBef>
                <a:spcPct val="0"/>
              </a:spcBef>
              <a:spcAft>
                <a:spcPct val="0"/>
              </a:spcAft>
              <a:buFont typeface="+mj-lt"/>
              <a:buAutoNum type="arabicPeriod"/>
              <a:tabLst>
                <a:tab pos="468313" algn="l"/>
              </a:tabLst>
            </a:pP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стремление Речи  Посполитой посадить на российский престол королевича Владислава</a:t>
            </a:r>
            <a:endParaRPr kumimoji="0" lang="ru-RU" sz="1600" b="0" i="0" u="none" strike="noStrike" cap="none" normalizeH="0" baseline="0" dirty="0" smtClean="0">
              <a:ln>
                <a:noFill/>
              </a:ln>
              <a:solidFill>
                <a:schemeClr val="tx1"/>
              </a:solidFill>
              <a:effectLst/>
              <a:latin typeface="Arial" pitchFamily="34" charset="0"/>
            </a:endParaRPr>
          </a:p>
          <a:p>
            <a:pPr marL="1257300" lvl="2" indent="-342900" eaLnBrk="0" fontAlgn="base" hangingPunct="0">
              <a:spcBef>
                <a:spcPct val="0"/>
              </a:spcBef>
              <a:spcAft>
                <a:spcPct val="0"/>
              </a:spcAft>
              <a:buFont typeface="+mj-lt"/>
              <a:buAutoNum type="arabicPeriod"/>
              <a:tabLst>
                <a:tab pos="468313" algn="l"/>
              </a:tabLst>
            </a:pP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недовольство Англии усилением России в Восточной Сибири</a:t>
            </a:r>
            <a:endParaRPr kumimoji="0" lang="ru-RU" sz="1600" b="0" i="0" u="none" strike="noStrike" cap="none" normalizeH="0" baseline="0" dirty="0" smtClean="0">
              <a:ln>
                <a:noFill/>
              </a:ln>
              <a:solidFill>
                <a:schemeClr val="tx1"/>
              </a:solidFill>
              <a:effectLst/>
              <a:latin typeface="Arial"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357160" y="214293"/>
          <a:ext cx="2214576" cy="4752460"/>
        </p:xfrm>
        <a:graphic>
          <a:graphicData uri="http://schemas.openxmlformats.org/drawingml/2006/table">
            <a:tbl>
              <a:tblPr/>
              <a:tblGrid>
                <a:gridCol w="1332391"/>
                <a:gridCol w="882185"/>
              </a:tblGrid>
              <a:tr h="439649">
                <a:tc>
                  <a:txBody>
                    <a:bodyPr/>
                    <a:lstStyle/>
                    <a:p>
                      <a:pPr algn="ctr" fontAlgn="ctr">
                        <a:lnSpc>
                          <a:spcPct val="150000"/>
                        </a:lnSpc>
                        <a:spcAft>
                          <a:spcPts val="0"/>
                        </a:spcAft>
                      </a:pPr>
                      <a:r>
                        <a:rPr lang="ru-RU" sz="1200" b="1" dirty="0">
                          <a:solidFill>
                            <a:srgbClr val="FF0000"/>
                          </a:solidFill>
                          <a:latin typeface="Bookman Old Style"/>
                          <a:ea typeface="Times New Roman"/>
                          <a:cs typeface="Bookman Old Style"/>
                        </a:rPr>
                        <a:t>№</a:t>
                      </a:r>
                      <a:endParaRPr lang="ru-RU" sz="1200" dirty="0">
                        <a:solidFill>
                          <a:srgbClr val="FF0000"/>
                        </a:solidFill>
                        <a:latin typeface="Bookman Old Style"/>
                        <a:ea typeface="Times New Roman"/>
                        <a:cs typeface="Times New Roman"/>
                      </a:endParaRPr>
                    </a:p>
                  </a:txBody>
                  <a:tcPr marL="20340" marR="20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accent3">
                        <a:lumMod val="60000"/>
                        <a:lumOff val="40000"/>
                      </a:schemeClr>
                    </a:solidFill>
                  </a:tcPr>
                </a:tc>
                <a:tc>
                  <a:txBody>
                    <a:bodyPr/>
                    <a:lstStyle/>
                    <a:p>
                      <a:pPr algn="ctr" fontAlgn="ctr">
                        <a:lnSpc>
                          <a:spcPct val="150000"/>
                        </a:lnSpc>
                        <a:spcAft>
                          <a:spcPts val="0"/>
                        </a:spcAft>
                      </a:pPr>
                      <a:r>
                        <a:rPr lang="ru-RU" sz="1200" b="1" dirty="0">
                          <a:solidFill>
                            <a:srgbClr val="FF0000"/>
                          </a:solidFill>
                          <a:latin typeface="Bookman Old Style"/>
                          <a:ea typeface="Times New Roman"/>
                          <a:cs typeface="Bookman Old Style"/>
                        </a:rPr>
                        <a:t>Номера заданий</a:t>
                      </a:r>
                      <a:endParaRPr lang="ru-RU" sz="1200" dirty="0">
                        <a:solidFill>
                          <a:srgbClr val="FF0000"/>
                        </a:solidFill>
                        <a:latin typeface="Bookman Old Style"/>
                        <a:ea typeface="Times New Roman"/>
                        <a:cs typeface="Times New Roman"/>
                      </a:endParaRPr>
                    </a:p>
                  </a:txBody>
                  <a:tcPr marL="20340" marR="20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r>
              <a:tr h="391189">
                <a:tc>
                  <a:txBody>
                    <a:bodyPr/>
                    <a:lstStyle/>
                    <a:p>
                      <a:pPr algn="ctr" fontAlgn="ctr">
                        <a:lnSpc>
                          <a:spcPct val="150000"/>
                        </a:lnSpc>
                        <a:spcAft>
                          <a:spcPts val="0"/>
                        </a:spcAft>
                      </a:pPr>
                      <a:r>
                        <a:rPr lang="ru-RU" sz="1200" b="1" dirty="0">
                          <a:solidFill>
                            <a:srgbClr val="FF0000"/>
                          </a:solidFill>
                          <a:latin typeface="Bookman Old Style"/>
                          <a:ea typeface="Times New Roman"/>
                          <a:cs typeface="Bookman Old Style"/>
                        </a:rPr>
                        <a:t>теста</a:t>
                      </a:r>
                      <a:endParaRPr lang="ru-RU" sz="1200" dirty="0">
                        <a:solidFill>
                          <a:srgbClr val="FF0000"/>
                        </a:solidFill>
                        <a:latin typeface="Bookman Old Style"/>
                        <a:ea typeface="Times New Roman"/>
                        <a:cs typeface="Times New Roman"/>
                      </a:endParaRPr>
                    </a:p>
                  </a:txBody>
                  <a:tcPr marL="20340" marR="20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ctr" fontAlgn="ctr">
                        <a:lnSpc>
                          <a:spcPct val="150000"/>
                        </a:lnSpc>
                        <a:spcAft>
                          <a:spcPts val="0"/>
                        </a:spcAft>
                      </a:pPr>
                      <a:r>
                        <a:rPr lang="ru-RU" sz="1200" b="1" dirty="0">
                          <a:latin typeface="Bookman Old Style"/>
                          <a:ea typeface="Times New Roman"/>
                          <a:cs typeface="Bookman Old Style"/>
                        </a:rPr>
                        <a:t>А4</a:t>
                      </a:r>
                      <a:endParaRPr lang="ru-RU" sz="1200" dirty="0">
                        <a:latin typeface="Bookman Old Style"/>
                        <a:ea typeface="Times New Roman"/>
                        <a:cs typeface="Times New Roman"/>
                      </a:endParaRPr>
                    </a:p>
                  </a:txBody>
                  <a:tcPr marL="20340" marR="20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r>
              <a:tr h="391189">
                <a:tc>
                  <a:txBody>
                    <a:bodyPr/>
                    <a:lstStyle/>
                    <a:p>
                      <a:pPr algn="ctr" fontAlgn="ctr">
                        <a:lnSpc>
                          <a:spcPct val="150000"/>
                        </a:lnSpc>
                        <a:spcAft>
                          <a:spcPts val="0"/>
                        </a:spcAft>
                      </a:pPr>
                      <a:r>
                        <a:rPr lang="ru-RU" sz="1200" b="1" dirty="0">
                          <a:solidFill>
                            <a:srgbClr val="FF0000"/>
                          </a:solidFill>
                          <a:latin typeface="Bookman Old Style"/>
                          <a:ea typeface="Times New Roman"/>
                          <a:cs typeface="Bookman Old Style"/>
                        </a:rPr>
                        <a:t>1</a:t>
                      </a:r>
                      <a:endParaRPr lang="ru-RU" sz="1200" dirty="0">
                        <a:solidFill>
                          <a:srgbClr val="FF0000"/>
                        </a:solidFill>
                        <a:latin typeface="Bookman Old Style"/>
                        <a:ea typeface="Times New Roman"/>
                        <a:cs typeface="Times New Roman"/>
                      </a:endParaRPr>
                    </a:p>
                  </a:txBody>
                  <a:tcPr marL="20340" marR="20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ctr" fontAlgn="ctr">
                        <a:lnSpc>
                          <a:spcPct val="150000"/>
                        </a:lnSpc>
                        <a:spcAft>
                          <a:spcPts val="0"/>
                        </a:spcAft>
                      </a:pPr>
                      <a:r>
                        <a:rPr lang="ru-RU" sz="1200" b="1">
                          <a:latin typeface="Bookman Old Style"/>
                          <a:ea typeface="Times New Roman"/>
                          <a:cs typeface="Bookman Old Style"/>
                        </a:rPr>
                        <a:t>1</a:t>
                      </a:r>
                      <a:endParaRPr lang="ru-RU" sz="1200">
                        <a:latin typeface="Bookman Old Style"/>
                        <a:ea typeface="Times New Roman"/>
                        <a:cs typeface="Times New Roman"/>
                      </a:endParaRPr>
                    </a:p>
                  </a:txBody>
                  <a:tcPr marL="20340" marR="20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r>
              <a:tr h="391189">
                <a:tc>
                  <a:txBody>
                    <a:bodyPr/>
                    <a:lstStyle/>
                    <a:p>
                      <a:pPr marL="281305" fontAlgn="ctr">
                        <a:lnSpc>
                          <a:spcPct val="150000"/>
                        </a:lnSpc>
                        <a:spcAft>
                          <a:spcPts val="0"/>
                        </a:spcAft>
                      </a:pPr>
                      <a:r>
                        <a:rPr lang="ru-RU" sz="1200" b="1" spc="250" dirty="0" smtClean="0">
                          <a:solidFill>
                            <a:srgbClr val="FF0000"/>
                          </a:solidFill>
                          <a:latin typeface="Bookman Old Style"/>
                          <a:ea typeface="Times New Roman"/>
                          <a:cs typeface="Bookman Old Style"/>
                        </a:rPr>
                        <a:t>   2</a:t>
                      </a:r>
                      <a:endParaRPr lang="ru-RU" sz="1200" dirty="0">
                        <a:solidFill>
                          <a:srgbClr val="FF0000"/>
                        </a:solidFill>
                        <a:latin typeface="Bookman Old Style"/>
                        <a:ea typeface="Times New Roman"/>
                        <a:cs typeface="Times New Roman"/>
                      </a:endParaRPr>
                    </a:p>
                  </a:txBody>
                  <a:tcPr marL="20340" marR="20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ctr" fontAlgn="ctr">
                        <a:lnSpc>
                          <a:spcPct val="150000"/>
                        </a:lnSpc>
                        <a:spcAft>
                          <a:spcPts val="0"/>
                        </a:spcAft>
                      </a:pPr>
                      <a:r>
                        <a:rPr lang="ru-RU" sz="1200" b="1">
                          <a:latin typeface="Bookman Old Style"/>
                          <a:ea typeface="Times New Roman"/>
                          <a:cs typeface="Bookman Old Style"/>
                        </a:rPr>
                        <a:t>1</a:t>
                      </a:r>
                      <a:endParaRPr lang="ru-RU" sz="1200">
                        <a:latin typeface="Bookman Old Style"/>
                        <a:ea typeface="Times New Roman"/>
                        <a:cs typeface="Times New Roman"/>
                      </a:endParaRPr>
                    </a:p>
                  </a:txBody>
                  <a:tcPr marL="20340" marR="20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r>
              <a:tr h="488499">
                <a:tc>
                  <a:txBody>
                    <a:bodyPr/>
                    <a:lstStyle/>
                    <a:p>
                      <a:pPr algn="ctr" fontAlgn="ctr">
                        <a:lnSpc>
                          <a:spcPct val="150000"/>
                        </a:lnSpc>
                        <a:spcAft>
                          <a:spcPts val="0"/>
                        </a:spcAft>
                      </a:pPr>
                      <a:r>
                        <a:rPr lang="ru-RU" sz="1200" b="1" dirty="0">
                          <a:solidFill>
                            <a:srgbClr val="FF0000"/>
                          </a:solidFill>
                          <a:latin typeface="Bookman Old Style"/>
                          <a:ea typeface="Times New Roman"/>
                          <a:cs typeface="Bookman Old Style"/>
                        </a:rPr>
                        <a:t>3</a:t>
                      </a:r>
                      <a:endParaRPr lang="ru-RU" sz="1200" dirty="0">
                        <a:solidFill>
                          <a:srgbClr val="FF0000"/>
                        </a:solidFill>
                        <a:latin typeface="Bookman Old Style"/>
                        <a:ea typeface="Times New Roman"/>
                        <a:cs typeface="Times New Roman"/>
                      </a:endParaRPr>
                    </a:p>
                  </a:txBody>
                  <a:tcPr marL="20340" marR="20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ctr" fontAlgn="ctr">
                        <a:lnSpc>
                          <a:spcPct val="150000"/>
                        </a:lnSpc>
                        <a:spcAft>
                          <a:spcPts val="0"/>
                        </a:spcAft>
                      </a:pPr>
                      <a:r>
                        <a:rPr lang="ru-RU" sz="1200" b="1" dirty="0">
                          <a:latin typeface="Bookman Old Style"/>
                          <a:ea typeface="Times New Roman"/>
                          <a:cs typeface="Bookman Old Style"/>
                        </a:rPr>
                        <a:t>1</a:t>
                      </a:r>
                      <a:endParaRPr lang="ru-RU" sz="1200" dirty="0">
                        <a:latin typeface="Bookman Old Style"/>
                        <a:ea typeface="Times New Roman"/>
                        <a:cs typeface="Times New Roman"/>
                      </a:endParaRPr>
                    </a:p>
                  </a:txBody>
                  <a:tcPr marL="20340" marR="20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r>
              <a:tr h="391189">
                <a:tc>
                  <a:txBody>
                    <a:bodyPr/>
                    <a:lstStyle/>
                    <a:p>
                      <a:pPr algn="ctr" fontAlgn="ctr">
                        <a:lnSpc>
                          <a:spcPct val="150000"/>
                        </a:lnSpc>
                        <a:spcAft>
                          <a:spcPts val="0"/>
                        </a:spcAft>
                      </a:pPr>
                      <a:r>
                        <a:rPr lang="ru-RU" sz="1200" b="1" dirty="0">
                          <a:solidFill>
                            <a:srgbClr val="FF0000"/>
                          </a:solidFill>
                          <a:latin typeface="Bookman Old Style"/>
                          <a:ea typeface="Times New Roman"/>
                          <a:cs typeface="Bookman Old Style"/>
                        </a:rPr>
                        <a:t>4</a:t>
                      </a:r>
                      <a:endParaRPr lang="ru-RU" sz="1200" dirty="0">
                        <a:solidFill>
                          <a:srgbClr val="FF0000"/>
                        </a:solidFill>
                        <a:latin typeface="Bookman Old Style"/>
                        <a:ea typeface="Times New Roman"/>
                        <a:cs typeface="Times New Roman"/>
                      </a:endParaRPr>
                    </a:p>
                  </a:txBody>
                  <a:tcPr marL="20340" marR="20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ctr" fontAlgn="ctr">
                        <a:lnSpc>
                          <a:spcPct val="150000"/>
                        </a:lnSpc>
                        <a:spcAft>
                          <a:spcPts val="0"/>
                        </a:spcAft>
                      </a:pPr>
                      <a:r>
                        <a:rPr lang="ru-RU" sz="1200" b="1" dirty="0">
                          <a:latin typeface="Bookman Old Style"/>
                          <a:ea typeface="Times New Roman"/>
                          <a:cs typeface="Bookman Old Style"/>
                        </a:rPr>
                        <a:t>2</a:t>
                      </a:r>
                      <a:endParaRPr lang="ru-RU" sz="1200" dirty="0">
                        <a:latin typeface="Bookman Old Style"/>
                        <a:ea typeface="Times New Roman"/>
                        <a:cs typeface="Times New Roman"/>
                      </a:endParaRPr>
                    </a:p>
                  </a:txBody>
                  <a:tcPr marL="20340" marR="20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r>
              <a:tr h="391189">
                <a:tc>
                  <a:txBody>
                    <a:bodyPr/>
                    <a:lstStyle/>
                    <a:p>
                      <a:pPr algn="ctr" fontAlgn="ctr">
                        <a:lnSpc>
                          <a:spcPct val="150000"/>
                        </a:lnSpc>
                        <a:spcAft>
                          <a:spcPts val="0"/>
                        </a:spcAft>
                      </a:pPr>
                      <a:r>
                        <a:rPr lang="ru-RU" sz="1200" b="1" dirty="0">
                          <a:solidFill>
                            <a:srgbClr val="FF0000"/>
                          </a:solidFill>
                          <a:latin typeface="Bookman Old Style"/>
                          <a:ea typeface="Times New Roman"/>
                          <a:cs typeface="Bookman Old Style"/>
                        </a:rPr>
                        <a:t>5</a:t>
                      </a:r>
                      <a:endParaRPr lang="ru-RU" sz="1200" dirty="0">
                        <a:solidFill>
                          <a:srgbClr val="FF0000"/>
                        </a:solidFill>
                        <a:latin typeface="Bookman Old Style"/>
                        <a:ea typeface="Times New Roman"/>
                        <a:cs typeface="Times New Roman"/>
                      </a:endParaRPr>
                    </a:p>
                  </a:txBody>
                  <a:tcPr marL="20340" marR="20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ctr" fontAlgn="ctr">
                        <a:lnSpc>
                          <a:spcPct val="150000"/>
                        </a:lnSpc>
                        <a:spcAft>
                          <a:spcPts val="0"/>
                        </a:spcAft>
                      </a:pPr>
                      <a:r>
                        <a:rPr lang="ru-RU" sz="1200" b="1" dirty="0">
                          <a:latin typeface="Bookman Old Style"/>
                          <a:ea typeface="Times New Roman"/>
                          <a:cs typeface="Bookman Old Style"/>
                        </a:rPr>
                        <a:t>1</a:t>
                      </a:r>
                      <a:endParaRPr lang="ru-RU" sz="1200" dirty="0">
                        <a:latin typeface="Bookman Old Style"/>
                        <a:ea typeface="Times New Roman"/>
                        <a:cs typeface="Times New Roman"/>
                      </a:endParaRPr>
                    </a:p>
                  </a:txBody>
                  <a:tcPr marL="20340" marR="20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r>
              <a:tr h="391189">
                <a:tc>
                  <a:txBody>
                    <a:bodyPr/>
                    <a:lstStyle/>
                    <a:p>
                      <a:pPr algn="ctr" fontAlgn="ctr">
                        <a:lnSpc>
                          <a:spcPct val="150000"/>
                        </a:lnSpc>
                        <a:spcAft>
                          <a:spcPts val="0"/>
                        </a:spcAft>
                      </a:pPr>
                      <a:r>
                        <a:rPr lang="ru-RU" sz="1200" b="1" dirty="0">
                          <a:solidFill>
                            <a:srgbClr val="FF0000"/>
                          </a:solidFill>
                          <a:latin typeface="Bookman Old Style"/>
                          <a:ea typeface="Times New Roman"/>
                          <a:cs typeface="Bookman Old Style"/>
                        </a:rPr>
                        <a:t>6</a:t>
                      </a:r>
                      <a:endParaRPr lang="ru-RU" sz="1200" dirty="0">
                        <a:solidFill>
                          <a:srgbClr val="FF0000"/>
                        </a:solidFill>
                        <a:latin typeface="Bookman Old Style"/>
                        <a:ea typeface="Times New Roman"/>
                        <a:cs typeface="Times New Roman"/>
                      </a:endParaRPr>
                    </a:p>
                  </a:txBody>
                  <a:tcPr marL="20340" marR="20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ctr" fontAlgn="ctr">
                        <a:lnSpc>
                          <a:spcPct val="150000"/>
                        </a:lnSpc>
                        <a:spcAft>
                          <a:spcPts val="0"/>
                        </a:spcAft>
                      </a:pPr>
                      <a:r>
                        <a:rPr lang="ru-RU" sz="1200" b="1">
                          <a:latin typeface="Bookman Old Style"/>
                          <a:ea typeface="Times New Roman"/>
                          <a:cs typeface="Bookman Old Style"/>
                        </a:rPr>
                        <a:t>1</a:t>
                      </a:r>
                      <a:endParaRPr lang="ru-RU" sz="1200">
                        <a:latin typeface="Bookman Old Style"/>
                        <a:ea typeface="Times New Roman"/>
                        <a:cs typeface="Times New Roman"/>
                      </a:endParaRPr>
                    </a:p>
                  </a:txBody>
                  <a:tcPr marL="20340" marR="20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r>
              <a:tr h="488499">
                <a:tc>
                  <a:txBody>
                    <a:bodyPr/>
                    <a:lstStyle/>
                    <a:p>
                      <a:pPr algn="ctr" fontAlgn="ctr">
                        <a:lnSpc>
                          <a:spcPct val="150000"/>
                        </a:lnSpc>
                        <a:spcAft>
                          <a:spcPts val="0"/>
                        </a:spcAft>
                      </a:pPr>
                      <a:r>
                        <a:rPr lang="ru-RU" sz="1200" b="1" dirty="0">
                          <a:solidFill>
                            <a:srgbClr val="FF0000"/>
                          </a:solidFill>
                          <a:latin typeface="Bookman Old Style"/>
                          <a:ea typeface="Times New Roman"/>
                          <a:cs typeface="Bookman Old Style"/>
                        </a:rPr>
                        <a:t>7</a:t>
                      </a:r>
                      <a:endParaRPr lang="ru-RU" sz="1200" dirty="0">
                        <a:solidFill>
                          <a:srgbClr val="FF0000"/>
                        </a:solidFill>
                        <a:latin typeface="Bookman Old Style"/>
                        <a:ea typeface="Times New Roman"/>
                        <a:cs typeface="Times New Roman"/>
                      </a:endParaRPr>
                    </a:p>
                  </a:txBody>
                  <a:tcPr marL="20340" marR="20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ctr" fontAlgn="ctr">
                        <a:lnSpc>
                          <a:spcPct val="150000"/>
                        </a:lnSpc>
                        <a:spcAft>
                          <a:spcPts val="0"/>
                        </a:spcAft>
                      </a:pPr>
                      <a:r>
                        <a:rPr lang="ru-RU" sz="1200" b="1">
                          <a:latin typeface="Bookman Old Style"/>
                          <a:ea typeface="Times New Roman"/>
                          <a:cs typeface="Bookman Old Style"/>
                        </a:rPr>
                        <a:t>1</a:t>
                      </a:r>
                      <a:endParaRPr lang="ru-RU" sz="1200">
                        <a:latin typeface="Bookman Old Style"/>
                        <a:ea typeface="Times New Roman"/>
                        <a:cs typeface="Times New Roman"/>
                      </a:endParaRPr>
                    </a:p>
                  </a:txBody>
                  <a:tcPr marL="20340" marR="20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r>
              <a:tr h="391189">
                <a:tc>
                  <a:txBody>
                    <a:bodyPr/>
                    <a:lstStyle/>
                    <a:p>
                      <a:pPr algn="ctr" fontAlgn="ctr">
                        <a:lnSpc>
                          <a:spcPct val="150000"/>
                        </a:lnSpc>
                        <a:spcAft>
                          <a:spcPts val="0"/>
                        </a:spcAft>
                      </a:pPr>
                      <a:r>
                        <a:rPr lang="ru-RU" sz="1200" b="1" dirty="0">
                          <a:solidFill>
                            <a:srgbClr val="FF0000"/>
                          </a:solidFill>
                          <a:latin typeface="Bookman Old Style"/>
                          <a:ea typeface="Times New Roman"/>
                          <a:cs typeface="Bookman Old Style"/>
                        </a:rPr>
                        <a:t>8</a:t>
                      </a:r>
                      <a:endParaRPr lang="ru-RU" sz="1200" dirty="0">
                        <a:solidFill>
                          <a:srgbClr val="FF0000"/>
                        </a:solidFill>
                        <a:latin typeface="Bookman Old Style"/>
                        <a:ea typeface="Times New Roman"/>
                        <a:cs typeface="Times New Roman"/>
                      </a:endParaRPr>
                    </a:p>
                  </a:txBody>
                  <a:tcPr marL="20340" marR="20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ctr" fontAlgn="ctr">
                        <a:lnSpc>
                          <a:spcPct val="150000"/>
                        </a:lnSpc>
                        <a:spcAft>
                          <a:spcPts val="0"/>
                        </a:spcAft>
                      </a:pPr>
                      <a:r>
                        <a:rPr lang="ru-RU" sz="1200" b="1" dirty="0">
                          <a:latin typeface="Bookman Old Style"/>
                          <a:ea typeface="Times New Roman"/>
                          <a:cs typeface="Bookman Old Style"/>
                        </a:rPr>
                        <a:t>1</a:t>
                      </a:r>
                      <a:endParaRPr lang="ru-RU" sz="1200" dirty="0">
                        <a:latin typeface="Bookman Old Style"/>
                        <a:ea typeface="Times New Roman"/>
                        <a:cs typeface="Times New Roman"/>
                      </a:endParaRPr>
                    </a:p>
                  </a:txBody>
                  <a:tcPr marL="20340" marR="20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r>
              <a:tr h="488499">
                <a:tc gridSpan="2">
                  <a:txBody>
                    <a:bodyPr/>
                    <a:lstStyle/>
                    <a:p>
                      <a:pPr algn="ctr" fontAlgn="ctr">
                        <a:lnSpc>
                          <a:spcPct val="150000"/>
                        </a:lnSpc>
                        <a:spcAft>
                          <a:spcPts val="0"/>
                        </a:spcAft>
                      </a:pPr>
                      <a:endParaRPr lang="ru-RU" sz="1200" dirty="0">
                        <a:latin typeface="Bookman Old Style"/>
                        <a:ea typeface="Times New Roman"/>
                        <a:cs typeface="Times New Roman"/>
                      </a:endParaRPr>
                    </a:p>
                  </a:txBody>
                  <a:tcPr marL="20340" marR="2034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357158" y="409828"/>
            <a:ext cx="8786842" cy="535531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42900" eaLnBrk="1" fontAlgn="base" hangingPunct="1">
              <a:lnSpc>
                <a:spcPct val="100000"/>
              </a:lnSpc>
              <a:spcBef>
                <a:spcPct val="0"/>
              </a:spcBef>
              <a:spcAft>
                <a:spcPct val="0"/>
              </a:spcAft>
              <a:buClrTx/>
              <a:buSzTx/>
              <a:buFont typeface="+mj-lt"/>
              <a:buAutoNum type="arabicPeriod"/>
              <a:tabLst>
                <a:tab pos="468313" algn="l"/>
              </a:tabLst>
            </a:pPr>
            <a:r>
              <a:rPr lang="ru-RU" dirty="0" smtClean="0">
                <a:latin typeface="Times New Roman" pitchFamily="18" charset="0"/>
                <a:ea typeface="Times New Roman" pitchFamily="18" charset="0"/>
                <a:cs typeface="Times New Roman" pitchFamily="18" charset="0"/>
              </a:rPr>
              <a:t>В каком веке в составе России появились Лифляндия и Ингерманландия?</a:t>
            </a:r>
            <a:endParaRPr lang="en-US" dirty="0" smtClean="0">
              <a:latin typeface="Times New Roman" pitchFamily="18" charset="0"/>
              <a:ea typeface="Times New Roman" pitchFamily="18" charset="0"/>
              <a:cs typeface="Times New Roman" pitchFamily="18" charset="0"/>
            </a:endParaRPr>
          </a:p>
          <a:p>
            <a:pPr marL="0" marR="0" lvl="0" indent="-342900" eaLnBrk="1" fontAlgn="base" hangingPunct="1">
              <a:lnSpc>
                <a:spcPct val="100000"/>
              </a:lnSpc>
              <a:spcBef>
                <a:spcPct val="0"/>
              </a:spcBef>
              <a:spcAft>
                <a:spcPct val="0"/>
              </a:spcAft>
              <a:buClrTx/>
              <a:buSzTx/>
              <a:tabLst>
                <a:tab pos="468313" algn="l"/>
              </a:tabLst>
            </a:pPr>
            <a:endParaRPr lang="ru-RU" dirty="0" smtClean="0">
              <a:latin typeface="Times New Roman" pitchFamily="18" charset="0"/>
              <a:ea typeface="Times New Roman" pitchFamily="18" charset="0"/>
              <a:cs typeface="Times New Roman" pitchFamily="18" charset="0"/>
            </a:endParaRPr>
          </a:p>
          <a:p>
            <a:pPr lvl="3" indent="-342900" eaLnBrk="0" fontAlgn="base" hangingPunct="0">
              <a:spcBef>
                <a:spcPct val="0"/>
              </a:spcBef>
              <a:spcAft>
                <a:spcPct val="0"/>
              </a:spcAft>
              <a:buFont typeface="+mj-lt"/>
              <a:buAutoNum type="arabicPeriod"/>
              <a:tabLst>
                <a:tab pos="468313" algn="l"/>
              </a:tabLst>
            </a:pPr>
            <a:r>
              <a:rPr lang="ru-RU" dirty="0" smtClean="0">
                <a:latin typeface="Times New Roman" pitchFamily="18" charset="0"/>
                <a:ea typeface="Times New Roman" pitchFamily="18" charset="0"/>
                <a:cs typeface="Times New Roman" pitchFamily="18" charset="0"/>
              </a:rPr>
              <a:t>в XVI в.	3) в XVIII в.</a:t>
            </a:r>
          </a:p>
          <a:p>
            <a:pPr lvl="3" indent="-342900" eaLnBrk="0" fontAlgn="base" hangingPunct="0">
              <a:spcBef>
                <a:spcPct val="0"/>
              </a:spcBef>
              <a:spcAft>
                <a:spcPct val="0"/>
              </a:spcAft>
              <a:buFont typeface="+mj-lt"/>
              <a:buAutoNum type="arabicPeriod"/>
              <a:tabLst>
                <a:tab pos="468313" algn="l"/>
              </a:tabLst>
            </a:pPr>
            <a:r>
              <a:rPr lang="ru-RU" dirty="0" smtClean="0">
                <a:latin typeface="Times New Roman" pitchFamily="18" charset="0"/>
                <a:ea typeface="Times New Roman" pitchFamily="18" charset="0"/>
                <a:cs typeface="Times New Roman" pitchFamily="18" charset="0"/>
              </a:rPr>
              <a:t>в XVII в.	4) в XIX в.</a:t>
            </a:r>
            <a:endParaRPr lang="en-US" dirty="0" smtClean="0">
              <a:latin typeface="Times New Roman" pitchFamily="18" charset="0"/>
              <a:ea typeface="Times New Roman" pitchFamily="18" charset="0"/>
              <a:cs typeface="Times New Roman" pitchFamily="18" charset="0"/>
            </a:endParaRPr>
          </a:p>
          <a:p>
            <a:pPr lvl="3" indent="-342900" eaLnBrk="0" fontAlgn="base" hangingPunct="0">
              <a:spcBef>
                <a:spcPct val="0"/>
              </a:spcBef>
              <a:spcAft>
                <a:spcPct val="0"/>
              </a:spcAft>
              <a:tabLst>
                <a:tab pos="468313" algn="l"/>
              </a:tabLst>
            </a:pPr>
            <a:endParaRPr lang="ru-RU" dirty="0" smtClean="0">
              <a:latin typeface="Times New Roman" pitchFamily="18" charset="0"/>
              <a:ea typeface="Times New Roman" pitchFamily="18" charset="0"/>
              <a:cs typeface="Times New Roman" pitchFamily="18" charset="0"/>
            </a:endParaRPr>
          </a:p>
          <a:p>
            <a:pPr marL="0" marR="0" lvl="0" indent="-342900" eaLnBrk="0" fontAlgn="base" hangingPunct="0">
              <a:lnSpc>
                <a:spcPct val="100000"/>
              </a:lnSpc>
              <a:spcBef>
                <a:spcPct val="0"/>
              </a:spcBef>
              <a:spcAft>
                <a:spcPct val="0"/>
              </a:spcAft>
              <a:buClrTx/>
              <a:buSzTx/>
              <a:buFont typeface="+mj-lt"/>
              <a:buAutoNum type="arabicPeriod" startAt="2"/>
              <a:tabLst>
                <a:tab pos="468313" algn="l"/>
              </a:tabLst>
            </a:pPr>
            <a:r>
              <a:rPr lang="ru-RU" dirty="0" smtClean="0">
                <a:latin typeface="Times New Roman" pitchFamily="18" charset="0"/>
                <a:ea typeface="Times New Roman" pitchFamily="18" charset="0"/>
                <a:cs typeface="Times New Roman" pitchFamily="18" charset="0"/>
              </a:rPr>
              <a:t>В каком году Россия стала империей?</a:t>
            </a:r>
            <a:endParaRPr lang="en-US" dirty="0" smtClean="0">
              <a:latin typeface="Times New Roman" pitchFamily="18" charset="0"/>
              <a:ea typeface="Times New Roman" pitchFamily="18" charset="0"/>
              <a:cs typeface="Times New Roman" pitchFamily="18" charset="0"/>
            </a:endParaRPr>
          </a:p>
          <a:p>
            <a:pPr marL="0" marR="0" lvl="0" indent="-342900" eaLnBrk="0" fontAlgn="base" hangingPunct="0">
              <a:lnSpc>
                <a:spcPct val="100000"/>
              </a:lnSpc>
              <a:spcBef>
                <a:spcPct val="0"/>
              </a:spcBef>
              <a:spcAft>
                <a:spcPct val="0"/>
              </a:spcAft>
              <a:buClrTx/>
              <a:buSzTx/>
              <a:tabLst>
                <a:tab pos="468313" algn="l"/>
              </a:tabLst>
            </a:pPr>
            <a:endParaRPr lang="ru-RU" dirty="0" smtClean="0">
              <a:latin typeface="Times New Roman" pitchFamily="18" charset="0"/>
              <a:ea typeface="Times New Roman" pitchFamily="18" charset="0"/>
              <a:cs typeface="Times New Roman" pitchFamily="18" charset="0"/>
            </a:endParaRPr>
          </a:p>
          <a:p>
            <a:pPr lvl="3" indent="-342900" eaLnBrk="0" fontAlgn="base" hangingPunct="0">
              <a:spcBef>
                <a:spcPct val="0"/>
              </a:spcBef>
              <a:spcAft>
                <a:spcPct val="0"/>
              </a:spcAft>
              <a:buFont typeface="+mj-lt"/>
              <a:buAutoNum type="arabicPeriod"/>
              <a:tabLst>
                <a:tab pos="468313" algn="l"/>
              </a:tabLst>
            </a:pPr>
            <a:r>
              <a:rPr lang="ru-RU" dirty="0" smtClean="0">
                <a:latin typeface="Times New Roman" pitchFamily="18" charset="0"/>
                <a:ea typeface="Times New Roman" pitchFamily="18" charset="0"/>
                <a:cs typeface="Times New Roman" pitchFamily="18" charset="0"/>
              </a:rPr>
              <a:t>в 1700 г.	3) в 1711 г.</a:t>
            </a:r>
          </a:p>
          <a:p>
            <a:pPr lvl="3" indent="-342900" eaLnBrk="0" fontAlgn="base" hangingPunct="0">
              <a:spcBef>
                <a:spcPct val="0"/>
              </a:spcBef>
              <a:spcAft>
                <a:spcPct val="0"/>
              </a:spcAft>
              <a:buFont typeface="+mj-lt"/>
              <a:buAutoNum type="arabicPeriod"/>
              <a:tabLst>
                <a:tab pos="468313" algn="l"/>
              </a:tabLst>
            </a:pPr>
            <a:r>
              <a:rPr lang="ru-RU" dirty="0" smtClean="0">
                <a:latin typeface="Times New Roman" pitchFamily="18" charset="0"/>
                <a:ea typeface="Times New Roman" pitchFamily="18" charset="0"/>
                <a:cs typeface="Times New Roman" pitchFamily="18" charset="0"/>
              </a:rPr>
              <a:t>в 1703 г.	4) в 1721 г.</a:t>
            </a:r>
            <a:endParaRPr lang="en-US" dirty="0" smtClean="0">
              <a:latin typeface="Times New Roman" pitchFamily="18" charset="0"/>
              <a:ea typeface="Times New Roman" pitchFamily="18" charset="0"/>
              <a:cs typeface="Times New Roman" pitchFamily="18" charset="0"/>
            </a:endParaRPr>
          </a:p>
          <a:p>
            <a:pPr lvl="3" indent="-342900" eaLnBrk="0" fontAlgn="base" hangingPunct="0">
              <a:spcBef>
                <a:spcPct val="0"/>
              </a:spcBef>
              <a:spcAft>
                <a:spcPct val="0"/>
              </a:spcAft>
              <a:tabLst>
                <a:tab pos="468313" algn="l"/>
              </a:tabLst>
            </a:pPr>
            <a:endParaRPr lang="ru-RU" dirty="0" smtClean="0">
              <a:latin typeface="Times New Roman" pitchFamily="18" charset="0"/>
              <a:ea typeface="Times New Roman" pitchFamily="18" charset="0"/>
              <a:cs typeface="Times New Roman" pitchFamily="18" charset="0"/>
            </a:endParaRPr>
          </a:p>
          <a:p>
            <a:pPr marL="0" marR="0" lvl="0" indent="-342900" eaLnBrk="0" fontAlgn="base" hangingPunct="0">
              <a:lnSpc>
                <a:spcPct val="100000"/>
              </a:lnSpc>
              <a:spcBef>
                <a:spcPct val="0"/>
              </a:spcBef>
              <a:spcAft>
                <a:spcPct val="0"/>
              </a:spcAft>
              <a:buClrTx/>
              <a:buSzTx/>
              <a:buFont typeface="+mj-lt"/>
              <a:buNone/>
              <a:tabLst>
                <a:tab pos="468313" algn="l"/>
              </a:tabLst>
            </a:pPr>
            <a:r>
              <a:rPr lang="ru-RU" dirty="0" smtClean="0">
                <a:latin typeface="Times New Roman" pitchFamily="18" charset="0"/>
                <a:ea typeface="Times New Roman" pitchFamily="18" charset="0"/>
                <a:cs typeface="Times New Roman" pitchFamily="18" charset="0"/>
              </a:rPr>
              <a:t>3-   Каковы хронологические рамки Семилетней войны?</a:t>
            </a:r>
            <a:endParaRPr lang="en-US" dirty="0" smtClean="0">
              <a:latin typeface="Times New Roman" pitchFamily="18" charset="0"/>
              <a:ea typeface="Times New Roman" pitchFamily="18" charset="0"/>
              <a:cs typeface="Times New Roman" pitchFamily="18" charset="0"/>
            </a:endParaRPr>
          </a:p>
          <a:p>
            <a:pPr marL="0" marR="0" lvl="0" indent="-342900" eaLnBrk="0" fontAlgn="base" hangingPunct="0">
              <a:lnSpc>
                <a:spcPct val="100000"/>
              </a:lnSpc>
              <a:spcBef>
                <a:spcPct val="0"/>
              </a:spcBef>
              <a:spcAft>
                <a:spcPct val="0"/>
              </a:spcAft>
              <a:buClrTx/>
              <a:buSzTx/>
              <a:buFont typeface="+mj-lt"/>
              <a:buNone/>
              <a:tabLst>
                <a:tab pos="468313" algn="l"/>
              </a:tabLst>
            </a:pPr>
            <a:endParaRPr lang="ru-RU" dirty="0" smtClean="0">
              <a:latin typeface="Times New Roman" pitchFamily="18" charset="0"/>
              <a:ea typeface="Times New Roman" pitchFamily="18" charset="0"/>
              <a:cs typeface="Times New Roman" pitchFamily="18" charset="0"/>
            </a:endParaRPr>
          </a:p>
          <a:p>
            <a:pPr lvl="3" indent="-342900" eaLnBrk="0" fontAlgn="base" hangingPunct="0">
              <a:spcBef>
                <a:spcPct val="0"/>
              </a:spcBef>
              <a:spcAft>
                <a:spcPct val="0"/>
              </a:spcAft>
              <a:buFont typeface="+mj-lt"/>
              <a:buAutoNum type="arabicPeriod"/>
              <a:tabLst>
                <a:tab pos="468313" algn="l"/>
              </a:tabLst>
            </a:pPr>
            <a:r>
              <a:rPr lang="ru-RU" dirty="0" smtClean="0">
                <a:latin typeface="Times New Roman" pitchFamily="18" charset="0"/>
                <a:ea typeface="Times New Roman" pitchFamily="18" charset="0"/>
                <a:cs typeface="Times New Roman" pitchFamily="18" charset="0"/>
              </a:rPr>
              <a:t>1700-1721 гг.	    3) 1773-1775 гг.</a:t>
            </a:r>
          </a:p>
          <a:p>
            <a:pPr lvl="3" indent="-342900" eaLnBrk="0" fontAlgn="base" hangingPunct="0">
              <a:spcBef>
                <a:spcPct val="0"/>
              </a:spcBef>
              <a:spcAft>
                <a:spcPct val="0"/>
              </a:spcAft>
              <a:buFont typeface="+mj-lt"/>
              <a:buAutoNum type="arabicPeriod"/>
              <a:tabLst>
                <a:tab pos="468313" algn="l"/>
              </a:tabLst>
            </a:pPr>
            <a:r>
              <a:rPr lang="ru-RU" dirty="0" smtClean="0">
                <a:latin typeface="Times New Roman" pitchFamily="18" charset="0"/>
                <a:ea typeface="Times New Roman" pitchFamily="18" charset="0"/>
                <a:cs typeface="Times New Roman" pitchFamily="18" charset="0"/>
              </a:rPr>
              <a:t>1756-1763 гг.	    4) 1787-1791 гг.</a:t>
            </a:r>
            <a:endParaRPr lang="en-US" dirty="0" smtClean="0">
              <a:latin typeface="Times New Roman" pitchFamily="18" charset="0"/>
              <a:ea typeface="Times New Roman" pitchFamily="18" charset="0"/>
              <a:cs typeface="Times New Roman" pitchFamily="18" charset="0"/>
            </a:endParaRPr>
          </a:p>
          <a:p>
            <a:pPr lvl="3" indent="-342900" eaLnBrk="0" fontAlgn="base" hangingPunct="0">
              <a:spcBef>
                <a:spcPct val="0"/>
              </a:spcBef>
              <a:spcAft>
                <a:spcPct val="0"/>
              </a:spcAft>
              <a:tabLst>
                <a:tab pos="468313" algn="l"/>
              </a:tabLst>
            </a:pPr>
            <a:endParaRPr lang="ru-RU" dirty="0" smtClean="0">
              <a:latin typeface="Times New Roman" pitchFamily="18" charset="0"/>
              <a:ea typeface="Times New Roman" pitchFamily="18" charset="0"/>
              <a:cs typeface="Times New Roman" pitchFamily="18" charset="0"/>
            </a:endParaRPr>
          </a:p>
          <a:p>
            <a:pPr marL="0" marR="0" lvl="0" indent="-342900" eaLnBrk="0" fontAlgn="base" hangingPunct="0">
              <a:lnSpc>
                <a:spcPct val="100000"/>
              </a:lnSpc>
              <a:spcBef>
                <a:spcPct val="0"/>
              </a:spcBef>
              <a:spcAft>
                <a:spcPct val="0"/>
              </a:spcAft>
              <a:buClrTx/>
              <a:buSzTx/>
              <a:buFont typeface="+mj-lt"/>
              <a:buAutoNum type="arabicPeriod" startAt="4"/>
              <a:tabLst>
                <a:tab pos="468313" algn="l"/>
              </a:tabLst>
            </a:pPr>
            <a:r>
              <a:rPr lang="ru-RU" dirty="0" smtClean="0">
                <a:latin typeface="Times New Roman" pitchFamily="18" charset="0"/>
                <a:ea typeface="Times New Roman" pitchFamily="18" charset="0"/>
                <a:cs typeface="Times New Roman" pitchFamily="18" charset="0"/>
              </a:rPr>
              <a:t>Когда был открыт Московский университет?</a:t>
            </a:r>
          </a:p>
          <a:p>
            <a:pPr marL="0" marR="0" lvl="0" indent="-342900" eaLnBrk="0" fontAlgn="base" hangingPunct="0">
              <a:lnSpc>
                <a:spcPct val="100000"/>
              </a:lnSpc>
              <a:spcBef>
                <a:spcPct val="0"/>
              </a:spcBef>
              <a:spcAft>
                <a:spcPct val="0"/>
              </a:spcAft>
              <a:buClrTx/>
              <a:buSzTx/>
              <a:buFont typeface="+mj-lt"/>
              <a:buAutoNum type="arabicPeriod" startAt="4"/>
              <a:tabLst>
                <a:tab pos="468313" algn="l"/>
              </a:tabLst>
            </a:pPr>
            <a:endParaRPr lang="ru-RU" dirty="0" smtClean="0">
              <a:latin typeface="Times New Roman" pitchFamily="18" charset="0"/>
              <a:ea typeface="Times New Roman" pitchFamily="18" charset="0"/>
              <a:cs typeface="Times New Roman" pitchFamily="18" charset="0"/>
            </a:endParaRPr>
          </a:p>
          <a:p>
            <a:pPr lvl="3" indent="-342900" eaLnBrk="0" fontAlgn="base" hangingPunct="0">
              <a:spcBef>
                <a:spcPct val="0"/>
              </a:spcBef>
              <a:spcAft>
                <a:spcPct val="0"/>
              </a:spcAft>
              <a:buFont typeface="+mj-lt"/>
              <a:buAutoNum type="arabicPeriod"/>
              <a:tabLst>
                <a:tab pos="468313" algn="l"/>
              </a:tabLst>
            </a:pPr>
            <a:r>
              <a:rPr lang="ru-RU" dirty="0" smtClean="0">
                <a:latin typeface="Times New Roman" pitchFamily="18" charset="0"/>
                <a:ea typeface="Times New Roman" pitchFamily="18" charset="0"/>
                <a:cs typeface="Times New Roman" pitchFamily="18" charset="0"/>
              </a:rPr>
              <a:t>в 1700 г.	3) в 1775 г.</a:t>
            </a:r>
          </a:p>
          <a:p>
            <a:pPr lvl="3" indent="-342900" eaLnBrk="0" fontAlgn="base" hangingPunct="0">
              <a:spcBef>
                <a:spcPct val="0"/>
              </a:spcBef>
              <a:spcAft>
                <a:spcPct val="0"/>
              </a:spcAft>
              <a:buFont typeface="+mj-lt"/>
              <a:buAutoNum type="arabicPeriod"/>
              <a:tabLst>
                <a:tab pos="468313" algn="l"/>
              </a:tabLst>
            </a:pPr>
            <a:r>
              <a:rPr lang="ru-RU" dirty="0" smtClean="0">
                <a:latin typeface="Times New Roman" pitchFamily="18" charset="0"/>
                <a:ea typeface="Times New Roman" pitchFamily="18" charset="0"/>
                <a:cs typeface="Times New Roman" pitchFamily="18" charset="0"/>
              </a:rPr>
              <a:t>в 1755 г.	4) в 1794 г.</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1"/>
          <p:cNvSpPr>
            <a:spLocks noChangeArrowheads="1"/>
          </p:cNvSpPr>
          <p:nvPr/>
        </p:nvSpPr>
        <p:spPr bwMode="auto">
          <a:xfrm>
            <a:off x="857224" y="181958"/>
            <a:ext cx="8286776" cy="649408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2900" marR="0" lvl="0" indent="-342900" algn="l" defTabSz="914400" rtl="0" eaLnBrk="1" fontAlgn="base" latinLnBrk="0" hangingPunct="1">
              <a:lnSpc>
                <a:spcPct val="100000"/>
              </a:lnSpc>
              <a:spcBef>
                <a:spcPct val="0"/>
              </a:spcBef>
              <a:spcAft>
                <a:spcPct val="0"/>
              </a:spcAft>
              <a:buClrTx/>
              <a:buSzTx/>
              <a:buFontTx/>
              <a:buAutoNum type="arabicPeriod" startAt="5"/>
              <a:tabLst>
                <a:tab pos="484188" algn="l"/>
              </a:tabLst>
            </a:pP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 каком году произошел дворцовый переворот, приведший на пр</a:t>
            </a:r>
            <a:r>
              <a:rPr lang="ru-RU" sz="1600" dirty="0" smtClean="0">
                <a:latin typeface="Times New Roman" pitchFamily="18" charset="0"/>
                <a:ea typeface="Times New Roman" pitchFamily="18" charset="0"/>
                <a:cs typeface="Times New Roman" pitchFamily="18" charset="0"/>
              </a:rPr>
              <a:t>е</a:t>
            </a: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стол Елизавету Петровну?</a:t>
            </a:r>
          </a:p>
          <a:p>
            <a:pPr marL="342900" marR="0" lvl="0" indent="-342900" algn="l" defTabSz="914400" rtl="0" eaLnBrk="1" fontAlgn="base" latinLnBrk="0" hangingPunct="1">
              <a:lnSpc>
                <a:spcPct val="100000"/>
              </a:lnSpc>
              <a:spcBef>
                <a:spcPct val="0"/>
              </a:spcBef>
              <a:spcAft>
                <a:spcPct val="0"/>
              </a:spcAft>
              <a:buClrTx/>
              <a:buSzTx/>
              <a:tabLst>
                <a:tab pos="484188" algn="l"/>
              </a:tabLst>
            </a:pPr>
            <a:endParaRPr kumimoji="0" lang="ru-RU" sz="1600" b="0" i="0" u="none" strike="noStrike" cap="none" normalizeH="0" baseline="0" dirty="0" smtClean="0">
              <a:ln>
                <a:noFill/>
              </a:ln>
              <a:solidFill>
                <a:schemeClr val="tx1"/>
              </a:solidFill>
              <a:effectLst/>
              <a:latin typeface="Arial" pitchFamily="34" charset="0"/>
            </a:endParaRPr>
          </a:p>
          <a:p>
            <a:pPr marL="1257300" lvl="2" indent="-342900" eaLnBrk="0" fontAlgn="base" hangingPunct="0">
              <a:spcBef>
                <a:spcPct val="0"/>
              </a:spcBef>
              <a:spcAft>
                <a:spcPct val="0"/>
              </a:spcAft>
              <a:buFont typeface="+mj-lt"/>
              <a:buAutoNum type="arabicPeriod"/>
              <a:tabLst>
                <a:tab pos="484188" algn="l"/>
              </a:tabLst>
            </a:pP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 1725 г.	3) в 1741 г.</a:t>
            </a:r>
            <a:endParaRPr kumimoji="0" lang="ru-RU" sz="1600" b="0" i="0" u="none" strike="noStrike" cap="none" normalizeH="0" baseline="0" dirty="0" smtClean="0">
              <a:ln>
                <a:noFill/>
              </a:ln>
              <a:solidFill>
                <a:schemeClr val="tx1"/>
              </a:solidFill>
              <a:effectLst/>
              <a:latin typeface="Arial" pitchFamily="34" charset="0"/>
            </a:endParaRPr>
          </a:p>
          <a:p>
            <a:pPr marL="1257300" lvl="2" indent="-342900" eaLnBrk="0" fontAlgn="base" hangingPunct="0">
              <a:spcBef>
                <a:spcPct val="0"/>
              </a:spcBef>
              <a:spcAft>
                <a:spcPct val="0"/>
              </a:spcAft>
              <a:buFont typeface="+mj-lt"/>
              <a:buAutoNum type="arabicPeriod"/>
              <a:tabLst>
                <a:tab pos="484188" algn="l"/>
              </a:tabLst>
            </a:pP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 1730 г.	4) в 1762 г.</a:t>
            </a:r>
          </a:p>
          <a:p>
            <a:pPr marL="1257300" lvl="2" indent="-342900" eaLnBrk="0" fontAlgn="base" hangingPunct="0">
              <a:spcBef>
                <a:spcPct val="0"/>
              </a:spcBef>
              <a:spcAft>
                <a:spcPct val="0"/>
              </a:spcAft>
              <a:tabLst>
                <a:tab pos="484188" algn="l"/>
              </a:tabLst>
            </a:pPr>
            <a:endParaRPr kumimoji="0" lang="ru-RU" sz="16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84188" algn="l"/>
              </a:tabLst>
            </a:pPr>
            <a:r>
              <a:rPr kumimoji="0" lang="ru-RU" sz="1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6-   </a:t>
            </a: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 каком году был создан Правительствующий Сенат?</a:t>
            </a:r>
          </a:p>
          <a:p>
            <a:pPr marL="0" marR="0" lvl="0" indent="0" algn="l" defTabSz="914400" rtl="0" eaLnBrk="0" fontAlgn="base" latinLnBrk="0" hangingPunct="0">
              <a:lnSpc>
                <a:spcPct val="100000"/>
              </a:lnSpc>
              <a:spcBef>
                <a:spcPct val="0"/>
              </a:spcBef>
              <a:spcAft>
                <a:spcPct val="0"/>
              </a:spcAft>
              <a:buClrTx/>
              <a:buSzTx/>
              <a:buFontTx/>
              <a:buNone/>
              <a:tabLst>
                <a:tab pos="484188" algn="l"/>
              </a:tabLst>
            </a:pPr>
            <a:endParaRPr kumimoji="0" lang="ru-RU" sz="1600" b="0" i="0" u="none" strike="noStrike" cap="none" normalizeH="0" baseline="0" dirty="0" smtClean="0">
              <a:ln>
                <a:noFill/>
              </a:ln>
              <a:solidFill>
                <a:schemeClr val="tx1"/>
              </a:solidFill>
              <a:effectLst/>
              <a:latin typeface="Arial" pitchFamily="34" charset="0"/>
            </a:endParaRPr>
          </a:p>
          <a:p>
            <a:pPr marL="1257300" lvl="2" indent="-342900" eaLnBrk="0" fontAlgn="base" hangingPunct="0">
              <a:spcBef>
                <a:spcPct val="0"/>
              </a:spcBef>
              <a:spcAft>
                <a:spcPct val="0"/>
              </a:spcAft>
              <a:buFont typeface="+mj-lt"/>
              <a:buAutoNum type="arabicPeriod"/>
              <a:tabLst>
                <a:tab pos="484188" algn="l"/>
              </a:tabLst>
            </a:pP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 1711 г.</a:t>
            </a:r>
            <a:endParaRPr kumimoji="0" lang="ru-RU" sz="1600" b="0" i="0" u="none" strike="noStrike" cap="none" normalizeH="0" baseline="0" dirty="0" smtClean="0">
              <a:ln>
                <a:noFill/>
              </a:ln>
              <a:solidFill>
                <a:schemeClr val="tx1"/>
              </a:solidFill>
              <a:effectLst/>
              <a:latin typeface="Arial" pitchFamily="34" charset="0"/>
            </a:endParaRPr>
          </a:p>
          <a:p>
            <a:pPr marL="1257300" lvl="2" indent="-342900" eaLnBrk="0" fontAlgn="base" hangingPunct="0">
              <a:spcBef>
                <a:spcPct val="0"/>
              </a:spcBef>
              <a:spcAft>
                <a:spcPct val="0"/>
              </a:spcAft>
              <a:buFont typeface="+mj-lt"/>
              <a:buAutoNum type="arabicPeriod"/>
              <a:tabLst>
                <a:tab pos="484188" algn="l"/>
              </a:tabLst>
            </a:pP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 1719 г.</a:t>
            </a:r>
            <a:endParaRPr kumimoji="0" lang="ru-RU" sz="1600" b="0" i="0" u="none" strike="noStrike" cap="none" normalizeH="0" baseline="0" dirty="0" smtClean="0">
              <a:ln>
                <a:noFill/>
              </a:ln>
              <a:solidFill>
                <a:schemeClr val="tx1"/>
              </a:solidFill>
              <a:effectLst/>
              <a:latin typeface="Arial" pitchFamily="34" charset="0"/>
            </a:endParaRPr>
          </a:p>
          <a:p>
            <a:pPr marL="1257300" lvl="2" indent="-342900" eaLnBrk="0" fontAlgn="base" hangingPunct="0">
              <a:spcBef>
                <a:spcPct val="0"/>
              </a:spcBef>
              <a:spcAft>
                <a:spcPct val="0"/>
              </a:spcAft>
              <a:buFont typeface="+mj-lt"/>
              <a:buAutoNum type="arabicPeriod"/>
              <a:tabLst>
                <a:tab pos="484188" algn="l"/>
              </a:tabLst>
            </a:pP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 1721 г.</a:t>
            </a:r>
            <a:endParaRPr kumimoji="0" lang="ru-RU" sz="1600" b="0" i="0" u="none" strike="noStrike" cap="none" normalizeH="0" baseline="0" dirty="0" smtClean="0">
              <a:ln>
                <a:noFill/>
              </a:ln>
              <a:solidFill>
                <a:schemeClr val="tx1"/>
              </a:solidFill>
              <a:effectLst/>
              <a:latin typeface="Arial" pitchFamily="34" charset="0"/>
            </a:endParaRPr>
          </a:p>
          <a:p>
            <a:pPr marL="1257300" lvl="2" indent="-342900" eaLnBrk="0" fontAlgn="base" hangingPunct="0">
              <a:spcBef>
                <a:spcPct val="0"/>
              </a:spcBef>
              <a:spcAft>
                <a:spcPct val="0"/>
              </a:spcAft>
              <a:buFont typeface="+mj-lt"/>
              <a:buAutoNum type="arabicPeriod"/>
              <a:tabLst>
                <a:tab pos="484188" algn="l"/>
              </a:tabLst>
            </a:pP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 1725 г.</a:t>
            </a:r>
          </a:p>
          <a:p>
            <a:pPr marL="1257300" lvl="2" indent="-342900" eaLnBrk="0" fontAlgn="base" hangingPunct="0">
              <a:spcBef>
                <a:spcPct val="0"/>
              </a:spcBef>
              <a:spcAft>
                <a:spcPct val="0"/>
              </a:spcAft>
              <a:tabLst>
                <a:tab pos="484188" algn="l"/>
              </a:tabLst>
            </a:pPr>
            <a:endParaRPr kumimoji="0" lang="ru-RU" sz="1600" b="0" i="0" u="none" strike="noStrike" cap="none" normalizeH="0" baseline="0" dirty="0" smtClean="0">
              <a:ln>
                <a:noFill/>
              </a:ln>
              <a:solidFill>
                <a:schemeClr val="tx1"/>
              </a:solidFill>
              <a:effectLst/>
              <a:latin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Tx/>
              <a:buAutoNum type="arabicPeriod" startAt="7"/>
              <a:tabLst>
                <a:tab pos="484188" algn="l"/>
              </a:tabLst>
            </a:pP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 каком году произошла Полтавская битва?</a:t>
            </a:r>
          </a:p>
          <a:p>
            <a:pPr marL="342900" marR="0" lvl="0" indent="-342900" algn="l" defTabSz="914400" rtl="0" eaLnBrk="0" fontAlgn="base" latinLnBrk="0" hangingPunct="0">
              <a:lnSpc>
                <a:spcPct val="100000"/>
              </a:lnSpc>
              <a:spcBef>
                <a:spcPct val="0"/>
              </a:spcBef>
              <a:spcAft>
                <a:spcPct val="0"/>
              </a:spcAft>
              <a:buClrTx/>
              <a:buSzTx/>
              <a:tabLst>
                <a:tab pos="484188" algn="l"/>
              </a:tabLst>
            </a:pPr>
            <a:endParaRPr kumimoji="0" lang="ru-RU" sz="1600" b="0" i="0" u="none" strike="noStrike" cap="none" normalizeH="0" baseline="0" dirty="0" smtClean="0">
              <a:ln>
                <a:noFill/>
              </a:ln>
              <a:solidFill>
                <a:schemeClr val="tx1"/>
              </a:solidFill>
              <a:effectLst/>
              <a:latin typeface="Arial" pitchFamily="34" charset="0"/>
            </a:endParaRPr>
          </a:p>
          <a:p>
            <a:pPr marL="1257300" lvl="2" indent="-342900" eaLnBrk="0" fontAlgn="base" hangingPunct="0">
              <a:spcBef>
                <a:spcPct val="0"/>
              </a:spcBef>
              <a:spcAft>
                <a:spcPct val="0"/>
              </a:spcAft>
              <a:buFont typeface="+mj-lt"/>
              <a:buAutoNum type="arabicPeriod"/>
              <a:tabLst>
                <a:tab pos="484188" algn="l"/>
              </a:tabLst>
            </a:pP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 1709 г.</a:t>
            </a:r>
            <a:endParaRPr kumimoji="0" lang="ru-RU" sz="1600" b="0" i="0" u="none" strike="noStrike" cap="none" normalizeH="0" baseline="0" dirty="0" smtClean="0">
              <a:ln>
                <a:noFill/>
              </a:ln>
              <a:solidFill>
                <a:schemeClr val="tx1"/>
              </a:solidFill>
              <a:effectLst/>
              <a:latin typeface="Arial" pitchFamily="34" charset="0"/>
            </a:endParaRPr>
          </a:p>
          <a:p>
            <a:pPr marL="1257300" lvl="2" indent="-342900" eaLnBrk="0" fontAlgn="base" hangingPunct="0">
              <a:spcBef>
                <a:spcPct val="0"/>
              </a:spcBef>
              <a:spcAft>
                <a:spcPct val="0"/>
              </a:spcAft>
              <a:buFont typeface="+mj-lt"/>
              <a:buAutoNum type="arabicPeriod"/>
              <a:tabLst>
                <a:tab pos="484188" algn="l"/>
              </a:tabLst>
            </a:pP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 1714 г.</a:t>
            </a:r>
            <a:endParaRPr kumimoji="0" lang="ru-RU" sz="1600" b="0" i="0" u="none" strike="noStrike" cap="none" normalizeH="0" baseline="0" dirty="0" smtClean="0">
              <a:ln>
                <a:noFill/>
              </a:ln>
              <a:solidFill>
                <a:schemeClr val="tx1"/>
              </a:solidFill>
              <a:effectLst/>
              <a:latin typeface="Arial" pitchFamily="34" charset="0"/>
            </a:endParaRPr>
          </a:p>
          <a:p>
            <a:pPr marL="1257300" lvl="2" indent="-342900" eaLnBrk="0" fontAlgn="base" hangingPunct="0">
              <a:spcBef>
                <a:spcPct val="0"/>
              </a:spcBef>
              <a:spcAft>
                <a:spcPct val="0"/>
              </a:spcAft>
              <a:buFont typeface="+mj-lt"/>
              <a:buAutoNum type="arabicPeriod"/>
              <a:tabLst>
                <a:tab pos="484188" algn="l"/>
              </a:tabLst>
            </a:pP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 1740 г.</a:t>
            </a:r>
            <a:endParaRPr kumimoji="0" lang="ru-RU" sz="1600" b="0" i="0" u="none" strike="noStrike" cap="none" normalizeH="0" baseline="0" dirty="0" smtClean="0">
              <a:ln>
                <a:noFill/>
              </a:ln>
              <a:solidFill>
                <a:schemeClr val="tx1"/>
              </a:solidFill>
              <a:effectLst/>
              <a:latin typeface="Arial" pitchFamily="34" charset="0"/>
            </a:endParaRPr>
          </a:p>
          <a:p>
            <a:pPr marL="1257300" lvl="2" indent="-342900" eaLnBrk="0" fontAlgn="base" hangingPunct="0">
              <a:spcBef>
                <a:spcPct val="0"/>
              </a:spcBef>
              <a:spcAft>
                <a:spcPct val="0"/>
              </a:spcAft>
              <a:buFont typeface="+mj-lt"/>
              <a:buAutoNum type="arabicPeriod"/>
              <a:tabLst>
                <a:tab pos="484188" algn="l"/>
              </a:tabLst>
            </a:pP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 1758 г</a:t>
            </a:r>
          </a:p>
          <a:p>
            <a:pPr marL="1257300" lvl="2" indent="-342900" eaLnBrk="0" fontAlgn="base" hangingPunct="0">
              <a:spcBef>
                <a:spcPct val="0"/>
              </a:spcBef>
              <a:spcAft>
                <a:spcPct val="0"/>
              </a:spcAft>
              <a:tabLst>
                <a:tab pos="484188" algn="l"/>
              </a:tabLst>
            </a:pPr>
            <a:endParaRPr kumimoji="0" lang="ru-RU" sz="1600" b="0" i="0" u="none" strike="noStrike" cap="none" normalizeH="0" baseline="0" dirty="0" smtClean="0">
              <a:ln>
                <a:noFill/>
              </a:ln>
              <a:solidFill>
                <a:schemeClr val="tx1"/>
              </a:solidFill>
              <a:effectLst/>
              <a:latin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Tx/>
              <a:buAutoNum type="arabicPeriod" startAt="8"/>
              <a:tabLst>
                <a:tab pos="484188" algn="l"/>
              </a:tabLst>
            </a:pP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Когда Россия приняла участие в антинаполеоновских войнах?</a:t>
            </a:r>
          </a:p>
          <a:p>
            <a:pPr marL="342900" marR="0" lvl="0" indent="-342900" algn="l" defTabSz="914400" rtl="0" eaLnBrk="0" fontAlgn="base" latinLnBrk="0" hangingPunct="0">
              <a:lnSpc>
                <a:spcPct val="100000"/>
              </a:lnSpc>
              <a:spcBef>
                <a:spcPct val="0"/>
              </a:spcBef>
              <a:spcAft>
                <a:spcPct val="0"/>
              </a:spcAft>
              <a:buClrTx/>
              <a:buSzTx/>
              <a:tabLst>
                <a:tab pos="484188" algn="l"/>
              </a:tabLst>
            </a:pPr>
            <a:endParaRPr kumimoji="0" lang="ru-RU" sz="1600" b="0" i="0" u="none" strike="noStrike" cap="none" normalizeH="0" baseline="0" dirty="0" smtClean="0">
              <a:ln>
                <a:noFill/>
              </a:ln>
              <a:solidFill>
                <a:schemeClr val="tx1"/>
              </a:solidFill>
              <a:effectLst/>
              <a:latin typeface="Arial" pitchFamily="34" charset="0"/>
            </a:endParaRPr>
          </a:p>
          <a:p>
            <a:pPr marL="1257300" lvl="2" indent="-342900" eaLnBrk="0" fontAlgn="base" hangingPunct="0">
              <a:spcBef>
                <a:spcPct val="0"/>
              </a:spcBef>
              <a:spcAft>
                <a:spcPct val="0"/>
              </a:spcAft>
              <a:buFont typeface="+mj-lt"/>
              <a:buAutoNum type="arabicPeriod"/>
              <a:tabLst>
                <a:tab pos="484188" algn="l"/>
              </a:tabLst>
            </a:pP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 1730-е гг.</a:t>
            </a:r>
            <a:endParaRPr kumimoji="0" lang="ru-RU" sz="1600" b="0" i="0" u="none" strike="noStrike" cap="none" normalizeH="0" baseline="0" dirty="0" smtClean="0">
              <a:ln>
                <a:noFill/>
              </a:ln>
              <a:solidFill>
                <a:schemeClr val="tx1"/>
              </a:solidFill>
              <a:effectLst/>
              <a:latin typeface="Arial" pitchFamily="34" charset="0"/>
            </a:endParaRPr>
          </a:p>
          <a:p>
            <a:pPr marL="1257300" lvl="2" indent="-342900" eaLnBrk="0" fontAlgn="base" hangingPunct="0">
              <a:spcBef>
                <a:spcPct val="0"/>
              </a:spcBef>
              <a:spcAft>
                <a:spcPct val="0"/>
              </a:spcAft>
              <a:buFont typeface="+mj-lt"/>
              <a:buAutoNum type="arabicPeriod"/>
              <a:tabLst>
                <a:tab pos="484188" algn="l"/>
              </a:tabLst>
            </a:pP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 1770-е гг.   -</a:t>
            </a:r>
            <a:endParaRPr kumimoji="0" lang="ru-RU" sz="1600" b="0" i="0" u="none" strike="noStrike" cap="none" normalizeH="0" baseline="0" dirty="0" smtClean="0">
              <a:ln>
                <a:noFill/>
              </a:ln>
              <a:solidFill>
                <a:schemeClr val="tx1"/>
              </a:solidFill>
              <a:effectLst/>
              <a:latin typeface="Arial" pitchFamily="34" charset="0"/>
            </a:endParaRPr>
          </a:p>
          <a:p>
            <a:pPr marL="1257300" lvl="2" indent="-342900" eaLnBrk="0" fontAlgn="base" hangingPunct="0">
              <a:spcBef>
                <a:spcPct val="0"/>
              </a:spcBef>
              <a:spcAft>
                <a:spcPct val="0"/>
              </a:spcAft>
              <a:buFont typeface="+mj-lt"/>
              <a:buAutoNum type="arabicPeriod"/>
              <a:tabLst>
                <a:tab pos="484188" algn="l"/>
              </a:tabLst>
            </a:pP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 1780-е гг.</a:t>
            </a:r>
            <a:endParaRPr kumimoji="0" lang="ru-RU" sz="1600" b="0" i="0" u="none" strike="noStrike" cap="none" normalizeH="0" baseline="0" dirty="0" smtClean="0">
              <a:ln>
                <a:noFill/>
              </a:ln>
              <a:solidFill>
                <a:schemeClr val="tx1"/>
              </a:solidFill>
              <a:effectLst/>
              <a:latin typeface="Arial" pitchFamily="34" charset="0"/>
            </a:endParaRPr>
          </a:p>
          <a:p>
            <a:pPr marL="1257300" lvl="2" indent="-342900" eaLnBrk="0" fontAlgn="base" hangingPunct="0">
              <a:spcBef>
                <a:spcPct val="0"/>
              </a:spcBef>
              <a:spcAft>
                <a:spcPct val="0"/>
              </a:spcAft>
              <a:buFont typeface="+mj-lt"/>
              <a:buAutoNum type="arabicPeriod"/>
              <a:tabLst>
                <a:tab pos="484188" algn="l"/>
              </a:tabLst>
            </a:pP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 1790-е гг.</a:t>
            </a:r>
            <a:endParaRPr kumimoji="0" lang="ru-RU" sz="1600" b="0" i="0" u="none" strike="noStrike" cap="none" normalizeH="0" baseline="0" dirty="0" smtClean="0">
              <a:ln>
                <a:noFill/>
              </a:ln>
              <a:solidFill>
                <a:schemeClr val="tx1"/>
              </a:solidFill>
              <a:effectLst/>
              <a:latin typeface="Arial"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714348" y="642918"/>
          <a:ext cx="2036097" cy="4752460"/>
        </p:xfrm>
        <a:graphic>
          <a:graphicData uri="http://schemas.openxmlformats.org/drawingml/2006/table">
            <a:tbl>
              <a:tblPr/>
              <a:tblGrid>
                <a:gridCol w="1225010"/>
                <a:gridCol w="811087"/>
              </a:tblGrid>
              <a:tr h="439649">
                <a:tc>
                  <a:txBody>
                    <a:bodyPr/>
                    <a:lstStyle/>
                    <a:p>
                      <a:pPr algn="ctr" fontAlgn="ctr">
                        <a:lnSpc>
                          <a:spcPct val="150000"/>
                        </a:lnSpc>
                        <a:spcAft>
                          <a:spcPts val="0"/>
                        </a:spcAft>
                      </a:pPr>
                      <a:r>
                        <a:rPr lang="ru-RU" sz="1200" b="1" dirty="0">
                          <a:solidFill>
                            <a:srgbClr val="FF0000"/>
                          </a:solidFill>
                          <a:latin typeface="Bookman Old Style"/>
                          <a:ea typeface="Times New Roman"/>
                          <a:cs typeface="Bookman Old Style"/>
                        </a:rPr>
                        <a:t>№</a:t>
                      </a:r>
                      <a:endParaRPr lang="ru-RU" sz="1200" dirty="0">
                        <a:solidFill>
                          <a:srgbClr val="FF0000"/>
                        </a:solidFill>
                        <a:latin typeface="Bookman Old Style"/>
                        <a:ea typeface="Times New Roman"/>
                        <a:cs typeface="Times New Roman"/>
                      </a:endParaRPr>
                    </a:p>
                  </a:txBody>
                  <a:tcPr marL="20340" marR="20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00"/>
                    </a:solidFill>
                  </a:tcPr>
                </a:tc>
                <a:tc>
                  <a:txBody>
                    <a:bodyPr/>
                    <a:lstStyle/>
                    <a:p>
                      <a:pPr algn="ctr" fontAlgn="ctr">
                        <a:lnSpc>
                          <a:spcPct val="150000"/>
                        </a:lnSpc>
                        <a:spcAft>
                          <a:spcPts val="0"/>
                        </a:spcAft>
                      </a:pPr>
                      <a:r>
                        <a:rPr lang="ru-RU" sz="1200" b="1" dirty="0">
                          <a:solidFill>
                            <a:srgbClr val="FF0000"/>
                          </a:solidFill>
                          <a:latin typeface="Bookman Old Style"/>
                          <a:ea typeface="Times New Roman"/>
                          <a:cs typeface="Bookman Old Style"/>
                        </a:rPr>
                        <a:t>Номера заданий</a:t>
                      </a:r>
                      <a:endParaRPr lang="ru-RU" sz="1200" dirty="0">
                        <a:solidFill>
                          <a:srgbClr val="FF0000"/>
                        </a:solidFill>
                        <a:latin typeface="Bookman Old Style"/>
                        <a:ea typeface="Times New Roman"/>
                        <a:cs typeface="Times New Roman"/>
                      </a:endParaRPr>
                    </a:p>
                  </a:txBody>
                  <a:tcPr marL="20340" marR="20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391189">
                <a:tc>
                  <a:txBody>
                    <a:bodyPr/>
                    <a:lstStyle/>
                    <a:p>
                      <a:pPr algn="ctr" fontAlgn="ctr">
                        <a:lnSpc>
                          <a:spcPct val="150000"/>
                        </a:lnSpc>
                        <a:spcAft>
                          <a:spcPts val="0"/>
                        </a:spcAft>
                      </a:pPr>
                      <a:r>
                        <a:rPr lang="ru-RU" sz="1200" b="1" dirty="0">
                          <a:solidFill>
                            <a:srgbClr val="FF0000"/>
                          </a:solidFill>
                          <a:latin typeface="Bookman Old Style"/>
                          <a:ea typeface="Times New Roman"/>
                          <a:cs typeface="Bookman Old Style"/>
                        </a:rPr>
                        <a:t>теста</a:t>
                      </a:r>
                      <a:endParaRPr lang="ru-RU" sz="1200" dirty="0">
                        <a:solidFill>
                          <a:srgbClr val="FF0000"/>
                        </a:solidFill>
                        <a:latin typeface="Bookman Old Style"/>
                        <a:ea typeface="Times New Roman"/>
                        <a:cs typeface="Times New Roman"/>
                      </a:endParaRPr>
                    </a:p>
                  </a:txBody>
                  <a:tcPr marL="20340" marR="20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lnSpc>
                          <a:spcPct val="150000"/>
                        </a:lnSpc>
                        <a:spcAft>
                          <a:spcPts val="0"/>
                        </a:spcAft>
                      </a:pPr>
                      <a:r>
                        <a:rPr lang="ru-RU" sz="1200" b="1" dirty="0">
                          <a:latin typeface="Bookman Old Style"/>
                          <a:ea typeface="Times New Roman"/>
                          <a:cs typeface="Bookman Old Style"/>
                        </a:rPr>
                        <a:t>А5</a:t>
                      </a:r>
                      <a:endParaRPr lang="ru-RU" sz="1200" dirty="0">
                        <a:latin typeface="Bookman Old Style"/>
                        <a:ea typeface="Times New Roman"/>
                        <a:cs typeface="Times New Roman"/>
                      </a:endParaRPr>
                    </a:p>
                  </a:txBody>
                  <a:tcPr marL="20340" marR="20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391189">
                <a:tc>
                  <a:txBody>
                    <a:bodyPr/>
                    <a:lstStyle/>
                    <a:p>
                      <a:pPr algn="ctr" fontAlgn="ctr">
                        <a:lnSpc>
                          <a:spcPct val="150000"/>
                        </a:lnSpc>
                        <a:spcAft>
                          <a:spcPts val="0"/>
                        </a:spcAft>
                      </a:pPr>
                      <a:r>
                        <a:rPr lang="ru-RU" sz="1200" b="1" dirty="0">
                          <a:solidFill>
                            <a:srgbClr val="FF0000"/>
                          </a:solidFill>
                          <a:latin typeface="Bookman Old Style"/>
                          <a:ea typeface="Times New Roman"/>
                          <a:cs typeface="Bookman Old Style"/>
                        </a:rPr>
                        <a:t>1</a:t>
                      </a:r>
                      <a:endParaRPr lang="ru-RU" sz="1200" dirty="0">
                        <a:solidFill>
                          <a:srgbClr val="FF0000"/>
                        </a:solidFill>
                        <a:latin typeface="Bookman Old Style"/>
                        <a:ea typeface="Times New Roman"/>
                        <a:cs typeface="Times New Roman"/>
                      </a:endParaRPr>
                    </a:p>
                  </a:txBody>
                  <a:tcPr marL="20340" marR="20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50000"/>
                        </a:lnSpc>
                        <a:spcAft>
                          <a:spcPts val="0"/>
                        </a:spcAft>
                      </a:pPr>
                      <a:r>
                        <a:rPr lang="ru-RU" sz="1200" b="1">
                          <a:latin typeface="Bookman Old Style"/>
                          <a:ea typeface="Times New Roman"/>
                          <a:cs typeface="Bookman Old Style"/>
                        </a:rPr>
                        <a:t>3</a:t>
                      </a:r>
                      <a:endParaRPr lang="ru-RU" sz="1200">
                        <a:latin typeface="Bookman Old Style"/>
                        <a:ea typeface="Times New Roman"/>
                        <a:cs typeface="Times New Roman"/>
                      </a:endParaRPr>
                    </a:p>
                  </a:txBody>
                  <a:tcPr marL="20340" marR="20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1189">
                <a:tc>
                  <a:txBody>
                    <a:bodyPr/>
                    <a:lstStyle/>
                    <a:p>
                      <a:pPr marL="281305" fontAlgn="ctr">
                        <a:lnSpc>
                          <a:spcPct val="150000"/>
                        </a:lnSpc>
                        <a:spcAft>
                          <a:spcPts val="0"/>
                        </a:spcAft>
                      </a:pPr>
                      <a:r>
                        <a:rPr lang="ru-RU" sz="1200" b="1" spc="250" dirty="0" smtClean="0">
                          <a:solidFill>
                            <a:srgbClr val="FF0000"/>
                          </a:solidFill>
                          <a:latin typeface="Bookman Old Style"/>
                          <a:ea typeface="Times New Roman"/>
                          <a:cs typeface="Bookman Old Style"/>
                        </a:rPr>
                        <a:t>   2</a:t>
                      </a:r>
                      <a:endParaRPr lang="ru-RU" sz="1200" dirty="0">
                        <a:solidFill>
                          <a:srgbClr val="FF0000"/>
                        </a:solidFill>
                        <a:latin typeface="Bookman Old Style"/>
                        <a:ea typeface="Times New Roman"/>
                        <a:cs typeface="Times New Roman"/>
                      </a:endParaRPr>
                    </a:p>
                  </a:txBody>
                  <a:tcPr marL="20340" marR="20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50000"/>
                        </a:lnSpc>
                        <a:spcAft>
                          <a:spcPts val="0"/>
                        </a:spcAft>
                      </a:pPr>
                      <a:r>
                        <a:rPr lang="ru-RU" sz="1200" b="1">
                          <a:latin typeface="Bookman Old Style"/>
                          <a:ea typeface="Times New Roman"/>
                          <a:cs typeface="Bookman Old Style"/>
                        </a:rPr>
                        <a:t>4</a:t>
                      </a:r>
                      <a:endParaRPr lang="ru-RU" sz="1200">
                        <a:latin typeface="Bookman Old Style"/>
                        <a:ea typeface="Times New Roman"/>
                        <a:cs typeface="Times New Roman"/>
                      </a:endParaRPr>
                    </a:p>
                  </a:txBody>
                  <a:tcPr marL="20340" marR="20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8499">
                <a:tc>
                  <a:txBody>
                    <a:bodyPr/>
                    <a:lstStyle/>
                    <a:p>
                      <a:pPr algn="ctr" fontAlgn="ctr">
                        <a:lnSpc>
                          <a:spcPct val="150000"/>
                        </a:lnSpc>
                        <a:spcAft>
                          <a:spcPts val="0"/>
                        </a:spcAft>
                      </a:pPr>
                      <a:r>
                        <a:rPr lang="ru-RU" sz="1200" b="1" dirty="0">
                          <a:solidFill>
                            <a:srgbClr val="FF0000"/>
                          </a:solidFill>
                          <a:latin typeface="Bookman Old Style"/>
                          <a:ea typeface="Times New Roman"/>
                          <a:cs typeface="Bookman Old Style"/>
                        </a:rPr>
                        <a:t>3</a:t>
                      </a:r>
                      <a:endParaRPr lang="ru-RU" sz="1200" dirty="0">
                        <a:solidFill>
                          <a:srgbClr val="FF0000"/>
                        </a:solidFill>
                        <a:latin typeface="Bookman Old Style"/>
                        <a:ea typeface="Times New Roman"/>
                        <a:cs typeface="Times New Roman"/>
                      </a:endParaRPr>
                    </a:p>
                  </a:txBody>
                  <a:tcPr marL="20340" marR="20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50000"/>
                        </a:lnSpc>
                        <a:spcAft>
                          <a:spcPts val="0"/>
                        </a:spcAft>
                      </a:pPr>
                      <a:r>
                        <a:rPr lang="ru-RU" sz="1200" b="1">
                          <a:latin typeface="Bookman Old Style"/>
                          <a:ea typeface="Times New Roman"/>
                          <a:cs typeface="Bookman Old Style"/>
                        </a:rPr>
                        <a:t>2</a:t>
                      </a:r>
                      <a:endParaRPr lang="ru-RU" sz="1200">
                        <a:latin typeface="Bookman Old Style"/>
                        <a:ea typeface="Times New Roman"/>
                        <a:cs typeface="Times New Roman"/>
                      </a:endParaRPr>
                    </a:p>
                  </a:txBody>
                  <a:tcPr marL="20340" marR="20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1189">
                <a:tc>
                  <a:txBody>
                    <a:bodyPr/>
                    <a:lstStyle/>
                    <a:p>
                      <a:pPr algn="ctr" fontAlgn="ctr">
                        <a:lnSpc>
                          <a:spcPct val="150000"/>
                        </a:lnSpc>
                        <a:spcAft>
                          <a:spcPts val="0"/>
                        </a:spcAft>
                      </a:pPr>
                      <a:r>
                        <a:rPr lang="ru-RU" sz="1200" b="1" dirty="0">
                          <a:solidFill>
                            <a:srgbClr val="FF0000"/>
                          </a:solidFill>
                          <a:latin typeface="Bookman Old Style"/>
                          <a:ea typeface="Times New Roman"/>
                          <a:cs typeface="Bookman Old Style"/>
                        </a:rPr>
                        <a:t>4</a:t>
                      </a:r>
                      <a:endParaRPr lang="ru-RU" sz="1200" dirty="0">
                        <a:solidFill>
                          <a:srgbClr val="FF0000"/>
                        </a:solidFill>
                        <a:latin typeface="Bookman Old Style"/>
                        <a:ea typeface="Times New Roman"/>
                        <a:cs typeface="Times New Roman"/>
                      </a:endParaRPr>
                    </a:p>
                  </a:txBody>
                  <a:tcPr marL="20340" marR="20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50000"/>
                        </a:lnSpc>
                        <a:spcAft>
                          <a:spcPts val="0"/>
                        </a:spcAft>
                      </a:pPr>
                      <a:r>
                        <a:rPr lang="ru-RU" sz="1200" b="1">
                          <a:latin typeface="Bookman Old Style"/>
                          <a:ea typeface="Times New Roman"/>
                          <a:cs typeface="Bookman Old Style"/>
                        </a:rPr>
                        <a:t>2</a:t>
                      </a:r>
                      <a:endParaRPr lang="ru-RU" sz="1200">
                        <a:latin typeface="Bookman Old Style"/>
                        <a:ea typeface="Times New Roman"/>
                        <a:cs typeface="Times New Roman"/>
                      </a:endParaRPr>
                    </a:p>
                  </a:txBody>
                  <a:tcPr marL="20340" marR="20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1189">
                <a:tc>
                  <a:txBody>
                    <a:bodyPr/>
                    <a:lstStyle/>
                    <a:p>
                      <a:pPr algn="ctr" fontAlgn="ctr">
                        <a:lnSpc>
                          <a:spcPct val="150000"/>
                        </a:lnSpc>
                        <a:spcAft>
                          <a:spcPts val="0"/>
                        </a:spcAft>
                      </a:pPr>
                      <a:r>
                        <a:rPr lang="ru-RU" sz="1200" b="1" dirty="0">
                          <a:solidFill>
                            <a:srgbClr val="FF0000"/>
                          </a:solidFill>
                          <a:latin typeface="Bookman Old Style"/>
                          <a:ea typeface="Times New Roman"/>
                          <a:cs typeface="Bookman Old Style"/>
                        </a:rPr>
                        <a:t>5</a:t>
                      </a:r>
                      <a:endParaRPr lang="ru-RU" sz="1200" dirty="0">
                        <a:solidFill>
                          <a:srgbClr val="FF0000"/>
                        </a:solidFill>
                        <a:latin typeface="Bookman Old Style"/>
                        <a:ea typeface="Times New Roman"/>
                        <a:cs typeface="Times New Roman"/>
                      </a:endParaRPr>
                    </a:p>
                  </a:txBody>
                  <a:tcPr marL="20340" marR="20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50000"/>
                        </a:lnSpc>
                        <a:spcAft>
                          <a:spcPts val="0"/>
                        </a:spcAft>
                      </a:pPr>
                      <a:r>
                        <a:rPr lang="ru-RU" sz="1200" b="1" dirty="0">
                          <a:latin typeface="Bookman Old Style"/>
                          <a:ea typeface="Times New Roman"/>
                          <a:cs typeface="Bookman Old Style"/>
                        </a:rPr>
                        <a:t>3</a:t>
                      </a:r>
                      <a:endParaRPr lang="ru-RU" sz="1200" dirty="0">
                        <a:latin typeface="Bookman Old Style"/>
                        <a:ea typeface="Times New Roman"/>
                        <a:cs typeface="Times New Roman"/>
                      </a:endParaRPr>
                    </a:p>
                  </a:txBody>
                  <a:tcPr marL="20340" marR="20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1189">
                <a:tc>
                  <a:txBody>
                    <a:bodyPr/>
                    <a:lstStyle/>
                    <a:p>
                      <a:pPr algn="ctr" fontAlgn="ctr">
                        <a:lnSpc>
                          <a:spcPct val="150000"/>
                        </a:lnSpc>
                        <a:spcAft>
                          <a:spcPts val="0"/>
                        </a:spcAft>
                      </a:pPr>
                      <a:r>
                        <a:rPr lang="ru-RU" sz="1200" b="1" dirty="0">
                          <a:solidFill>
                            <a:srgbClr val="FF0000"/>
                          </a:solidFill>
                          <a:latin typeface="Bookman Old Style"/>
                          <a:ea typeface="Times New Roman"/>
                          <a:cs typeface="Bookman Old Style"/>
                        </a:rPr>
                        <a:t>6</a:t>
                      </a:r>
                      <a:endParaRPr lang="ru-RU" sz="1200" dirty="0">
                        <a:solidFill>
                          <a:srgbClr val="FF0000"/>
                        </a:solidFill>
                        <a:latin typeface="Bookman Old Style"/>
                        <a:ea typeface="Times New Roman"/>
                        <a:cs typeface="Times New Roman"/>
                      </a:endParaRPr>
                    </a:p>
                  </a:txBody>
                  <a:tcPr marL="20340" marR="20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50000"/>
                        </a:lnSpc>
                        <a:spcAft>
                          <a:spcPts val="0"/>
                        </a:spcAft>
                      </a:pPr>
                      <a:r>
                        <a:rPr lang="ru-RU" sz="1200" b="1" dirty="0">
                          <a:latin typeface="Bookman Old Style"/>
                          <a:ea typeface="Times New Roman"/>
                          <a:cs typeface="Bookman Old Style"/>
                        </a:rPr>
                        <a:t>1</a:t>
                      </a:r>
                      <a:endParaRPr lang="ru-RU" sz="1200" dirty="0">
                        <a:latin typeface="Bookman Old Style"/>
                        <a:ea typeface="Times New Roman"/>
                        <a:cs typeface="Times New Roman"/>
                      </a:endParaRPr>
                    </a:p>
                  </a:txBody>
                  <a:tcPr marL="20340" marR="20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8499">
                <a:tc>
                  <a:txBody>
                    <a:bodyPr/>
                    <a:lstStyle/>
                    <a:p>
                      <a:pPr algn="ctr" fontAlgn="ctr">
                        <a:lnSpc>
                          <a:spcPct val="150000"/>
                        </a:lnSpc>
                        <a:spcAft>
                          <a:spcPts val="0"/>
                        </a:spcAft>
                      </a:pPr>
                      <a:r>
                        <a:rPr lang="ru-RU" sz="1200" b="1" dirty="0">
                          <a:solidFill>
                            <a:srgbClr val="FF0000"/>
                          </a:solidFill>
                          <a:latin typeface="Bookman Old Style"/>
                          <a:ea typeface="Times New Roman"/>
                          <a:cs typeface="Bookman Old Style"/>
                        </a:rPr>
                        <a:t>7</a:t>
                      </a:r>
                      <a:endParaRPr lang="ru-RU" sz="1200" dirty="0">
                        <a:solidFill>
                          <a:srgbClr val="FF0000"/>
                        </a:solidFill>
                        <a:latin typeface="Bookman Old Style"/>
                        <a:ea typeface="Times New Roman"/>
                        <a:cs typeface="Times New Roman"/>
                      </a:endParaRPr>
                    </a:p>
                  </a:txBody>
                  <a:tcPr marL="20340" marR="20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50000"/>
                        </a:lnSpc>
                        <a:spcAft>
                          <a:spcPts val="0"/>
                        </a:spcAft>
                      </a:pPr>
                      <a:r>
                        <a:rPr lang="ru-RU" sz="1200" b="1" dirty="0">
                          <a:latin typeface="Bookman Old Style"/>
                          <a:ea typeface="Times New Roman"/>
                          <a:cs typeface="Bookman Old Style"/>
                        </a:rPr>
                        <a:t>1</a:t>
                      </a:r>
                      <a:endParaRPr lang="ru-RU" sz="1200" dirty="0">
                        <a:latin typeface="Bookman Old Style"/>
                        <a:ea typeface="Times New Roman"/>
                        <a:cs typeface="Times New Roman"/>
                      </a:endParaRPr>
                    </a:p>
                  </a:txBody>
                  <a:tcPr marL="20340" marR="20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1189">
                <a:tc>
                  <a:txBody>
                    <a:bodyPr/>
                    <a:lstStyle/>
                    <a:p>
                      <a:pPr algn="ctr" fontAlgn="ctr">
                        <a:lnSpc>
                          <a:spcPct val="150000"/>
                        </a:lnSpc>
                        <a:spcAft>
                          <a:spcPts val="0"/>
                        </a:spcAft>
                      </a:pPr>
                      <a:r>
                        <a:rPr lang="ru-RU" sz="1200" b="1" dirty="0">
                          <a:solidFill>
                            <a:srgbClr val="FF0000"/>
                          </a:solidFill>
                          <a:latin typeface="Bookman Old Style"/>
                          <a:ea typeface="Times New Roman"/>
                          <a:cs typeface="Bookman Old Style"/>
                        </a:rPr>
                        <a:t>8</a:t>
                      </a:r>
                      <a:endParaRPr lang="ru-RU" sz="1200" dirty="0">
                        <a:solidFill>
                          <a:srgbClr val="FF0000"/>
                        </a:solidFill>
                        <a:latin typeface="Bookman Old Style"/>
                        <a:ea typeface="Times New Roman"/>
                        <a:cs typeface="Times New Roman"/>
                      </a:endParaRPr>
                    </a:p>
                  </a:txBody>
                  <a:tcPr marL="20340" marR="20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50000"/>
                        </a:lnSpc>
                        <a:spcAft>
                          <a:spcPts val="0"/>
                        </a:spcAft>
                      </a:pPr>
                      <a:r>
                        <a:rPr lang="ru-RU" sz="1200" b="1" dirty="0">
                          <a:latin typeface="Bookman Old Style"/>
                          <a:ea typeface="Times New Roman"/>
                          <a:cs typeface="Bookman Old Style"/>
                        </a:rPr>
                        <a:t>4</a:t>
                      </a:r>
                      <a:endParaRPr lang="ru-RU" sz="1200" dirty="0">
                        <a:latin typeface="Bookman Old Style"/>
                        <a:ea typeface="Times New Roman"/>
                        <a:cs typeface="Times New Roman"/>
                      </a:endParaRPr>
                    </a:p>
                  </a:txBody>
                  <a:tcPr marL="20340" marR="20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8499">
                <a:tc gridSpan="2">
                  <a:txBody>
                    <a:bodyPr/>
                    <a:lstStyle/>
                    <a:p>
                      <a:pPr algn="ctr" fontAlgn="ctr">
                        <a:lnSpc>
                          <a:spcPct val="150000"/>
                        </a:lnSpc>
                        <a:spcAft>
                          <a:spcPts val="0"/>
                        </a:spcAft>
                      </a:pPr>
                      <a:endParaRPr lang="ru-RU" sz="1200" dirty="0">
                        <a:latin typeface="Bookman Old Style"/>
                        <a:ea typeface="Times New Roman"/>
                        <a:cs typeface="Times New Roman"/>
                      </a:endParaRPr>
                    </a:p>
                  </a:txBody>
                  <a:tcPr marL="20340" marR="2034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ChangeArrowheads="1"/>
          </p:cNvSpPr>
          <p:nvPr/>
        </p:nvSpPr>
        <p:spPr bwMode="auto">
          <a:xfrm>
            <a:off x="357158" y="571480"/>
            <a:ext cx="8572528" cy="535531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2900" marR="0" lvl="0" indent="-342900" algn="l" defTabSz="914400" rtl="0" eaLnBrk="1" fontAlgn="base" latinLnBrk="0" hangingPunct="1">
              <a:lnSpc>
                <a:spcPct val="100000"/>
              </a:lnSpc>
              <a:spcBef>
                <a:spcPct val="0"/>
              </a:spcBef>
              <a:spcAft>
                <a:spcPct val="0"/>
              </a:spcAft>
              <a:buClrTx/>
              <a:buSzTx/>
              <a:buFontTx/>
              <a:buAutoNum type="arabicPeriod"/>
              <a:tabLst>
                <a:tab pos="493713" algn="l"/>
                <a:tab pos="2359025" algn="l"/>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Известным ученым-энциклопедистом XVIII в. Был</a:t>
            </a:r>
          </a:p>
          <a:p>
            <a:pPr marL="342900" marR="0" lvl="0" indent="-342900" algn="l" defTabSz="914400" rtl="0" eaLnBrk="1" fontAlgn="base" latinLnBrk="0" hangingPunct="1">
              <a:lnSpc>
                <a:spcPct val="100000"/>
              </a:lnSpc>
              <a:spcBef>
                <a:spcPct val="0"/>
              </a:spcBef>
              <a:spcAft>
                <a:spcPct val="0"/>
              </a:spcAft>
              <a:buClrTx/>
              <a:buSzTx/>
              <a:tabLst>
                <a:tab pos="493713" algn="l"/>
                <a:tab pos="2359025" algn="l"/>
              </a:tabLst>
            </a:pPr>
            <a:endParaRPr kumimoji="0" lang="ru-RU" b="0" i="0" u="none" strike="noStrike" cap="none" normalizeH="0" baseline="0" dirty="0" smtClean="0">
              <a:ln>
                <a:noFill/>
              </a:ln>
              <a:solidFill>
                <a:schemeClr val="tx1"/>
              </a:solidFill>
              <a:effectLst/>
              <a:latin typeface="Arial" pitchFamily="34" charset="0"/>
            </a:endParaRPr>
          </a:p>
          <a:p>
            <a:pPr marL="1257300" lvl="2" indent="-342900" eaLnBrk="0" fontAlgn="base" hangingPunct="0">
              <a:spcBef>
                <a:spcPct val="0"/>
              </a:spcBef>
              <a:spcAft>
                <a:spcPct val="0"/>
              </a:spcAft>
              <a:buFont typeface="+mj-lt"/>
              <a:buAutoNum type="arabicPeriod"/>
              <a:tabLst>
                <a:tab pos="493713" algn="l"/>
                <a:tab pos="2359025" algn="l"/>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С. Крашенинников        3) М. Ломоносов</a:t>
            </a:r>
            <a:endParaRPr kumimoji="0" lang="ru-RU" b="0" i="0" u="none" strike="noStrike" cap="none" normalizeH="0" baseline="0" dirty="0" smtClean="0">
              <a:ln>
                <a:noFill/>
              </a:ln>
              <a:solidFill>
                <a:schemeClr val="tx1"/>
              </a:solidFill>
              <a:effectLst/>
              <a:latin typeface="Arial" pitchFamily="34" charset="0"/>
            </a:endParaRPr>
          </a:p>
          <a:p>
            <a:pPr marL="1257300" lvl="2" indent="-342900" eaLnBrk="0" fontAlgn="base" hangingPunct="0">
              <a:spcBef>
                <a:spcPct val="0"/>
              </a:spcBef>
              <a:spcAft>
                <a:spcPct val="0"/>
              </a:spcAft>
              <a:buFont typeface="+mj-lt"/>
              <a:buAutoNum type="arabicPeriod"/>
              <a:tabLst>
                <a:tab pos="493713" algn="l"/>
                <a:tab pos="2359025" algn="l"/>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 Тредиаковский	4) Г. Державин</a:t>
            </a:r>
          </a:p>
          <a:p>
            <a:pPr marL="1257300" lvl="2" indent="-342900" eaLnBrk="0" fontAlgn="base" hangingPunct="0">
              <a:spcBef>
                <a:spcPct val="0"/>
              </a:spcBef>
              <a:spcAft>
                <a:spcPct val="0"/>
              </a:spcAft>
              <a:tabLst>
                <a:tab pos="493713" algn="l"/>
                <a:tab pos="2359025" algn="l"/>
              </a:tabLst>
            </a:pPr>
            <a:endParaRPr kumimoji="0" lang="ru-RU" b="0" i="0" u="none" strike="noStrike" cap="none" normalizeH="0" baseline="0" dirty="0" smtClean="0">
              <a:ln>
                <a:noFill/>
              </a:ln>
              <a:solidFill>
                <a:schemeClr val="tx1"/>
              </a:solidFill>
              <a:effectLst/>
              <a:latin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Tx/>
              <a:buAutoNum type="arabicPeriod" startAt="2"/>
              <a:tabLst>
                <a:tab pos="493713" algn="l"/>
                <a:tab pos="2359025" algn="l"/>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Жалованную грамоту дворянству даровала</a:t>
            </a:r>
          </a:p>
          <a:p>
            <a:pPr marL="342900" marR="0" lvl="0" indent="-342900" algn="l" defTabSz="914400" rtl="0" eaLnBrk="0" fontAlgn="base" latinLnBrk="0" hangingPunct="0">
              <a:lnSpc>
                <a:spcPct val="100000"/>
              </a:lnSpc>
              <a:spcBef>
                <a:spcPct val="0"/>
              </a:spcBef>
              <a:spcAft>
                <a:spcPct val="0"/>
              </a:spcAft>
              <a:buClrTx/>
              <a:buSzTx/>
              <a:tabLst>
                <a:tab pos="493713" algn="l"/>
                <a:tab pos="2359025" algn="l"/>
              </a:tabLst>
            </a:pPr>
            <a:endParaRPr kumimoji="0" lang="ru-RU" b="0" i="0" u="none" strike="noStrike" cap="none" normalizeH="0" baseline="0" dirty="0" smtClean="0">
              <a:ln>
                <a:noFill/>
              </a:ln>
              <a:solidFill>
                <a:schemeClr val="tx1"/>
              </a:solidFill>
              <a:effectLst/>
              <a:latin typeface="Arial" pitchFamily="34" charset="0"/>
            </a:endParaRPr>
          </a:p>
          <a:p>
            <a:pPr marL="1257300" lvl="2" indent="-342900" eaLnBrk="0" fontAlgn="base" hangingPunct="0">
              <a:spcBef>
                <a:spcPct val="0"/>
              </a:spcBef>
              <a:spcAft>
                <a:spcPct val="0"/>
              </a:spcAft>
              <a:buFont typeface="+mj-lt"/>
              <a:buAutoNum type="arabicPeriod"/>
              <a:tabLst>
                <a:tab pos="493713" algn="l"/>
                <a:tab pos="2359025" algn="l"/>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Екатерина I	3) Елизавета Петровна</a:t>
            </a:r>
            <a:endParaRPr kumimoji="0" lang="ru-RU" b="0" i="0" u="none" strike="noStrike" cap="none" normalizeH="0" baseline="0" dirty="0" smtClean="0">
              <a:ln>
                <a:noFill/>
              </a:ln>
              <a:solidFill>
                <a:schemeClr val="tx1"/>
              </a:solidFill>
              <a:effectLst/>
              <a:latin typeface="Arial" pitchFamily="34" charset="0"/>
            </a:endParaRPr>
          </a:p>
          <a:p>
            <a:pPr marL="1257300" lvl="2" indent="-342900" eaLnBrk="0" fontAlgn="base" hangingPunct="0">
              <a:spcBef>
                <a:spcPct val="0"/>
              </a:spcBef>
              <a:spcAft>
                <a:spcPct val="0"/>
              </a:spcAft>
              <a:buFont typeface="+mj-lt"/>
              <a:buAutoNum type="arabicPeriod"/>
              <a:tabLst>
                <a:tab pos="493713" algn="l"/>
                <a:tab pos="2359025" algn="l"/>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Екатерина II	4) Анна Иоанновна</a:t>
            </a:r>
          </a:p>
          <a:p>
            <a:pPr marL="1257300" lvl="2" indent="-342900" eaLnBrk="0" fontAlgn="base" hangingPunct="0">
              <a:spcBef>
                <a:spcPct val="0"/>
              </a:spcBef>
              <a:spcAft>
                <a:spcPct val="0"/>
              </a:spcAft>
              <a:tabLst>
                <a:tab pos="493713" algn="l"/>
                <a:tab pos="2359025" algn="l"/>
              </a:tabLst>
            </a:pPr>
            <a:endParaRPr kumimoji="0" lang="ru-RU" b="0" i="0" u="none" strike="noStrike" cap="none" normalizeH="0" baseline="0" dirty="0" smtClean="0">
              <a:ln>
                <a:noFill/>
              </a:ln>
              <a:solidFill>
                <a:schemeClr val="tx1"/>
              </a:solidFill>
              <a:effectLst/>
              <a:latin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Tx/>
              <a:buAutoNum type="arabicPeriod" startAt="3"/>
              <a:tabLst>
                <a:tab pos="493713" algn="l"/>
                <a:tab pos="2359025" algn="l"/>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Какое из названных имен связано с русско-турецкими войнами </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вто</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b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b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рой половины XVIII в.?</a:t>
            </a:r>
          </a:p>
          <a:p>
            <a:pPr marL="342900" marR="0" lvl="0" indent="-342900" algn="l" defTabSz="914400" rtl="0" eaLnBrk="0" fontAlgn="base" latinLnBrk="0" hangingPunct="0">
              <a:lnSpc>
                <a:spcPct val="100000"/>
              </a:lnSpc>
              <a:spcBef>
                <a:spcPct val="0"/>
              </a:spcBef>
              <a:spcAft>
                <a:spcPct val="0"/>
              </a:spcAft>
              <a:buClrTx/>
              <a:buSzTx/>
              <a:tabLst>
                <a:tab pos="493713" algn="l"/>
                <a:tab pos="2359025" algn="l"/>
              </a:tabLst>
            </a:pPr>
            <a:endParaRPr kumimoji="0" lang="ru-RU" b="0" i="0" u="none" strike="noStrike" cap="none" normalizeH="0" baseline="0" dirty="0" smtClean="0">
              <a:ln>
                <a:noFill/>
              </a:ln>
              <a:solidFill>
                <a:schemeClr val="tx1"/>
              </a:solidFill>
              <a:effectLst/>
              <a:latin typeface="Arial" pitchFamily="34" charset="0"/>
            </a:endParaRPr>
          </a:p>
          <a:p>
            <a:pPr marL="1257300" lvl="2" indent="-342900" eaLnBrk="0" fontAlgn="base" hangingPunct="0">
              <a:spcBef>
                <a:spcPct val="0"/>
              </a:spcBef>
              <a:spcAft>
                <a:spcPct val="0"/>
              </a:spcAft>
              <a:buFont typeface="+mj-lt"/>
              <a:buAutoNum type="arabicPeriod"/>
              <a:tabLst>
                <a:tab pos="493713" algn="l"/>
                <a:tab pos="2359025" algn="l"/>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Г. Потемкин	3) Э. Бирон</a:t>
            </a:r>
            <a:endParaRPr kumimoji="0" lang="ru-RU" b="0" i="0" u="none" strike="noStrike" cap="none" normalizeH="0" baseline="0" dirty="0" smtClean="0">
              <a:ln>
                <a:noFill/>
              </a:ln>
              <a:solidFill>
                <a:schemeClr val="tx1"/>
              </a:solidFill>
              <a:effectLst/>
              <a:latin typeface="Arial" pitchFamily="34" charset="0"/>
            </a:endParaRPr>
          </a:p>
          <a:p>
            <a:pPr marL="1257300" lvl="2" indent="-342900" eaLnBrk="0" fontAlgn="base" hangingPunct="0">
              <a:spcBef>
                <a:spcPct val="0"/>
              </a:spcBef>
              <a:spcAft>
                <a:spcPct val="0"/>
              </a:spcAft>
              <a:buFont typeface="+mj-lt"/>
              <a:buAutoNum type="arabicPeriod"/>
              <a:tabLst>
                <a:tab pos="493713" algn="l"/>
                <a:tab pos="2359025" algn="l"/>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А. Меншиков	4) В. Голицын</a:t>
            </a:r>
          </a:p>
          <a:p>
            <a:pPr marL="1257300" lvl="2" indent="-342900" eaLnBrk="0" fontAlgn="base" hangingPunct="0">
              <a:spcBef>
                <a:spcPct val="0"/>
              </a:spcBef>
              <a:spcAft>
                <a:spcPct val="0"/>
              </a:spcAft>
              <a:tabLst>
                <a:tab pos="493713" algn="l"/>
                <a:tab pos="2359025" algn="l"/>
              </a:tabLst>
            </a:pPr>
            <a:endParaRPr kumimoji="0" lang="ru-RU"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93713" algn="l"/>
                <a:tab pos="2359025" algn="l"/>
              </a:tabLst>
            </a:pPr>
            <a:r>
              <a:rPr kumimoji="0" lang="ru-RU"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4.	</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Известный государственный деятель в правление Екатерины II</a:t>
            </a:r>
            <a:endParaRPr kumimoji="0" lang="ru-RU" b="0" i="0" u="none" strike="noStrike" cap="none" normalizeH="0" baseline="0" dirty="0" smtClean="0">
              <a:ln>
                <a:noFill/>
              </a:ln>
              <a:solidFill>
                <a:schemeClr val="tx1"/>
              </a:solidFill>
              <a:effectLst/>
              <a:latin typeface="Arial" pitchFamily="34" charset="0"/>
            </a:endParaRPr>
          </a:p>
          <a:p>
            <a:pPr marL="1257300" lvl="2" indent="-342900" eaLnBrk="0" fontAlgn="base" hangingPunct="0">
              <a:spcBef>
                <a:spcPct val="0"/>
              </a:spcBef>
              <a:spcAft>
                <a:spcPct val="0"/>
              </a:spcAft>
              <a:buFont typeface="+mj-lt"/>
              <a:buAutoNum type="arabicPeriod"/>
              <a:tabLst>
                <a:tab pos="493713" algn="l"/>
                <a:tab pos="2359025" algn="l"/>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 Ягужинский	3) Э. Бирон</a:t>
            </a:r>
            <a:endParaRPr kumimoji="0" lang="ru-RU" b="0" i="0" u="none" strike="noStrike" cap="none" normalizeH="0" baseline="0" dirty="0" smtClean="0">
              <a:ln>
                <a:noFill/>
              </a:ln>
              <a:solidFill>
                <a:schemeClr val="tx1"/>
              </a:solidFill>
              <a:effectLst/>
              <a:latin typeface="Arial" pitchFamily="34" charset="0"/>
            </a:endParaRPr>
          </a:p>
          <a:p>
            <a:pPr marL="1257300" lvl="2" indent="-342900" eaLnBrk="0" fontAlgn="base" hangingPunct="0">
              <a:spcBef>
                <a:spcPct val="0"/>
              </a:spcBef>
              <a:spcAft>
                <a:spcPct val="0"/>
              </a:spcAft>
              <a:buFont typeface="+mj-lt"/>
              <a:buAutoNum type="arabicPeriod"/>
              <a:tabLst>
                <a:tab pos="493713" algn="l"/>
                <a:tab pos="2359025" algn="l"/>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Я. Брюс	</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4) Г. Потемкин</a:t>
            </a:r>
            <a:endParaRPr kumimoji="0" lang="ru-RU" b="0" i="0" u="none" strike="noStrike" cap="none" normalizeH="0" baseline="0" dirty="0" smtClean="0">
              <a:ln>
                <a:noFill/>
              </a:ln>
              <a:solidFill>
                <a:schemeClr val="tx1"/>
              </a:solidFill>
              <a:effectLst/>
              <a:latin typeface="Arial" pitchFamily="34" charset="0"/>
            </a:endParaRPr>
          </a:p>
        </p:txBody>
      </p:sp>
      <p:sp>
        <p:nvSpPr>
          <p:cNvPr id="3" name="Управляющая кнопка: далее 2">
            <a:hlinkClick r:id="" action="ppaction://hlinkshowjump?jump=nextslide" highlightClick="1"/>
          </p:cNvPr>
          <p:cNvSpPr/>
          <p:nvPr/>
        </p:nvSpPr>
        <p:spPr>
          <a:xfrm>
            <a:off x="928662" y="1285860"/>
            <a:ext cx="357190" cy="357190"/>
          </a:xfrm>
          <a:prstGeom prst="actionButtonForwardNex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ru-RU"/>
          </a:p>
        </p:txBody>
      </p:sp>
      <p:sp>
        <p:nvSpPr>
          <p:cNvPr id="4" name="Управляющая кнопка: далее 3">
            <a:hlinkClick r:id="rId2" action="ppaction://hlinksldjump" highlightClick="1"/>
          </p:cNvPr>
          <p:cNvSpPr/>
          <p:nvPr/>
        </p:nvSpPr>
        <p:spPr>
          <a:xfrm>
            <a:off x="5786446" y="1285860"/>
            <a:ext cx="357190" cy="428628"/>
          </a:xfrm>
          <a:prstGeom prst="actionButtonForwardNex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928794" y="0"/>
            <a:ext cx="7215206" cy="2585323"/>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ru-RU" b="1" dirty="0" smtClean="0">
                <a:latin typeface="Times New Roman" pitchFamily="18" charset="0"/>
                <a:cs typeface="Times New Roman" pitchFamily="18" charset="0"/>
              </a:rPr>
              <a:t>Степан Петрович Крашенинников</a:t>
            </a:r>
            <a:r>
              <a:rPr lang="ru-RU" dirty="0" smtClean="0">
                <a:latin typeface="Times New Roman" pitchFamily="18" charset="0"/>
                <a:cs typeface="Times New Roman" pitchFamily="18" charset="0"/>
              </a:rPr>
              <a:t> (31 октября (</a:t>
            </a:r>
            <a:r>
              <a:rPr lang="ru-RU" dirty="0" smtClean="0">
                <a:latin typeface="Times New Roman" pitchFamily="18" charset="0"/>
                <a:cs typeface="Times New Roman" pitchFamily="18" charset="0"/>
                <a:hlinkClick r:id="rId2" tooltip="11 ноября"/>
              </a:rPr>
              <a:t>11 ноября</a:t>
            </a:r>
            <a:r>
              <a:rPr lang="ru-RU" dirty="0" smtClean="0">
                <a:latin typeface="Times New Roman" pitchFamily="18" charset="0"/>
                <a:cs typeface="Times New Roman" pitchFamily="18" charset="0"/>
              </a:rPr>
              <a:t>) </a:t>
            </a:r>
            <a:r>
              <a:rPr lang="ru-RU" dirty="0" smtClean="0">
                <a:latin typeface="Times New Roman" pitchFamily="18" charset="0"/>
                <a:cs typeface="Times New Roman" pitchFamily="18" charset="0"/>
                <a:hlinkClick r:id="rId3" tooltip="1711"/>
              </a:rPr>
              <a:t>1711</a:t>
            </a:r>
            <a:r>
              <a:rPr lang="ru-RU" baseline="30000" dirty="0" smtClean="0">
                <a:latin typeface="Times New Roman" pitchFamily="18" charset="0"/>
                <a:cs typeface="Times New Roman" pitchFamily="18" charset="0"/>
                <a:hlinkClick r:id="rId4"/>
              </a:rPr>
              <a:t>[1]</a:t>
            </a:r>
            <a:r>
              <a:rPr lang="ru-RU" dirty="0" smtClean="0">
                <a:latin typeface="Times New Roman" pitchFamily="18" charset="0"/>
                <a:cs typeface="Times New Roman" pitchFamily="18" charset="0"/>
              </a:rPr>
              <a:t>, </a:t>
            </a:r>
            <a:r>
              <a:rPr lang="ru-RU" dirty="0" smtClean="0">
                <a:latin typeface="Times New Roman" pitchFamily="18" charset="0"/>
                <a:cs typeface="Times New Roman" pitchFamily="18" charset="0"/>
                <a:hlinkClick r:id="rId5" tooltip="Москва"/>
              </a:rPr>
              <a:t>Москва</a:t>
            </a:r>
            <a:r>
              <a:rPr lang="ru-RU" dirty="0" smtClean="0">
                <a:latin typeface="Times New Roman" pitchFamily="18" charset="0"/>
                <a:cs typeface="Times New Roman" pitchFamily="18" charset="0"/>
              </a:rPr>
              <a:t> — 25 февраля (</a:t>
            </a:r>
            <a:r>
              <a:rPr lang="ru-RU" dirty="0" smtClean="0">
                <a:latin typeface="Times New Roman" pitchFamily="18" charset="0"/>
                <a:cs typeface="Times New Roman" pitchFamily="18" charset="0"/>
                <a:hlinkClick r:id="rId6" tooltip="8 марта"/>
              </a:rPr>
              <a:t>8 марта</a:t>
            </a:r>
            <a:r>
              <a:rPr lang="ru-RU" dirty="0" smtClean="0">
                <a:latin typeface="Times New Roman" pitchFamily="18" charset="0"/>
                <a:cs typeface="Times New Roman" pitchFamily="18" charset="0"/>
              </a:rPr>
              <a:t>) </a:t>
            </a:r>
            <a:r>
              <a:rPr lang="ru-RU" dirty="0" smtClean="0">
                <a:latin typeface="Times New Roman" pitchFamily="18" charset="0"/>
                <a:cs typeface="Times New Roman" pitchFamily="18" charset="0"/>
                <a:hlinkClick r:id="rId7" tooltip="1755"/>
              </a:rPr>
              <a:t>1755</a:t>
            </a:r>
            <a:r>
              <a:rPr lang="ru-RU" dirty="0" smtClean="0">
                <a:latin typeface="Times New Roman" pitchFamily="18" charset="0"/>
                <a:cs typeface="Times New Roman" pitchFamily="18" charset="0"/>
              </a:rPr>
              <a:t>, </a:t>
            </a:r>
            <a:r>
              <a:rPr lang="ru-RU" dirty="0" smtClean="0">
                <a:latin typeface="Times New Roman" pitchFamily="18" charset="0"/>
                <a:cs typeface="Times New Roman" pitchFamily="18" charset="0"/>
                <a:hlinkClick r:id="rId8" tooltip="Санкт-Петербург"/>
              </a:rPr>
              <a:t>Санкт-Петербург</a:t>
            </a:r>
            <a:r>
              <a:rPr lang="ru-RU" dirty="0" smtClean="0">
                <a:latin typeface="Times New Roman" pitchFamily="18" charset="0"/>
                <a:cs typeface="Times New Roman" pitchFamily="18" charset="0"/>
              </a:rPr>
              <a:t>) — русский </a:t>
            </a:r>
            <a:r>
              <a:rPr lang="ru-RU" dirty="0" smtClean="0">
                <a:latin typeface="Times New Roman" pitchFamily="18" charset="0"/>
                <a:cs typeface="Times New Roman" pitchFamily="18" charset="0"/>
                <a:hlinkClick r:id="rId9" tooltip="Ботаника"/>
              </a:rPr>
              <a:t>ботаник</a:t>
            </a:r>
            <a:r>
              <a:rPr lang="ru-RU" dirty="0" smtClean="0">
                <a:latin typeface="Times New Roman" pitchFamily="18" charset="0"/>
                <a:cs typeface="Times New Roman" pitchFamily="18" charset="0"/>
              </a:rPr>
              <a:t>, </a:t>
            </a:r>
            <a:r>
              <a:rPr lang="ru-RU" dirty="0" smtClean="0">
                <a:latin typeface="Times New Roman" pitchFamily="18" charset="0"/>
                <a:cs typeface="Times New Roman" pitchFamily="18" charset="0"/>
                <a:hlinkClick r:id="rId10" tooltip="Этнограф"/>
              </a:rPr>
              <a:t>этнограф</a:t>
            </a:r>
            <a:r>
              <a:rPr lang="ru-RU" dirty="0" smtClean="0">
                <a:latin typeface="Times New Roman" pitchFamily="18" charset="0"/>
                <a:cs typeface="Times New Roman" pitchFamily="18" charset="0"/>
              </a:rPr>
              <a:t>, </a:t>
            </a:r>
            <a:r>
              <a:rPr lang="ru-RU" dirty="0" smtClean="0">
                <a:latin typeface="Times New Roman" pitchFamily="18" charset="0"/>
                <a:cs typeface="Times New Roman" pitchFamily="18" charset="0"/>
                <a:hlinkClick r:id="rId11" tooltip="Географ"/>
              </a:rPr>
              <a:t>географ</a:t>
            </a:r>
            <a:r>
              <a:rPr lang="ru-RU" dirty="0" smtClean="0">
                <a:latin typeface="Times New Roman" pitchFamily="18" charset="0"/>
                <a:cs typeface="Times New Roman" pitchFamily="18" charset="0"/>
              </a:rPr>
              <a:t>, путешественник, исследователь Сибири и </a:t>
            </a:r>
            <a:r>
              <a:rPr lang="ru-RU" dirty="0" smtClean="0">
                <a:latin typeface="Times New Roman" pitchFamily="18" charset="0"/>
                <a:cs typeface="Times New Roman" pitchFamily="18" charset="0"/>
                <a:hlinkClick r:id="rId12" tooltip="Полуостров Камчатка"/>
              </a:rPr>
              <a:t>Камчатки</a:t>
            </a:r>
            <a:r>
              <a:rPr lang="ru-RU" dirty="0" smtClean="0">
                <a:latin typeface="Times New Roman" pitchFamily="18" charset="0"/>
                <a:cs typeface="Times New Roman" pitchFamily="18" charset="0"/>
              </a:rPr>
              <a:t>.</a:t>
            </a:r>
          </a:p>
          <a:p>
            <a:r>
              <a:rPr lang="ru-RU" dirty="0" smtClean="0">
                <a:latin typeface="Times New Roman" pitchFamily="18" charset="0"/>
                <a:cs typeface="Times New Roman" pitchFamily="18" charset="0"/>
                <a:hlinkClick r:id="rId13" tooltip="Адъюнкт"/>
              </a:rPr>
              <a:t>Адъюнкт</a:t>
            </a:r>
            <a:r>
              <a:rPr lang="ru-RU" dirty="0" smtClean="0">
                <a:latin typeface="Times New Roman" pitchFamily="18" charset="0"/>
                <a:cs typeface="Times New Roman" pitchFamily="18" charset="0"/>
              </a:rPr>
              <a:t> натуральной истории и ботаники </a:t>
            </a:r>
            <a:r>
              <a:rPr lang="ru-RU" dirty="0" smtClean="0">
                <a:latin typeface="Times New Roman" pitchFamily="18" charset="0"/>
                <a:cs typeface="Times New Roman" pitchFamily="18" charset="0"/>
                <a:hlinkClick r:id="rId14" tooltip="Петербургская Академия наук"/>
              </a:rPr>
              <a:t>Петербургской Академии наук</a:t>
            </a:r>
            <a:r>
              <a:rPr lang="ru-RU" dirty="0" smtClean="0">
                <a:latin typeface="Times New Roman" pitchFamily="18" charset="0"/>
                <a:cs typeface="Times New Roman" pitchFamily="18" charset="0"/>
              </a:rPr>
              <a:t> (</a:t>
            </a:r>
            <a:r>
              <a:rPr lang="ru-RU" dirty="0" smtClean="0">
                <a:latin typeface="Times New Roman" pitchFamily="18" charset="0"/>
                <a:cs typeface="Times New Roman" pitchFamily="18" charset="0"/>
                <a:hlinkClick r:id="rId15" tooltip="1745"/>
              </a:rPr>
              <a:t>1745</a:t>
            </a:r>
            <a:r>
              <a:rPr lang="ru-RU" dirty="0" smtClean="0">
                <a:latin typeface="Times New Roman" pitchFamily="18" charset="0"/>
                <a:cs typeface="Times New Roman" pitchFamily="18" charset="0"/>
              </a:rPr>
              <a:t>). Академик Российской Академии наук (1745). Первый русский профессор натуральной истории и ботаники Академии наук (</a:t>
            </a:r>
            <a:r>
              <a:rPr lang="ru-RU" dirty="0" smtClean="0">
                <a:latin typeface="Times New Roman" pitchFamily="18" charset="0"/>
                <a:cs typeface="Times New Roman" pitchFamily="18" charset="0"/>
                <a:hlinkClick r:id="rId16" tooltip="1750"/>
              </a:rPr>
              <a:t>1750</a:t>
            </a:r>
            <a:r>
              <a:rPr lang="ru-RU" dirty="0" smtClean="0">
                <a:latin typeface="Times New Roman" pitchFamily="18" charset="0"/>
                <a:cs typeface="Times New Roman" pitchFamily="18" charset="0"/>
              </a:rPr>
              <a:t>). Ректор </a:t>
            </a:r>
            <a:r>
              <a:rPr lang="ru-RU" dirty="0" smtClean="0">
                <a:latin typeface="Times New Roman" pitchFamily="18" charset="0"/>
                <a:cs typeface="Times New Roman" pitchFamily="18" charset="0"/>
                <a:hlinkClick r:id="rId17" tooltip="Академический университет"/>
              </a:rPr>
              <a:t>Университета Академии наук</a:t>
            </a:r>
            <a:r>
              <a:rPr lang="ru-RU" dirty="0" smtClean="0">
                <a:latin typeface="Times New Roman" pitchFamily="18" charset="0"/>
                <a:cs typeface="Times New Roman" pitchFamily="18" charset="0"/>
              </a:rPr>
              <a:t> и инспектор Академической гимназии (1750).</a:t>
            </a:r>
            <a:endParaRPr lang="ru-RU" dirty="0">
              <a:latin typeface="Times New Roman" pitchFamily="18" charset="0"/>
              <a:cs typeface="Times New Roman" pitchFamily="18" charset="0"/>
            </a:endParaRPr>
          </a:p>
        </p:txBody>
      </p:sp>
      <p:pic>
        <p:nvPicPr>
          <p:cNvPr id="53250" name="Picture 2"/>
          <p:cNvPicPr>
            <a:picLocks noChangeAspect="1" noChangeArrowheads="1"/>
          </p:cNvPicPr>
          <p:nvPr/>
        </p:nvPicPr>
        <p:blipFill>
          <a:blip r:embed="rId18" cstate="email"/>
          <a:srcRect/>
          <a:stretch>
            <a:fillRect/>
          </a:stretch>
        </p:blipFill>
        <p:spPr bwMode="auto">
          <a:xfrm>
            <a:off x="0" y="0"/>
            <a:ext cx="1928794" cy="2642184"/>
          </a:xfrm>
          <a:prstGeom prst="rect">
            <a:avLst/>
          </a:prstGeom>
          <a:noFill/>
          <a:ln w="9525">
            <a:noFill/>
            <a:miter lim="800000"/>
            <a:headEnd/>
            <a:tailEnd/>
          </a:ln>
        </p:spPr>
      </p:pic>
      <p:sp>
        <p:nvSpPr>
          <p:cNvPr id="4" name="Прямоугольник 3"/>
          <p:cNvSpPr/>
          <p:nvPr/>
        </p:nvSpPr>
        <p:spPr>
          <a:xfrm>
            <a:off x="1928794" y="2714620"/>
            <a:ext cx="7215206" cy="249299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ru-RU" sz="1200" dirty="0" smtClean="0">
                <a:solidFill>
                  <a:schemeClr val="dk1"/>
                </a:solidFill>
                <a:latin typeface="Times New Roman" pitchFamily="18" charset="0"/>
                <a:cs typeface="Times New Roman" pitchFamily="18" charset="0"/>
              </a:rPr>
              <a:t>Василий Кириллович Тредиаковский (Тредьяковский) (5 марта (</a:t>
            </a:r>
            <a:r>
              <a:rPr lang="ru-RU" sz="1200" dirty="0" smtClean="0">
                <a:solidFill>
                  <a:schemeClr val="dk1"/>
                </a:solidFill>
                <a:latin typeface="Times New Roman" pitchFamily="18" charset="0"/>
                <a:cs typeface="Times New Roman" pitchFamily="18" charset="0"/>
                <a:hlinkClick r:id="rId19" tooltip="22 февраля"/>
              </a:rPr>
              <a:t>22 февраля</a:t>
            </a:r>
            <a:r>
              <a:rPr lang="ru-RU" sz="1200" dirty="0" smtClean="0">
                <a:solidFill>
                  <a:schemeClr val="dk1"/>
                </a:solidFill>
                <a:latin typeface="Times New Roman" pitchFamily="18" charset="0"/>
                <a:cs typeface="Times New Roman" pitchFamily="18" charset="0"/>
              </a:rPr>
              <a:t>) </a:t>
            </a:r>
            <a:r>
              <a:rPr lang="ru-RU" sz="1200" dirty="0" smtClean="0">
                <a:solidFill>
                  <a:schemeClr val="dk1"/>
                </a:solidFill>
                <a:latin typeface="Times New Roman" pitchFamily="18" charset="0"/>
                <a:cs typeface="Times New Roman" pitchFamily="18" charset="0"/>
                <a:hlinkClick r:id="rId20" tooltip="1703 год"/>
              </a:rPr>
              <a:t>1703</a:t>
            </a:r>
            <a:r>
              <a:rPr lang="ru-RU" sz="1200" dirty="0" smtClean="0">
                <a:solidFill>
                  <a:schemeClr val="dk1"/>
                </a:solidFill>
                <a:latin typeface="Times New Roman" pitchFamily="18" charset="0"/>
                <a:cs typeface="Times New Roman" pitchFamily="18" charset="0"/>
              </a:rPr>
              <a:t>(17030222) — </a:t>
            </a:r>
            <a:r>
              <a:rPr lang="ru-RU" sz="1200" dirty="0" smtClean="0">
                <a:solidFill>
                  <a:schemeClr val="dk1"/>
                </a:solidFill>
                <a:latin typeface="Times New Roman" pitchFamily="18" charset="0"/>
                <a:cs typeface="Times New Roman" pitchFamily="18" charset="0"/>
                <a:hlinkClick r:id="rId21" tooltip="6 августа"/>
              </a:rPr>
              <a:t>17 (6) августа</a:t>
            </a:r>
            <a:r>
              <a:rPr lang="ru-RU" sz="1200" dirty="0" smtClean="0">
                <a:solidFill>
                  <a:schemeClr val="dk1"/>
                </a:solidFill>
                <a:latin typeface="Times New Roman" pitchFamily="18" charset="0"/>
                <a:cs typeface="Times New Roman" pitchFamily="18" charset="0"/>
              </a:rPr>
              <a:t> </a:t>
            </a:r>
            <a:r>
              <a:rPr lang="ru-RU" sz="1200" dirty="0" smtClean="0">
                <a:solidFill>
                  <a:schemeClr val="dk1"/>
                </a:solidFill>
                <a:latin typeface="Times New Roman" pitchFamily="18" charset="0"/>
                <a:cs typeface="Times New Roman" pitchFamily="18" charset="0"/>
                <a:hlinkClick r:id="rId22" tooltip="1769 год"/>
              </a:rPr>
              <a:t>1769</a:t>
            </a:r>
            <a:r>
              <a:rPr lang="ru-RU" sz="1200" dirty="0" smtClean="0">
                <a:solidFill>
                  <a:schemeClr val="dk1"/>
                </a:solidFill>
                <a:latin typeface="Times New Roman" pitchFamily="18" charset="0"/>
                <a:cs typeface="Times New Roman" pitchFamily="18" charset="0"/>
              </a:rPr>
              <a:t>) — известный русский учёный и поэт </a:t>
            </a:r>
            <a:r>
              <a:rPr lang="ru-RU" sz="1200" dirty="0" smtClean="0">
                <a:solidFill>
                  <a:schemeClr val="dk1"/>
                </a:solidFill>
                <a:latin typeface="Times New Roman" pitchFamily="18" charset="0"/>
                <a:cs typeface="Times New Roman" pitchFamily="18" charset="0"/>
                <a:hlinkClick r:id="rId23" tooltip="XVIII век"/>
              </a:rPr>
              <a:t>XVIII века</a:t>
            </a:r>
            <a:r>
              <a:rPr lang="ru-RU" sz="1200" dirty="0" smtClean="0">
                <a:solidFill>
                  <a:schemeClr val="dk1"/>
                </a:solidFill>
                <a:latin typeface="Times New Roman" pitchFamily="18" charset="0"/>
                <a:cs typeface="Times New Roman" pitchFamily="18" charset="0"/>
              </a:rPr>
              <a:t>.</a:t>
            </a:r>
            <a:r>
              <a:rPr lang="ru-RU" sz="1200" dirty="0" smtClean="0">
                <a:latin typeface="Times New Roman" pitchFamily="18" charset="0"/>
                <a:cs typeface="Times New Roman" pitchFamily="18" charset="0"/>
              </a:rPr>
              <a:t> Тредиаковский стал </a:t>
            </a:r>
            <a:r>
              <a:rPr lang="ru-RU" sz="1200" dirty="0" err="1" smtClean="0">
                <a:latin typeface="Times New Roman" pitchFamily="18" charset="0"/>
                <a:cs typeface="Times New Roman" pitchFamily="18" charset="0"/>
              </a:rPr>
              <a:t>придвордным</a:t>
            </a:r>
            <a:r>
              <a:rPr lang="ru-RU" sz="1200" dirty="0" smtClean="0">
                <a:latin typeface="Times New Roman" pitchFamily="18" charset="0"/>
                <a:cs typeface="Times New Roman" pitchFamily="18" charset="0"/>
              </a:rPr>
              <a:t> поэтом </a:t>
            </a:r>
            <a:r>
              <a:rPr lang="ru-RU" sz="1200" dirty="0" smtClean="0">
                <a:latin typeface="Times New Roman" pitchFamily="18" charset="0"/>
                <a:cs typeface="Times New Roman" pitchFamily="18" charset="0"/>
                <a:hlinkClick r:id="rId24" tooltip="Анна Иоанновна"/>
              </a:rPr>
              <a:t>Анны Иоанновны</a:t>
            </a:r>
            <a:r>
              <a:rPr lang="ru-RU" sz="1200" dirty="0" smtClean="0">
                <a:latin typeface="Times New Roman" pitchFamily="18" charset="0"/>
                <a:cs typeface="Times New Roman" pitchFamily="18" charset="0"/>
              </a:rPr>
              <a:t>. В </a:t>
            </a:r>
            <a:r>
              <a:rPr lang="ru-RU" sz="1200" dirty="0" smtClean="0">
                <a:latin typeface="Times New Roman" pitchFamily="18" charset="0"/>
                <a:cs typeface="Times New Roman" pitchFamily="18" charset="0"/>
                <a:hlinkClick r:id="rId25" tooltip="1733"/>
              </a:rPr>
              <a:t>1733</a:t>
            </a:r>
            <a:r>
              <a:rPr lang="ru-RU" sz="1200" dirty="0" smtClean="0">
                <a:latin typeface="Times New Roman" pitchFamily="18" charset="0"/>
                <a:cs typeface="Times New Roman" pitchFamily="18" charset="0"/>
              </a:rPr>
              <a:t> он был принят на службу в Академию Наук с обязательством «вычищать язык русской, </a:t>
            </a:r>
            <a:r>
              <a:rPr lang="ru-RU" sz="1200" dirty="0" err="1" smtClean="0">
                <a:latin typeface="Times New Roman" pitchFamily="18" charset="0"/>
                <a:cs typeface="Times New Roman" pitchFamily="18" charset="0"/>
              </a:rPr>
              <a:t>пишучи</a:t>
            </a:r>
            <a:r>
              <a:rPr lang="ru-RU" sz="1200" dirty="0" smtClean="0">
                <a:latin typeface="Times New Roman" pitchFamily="18" charset="0"/>
                <a:cs typeface="Times New Roman" pitchFamily="18" charset="0"/>
              </a:rPr>
              <a:t> как стихами, так и не стихами; давать лекции, ежели от него потребовано будет; окончить грамматику, которую он начал, и трудиться совокупно с </a:t>
            </a:r>
            <a:r>
              <a:rPr lang="ru-RU" sz="1200" dirty="0" err="1" smtClean="0">
                <a:latin typeface="Times New Roman" pitchFamily="18" charset="0"/>
                <a:cs typeface="Times New Roman" pitchFamily="18" charset="0"/>
              </a:rPr>
              <a:t>прочиими</a:t>
            </a:r>
            <a:r>
              <a:rPr lang="ru-RU" sz="1200" dirty="0" smtClean="0">
                <a:latin typeface="Times New Roman" pitchFamily="18" charset="0"/>
                <a:cs typeface="Times New Roman" pitchFamily="18" charset="0"/>
              </a:rPr>
              <a:t> над </a:t>
            </a:r>
            <a:r>
              <a:rPr lang="ru-RU" sz="1200" dirty="0" err="1" smtClean="0">
                <a:latin typeface="Times New Roman" pitchFamily="18" charset="0"/>
                <a:cs typeface="Times New Roman" pitchFamily="18" charset="0"/>
              </a:rPr>
              <a:t>дикционарием</a:t>
            </a:r>
            <a:r>
              <a:rPr lang="ru-RU" sz="1200" dirty="0" smtClean="0">
                <a:latin typeface="Times New Roman" pitchFamily="18" charset="0"/>
                <a:cs typeface="Times New Roman" pitchFamily="18" charset="0"/>
              </a:rPr>
              <a:t> русским; переводить с французского на русской язык все, что ему дастся».</a:t>
            </a:r>
          </a:p>
          <a:p>
            <a:r>
              <a:rPr lang="ru-RU" sz="1200" dirty="0" smtClean="0">
                <a:latin typeface="Times New Roman" pitchFamily="18" charset="0"/>
                <a:cs typeface="Times New Roman" pitchFamily="18" charset="0"/>
              </a:rPr>
              <a:t>С начала </a:t>
            </a:r>
            <a:r>
              <a:rPr lang="ru-RU" sz="1200" dirty="0" smtClean="0">
                <a:latin typeface="Times New Roman" pitchFamily="18" charset="0"/>
                <a:cs typeface="Times New Roman" pitchFamily="18" charset="0"/>
                <a:hlinkClick r:id="rId26" tooltip="1740 год"/>
              </a:rPr>
              <a:t>1740 годов</a:t>
            </a:r>
            <a:r>
              <a:rPr lang="ru-RU" sz="1200" dirty="0" smtClean="0">
                <a:latin typeface="Times New Roman" pitchFamily="18" charset="0"/>
                <a:cs typeface="Times New Roman" pitchFamily="18" charset="0"/>
              </a:rPr>
              <a:t> поэтическая слава </a:t>
            </a:r>
            <a:r>
              <a:rPr lang="ru-RU" sz="1200" dirty="0" smtClean="0">
                <a:latin typeface="Times New Roman" pitchFamily="18" charset="0"/>
                <a:cs typeface="Times New Roman" pitchFamily="18" charset="0"/>
                <a:hlinkClick r:id="rId27" tooltip="Ломоносов, Михаил Васильевич"/>
              </a:rPr>
              <a:t>Ломоносова</a:t>
            </a:r>
            <a:r>
              <a:rPr lang="ru-RU" sz="1200" dirty="0" smtClean="0">
                <a:latin typeface="Times New Roman" pitchFamily="18" charset="0"/>
                <a:cs typeface="Times New Roman" pitchFamily="18" charset="0"/>
              </a:rPr>
              <a:t> затмила Тредиаковского, а смерть Анны Иоановны и приход в </a:t>
            </a:r>
            <a:r>
              <a:rPr lang="ru-RU" sz="1200" dirty="0" smtClean="0">
                <a:latin typeface="Times New Roman" pitchFamily="18" charset="0"/>
                <a:cs typeface="Times New Roman" pitchFamily="18" charset="0"/>
                <a:hlinkClick r:id="rId28" tooltip="1741"/>
              </a:rPr>
              <a:t>1741</a:t>
            </a:r>
            <a:r>
              <a:rPr lang="ru-RU" sz="1200" dirty="0" smtClean="0">
                <a:latin typeface="Times New Roman" pitchFamily="18" charset="0"/>
                <a:cs typeface="Times New Roman" pitchFamily="18" charset="0"/>
              </a:rPr>
              <a:t> к власти </a:t>
            </a:r>
            <a:r>
              <a:rPr lang="ru-RU" sz="1200" dirty="0" smtClean="0">
                <a:latin typeface="Times New Roman" pitchFamily="18" charset="0"/>
                <a:cs typeface="Times New Roman" pitchFamily="18" charset="0"/>
                <a:hlinkClick r:id="rId29" tooltip="Елизавета Петровна"/>
              </a:rPr>
              <a:t>Елизаветы</a:t>
            </a:r>
            <a:r>
              <a:rPr lang="ru-RU" sz="1200" dirty="0" smtClean="0">
                <a:latin typeface="Times New Roman" pitchFamily="18" charset="0"/>
                <a:cs typeface="Times New Roman" pitchFamily="18" charset="0"/>
              </a:rPr>
              <a:t> ухудшила положение Тредиаковского при дворе. Следующие годы Тредиаковский жил в крайней нужде, и его свадьба в </a:t>
            </a:r>
            <a:r>
              <a:rPr lang="ru-RU" sz="1200" dirty="0" smtClean="0">
                <a:latin typeface="Times New Roman" pitchFamily="18" charset="0"/>
                <a:cs typeface="Times New Roman" pitchFamily="18" charset="0"/>
                <a:hlinkClick r:id="rId30" tooltip="1742 год"/>
              </a:rPr>
              <a:t>1742 году</a:t>
            </a:r>
            <a:r>
              <a:rPr lang="ru-RU" sz="1200" dirty="0" smtClean="0">
                <a:latin typeface="Times New Roman" pitchFamily="18" charset="0"/>
                <a:cs typeface="Times New Roman" pitchFamily="18" charset="0"/>
              </a:rPr>
              <a:t> только усугубила это положение. Лишь в </a:t>
            </a:r>
            <a:r>
              <a:rPr lang="ru-RU" sz="1200" dirty="0" smtClean="0">
                <a:latin typeface="Times New Roman" pitchFamily="18" charset="0"/>
                <a:cs typeface="Times New Roman" pitchFamily="18" charset="0"/>
                <a:hlinkClick r:id="rId15" tooltip="1745"/>
              </a:rPr>
              <a:t>1745</a:t>
            </a:r>
            <a:r>
              <a:rPr lang="ru-RU" sz="1200" dirty="0" smtClean="0">
                <a:latin typeface="Times New Roman" pitchFamily="18" charset="0"/>
                <a:cs typeface="Times New Roman" pitchFamily="18" charset="0"/>
              </a:rPr>
              <a:t> одновременно с </a:t>
            </a:r>
            <a:r>
              <a:rPr lang="ru-RU" sz="1200" dirty="0" smtClean="0">
                <a:latin typeface="Times New Roman" pitchFamily="18" charset="0"/>
                <a:cs typeface="Times New Roman" pitchFamily="18" charset="0"/>
                <a:hlinkClick r:id="rId27" tooltip="Ломоносов, Михаил Васильевич"/>
              </a:rPr>
              <a:t>Ломоносовым</a:t>
            </a:r>
            <a:r>
              <a:rPr lang="ru-RU" sz="1200" dirty="0" smtClean="0">
                <a:latin typeface="Times New Roman" pitchFamily="18" charset="0"/>
                <a:cs typeface="Times New Roman" pitchFamily="18" charset="0"/>
              </a:rPr>
              <a:t> его назначили профессором Академии по кафедре элоквенции, и это улучшило его материальное состояние.</a:t>
            </a:r>
          </a:p>
          <a:p>
            <a:r>
              <a:rPr lang="ru-RU" sz="1200" dirty="0" smtClean="0">
                <a:latin typeface="Times New Roman" pitchFamily="18" charset="0"/>
                <a:cs typeface="Times New Roman" pitchFamily="18" charset="0"/>
              </a:rPr>
              <a:t>Тредиаковский активно занимался переводами и издал </a:t>
            </a:r>
            <a:r>
              <a:rPr lang="ru-RU" sz="1200" dirty="0" err="1" smtClean="0">
                <a:latin typeface="Times New Roman" pitchFamily="18" charset="0"/>
                <a:cs typeface="Times New Roman" pitchFamily="18" charset="0"/>
              </a:rPr>
              <a:t>девятитомную</a:t>
            </a:r>
            <a:r>
              <a:rPr lang="ru-RU" sz="1200" dirty="0" smtClean="0">
                <a:latin typeface="Times New Roman" pitchFamily="18" charset="0"/>
                <a:cs typeface="Times New Roman" pitchFamily="18" charset="0"/>
              </a:rPr>
              <a:t> «Древнюю историю» </a:t>
            </a:r>
            <a:r>
              <a:rPr lang="ru-RU" sz="1200" dirty="0" err="1" smtClean="0">
                <a:latin typeface="Times New Roman" pitchFamily="18" charset="0"/>
                <a:cs typeface="Times New Roman" pitchFamily="18" charset="0"/>
              </a:rPr>
              <a:t>Ролленя</a:t>
            </a:r>
            <a:r>
              <a:rPr lang="ru-RU" sz="1200" dirty="0" smtClean="0">
                <a:latin typeface="Times New Roman" pitchFamily="18" charset="0"/>
                <a:cs typeface="Times New Roman" pitchFamily="18" charset="0"/>
              </a:rPr>
              <a:t>, и </a:t>
            </a:r>
            <a:r>
              <a:rPr lang="ru-RU" sz="1200" dirty="0" err="1" smtClean="0">
                <a:latin typeface="Times New Roman" pitchFamily="18" charset="0"/>
                <a:cs typeface="Times New Roman" pitchFamily="18" charset="0"/>
              </a:rPr>
              <a:t>шестнадцатитомную</a:t>
            </a:r>
            <a:r>
              <a:rPr lang="ru-RU" sz="1200" dirty="0" smtClean="0">
                <a:latin typeface="Times New Roman" pitchFamily="18" charset="0"/>
                <a:cs typeface="Times New Roman" pitchFamily="18" charset="0"/>
              </a:rPr>
              <a:t> «Римскую историю» того же автора.</a:t>
            </a:r>
            <a:endParaRPr lang="ru-RU" dirty="0" smtClean="0">
              <a:solidFill>
                <a:schemeClr val="dk1"/>
              </a:solidFill>
              <a:latin typeface="Times New Roman" pitchFamily="18" charset="0"/>
              <a:cs typeface="Times New Roman" pitchFamily="18" charset="0"/>
            </a:endParaRPr>
          </a:p>
        </p:txBody>
      </p:sp>
      <p:pic>
        <p:nvPicPr>
          <p:cNvPr id="53251" name="Picture 3"/>
          <p:cNvPicPr>
            <a:picLocks noChangeAspect="1" noChangeArrowheads="1"/>
          </p:cNvPicPr>
          <p:nvPr/>
        </p:nvPicPr>
        <p:blipFill>
          <a:blip r:embed="rId31" cstate="email"/>
          <a:srcRect/>
          <a:stretch>
            <a:fillRect/>
          </a:stretch>
        </p:blipFill>
        <p:spPr bwMode="auto">
          <a:xfrm>
            <a:off x="0" y="2643182"/>
            <a:ext cx="1905000" cy="2505075"/>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14282" y="4949785"/>
            <a:ext cx="3786214" cy="190821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ru-RU" sz="1400" b="1" dirty="0" smtClean="0">
                <a:latin typeface="Times New Roman" pitchFamily="18" charset="0"/>
                <a:cs typeface="Times New Roman" pitchFamily="18" charset="0"/>
              </a:rPr>
              <a:t>Успенский собор Московского Кремля </a:t>
            </a:r>
            <a:r>
              <a:rPr lang="ru-RU" sz="1400" dirty="0" smtClean="0">
                <a:latin typeface="Times New Roman" pitchFamily="18" charset="0"/>
                <a:cs typeface="Times New Roman" pitchFamily="18" charset="0"/>
              </a:rPr>
              <a:t>— </a:t>
            </a:r>
            <a:r>
              <a:rPr lang="ru-RU" sz="1400" dirty="0" smtClean="0">
                <a:latin typeface="Times New Roman" pitchFamily="18" charset="0"/>
                <a:cs typeface="Times New Roman" pitchFamily="18" charset="0"/>
                <a:hlinkClick r:id="rId2" tooltip="Православный храм"/>
              </a:rPr>
              <a:t>православный храм</a:t>
            </a:r>
            <a:r>
              <a:rPr lang="ru-RU" sz="1400" dirty="0" smtClean="0">
                <a:latin typeface="Times New Roman" pitchFamily="18" charset="0"/>
                <a:cs typeface="Times New Roman" pitchFamily="18" charset="0"/>
              </a:rPr>
              <a:t>, расположенный на </a:t>
            </a:r>
            <a:r>
              <a:rPr lang="ru-RU" sz="1400" dirty="0" smtClean="0">
                <a:latin typeface="Times New Roman" pitchFamily="18" charset="0"/>
                <a:cs typeface="Times New Roman" pitchFamily="18" charset="0"/>
                <a:hlinkClick r:id="rId3" tooltip="Соборная площадь (Москва)"/>
              </a:rPr>
              <a:t>Соборной площади</a:t>
            </a:r>
            <a:r>
              <a:rPr lang="ru-RU" sz="1400" dirty="0" smtClean="0">
                <a:latin typeface="Times New Roman" pitchFamily="18" charset="0"/>
                <a:cs typeface="Times New Roman" pitchFamily="18" charset="0"/>
              </a:rPr>
              <a:t> </a:t>
            </a:r>
            <a:r>
              <a:rPr lang="ru-RU" sz="1400" dirty="0" smtClean="0">
                <a:latin typeface="Times New Roman" pitchFamily="18" charset="0"/>
                <a:cs typeface="Times New Roman" pitchFamily="18" charset="0"/>
                <a:hlinkClick r:id="rId4" tooltip="Московский Кремль"/>
              </a:rPr>
              <a:t>Московского Кремля</a:t>
            </a:r>
            <a:r>
              <a:rPr lang="ru-RU" sz="1400" dirty="0" smtClean="0">
                <a:latin typeface="Times New Roman" pitchFamily="18" charset="0"/>
                <a:cs typeface="Times New Roman" pitchFamily="18" charset="0"/>
              </a:rPr>
              <a:t>. Сооружён в </a:t>
            </a:r>
            <a:r>
              <a:rPr lang="ru-RU" sz="1400" dirty="0" smtClean="0">
                <a:latin typeface="Times New Roman" pitchFamily="18" charset="0"/>
                <a:cs typeface="Times New Roman" pitchFamily="18" charset="0"/>
                <a:hlinkClick r:id="rId5" tooltip="1475"/>
              </a:rPr>
              <a:t>1475</a:t>
            </a:r>
            <a:r>
              <a:rPr lang="ru-RU" sz="1400" dirty="0" smtClean="0">
                <a:latin typeface="Times New Roman" pitchFamily="18" charset="0"/>
                <a:cs typeface="Times New Roman" pitchFamily="18" charset="0"/>
              </a:rPr>
              <a:t>—</a:t>
            </a:r>
            <a:r>
              <a:rPr lang="ru-RU" sz="1400" dirty="0" smtClean="0">
                <a:latin typeface="Times New Roman" pitchFamily="18" charset="0"/>
                <a:cs typeface="Times New Roman" pitchFamily="18" charset="0"/>
                <a:hlinkClick r:id="rId6" tooltip="1479"/>
              </a:rPr>
              <a:t>1479</a:t>
            </a:r>
            <a:r>
              <a:rPr lang="ru-RU" sz="1400" dirty="0" smtClean="0">
                <a:latin typeface="Times New Roman" pitchFamily="18" charset="0"/>
                <a:cs typeface="Times New Roman" pitchFamily="18" charset="0"/>
              </a:rPr>
              <a:t> под руководством итальянского зодчего </a:t>
            </a:r>
            <a:r>
              <a:rPr lang="ru-RU" sz="1400" dirty="0" smtClean="0">
                <a:latin typeface="Times New Roman" pitchFamily="18" charset="0"/>
                <a:cs typeface="Times New Roman" pitchFamily="18" charset="0"/>
                <a:hlinkClick r:id="rId7" tooltip="Аристотель Фиораванти"/>
              </a:rPr>
              <a:t>Аристотеля </a:t>
            </a:r>
            <a:r>
              <a:rPr lang="ru-RU" sz="1400" dirty="0" err="1" smtClean="0">
                <a:latin typeface="Times New Roman" pitchFamily="18" charset="0"/>
                <a:cs typeface="Times New Roman" pitchFamily="18" charset="0"/>
                <a:hlinkClick r:id="rId7" tooltip="Аристотель Фиораванти"/>
              </a:rPr>
              <a:t>Фиораванти</a:t>
            </a:r>
            <a:r>
              <a:rPr lang="ru-RU" sz="1400" dirty="0" smtClean="0">
                <a:latin typeface="Times New Roman" pitchFamily="18" charset="0"/>
                <a:cs typeface="Times New Roman" pitchFamily="18" charset="0"/>
              </a:rPr>
              <a:t>. Главный храм </a:t>
            </a:r>
            <a:r>
              <a:rPr lang="ru-RU" sz="1400" dirty="0" smtClean="0">
                <a:latin typeface="Times New Roman" pitchFamily="18" charset="0"/>
                <a:cs typeface="Times New Roman" pitchFamily="18" charset="0"/>
                <a:hlinkClick r:id="rId8" tooltip="Московское государство"/>
              </a:rPr>
              <a:t>Московского государства</a:t>
            </a:r>
            <a:r>
              <a:rPr lang="ru-RU" sz="1400" dirty="0" smtClean="0">
                <a:latin typeface="Times New Roman" pitchFamily="18" charset="0"/>
                <a:cs typeface="Times New Roman" pitchFamily="18" charset="0"/>
              </a:rPr>
              <a:t>. Старейшее полностью сохранившееся здание Москвы</a:t>
            </a:r>
            <a:r>
              <a:rPr lang="ru-RU" sz="2000" dirty="0" smtClean="0">
                <a:solidFill>
                  <a:schemeClr val="dk1"/>
                </a:solidFill>
                <a:latin typeface="Times New Roman" pitchFamily="18" charset="0"/>
                <a:cs typeface="Times New Roman" pitchFamily="18" charset="0"/>
              </a:rPr>
              <a:t>.</a:t>
            </a:r>
          </a:p>
        </p:txBody>
      </p:sp>
      <p:pic>
        <p:nvPicPr>
          <p:cNvPr id="1026" name="Picture 2"/>
          <p:cNvPicPr>
            <a:picLocks noChangeAspect="1" noChangeArrowheads="1"/>
          </p:cNvPicPr>
          <p:nvPr/>
        </p:nvPicPr>
        <p:blipFill>
          <a:blip r:embed="rId9" cstate="email"/>
          <a:srcRect/>
          <a:stretch>
            <a:fillRect/>
          </a:stretch>
        </p:blipFill>
        <p:spPr bwMode="auto">
          <a:xfrm>
            <a:off x="285720" y="0"/>
            <a:ext cx="3714744" cy="4952991"/>
          </a:xfrm>
          <a:prstGeom prst="rect">
            <a:avLst/>
          </a:prstGeom>
          <a:noFill/>
          <a:ln w="9525">
            <a:noFill/>
            <a:miter lim="800000"/>
            <a:headEnd/>
            <a:tailEnd/>
          </a:ln>
        </p:spPr>
      </p:pic>
      <p:sp>
        <p:nvSpPr>
          <p:cNvPr id="6" name="Прямоугольник 5"/>
          <p:cNvSpPr/>
          <p:nvPr/>
        </p:nvSpPr>
        <p:spPr>
          <a:xfrm>
            <a:off x="5143504" y="5042118"/>
            <a:ext cx="3786182" cy="181588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ru-RU" sz="1400" b="1" dirty="0" err="1" smtClean="0">
                <a:solidFill>
                  <a:schemeClr val="dk1"/>
                </a:solidFill>
                <a:latin typeface="Times New Roman" pitchFamily="18" charset="0"/>
                <a:cs typeface="Times New Roman" pitchFamily="18" charset="0"/>
              </a:rPr>
              <a:t>Дми́триевский</a:t>
            </a:r>
            <a:r>
              <a:rPr lang="ru-RU" sz="1400" b="1" dirty="0" smtClean="0">
                <a:solidFill>
                  <a:schemeClr val="dk1"/>
                </a:solidFill>
                <a:latin typeface="Times New Roman" pitchFamily="18" charset="0"/>
                <a:cs typeface="Times New Roman" pitchFamily="18" charset="0"/>
              </a:rPr>
              <a:t> </a:t>
            </a:r>
            <a:r>
              <a:rPr lang="ru-RU" sz="1400" b="1" dirty="0" err="1" smtClean="0">
                <a:solidFill>
                  <a:schemeClr val="dk1"/>
                </a:solidFill>
                <a:latin typeface="Times New Roman" pitchFamily="18" charset="0"/>
                <a:cs typeface="Times New Roman" pitchFamily="18" charset="0"/>
              </a:rPr>
              <a:t>собо́р</a:t>
            </a:r>
            <a:r>
              <a:rPr lang="ru-RU" sz="1400" b="1" dirty="0" smtClean="0">
                <a:solidFill>
                  <a:schemeClr val="dk1"/>
                </a:solidFill>
                <a:latin typeface="Times New Roman" pitchFamily="18" charset="0"/>
                <a:cs typeface="Times New Roman" pitchFamily="18" charset="0"/>
              </a:rPr>
              <a:t> </a:t>
            </a:r>
            <a:r>
              <a:rPr lang="ru-RU" sz="1400" dirty="0" smtClean="0">
                <a:solidFill>
                  <a:schemeClr val="dk1"/>
                </a:solidFill>
                <a:latin typeface="Times New Roman" pitchFamily="18" charset="0"/>
                <a:cs typeface="Times New Roman" pitchFamily="18" charset="0"/>
              </a:rPr>
              <a:t>города </a:t>
            </a:r>
            <a:r>
              <a:rPr lang="ru-RU" sz="1400" dirty="0" smtClean="0">
                <a:solidFill>
                  <a:schemeClr val="dk1"/>
                </a:solidFill>
                <a:latin typeface="Times New Roman" pitchFamily="18" charset="0"/>
                <a:cs typeface="Times New Roman" pitchFamily="18" charset="0"/>
                <a:hlinkClick r:id="rId10" tooltip="Владимир (город)"/>
              </a:rPr>
              <a:t>Владимира</a:t>
            </a:r>
            <a:r>
              <a:rPr lang="ru-RU" sz="1400" dirty="0" smtClean="0">
                <a:solidFill>
                  <a:schemeClr val="dk1"/>
                </a:solidFill>
                <a:latin typeface="Times New Roman" pitchFamily="18" charset="0"/>
                <a:cs typeface="Times New Roman" pitchFamily="18" charset="0"/>
              </a:rPr>
              <a:t> (иногда в литературе можно встретить наименование "Дмитровский") — придворный храм, возведённый </a:t>
            </a:r>
            <a:r>
              <a:rPr lang="ru-RU" sz="1400" dirty="0" smtClean="0">
                <a:solidFill>
                  <a:schemeClr val="dk1"/>
                </a:solidFill>
                <a:latin typeface="Times New Roman" pitchFamily="18" charset="0"/>
                <a:cs typeface="Times New Roman" pitchFamily="18" charset="0"/>
                <a:hlinkClick r:id="rId11" tooltip="Всеволод Большое Гнездо"/>
              </a:rPr>
              <a:t>Всеволодом Большое Гнездо</a:t>
            </a:r>
            <a:r>
              <a:rPr lang="ru-RU" sz="1400" dirty="0" smtClean="0">
                <a:solidFill>
                  <a:schemeClr val="dk1"/>
                </a:solidFill>
                <a:latin typeface="Times New Roman" pitchFamily="18" charset="0"/>
                <a:cs typeface="Times New Roman" pitchFamily="18" charset="0"/>
              </a:rPr>
              <a:t> на княжеском дворе. По </a:t>
            </a:r>
            <a:r>
              <a:rPr lang="ru-RU" sz="1400" dirty="0" smtClean="0">
                <a:solidFill>
                  <a:schemeClr val="dk1"/>
                </a:solidFill>
                <a:latin typeface="Times New Roman" pitchFamily="18" charset="0"/>
                <a:cs typeface="Times New Roman" pitchFamily="18" charset="0"/>
                <a:hlinkClick r:id="rId12" tooltip="Воронин, Николай Николаевич"/>
              </a:rPr>
              <a:t>Н. Н. Воронину</a:t>
            </a:r>
            <a:r>
              <a:rPr lang="ru-RU" sz="1400" dirty="0" smtClean="0">
                <a:solidFill>
                  <a:schemeClr val="dk1"/>
                </a:solidFill>
                <a:latin typeface="Times New Roman" pitchFamily="18" charset="0"/>
                <a:cs typeface="Times New Roman" pitchFamily="18" charset="0"/>
              </a:rPr>
              <a:t>, построен в </a:t>
            </a:r>
            <a:r>
              <a:rPr lang="ru-RU" sz="1400" dirty="0" smtClean="0">
                <a:solidFill>
                  <a:schemeClr val="dk1"/>
                </a:solidFill>
                <a:latin typeface="Times New Roman" pitchFamily="18" charset="0"/>
                <a:cs typeface="Times New Roman" pitchFamily="18" charset="0"/>
                <a:hlinkClick r:id="rId13" tooltip="1194"/>
              </a:rPr>
              <a:t>1194</a:t>
            </a:r>
            <a:r>
              <a:rPr lang="ru-RU" sz="1400" dirty="0" smtClean="0">
                <a:solidFill>
                  <a:schemeClr val="dk1"/>
                </a:solidFill>
                <a:latin typeface="Times New Roman" pitchFamily="18" charset="0"/>
                <a:cs typeface="Times New Roman" pitchFamily="18" charset="0"/>
              </a:rPr>
              <a:t>—</a:t>
            </a:r>
            <a:r>
              <a:rPr lang="ru-RU" sz="1400" dirty="0" smtClean="0">
                <a:solidFill>
                  <a:schemeClr val="dk1"/>
                </a:solidFill>
                <a:latin typeface="Times New Roman" pitchFamily="18" charset="0"/>
                <a:cs typeface="Times New Roman" pitchFamily="18" charset="0"/>
                <a:hlinkClick r:id="rId14" tooltip="1197"/>
              </a:rPr>
              <a:t>97</a:t>
            </a:r>
            <a:r>
              <a:rPr lang="ru-RU" sz="1400" dirty="0" smtClean="0">
                <a:solidFill>
                  <a:schemeClr val="dk1"/>
                </a:solidFill>
                <a:latin typeface="Times New Roman" pitchFamily="18" charset="0"/>
                <a:cs typeface="Times New Roman" pitchFamily="18" charset="0"/>
              </a:rPr>
              <a:t> гг.; по летописным данным, обнаруженным в 1990-е годы </a:t>
            </a:r>
            <a:r>
              <a:rPr lang="ru-RU" sz="1400" dirty="0" smtClean="0">
                <a:solidFill>
                  <a:schemeClr val="dk1"/>
                </a:solidFill>
                <a:latin typeface="Times New Roman" pitchFamily="18" charset="0"/>
                <a:cs typeface="Times New Roman" pitchFamily="18" charset="0"/>
                <a:hlinkClick r:id="rId15" tooltip="Тимофеева, Татьяна Петровна"/>
              </a:rPr>
              <a:t>Т. П. Тимофеевой</a:t>
            </a:r>
            <a:r>
              <a:rPr lang="ru-RU" sz="1400" dirty="0" smtClean="0">
                <a:solidFill>
                  <a:schemeClr val="dk1"/>
                </a:solidFill>
                <a:latin typeface="Times New Roman" pitchFamily="18" charset="0"/>
                <a:cs typeface="Times New Roman" pitchFamily="18" charset="0"/>
              </a:rPr>
              <a:t>, в 1191 году.</a:t>
            </a:r>
          </a:p>
        </p:txBody>
      </p:sp>
      <p:pic>
        <p:nvPicPr>
          <p:cNvPr id="1027" name="Picture 3"/>
          <p:cNvPicPr>
            <a:picLocks noChangeAspect="1" noChangeArrowheads="1"/>
          </p:cNvPicPr>
          <p:nvPr/>
        </p:nvPicPr>
        <p:blipFill>
          <a:blip r:embed="rId16" cstate="email"/>
          <a:srcRect/>
          <a:stretch>
            <a:fillRect/>
          </a:stretch>
        </p:blipFill>
        <p:spPr bwMode="auto">
          <a:xfrm>
            <a:off x="5143504" y="0"/>
            <a:ext cx="3714744" cy="4965375"/>
          </a:xfrm>
          <a:prstGeom prst="rect">
            <a:avLst/>
          </a:prstGeom>
          <a:noFill/>
          <a:ln w="9525">
            <a:noFill/>
            <a:miter lim="800000"/>
            <a:headEnd/>
            <a:tailEnd/>
          </a:ln>
        </p:spPr>
      </p:pic>
      <p:sp>
        <p:nvSpPr>
          <p:cNvPr id="8" name="Управляющая кнопка: назад 7">
            <a:hlinkClick r:id="" action="ppaction://hlinkshowjump?jump=firstslide" highlightClick="1"/>
          </p:cNvPr>
          <p:cNvSpPr/>
          <p:nvPr/>
        </p:nvSpPr>
        <p:spPr>
          <a:xfrm>
            <a:off x="4071934" y="6286520"/>
            <a:ext cx="1000132" cy="571480"/>
          </a:xfrm>
          <a:prstGeom prst="actionButtonBackPrevious">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357422" y="0"/>
            <a:ext cx="6786578" cy="289310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ru-RU" sz="1400" b="1" dirty="0" smtClean="0">
                <a:latin typeface="Times New Roman" pitchFamily="18" charset="0"/>
                <a:cs typeface="Times New Roman" pitchFamily="18" charset="0"/>
              </a:rPr>
              <a:t>Михаил Васильевич Ломоносов</a:t>
            </a:r>
            <a:r>
              <a:rPr lang="ru-RU" sz="1400" dirty="0" smtClean="0">
                <a:latin typeface="Times New Roman" pitchFamily="18" charset="0"/>
                <a:cs typeface="Times New Roman" pitchFamily="18" charset="0"/>
              </a:rPr>
              <a:t> (</a:t>
            </a:r>
            <a:r>
              <a:rPr lang="ru-RU" sz="1400" dirty="0" smtClean="0">
                <a:latin typeface="Times New Roman" pitchFamily="18" charset="0"/>
                <a:cs typeface="Times New Roman" pitchFamily="18" charset="0"/>
                <a:hlinkClick r:id="rId2" tooltip="19 ноября"/>
              </a:rPr>
              <a:t>8 (19) ноября</a:t>
            </a:r>
            <a:r>
              <a:rPr lang="ru-RU" sz="1400" dirty="0" smtClean="0">
                <a:latin typeface="Times New Roman" pitchFamily="18" charset="0"/>
                <a:cs typeface="Times New Roman" pitchFamily="18" charset="0"/>
              </a:rPr>
              <a:t> </a:t>
            </a:r>
            <a:r>
              <a:rPr lang="ru-RU" sz="1400" dirty="0" smtClean="0">
                <a:latin typeface="Times New Roman" pitchFamily="18" charset="0"/>
                <a:cs typeface="Times New Roman" pitchFamily="18" charset="0"/>
                <a:hlinkClick r:id="rId3" tooltip="1711"/>
              </a:rPr>
              <a:t>1711</a:t>
            </a:r>
            <a:r>
              <a:rPr lang="ru-RU" sz="1400" dirty="0" smtClean="0">
                <a:latin typeface="Times New Roman" pitchFamily="18" charset="0"/>
                <a:cs typeface="Times New Roman" pitchFamily="18" charset="0"/>
              </a:rPr>
              <a:t>, деревня </a:t>
            </a:r>
            <a:r>
              <a:rPr lang="ru-RU" sz="1400" dirty="0" err="1" smtClean="0">
                <a:latin typeface="Times New Roman" pitchFamily="18" charset="0"/>
                <a:cs typeface="Times New Roman" pitchFamily="18" charset="0"/>
                <a:hlinkClick r:id="rId4" tooltip="Ломоносово (Архангельская область)"/>
              </a:rPr>
              <a:t>Мишанинская</a:t>
            </a:r>
            <a:r>
              <a:rPr lang="ru-RU" sz="1400" dirty="0" smtClean="0">
                <a:latin typeface="Times New Roman" pitchFamily="18" charset="0"/>
                <a:cs typeface="Times New Roman" pitchFamily="18" charset="0"/>
              </a:rPr>
              <a:t> , </a:t>
            </a:r>
            <a:r>
              <a:rPr lang="ru-RU" sz="1400" dirty="0" smtClean="0">
                <a:latin typeface="Times New Roman" pitchFamily="18" charset="0"/>
                <a:cs typeface="Times New Roman" pitchFamily="18" charset="0"/>
                <a:hlinkClick r:id="rId5" tooltip="Россия"/>
              </a:rPr>
              <a:t>Россия</a:t>
            </a:r>
            <a:r>
              <a:rPr lang="ru-RU" sz="1400" dirty="0" smtClean="0">
                <a:latin typeface="Times New Roman" pitchFamily="18" charset="0"/>
                <a:cs typeface="Times New Roman" pitchFamily="18" charset="0"/>
              </a:rPr>
              <a:t> — </a:t>
            </a:r>
            <a:r>
              <a:rPr lang="ru-RU" sz="1400" dirty="0" smtClean="0">
                <a:latin typeface="Times New Roman" pitchFamily="18" charset="0"/>
                <a:cs typeface="Times New Roman" pitchFamily="18" charset="0"/>
                <a:hlinkClick r:id="rId6" tooltip="15 апреля"/>
              </a:rPr>
              <a:t>4 (15) апреля</a:t>
            </a:r>
            <a:r>
              <a:rPr lang="ru-RU" sz="1400" dirty="0" smtClean="0">
                <a:latin typeface="Times New Roman" pitchFamily="18" charset="0"/>
                <a:cs typeface="Times New Roman" pitchFamily="18" charset="0"/>
              </a:rPr>
              <a:t> </a:t>
            </a:r>
            <a:r>
              <a:rPr lang="ru-RU" sz="1400" dirty="0" smtClean="0">
                <a:latin typeface="Times New Roman" pitchFamily="18" charset="0"/>
                <a:cs typeface="Times New Roman" pitchFamily="18" charset="0"/>
                <a:hlinkClick r:id="rId7" tooltip="1765"/>
              </a:rPr>
              <a:t>1765</a:t>
            </a:r>
            <a:r>
              <a:rPr lang="ru-RU" sz="1400" dirty="0" smtClean="0">
                <a:latin typeface="Times New Roman" pitchFamily="18" charset="0"/>
                <a:cs typeface="Times New Roman" pitchFamily="18" charset="0"/>
              </a:rPr>
              <a:t>, </a:t>
            </a:r>
            <a:r>
              <a:rPr lang="ru-RU" sz="1400" dirty="0" smtClean="0">
                <a:latin typeface="Times New Roman" pitchFamily="18" charset="0"/>
                <a:cs typeface="Times New Roman" pitchFamily="18" charset="0"/>
                <a:hlinkClick r:id="rId8" tooltip="Санкт-Петербург"/>
              </a:rPr>
              <a:t>Санкт-Петербург</a:t>
            </a:r>
            <a:r>
              <a:rPr lang="ru-RU" sz="1400" dirty="0" smtClean="0">
                <a:latin typeface="Times New Roman" pitchFamily="18" charset="0"/>
                <a:cs typeface="Times New Roman" pitchFamily="18" charset="0"/>
              </a:rPr>
              <a:t>, </a:t>
            </a:r>
            <a:r>
              <a:rPr lang="ru-RU" sz="1400" dirty="0" smtClean="0">
                <a:latin typeface="Times New Roman" pitchFamily="18" charset="0"/>
                <a:cs typeface="Times New Roman" pitchFamily="18" charset="0"/>
                <a:hlinkClick r:id="rId9" tooltip="Российская империя"/>
              </a:rPr>
              <a:t>Российская империя</a:t>
            </a:r>
            <a:r>
              <a:rPr lang="ru-RU" sz="1400" dirty="0" smtClean="0">
                <a:latin typeface="Times New Roman" pitchFamily="18" charset="0"/>
                <a:cs typeface="Times New Roman" pitchFamily="18" charset="0"/>
              </a:rPr>
              <a:t>) — первый </a:t>
            </a:r>
            <a:r>
              <a:rPr lang="ru-RU" sz="1400" dirty="0" smtClean="0">
                <a:latin typeface="Times New Roman" pitchFamily="18" charset="0"/>
                <a:cs typeface="Times New Roman" pitchFamily="18" charset="0"/>
                <a:hlinkClick r:id="rId10" tooltip="Русский"/>
              </a:rPr>
              <a:t>русский</a:t>
            </a:r>
            <a:r>
              <a:rPr lang="ru-RU" sz="1400" dirty="0" smtClean="0">
                <a:latin typeface="Times New Roman" pitchFamily="18" charset="0"/>
                <a:cs typeface="Times New Roman" pitchFamily="18" charset="0"/>
              </a:rPr>
              <a:t> </a:t>
            </a:r>
            <a:r>
              <a:rPr lang="ru-RU" sz="1400" dirty="0" smtClean="0">
                <a:latin typeface="Times New Roman" pitchFamily="18" charset="0"/>
                <a:cs typeface="Times New Roman" pitchFamily="18" charset="0"/>
                <a:hlinkClick r:id="rId11" tooltip="Учёный"/>
              </a:rPr>
              <a:t>учёный</a:t>
            </a:r>
            <a:r>
              <a:rPr lang="ru-RU" sz="1400" dirty="0" smtClean="0">
                <a:latin typeface="Times New Roman" pitchFamily="18" charset="0"/>
                <a:cs typeface="Times New Roman" pitchFamily="18" charset="0"/>
              </a:rPr>
              <a:t>-</a:t>
            </a:r>
            <a:r>
              <a:rPr lang="ru-RU" sz="1400" dirty="0" smtClean="0">
                <a:latin typeface="Times New Roman" pitchFamily="18" charset="0"/>
                <a:cs typeface="Times New Roman" pitchFamily="18" charset="0"/>
                <a:hlinkClick r:id="rId12" tooltip="Естествознание"/>
              </a:rPr>
              <a:t>естествоиспытатель</a:t>
            </a:r>
            <a:r>
              <a:rPr lang="ru-RU" sz="1400" dirty="0" smtClean="0">
                <a:latin typeface="Times New Roman" pitchFamily="18" charset="0"/>
                <a:cs typeface="Times New Roman" pitchFamily="18" charset="0"/>
              </a:rPr>
              <a:t> мирового значения, энциклопедист, </a:t>
            </a:r>
            <a:r>
              <a:rPr lang="ru-RU" sz="1400" dirty="0" smtClean="0">
                <a:latin typeface="Times New Roman" pitchFamily="18" charset="0"/>
                <a:cs typeface="Times New Roman" pitchFamily="18" charset="0"/>
                <a:hlinkClick r:id="rId13" tooltip="Химия"/>
              </a:rPr>
              <a:t>химик</a:t>
            </a:r>
            <a:r>
              <a:rPr lang="ru-RU" sz="1400" dirty="0" smtClean="0">
                <a:latin typeface="Times New Roman" pitchFamily="18" charset="0"/>
                <a:cs typeface="Times New Roman" pitchFamily="18" charset="0"/>
              </a:rPr>
              <a:t> и </a:t>
            </a:r>
            <a:r>
              <a:rPr lang="ru-RU" sz="1400" dirty="0" smtClean="0">
                <a:latin typeface="Times New Roman" pitchFamily="18" charset="0"/>
                <a:cs typeface="Times New Roman" pitchFamily="18" charset="0"/>
                <a:hlinkClick r:id="rId14" tooltip="Физика"/>
              </a:rPr>
              <a:t>физик</a:t>
            </a:r>
            <a:r>
              <a:rPr lang="ru-RU" sz="1400" dirty="0" smtClean="0">
                <a:latin typeface="Times New Roman" pitchFamily="18" charset="0"/>
                <a:cs typeface="Times New Roman" pitchFamily="18" charset="0"/>
              </a:rPr>
              <a:t>; он вошёл в науку как первый химик, который дал </a:t>
            </a:r>
            <a:r>
              <a:rPr lang="ru-RU" sz="1400" dirty="0" smtClean="0">
                <a:latin typeface="Times New Roman" pitchFamily="18" charset="0"/>
                <a:cs typeface="Times New Roman" pitchFamily="18" charset="0"/>
                <a:hlinkClick r:id="rId15" tooltip="Физическая химия"/>
              </a:rPr>
              <a:t>физической химии</a:t>
            </a:r>
            <a:r>
              <a:rPr lang="ru-RU" sz="1400" dirty="0" smtClean="0">
                <a:latin typeface="Times New Roman" pitchFamily="18" charset="0"/>
                <a:cs typeface="Times New Roman" pitchFamily="18" charset="0"/>
              </a:rPr>
              <a:t> определение, весьма близкое к современному, и предначертал обширную программу физико-химических исследований ; его </a:t>
            </a:r>
            <a:r>
              <a:rPr lang="ru-RU" sz="1400" dirty="0" smtClean="0">
                <a:latin typeface="Times New Roman" pitchFamily="18" charset="0"/>
                <a:cs typeface="Times New Roman" pitchFamily="18" charset="0"/>
                <a:hlinkClick r:id="rId16" tooltip="Молекулярно-кинетическая теория"/>
              </a:rPr>
              <a:t>молекулярно-кинетическая теория</a:t>
            </a:r>
            <a:r>
              <a:rPr lang="ru-RU" sz="1400" dirty="0" smtClean="0">
                <a:latin typeface="Times New Roman" pitchFamily="18" charset="0"/>
                <a:cs typeface="Times New Roman" pitchFamily="18" charset="0"/>
              </a:rPr>
              <a:t> тепла во многом предвосхитила современное представления о строении материи, — многие фундаментальные законы, в числе которых одно из начал </a:t>
            </a:r>
            <a:r>
              <a:rPr lang="ru-RU" sz="1400" dirty="0" smtClean="0">
                <a:latin typeface="Times New Roman" pitchFamily="18" charset="0"/>
                <a:cs typeface="Times New Roman" pitchFamily="18" charset="0"/>
                <a:hlinkClick r:id="rId17" tooltip="Второе начало термодинамики"/>
              </a:rPr>
              <a:t>термодинамики</a:t>
            </a:r>
            <a:r>
              <a:rPr lang="ru-RU" sz="1400" dirty="0" smtClean="0">
                <a:latin typeface="Times New Roman" pitchFamily="18" charset="0"/>
                <a:cs typeface="Times New Roman" pitchFamily="18" charset="0"/>
              </a:rPr>
              <a:t> ; заложил основы науки о </a:t>
            </a:r>
            <a:r>
              <a:rPr lang="ru-RU" sz="1400" dirty="0" smtClean="0">
                <a:latin typeface="Times New Roman" pitchFamily="18" charset="0"/>
                <a:cs typeface="Times New Roman" pitchFamily="18" charset="0"/>
                <a:hlinkClick r:id="rId18" tooltip="Стекло"/>
              </a:rPr>
              <a:t>стекле</a:t>
            </a:r>
            <a:r>
              <a:rPr lang="ru-RU" sz="1400" dirty="0" smtClean="0">
                <a:latin typeface="Times New Roman" pitchFamily="18" charset="0"/>
                <a:cs typeface="Times New Roman" pitchFamily="18" charset="0"/>
              </a:rPr>
              <a:t>. </a:t>
            </a:r>
            <a:r>
              <a:rPr lang="ru-RU" sz="1400" dirty="0" smtClean="0">
                <a:latin typeface="Times New Roman" pitchFamily="18" charset="0"/>
                <a:cs typeface="Times New Roman" pitchFamily="18" charset="0"/>
                <a:hlinkClick r:id="rId19" tooltip="Астроном"/>
              </a:rPr>
              <a:t>Астроном</a:t>
            </a:r>
            <a:r>
              <a:rPr lang="ru-RU" sz="1400" dirty="0" smtClean="0">
                <a:latin typeface="Times New Roman" pitchFamily="18" charset="0"/>
                <a:cs typeface="Times New Roman" pitchFamily="18" charset="0"/>
              </a:rPr>
              <a:t>, </a:t>
            </a:r>
            <a:r>
              <a:rPr lang="ru-RU" sz="1400" dirty="0" smtClean="0">
                <a:latin typeface="Times New Roman" pitchFamily="18" charset="0"/>
                <a:cs typeface="Times New Roman" pitchFamily="18" charset="0"/>
                <a:hlinkClick r:id="rId20" tooltip="Приборостроение"/>
              </a:rPr>
              <a:t>приборостроитель</a:t>
            </a:r>
            <a:r>
              <a:rPr lang="ru-RU" sz="1400" dirty="0" smtClean="0">
                <a:latin typeface="Times New Roman" pitchFamily="18" charset="0"/>
                <a:cs typeface="Times New Roman" pitchFamily="18" charset="0"/>
              </a:rPr>
              <a:t>, </a:t>
            </a:r>
            <a:r>
              <a:rPr lang="ru-RU" sz="1400" dirty="0" smtClean="0">
                <a:latin typeface="Times New Roman" pitchFamily="18" charset="0"/>
                <a:cs typeface="Times New Roman" pitchFamily="18" charset="0"/>
                <a:hlinkClick r:id="rId21" tooltip="Географ"/>
              </a:rPr>
              <a:t>географ</a:t>
            </a:r>
            <a:r>
              <a:rPr lang="ru-RU" sz="1400" dirty="0" smtClean="0">
                <a:latin typeface="Times New Roman" pitchFamily="18" charset="0"/>
                <a:cs typeface="Times New Roman" pitchFamily="18" charset="0"/>
              </a:rPr>
              <a:t>, </a:t>
            </a:r>
            <a:r>
              <a:rPr lang="ru-RU" sz="1400" dirty="0" smtClean="0">
                <a:latin typeface="Times New Roman" pitchFamily="18" charset="0"/>
                <a:cs typeface="Times New Roman" pitchFamily="18" charset="0"/>
                <a:hlinkClick r:id="rId22" tooltip="Металлург"/>
              </a:rPr>
              <a:t>металлург</a:t>
            </a:r>
            <a:r>
              <a:rPr lang="ru-RU" sz="1400" dirty="0" smtClean="0">
                <a:latin typeface="Times New Roman" pitchFamily="18" charset="0"/>
                <a:cs typeface="Times New Roman" pitchFamily="18" charset="0"/>
              </a:rPr>
              <a:t>, </a:t>
            </a:r>
            <a:r>
              <a:rPr lang="ru-RU" sz="1400" dirty="0" smtClean="0">
                <a:latin typeface="Times New Roman" pitchFamily="18" charset="0"/>
                <a:cs typeface="Times New Roman" pitchFamily="18" charset="0"/>
                <a:hlinkClick r:id="rId23" tooltip="Геолог"/>
              </a:rPr>
              <a:t>геолог</a:t>
            </a:r>
            <a:r>
              <a:rPr lang="ru-RU" sz="1400" dirty="0" smtClean="0">
                <a:latin typeface="Times New Roman" pitchFamily="18" charset="0"/>
                <a:cs typeface="Times New Roman" pitchFamily="18" charset="0"/>
              </a:rPr>
              <a:t>, </a:t>
            </a:r>
            <a:r>
              <a:rPr lang="ru-RU" sz="1400" dirty="0" smtClean="0">
                <a:latin typeface="Times New Roman" pitchFamily="18" charset="0"/>
                <a:cs typeface="Times New Roman" pitchFamily="18" charset="0"/>
                <a:hlinkClick r:id="rId24" tooltip="Поэт"/>
              </a:rPr>
              <a:t>поэт</a:t>
            </a:r>
            <a:r>
              <a:rPr lang="ru-RU" sz="1400" dirty="0" smtClean="0">
                <a:latin typeface="Times New Roman" pitchFamily="18" charset="0"/>
                <a:cs typeface="Times New Roman" pitchFamily="18" charset="0"/>
              </a:rPr>
              <a:t>, утвердил основания современного русского </a:t>
            </a:r>
            <a:r>
              <a:rPr lang="ru-RU" sz="1400" dirty="0" smtClean="0">
                <a:latin typeface="Times New Roman" pitchFamily="18" charset="0"/>
                <a:cs typeface="Times New Roman" pitchFamily="18" charset="0"/>
                <a:hlinkClick r:id="rId25" tooltip="Литературный язык"/>
              </a:rPr>
              <a:t>литературного языка</a:t>
            </a:r>
            <a:r>
              <a:rPr lang="ru-RU" sz="1400" dirty="0" smtClean="0">
                <a:latin typeface="Times New Roman" pitchFamily="18" charset="0"/>
                <a:cs typeface="Times New Roman" pitchFamily="18" charset="0"/>
              </a:rPr>
              <a:t>, </a:t>
            </a:r>
            <a:r>
              <a:rPr lang="ru-RU" sz="1400" dirty="0" smtClean="0">
                <a:latin typeface="Times New Roman" pitchFamily="18" charset="0"/>
                <a:cs typeface="Times New Roman" pitchFamily="18" charset="0"/>
                <a:hlinkClick r:id="rId26" tooltip="Деятель искусств"/>
              </a:rPr>
              <a:t>художник</a:t>
            </a:r>
            <a:r>
              <a:rPr lang="ru-RU" sz="1400" dirty="0" smtClean="0">
                <a:latin typeface="Times New Roman" pitchFamily="18" charset="0"/>
                <a:cs typeface="Times New Roman" pitchFamily="18" charset="0"/>
              </a:rPr>
              <a:t>, </a:t>
            </a:r>
            <a:r>
              <a:rPr lang="ru-RU" sz="1400" dirty="0" smtClean="0">
                <a:latin typeface="Times New Roman" pitchFamily="18" charset="0"/>
                <a:cs typeface="Times New Roman" pitchFamily="18" charset="0"/>
                <a:hlinkClick r:id="rId27" tooltip="Историк"/>
              </a:rPr>
              <a:t>историк</a:t>
            </a:r>
            <a:r>
              <a:rPr lang="ru-RU" sz="1400" dirty="0" smtClean="0">
                <a:latin typeface="Times New Roman" pitchFamily="18" charset="0"/>
                <a:cs typeface="Times New Roman" pitchFamily="18" charset="0"/>
              </a:rPr>
              <a:t>, поборник развития отечественного </a:t>
            </a:r>
            <a:r>
              <a:rPr lang="ru-RU" sz="1400" dirty="0" smtClean="0">
                <a:latin typeface="Times New Roman" pitchFamily="18" charset="0"/>
                <a:cs typeface="Times New Roman" pitchFamily="18" charset="0"/>
                <a:hlinkClick r:id="rId28" tooltip="Образование"/>
              </a:rPr>
              <a:t>просвещения</a:t>
            </a:r>
            <a:r>
              <a:rPr lang="ru-RU" sz="1400" dirty="0" smtClean="0">
                <a:latin typeface="Times New Roman" pitchFamily="18" charset="0"/>
                <a:cs typeface="Times New Roman" pitchFamily="18" charset="0"/>
              </a:rPr>
              <a:t>, науки и экономики. Разработал проект </a:t>
            </a:r>
            <a:r>
              <a:rPr lang="ru-RU" sz="1400" dirty="0" smtClean="0">
                <a:latin typeface="Times New Roman" pitchFamily="18" charset="0"/>
                <a:cs typeface="Times New Roman" pitchFamily="18" charset="0"/>
                <a:hlinkClick r:id="rId29" tooltip="Московский государственный университет имени М. В. Ломоносова"/>
              </a:rPr>
              <a:t>Московского университета</a:t>
            </a:r>
            <a:r>
              <a:rPr lang="ru-RU" sz="1400" dirty="0" smtClean="0">
                <a:latin typeface="Times New Roman" pitchFamily="18" charset="0"/>
                <a:cs typeface="Times New Roman" pitchFamily="18" charset="0"/>
              </a:rPr>
              <a:t>, впоследствии названного в его честь. Открыл наличие атмосферы у планеты </a:t>
            </a:r>
            <a:r>
              <a:rPr lang="ru-RU" sz="1400" dirty="0" smtClean="0">
                <a:latin typeface="Times New Roman" pitchFamily="18" charset="0"/>
                <a:cs typeface="Times New Roman" pitchFamily="18" charset="0"/>
                <a:hlinkClick r:id="rId30" tooltip="Венера (планета)"/>
              </a:rPr>
              <a:t>Венера</a:t>
            </a:r>
            <a:endParaRPr lang="ru-RU" sz="1400" dirty="0">
              <a:latin typeface="Times New Roman" pitchFamily="18" charset="0"/>
              <a:cs typeface="Times New Roman" pitchFamily="18" charset="0"/>
            </a:endParaRPr>
          </a:p>
        </p:txBody>
      </p:sp>
      <p:pic>
        <p:nvPicPr>
          <p:cNvPr id="54274" name="Picture 2"/>
          <p:cNvPicPr>
            <a:picLocks noChangeAspect="1" noChangeArrowheads="1"/>
          </p:cNvPicPr>
          <p:nvPr/>
        </p:nvPicPr>
        <p:blipFill>
          <a:blip r:embed="rId31" cstate="email"/>
          <a:srcRect/>
          <a:stretch>
            <a:fillRect/>
          </a:stretch>
        </p:blipFill>
        <p:spPr bwMode="auto">
          <a:xfrm>
            <a:off x="0" y="0"/>
            <a:ext cx="2381250" cy="2857500"/>
          </a:xfrm>
          <a:prstGeom prst="rect">
            <a:avLst/>
          </a:prstGeom>
          <a:noFill/>
          <a:ln w="9525">
            <a:noFill/>
            <a:miter lim="800000"/>
            <a:headEnd/>
            <a:tailEnd/>
          </a:ln>
        </p:spPr>
      </p:pic>
      <p:sp>
        <p:nvSpPr>
          <p:cNvPr id="4" name="Прямоугольник 3"/>
          <p:cNvSpPr/>
          <p:nvPr/>
        </p:nvSpPr>
        <p:spPr>
          <a:xfrm>
            <a:off x="2285984" y="2928934"/>
            <a:ext cx="6858016" cy="329320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ru-RU" sz="1600" dirty="0" err="1" smtClean="0">
                <a:solidFill>
                  <a:schemeClr val="dk1"/>
                </a:solidFill>
                <a:latin typeface="Times New Roman" pitchFamily="18" charset="0"/>
                <a:cs typeface="Times New Roman" pitchFamily="18" charset="0"/>
              </a:rPr>
              <a:t>Гаврии́л</a:t>
            </a:r>
            <a:r>
              <a:rPr lang="ru-RU" sz="1600" dirty="0" smtClean="0">
                <a:solidFill>
                  <a:schemeClr val="dk1"/>
                </a:solidFill>
                <a:latin typeface="Times New Roman" pitchFamily="18" charset="0"/>
                <a:cs typeface="Times New Roman" pitchFamily="18" charset="0"/>
              </a:rPr>
              <a:t> (</a:t>
            </a:r>
            <a:r>
              <a:rPr lang="ru-RU" sz="1600" dirty="0" err="1" smtClean="0">
                <a:solidFill>
                  <a:schemeClr val="dk1"/>
                </a:solidFill>
                <a:latin typeface="Times New Roman" pitchFamily="18" charset="0"/>
                <a:cs typeface="Times New Roman" pitchFamily="18" charset="0"/>
              </a:rPr>
              <a:t>Гаври́ла</a:t>
            </a:r>
            <a:r>
              <a:rPr lang="ru-RU" sz="1600" dirty="0" smtClean="0">
                <a:solidFill>
                  <a:schemeClr val="dk1"/>
                </a:solidFill>
                <a:latin typeface="Times New Roman" pitchFamily="18" charset="0"/>
                <a:cs typeface="Times New Roman" pitchFamily="18" charset="0"/>
              </a:rPr>
              <a:t>) </a:t>
            </a:r>
            <a:r>
              <a:rPr lang="ru-RU" sz="1600" dirty="0" err="1" smtClean="0">
                <a:solidFill>
                  <a:schemeClr val="dk1"/>
                </a:solidFill>
                <a:latin typeface="Times New Roman" pitchFamily="18" charset="0"/>
                <a:cs typeface="Times New Roman" pitchFamily="18" charset="0"/>
              </a:rPr>
              <a:t>Рома́нович</a:t>
            </a:r>
            <a:r>
              <a:rPr lang="ru-RU" sz="1600" dirty="0" smtClean="0">
                <a:solidFill>
                  <a:schemeClr val="dk1"/>
                </a:solidFill>
                <a:latin typeface="Times New Roman" pitchFamily="18" charset="0"/>
                <a:cs typeface="Times New Roman" pitchFamily="18" charset="0"/>
              </a:rPr>
              <a:t> </a:t>
            </a:r>
            <a:r>
              <a:rPr lang="ru-RU" sz="1600" dirty="0" err="1" smtClean="0">
                <a:solidFill>
                  <a:schemeClr val="dk1"/>
                </a:solidFill>
                <a:latin typeface="Times New Roman" pitchFamily="18" charset="0"/>
                <a:cs typeface="Times New Roman" pitchFamily="18" charset="0"/>
              </a:rPr>
              <a:t>Держа́вин</a:t>
            </a:r>
            <a:r>
              <a:rPr lang="ru-RU" sz="1600" dirty="0" smtClean="0">
                <a:solidFill>
                  <a:schemeClr val="dk1"/>
                </a:solidFill>
                <a:latin typeface="Times New Roman" pitchFamily="18" charset="0"/>
                <a:cs typeface="Times New Roman" pitchFamily="18" charset="0"/>
              </a:rPr>
              <a:t> (3 (</a:t>
            </a:r>
            <a:r>
              <a:rPr lang="ru-RU" sz="1600" dirty="0" smtClean="0">
                <a:solidFill>
                  <a:schemeClr val="dk1"/>
                </a:solidFill>
                <a:latin typeface="Times New Roman" pitchFamily="18" charset="0"/>
                <a:cs typeface="Times New Roman" pitchFamily="18" charset="0"/>
                <a:hlinkClick r:id="rId32" tooltip="14 июля"/>
              </a:rPr>
              <a:t>14</a:t>
            </a:r>
            <a:r>
              <a:rPr lang="ru-RU" sz="1600" dirty="0" smtClean="0">
                <a:solidFill>
                  <a:schemeClr val="dk1"/>
                </a:solidFill>
                <a:latin typeface="Times New Roman" pitchFamily="18" charset="0"/>
                <a:cs typeface="Times New Roman" pitchFamily="18" charset="0"/>
              </a:rPr>
              <a:t>) июля </a:t>
            </a:r>
            <a:r>
              <a:rPr lang="ru-RU" sz="1600" dirty="0" smtClean="0">
                <a:solidFill>
                  <a:schemeClr val="dk1"/>
                </a:solidFill>
                <a:latin typeface="Times New Roman" pitchFamily="18" charset="0"/>
                <a:cs typeface="Times New Roman" pitchFamily="18" charset="0"/>
                <a:hlinkClick r:id="rId33" tooltip="1743"/>
              </a:rPr>
              <a:t>1743</a:t>
            </a:r>
            <a:r>
              <a:rPr lang="ru-RU" sz="1600" dirty="0" smtClean="0">
                <a:solidFill>
                  <a:schemeClr val="dk1"/>
                </a:solidFill>
                <a:latin typeface="Times New Roman" pitchFamily="18" charset="0"/>
                <a:cs typeface="Times New Roman" pitchFamily="18" charset="0"/>
              </a:rPr>
              <a:t>, </a:t>
            </a:r>
            <a:r>
              <a:rPr lang="ru-RU" sz="1600" dirty="0" smtClean="0">
                <a:solidFill>
                  <a:schemeClr val="dk1"/>
                </a:solidFill>
                <a:latin typeface="Times New Roman" pitchFamily="18" charset="0"/>
                <a:cs typeface="Times New Roman" pitchFamily="18" charset="0"/>
                <a:hlinkClick r:id="rId34" tooltip="Казань"/>
              </a:rPr>
              <a:t>Казань</a:t>
            </a:r>
            <a:r>
              <a:rPr lang="ru-RU" sz="1600" dirty="0" smtClean="0">
                <a:solidFill>
                  <a:schemeClr val="dk1"/>
                </a:solidFill>
                <a:latin typeface="Times New Roman" pitchFamily="18" charset="0"/>
                <a:cs typeface="Times New Roman" pitchFamily="18" charset="0"/>
              </a:rPr>
              <a:t>, </a:t>
            </a:r>
            <a:r>
              <a:rPr lang="ru-RU" sz="1600" dirty="0" smtClean="0">
                <a:solidFill>
                  <a:schemeClr val="dk1"/>
                </a:solidFill>
                <a:latin typeface="Times New Roman" pitchFamily="18" charset="0"/>
                <a:cs typeface="Times New Roman" pitchFamily="18" charset="0"/>
                <a:hlinkClick r:id="rId9" tooltip="Российская империя"/>
              </a:rPr>
              <a:t>Российская империя</a:t>
            </a:r>
            <a:r>
              <a:rPr lang="ru-RU" sz="1600" dirty="0" smtClean="0">
                <a:solidFill>
                  <a:schemeClr val="dk1"/>
                </a:solidFill>
                <a:latin typeface="Times New Roman" pitchFamily="18" charset="0"/>
                <a:cs typeface="Times New Roman" pitchFamily="18" charset="0"/>
              </a:rPr>
              <a:t> — 8 (</a:t>
            </a:r>
            <a:r>
              <a:rPr lang="ru-RU" sz="1600" dirty="0" smtClean="0">
                <a:solidFill>
                  <a:schemeClr val="dk1"/>
                </a:solidFill>
                <a:latin typeface="Times New Roman" pitchFamily="18" charset="0"/>
                <a:cs typeface="Times New Roman" pitchFamily="18" charset="0"/>
                <a:hlinkClick r:id="rId35" tooltip="20 июля"/>
              </a:rPr>
              <a:t>20</a:t>
            </a:r>
            <a:r>
              <a:rPr lang="ru-RU" sz="1600" dirty="0" smtClean="0">
                <a:solidFill>
                  <a:schemeClr val="dk1"/>
                </a:solidFill>
                <a:latin typeface="Times New Roman" pitchFamily="18" charset="0"/>
                <a:cs typeface="Times New Roman" pitchFamily="18" charset="0"/>
              </a:rPr>
              <a:t>) июля </a:t>
            </a:r>
            <a:r>
              <a:rPr lang="ru-RU" sz="1600" dirty="0" smtClean="0">
                <a:solidFill>
                  <a:schemeClr val="dk1"/>
                </a:solidFill>
                <a:latin typeface="Times New Roman" pitchFamily="18" charset="0"/>
                <a:cs typeface="Times New Roman" pitchFamily="18" charset="0"/>
                <a:hlinkClick r:id="rId36" tooltip="1816"/>
              </a:rPr>
              <a:t>1816</a:t>
            </a:r>
            <a:r>
              <a:rPr lang="ru-RU" sz="1600" dirty="0" smtClean="0">
                <a:solidFill>
                  <a:schemeClr val="dk1"/>
                </a:solidFill>
                <a:latin typeface="Times New Roman" pitchFamily="18" charset="0"/>
                <a:cs typeface="Times New Roman" pitchFamily="18" charset="0"/>
              </a:rPr>
              <a:t>) — русский </a:t>
            </a:r>
            <a:r>
              <a:rPr lang="ru-RU" sz="1600" dirty="0" smtClean="0">
                <a:solidFill>
                  <a:schemeClr val="dk1"/>
                </a:solidFill>
                <a:latin typeface="Times New Roman" pitchFamily="18" charset="0"/>
                <a:cs typeface="Times New Roman" pitchFamily="18" charset="0"/>
                <a:hlinkClick r:id="rId24" tooltip="Поэт"/>
              </a:rPr>
              <a:t>поэт</a:t>
            </a:r>
            <a:r>
              <a:rPr lang="ru-RU" sz="1600" dirty="0" smtClean="0">
                <a:solidFill>
                  <a:schemeClr val="dk1"/>
                </a:solidFill>
                <a:latin typeface="Times New Roman" pitchFamily="18" charset="0"/>
                <a:cs typeface="Times New Roman" pitchFamily="18" charset="0"/>
              </a:rPr>
              <a:t> </a:t>
            </a:r>
            <a:r>
              <a:rPr lang="ru-RU" sz="1600" dirty="0" smtClean="0">
                <a:solidFill>
                  <a:schemeClr val="dk1"/>
                </a:solidFill>
                <a:latin typeface="Times New Roman" pitchFamily="18" charset="0"/>
                <a:cs typeface="Times New Roman" pitchFamily="18" charset="0"/>
                <a:hlinkClick r:id="rId37" tooltip="Эпоха Просвещения"/>
              </a:rPr>
              <a:t>эпохи Просвещения</a:t>
            </a:r>
            <a:r>
              <a:rPr lang="ru-RU" sz="1600" dirty="0" smtClean="0">
                <a:solidFill>
                  <a:schemeClr val="dk1"/>
                </a:solidFill>
                <a:latin typeface="Times New Roman" pitchFamily="18" charset="0"/>
                <a:cs typeface="Times New Roman" pitchFamily="18" charset="0"/>
              </a:rPr>
              <a:t>, представитель </a:t>
            </a:r>
            <a:r>
              <a:rPr lang="ru-RU" sz="1600" dirty="0" smtClean="0">
                <a:solidFill>
                  <a:schemeClr val="dk1"/>
                </a:solidFill>
                <a:latin typeface="Times New Roman" pitchFamily="18" charset="0"/>
                <a:cs typeface="Times New Roman" pitchFamily="18" charset="0"/>
                <a:hlinkClick r:id="rId38" tooltip="Классицизм"/>
              </a:rPr>
              <a:t>классицизма</a:t>
            </a:r>
            <a:r>
              <a:rPr lang="ru-RU" sz="1600" dirty="0" smtClean="0">
                <a:solidFill>
                  <a:schemeClr val="dk1"/>
                </a:solidFill>
                <a:latin typeface="Times New Roman" pitchFamily="18" charset="0"/>
                <a:cs typeface="Times New Roman" pitchFamily="18" charset="0"/>
              </a:rPr>
              <a:t>, значительно </a:t>
            </a:r>
            <a:r>
              <a:rPr lang="ru-RU" sz="1600" dirty="0" smtClean="0">
                <a:latin typeface="Times New Roman" pitchFamily="18" charset="0"/>
                <a:cs typeface="Times New Roman" pitchFamily="18" charset="0"/>
              </a:rPr>
              <a:t>преобразивший его. В различные годы занимал высшие государственные должности: губернатор </a:t>
            </a:r>
            <a:r>
              <a:rPr lang="ru-RU" sz="1600" dirty="0" smtClean="0">
                <a:latin typeface="Times New Roman" pitchFamily="18" charset="0"/>
                <a:cs typeface="Times New Roman" pitchFamily="18" charset="0"/>
                <a:hlinkClick r:id="rId39" tooltip="Тамбовская губерния"/>
              </a:rPr>
              <a:t>Тамбовской губернии</a:t>
            </a:r>
            <a:r>
              <a:rPr lang="ru-RU" sz="1600" dirty="0" smtClean="0">
                <a:latin typeface="Times New Roman" pitchFamily="18" charset="0"/>
                <a:cs typeface="Times New Roman" pitchFamily="18" charset="0"/>
              </a:rPr>
              <a:t> (1786—1788), кабинет-секретарь </a:t>
            </a:r>
            <a:r>
              <a:rPr lang="ru-RU" sz="1600" dirty="0" smtClean="0">
                <a:latin typeface="Times New Roman" pitchFamily="18" charset="0"/>
                <a:cs typeface="Times New Roman" pitchFamily="18" charset="0"/>
                <a:hlinkClick r:id="rId40" tooltip="Екатерина Вторая"/>
              </a:rPr>
              <a:t>Екатерины II</a:t>
            </a:r>
            <a:r>
              <a:rPr lang="ru-RU" sz="1600" dirty="0" smtClean="0">
                <a:latin typeface="Times New Roman" pitchFamily="18" charset="0"/>
                <a:cs typeface="Times New Roman" pitchFamily="18" charset="0"/>
              </a:rPr>
              <a:t> (1791—1793), президент Коммерц-коллегии (с 1794), министр юстиции (1802—1803). Член </a:t>
            </a:r>
            <a:r>
              <a:rPr lang="ru-RU" sz="1600" dirty="0" smtClean="0">
                <a:latin typeface="Times New Roman" pitchFamily="18" charset="0"/>
                <a:cs typeface="Times New Roman" pitchFamily="18" charset="0"/>
                <a:hlinkClick r:id="rId41" tooltip="Академия Российская"/>
              </a:rPr>
              <a:t>Российской академии</a:t>
            </a:r>
            <a:r>
              <a:rPr lang="ru-RU" sz="1600" dirty="0" smtClean="0">
                <a:latin typeface="Times New Roman" pitchFamily="18" charset="0"/>
                <a:cs typeface="Times New Roman" pitchFamily="18" charset="0"/>
              </a:rPr>
              <a:t> с момента её основания. Род Державиных происходил от одного из </a:t>
            </a:r>
            <a:r>
              <a:rPr lang="ru-RU" sz="1600" dirty="0" smtClean="0">
                <a:latin typeface="Times New Roman" pitchFamily="18" charset="0"/>
                <a:cs typeface="Times New Roman" pitchFamily="18" charset="0"/>
                <a:hlinkClick r:id="rId42" tooltip="Татары"/>
              </a:rPr>
              <a:t>татарских</a:t>
            </a:r>
            <a:r>
              <a:rPr lang="ru-RU" sz="1600" dirty="0" smtClean="0">
                <a:latin typeface="Times New Roman" pitchFamily="18" charset="0"/>
                <a:cs typeface="Times New Roman" pitchFamily="18" charset="0"/>
              </a:rPr>
              <a:t> </a:t>
            </a:r>
            <a:r>
              <a:rPr lang="ru-RU" sz="1600" dirty="0" smtClean="0">
                <a:latin typeface="Times New Roman" pitchFamily="18" charset="0"/>
                <a:cs typeface="Times New Roman" pitchFamily="18" charset="0"/>
                <a:hlinkClick r:id="rId43" tooltip="Мурза"/>
              </a:rPr>
              <a:t>мурз</a:t>
            </a:r>
            <a:r>
              <a:rPr lang="ru-RU" sz="1600" dirty="0" smtClean="0">
                <a:latin typeface="Times New Roman" pitchFamily="18" charset="0"/>
                <a:cs typeface="Times New Roman" pitchFamily="18" charset="0"/>
              </a:rPr>
              <a:t>. Родился в </a:t>
            </a:r>
            <a:r>
              <a:rPr lang="ru-RU" sz="1600" dirty="0" smtClean="0">
                <a:latin typeface="Times New Roman" pitchFamily="18" charset="0"/>
                <a:cs typeface="Times New Roman" pitchFamily="18" charset="0"/>
                <a:hlinkClick r:id="rId34" tooltip="Казань"/>
              </a:rPr>
              <a:t>Казани</a:t>
            </a:r>
            <a:r>
              <a:rPr lang="ru-RU" sz="1600" dirty="0" smtClean="0">
                <a:latin typeface="Times New Roman" pitchFamily="18" charset="0"/>
                <a:cs typeface="Times New Roman" pitchFamily="18" charset="0"/>
              </a:rPr>
              <a:t>, там же провёл своё детство. Он рано лишился отца, секунд-майора Романа Николаевича. Мать - </a:t>
            </a:r>
            <a:r>
              <a:rPr lang="ru-RU" sz="1600" dirty="0" err="1" smtClean="0">
                <a:latin typeface="Times New Roman" pitchFamily="18" charset="0"/>
                <a:cs typeface="Times New Roman" pitchFamily="18" charset="0"/>
              </a:rPr>
              <a:t>Фекла</a:t>
            </a:r>
            <a:r>
              <a:rPr lang="ru-RU" sz="1600" dirty="0" smtClean="0">
                <a:latin typeface="Times New Roman" pitchFamily="18" charset="0"/>
                <a:cs typeface="Times New Roman" pitchFamily="18" charset="0"/>
              </a:rPr>
              <a:t> Андреевна (урожденная Козлова). С </a:t>
            </a:r>
            <a:r>
              <a:rPr lang="ru-RU" sz="1600" dirty="0" smtClean="0">
                <a:latin typeface="Times New Roman" pitchFamily="18" charset="0"/>
                <a:cs typeface="Times New Roman" pitchFamily="18" charset="0"/>
                <a:hlinkClick r:id="rId44" tooltip="1762"/>
              </a:rPr>
              <a:t>1762</a:t>
            </a:r>
            <a:r>
              <a:rPr lang="ru-RU" sz="1600" dirty="0" smtClean="0">
                <a:latin typeface="Times New Roman" pitchFamily="18" charset="0"/>
                <a:cs typeface="Times New Roman" pitchFamily="18" charset="0"/>
              </a:rPr>
              <a:t> года служит в </a:t>
            </a:r>
            <a:r>
              <a:rPr lang="ru-RU" sz="1600" dirty="0" smtClean="0">
                <a:latin typeface="Times New Roman" pitchFamily="18" charset="0"/>
                <a:cs typeface="Times New Roman" pitchFamily="18" charset="0"/>
                <a:hlinkClick r:id="rId8" tooltip="Санкт-Петербург"/>
              </a:rPr>
              <a:t>Санкт-Петербурге</a:t>
            </a:r>
            <a:r>
              <a:rPr lang="ru-RU" sz="1600" dirty="0" smtClean="0">
                <a:latin typeface="Times New Roman" pitchFamily="18" charset="0"/>
                <a:cs typeface="Times New Roman" pitchFamily="18" charset="0"/>
              </a:rPr>
              <a:t>, в </a:t>
            </a:r>
            <a:r>
              <a:rPr lang="ru-RU" sz="1600" dirty="0" smtClean="0">
                <a:latin typeface="Times New Roman" pitchFamily="18" charset="0"/>
                <a:cs typeface="Times New Roman" pitchFamily="18" charset="0"/>
                <a:hlinkClick r:id="rId45" tooltip="Преображенский полк"/>
              </a:rPr>
              <a:t>Преображенском полку</a:t>
            </a:r>
            <a:r>
              <a:rPr lang="ru-RU" sz="1600" dirty="0" smtClean="0">
                <a:latin typeface="Times New Roman" pitchFamily="18" charset="0"/>
                <a:cs typeface="Times New Roman" pitchFamily="18" charset="0"/>
              </a:rPr>
              <a:t>, сначала солдатом, а с </a:t>
            </a:r>
            <a:r>
              <a:rPr lang="ru-RU" sz="1600" dirty="0" smtClean="0">
                <a:latin typeface="Times New Roman" pitchFamily="18" charset="0"/>
                <a:cs typeface="Times New Roman" pitchFamily="18" charset="0"/>
                <a:hlinkClick r:id="rId46" tooltip="1772"/>
              </a:rPr>
              <a:t>1772</a:t>
            </a:r>
            <a:r>
              <a:rPr lang="ru-RU" sz="1600" dirty="0" smtClean="0">
                <a:latin typeface="Times New Roman" pitchFamily="18" charset="0"/>
                <a:cs typeface="Times New Roman" pitchFamily="18" charset="0"/>
              </a:rPr>
              <a:t> года в </a:t>
            </a:r>
            <a:r>
              <a:rPr lang="ru-RU" sz="1600" dirty="0" smtClean="0">
                <a:latin typeface="Times New Roman" pitchFamily="18" charset="0"/>
                <a:cs typeface="Times New Roman" pitchFamily="18" charset="0"/>
                <a:hlinkClick r:id="rId47" tooltip="Офицер"/>
              </a:rPr>
              <a:t>офицерской</a:t>
            </a:r>
            <a:r>
              <a:rPr lang="ru-RU" sz="1600" dirty="0" smtClean="0">
                <a:latin typeface="Times New Roman" pitchFamily="18" charset="0"/>
                <a:cs typeface="Times New Roman" pitchFamily="18" charset="0"/>
              </a:rPr>
              <a:t> должности. В </a:t>
            </a:r>
            <a:r>
              <a:rPr lang="ru-RU" sz="1600" dirty="0" smtClean="0">
                <a:latin typeface="Times New Roman" pitchFamily="18" charset="0"/>
                <a:cs typeface="Times New Roman" pitchFamily="18" charset="0"/>
                <a:hlinkClick r:id="rId48" tooltip="1776"/>
              </a:rPr>
              <a:t>1776</a:t>
            </a:r>
            <a:r>
              <a:rPr lang="ru-RU" sz="1600" dirty="0" smtClean="0">
                <a:latin typeface="Times New Roman" pitchFamily="18" charset="0"/>
                <a:cs typeface="Times New Roman" pitchFamily="18" charset="0"/>
              </a:rPr>
              <a:t>−</a:t>
            </a:r>
            <a:r>
              <a:rPr lang="ru-RU" sz="1600" dirty="0" smtClean="0">
                <a:latin typeface="Times New Roman" pitchFamily="18" charset="0"/>
                <a:cs typeface="Times New Roman" pitchFamily="18" charset="0"/>
                <a:hlinkClick r:id="rId49" tooltip="1777"/>
              </a:rPr>
              <a:t>1777</a:t>
            </a:r>
            <a:r>
              <a:rPr lang="ru-RU" sz="1600" dirty="0" smtClean="0">
                <a:latin typeface="Times New Roman" pitchFamily="18" charset="0"/>
                <a:cs typeface="Times New Roman" pitchFamily="18" charset="0"/>
              </a:rPr>
              <a:t> годах участвует в подавлении </a:t>
            </a:r>
            <a:r>
              <a:rPr lang="ru-RU" sz="1600" dirty="0" smtClean="0">
                <a:latin typeface="Times New Roman" pitchFamily="18" charset="0"/>
                <a:cs typeface="Times New Roman" pitchFamily="18" charset="0"/>
                <a:hlinkClick r:id="rId50" tooltip="Восстание Пугачёва"/>
              </a:rPr>
              <a:t>восстания Пугачёва</a:t>
            </a:r>
            <a:r>
              <a:rPr lang="ru-RU" sz="1600" dirty="0" smtClean="0">
                <a:latin typeface="Times New Roman" pitchFamily="18" charset="0"/>
                <a:cs typeface="Times New Roman" pitchFamily="18" charset="0"/>
              </a:rPr>
              <a:t>.</a:t>
            </a:r>
          </a:p>
        </p:txBody>
      </p:sp>
      <p:pic>
        <p:nvPicPr>
          <p:cNvPr id="54275" name="Picture 3"/>
          <p:cNvPicPr>
            <a:picLocks noChangeAspect="1" noChangeArrowheads="1"/>
          </p:cNvPicPr>
          <p:nvPr/>
        </p:nvPicPr>
        <p:blipFill>
          <a:blip r:embed="rId51" cstate="email"/>
          <a:srcRect/>
          <a:stretch>
            <a:fillRect/>
          </a:stretch>
        </p:blipFill>
        <p:spPr bwMode="auto">
          <a:xfrm>
            <a:off x="0" y="3071810"/>
            <a:ext cx="2343166" cy="2928958"/>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1"/>
          <p:cNvSpPr>
            <a:spLocks noChangeArrowheads="1"/>
          </p:cNvSpPr>
          <p:nvPr/>
        </p:nvSpPr>
        <p:spPr bwMode="auto">
          <a:xfrm>
            <a:off x="428596" y="500042"/>
            <a:ext cx="8572528" cy="59093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2900" marR="0" lvl="0" indent="-342900" algn="l" defTabSz="914400" rtl="0" eaLnBrk="1" fontAlgn="base" latinLnBrk="0" hangingPunct="1">
              <a:lnSpc>
                <a:spcPct val="100000"/>
              </a:lnSpc>
              <a:spcBef>
                <a:spcPct val="0"/>
              </a:spcBef>
              <a:spcAft>
                <a:spcPct val="0"/>
              </a:spcAft>
              <a:buClrTx/>
              <a:buSzTx/>
              <a:buFontTx/>
              <a:buAutoNum type="arabicPeriod" startAt="5"/>
              <a:tabLst>
                <a:tab pos="487363" algn="l"/>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Издателем журналов </a:t>
            </a:r>
            <a:r>
              <a:rPr kumimoji="0" lang="ru-RU" b="0" i="0" u="none" strike="noStrike" cap="none" normalizeH="0" baseline="0" dirty="0" smtClean="0">
                <a:ln>
                  <a:noFill/>
                </a:ln>
                <a:solidFill>
                  <a:schemeClr val="tx1"/>
                </a:solidFill>
                <a:effectLst/>
                <a:latin typeface="Bookman Old Style"/>
                <a:ea typeface="Times New Roman" pitchFamily="18" charset="0"/>
                <a:cs typeface="Times New Roman" pitchFamily="18" charset="0"/>
              </a:rPr>
              <a:t>«</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Трутень</a:t>
            </a:r>
            <a:r>
              <a:rPr kumimoji="0" lang="ru-RU" b="0" i="0" u="none" strike="noStrike" cap="none" normalizeH="0" baseline="0" dirty="0" smtClean="0">
                <a:ln>
                  <a:noFill/>
                </a:ln>
                <a:solidFill>
                  <a:schemeClr val="tx1"/>
                </a:solidFill>
                <a:effectLst/>
                <a:latin typeface="Bookman Old Style"/>
                <a:ea typeface="Times New Roman" pitchFamily="18" charset="0"/>
                <a:cs typeface="Times New Roman" pitchFamily="18" charset="0"/>
              </a:rPr>
              <a:t>»</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b="0" i="0" u="none" strike="noStrike" cap="none" normalizeH="0" baseline="0" dirty="0" smtClean="0">
                <a:ln>
                  <a:noFill/>
                </a:ln>
                <a:solidFill>
                  <a:schemeClr val="tx1"/>
                </a:solidFill>
                <a:effectLst/>
                <a:latin typeface="Bookman Old Style"/>
                <a:ea typeface="Times New Roman" pitchFamily="18" charset="0"/>
                <a:cs typeface="Times New Roman" pitchFamily="18" charset="0"/>
              </a:rPr>
              <a:t>«</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Живописец</a:t>
            </a:r>
            <a:r>
              <a:rPr kumimoji="0" lang="ru-RU" b="0" i="0" u="none" strike="noStrike" cap="none" normalizeH="0" baseline="0" dirty="0" smtClean="0">
                <a:ln>
                  <a:noFill/>
                </a:ln>
                <a:solidFill>
                  <a:schemeClr val="tx1"/>
                </a:solidFill>
                <a:effectLst/>
                <a:latin typeface="Bookman Old Style"/>
                <a:ea typeface="Times New Roman" pitchFamily="18" charset="0"/>
                <a:cs typeface="Times New Roman" pitchFamily="18" charset="0"/>
              </a:rPr>
              <a:t>»</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b="0" i="0" u="none" strike="noStrike" cap="none" normalizeH="0" baseline="0" dirty="0" smtClean="0">
                <a:ln>
                  <a:noFill/>
                </a:ln>
                <a:solidFill>
                  <a:schemeClr val="tx1"/>
                </a:solidFill>
                <a:effectLst/>
                <a:latin typeface="Bookman Old Style"/>
                <a:ea typeface="Times New Roman" pitchFamily="18" charset="0"/>
                <a:cs typeface="Times New Roman" pitchFamily="18" charset="0"/>
              </a:rPr>
              <a:t>«</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Кошелек</a:t>
            </a:r>
            <a:r>
              <a:rPr kumimoji="0" lang="ru-RU" b="0" i="0" u="none" strike="noStrike" cap="none" normalizeH="0" baseline="0" dirty="0" smtClean="0">
                <a:ln>
                  <a:noFill/>
                </a:ln>
                <a:solidFill>
                  <a:schemeClr val="tx1"/>
                </a:solidFill>
                <a:effectLst/>
                <a:latin typeface="Bookman Old Style"/>
                <a:ea typeface="Times New Roman" pitchFamily="18" charset="0"/>
                <a:cs typeface="Times New Roman" pitchFamily="18" charset="0"/>
              </a:rPr>
              <a:t>»</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был</a:t>
            </a:r>
          </a:p>
          <a:p>
            <a:pPr marL="342900" marR="0" lvl="0" indent="-342900" algn="l" defTabSz="914400" rtl="0" eaLnBrk="1" fontAlgn="base" latinLnBrk="0" hangingPunct="1">
              <a:lnSpc>
                <a:spcPct val="100000"/>
              </a:lnSpc>
              <a:spcBef>
                <a:spcPct val="0"/>
              </a:spcBef>
              <a:spcAft>
                <a:spcPct val="0"/>
              </a:spcAft>
              <a:buClrTx/>
              <a:buSzTx/>
              <a:tabLst>
                <a:tab pos="487363" algn="l"/>
              </a:tabLst>
            </a:pPr>
            <a:endParaRPr kumimoji="0" lang="ru-RU" b="0" i="0" u="none" strike="noStrike" cap="none" normalizeH="0" baseline="0" dirty="0" smtClean="0">
              <a:ln>
                <a:noFill/>
              </a:ln>
              <a:solidFill>
                <a:schemeClr val="tx1"/>
              </a:solidFill>
              <a:effectLst/>
              <a:latin typeface="Arial" pitchFamily="34" charset="0"/>
            </a:endParaRPr>
          </a:p>
          <a:p>
            <a:pPr marL="1257300" lvl="2" indent="-342900" eaLnBrk="0" fontAlgn="base" hangingPunct="0">
              <a:spcBef>
                <a:spcPct val="0"/>
              </a:spcBef>
              <a:spcAft>
                <a:spcPct val="0"/>
              </a:spcAft>
              <a:buFont typeface="+mj-lt"/>
              <a:buAutoNum type="arabicPeriod"/>
              <a:tabLst>
                <a:tab pos="487363" algn="l"/>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А. Радищев	3) Г. Державин</a:t>
            </a:r>
            <a:endParaRPr kumimoji="0" lang="ru-RU" b="0" i="0" u="none" strike="noStrike" cap="none" normalizeH="0" baseline="0" dirty="0" smtClean="0">
              <a:ln>
                <a:noFill/>
              </a:ln>
              <a:solidFill>
                <a:schemeClr val="tx1"/>
              </a:solidFill>
              <a:effectLst/>
              <a:latin typeface="Arial" pitchFamily="34" charset="0"/>
            </a:endParaRPr>
          </a:p>
          <a:p>
            <a:pPr marL="1257300" lvl="2" indent="-342900" eaLnBrk="0" fontAlgn="base" hangingPunct="0">
              <a:spcBef>
                <a:spcPct val="0"/>
              </a:spcBef>
              <a:spcAft>
                <a:spcPct val="0"/>
              </a:spcAft>
              <a:buFont typeface="+mj-lt"/>
              <a:buAutoNum type="arabicPeriod"/>
              <a:tabLst>
                <a:tab pos="487363" algn="l"/>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Н. Карамзин	4) Н. Новиков</a:t>
            </a:r>
          </a:p>
          <a:p>
            <a:pPr marL="1257300" lvl="2" indent="-342900" eaLnBrk="0" fontAlgn="base" hangingPunct="0">
              <a:spcBef>
                <a:spcPct val="0"/>
              </a:spcBef>
              <a:spcAft>
                <a:spcPct val="0"/>
              </a:spcAft>
              <a:tabLst>
                <a:tab pos="487363" algn="l"/>
              </a:tabLst>
            </a:pPr>
            <a:endParaRPr kumimoji="0" lang="ru-RU"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87363" algn="l"/>
              </a:tabLst>
            </a:pPr>
            <a:r>
              <a:rPr kumimoji="0" lang="ru-RU"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6   </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Новое летосчисление в России было введено в правление</a:t>
            </a:r>
          </a:p>
          <a:p>
            <a:pPr marL="0" marR="0" lvl="0" indent="0" algn="l" defTabSz="914400" rtl="0" eaLnBrk="0" fontAlgn="base" latinLnBrk="0" hangingPunct="0">
              <a:lnSpc>
                <a:spcPct val="100000"/>
              </a:lnSpc>
              <a:spcBef>
                <a:spcPct val="0"/>
              </a:spcBef>
              <a:spcAft>
                <a:spcPct val="0"/>
              </a:spcAft>
              <a:buClrTx/>
              <a:buSzTx/>
              <a:buFontTx/>
              <a:buNone/>
              <a:tabLst>
                <a:tab pos="487363" algn="l"/>
              </a:tabLst>
            </a:pPr>
            <a:endParaRPr kumimoji="0" lang="ru-RU" b="0" i="0" u="none" strike="noStrike" cap="none" normalizeH="0" baseline="0" dirty="0" smtClean="0">
              <a:ln>
                <a:noFill/>
              </a:ln>
              <a:solidFill>
                <a:schemeClr val="tx1"/>
              </a:solidFill>
              <a:effectLst/>
              <a:latin typeface="Arial" pitchFamily="34" charset="0"/>
            </a:endParaRPr>
          </a:p>
          <a:p>
            <a:pPr marL="1257300" lvl="2" indent="-342900" eaLnBrk="0" fontAlgn="base" hangingPunct="0">
              <a:spcBef>
                <a:spcPct val="0"/>
              </a:spcBef>
              <a:spcAft>
                <a:spcPct val="0"/>
              </a:spcAft>
              <a:buFont typeface="+mj-lt"/>
              <a:buAutoNum type="arabicPeriod"/>
              <a:tabLst>
                <a:tab pos="487363" algn="l"/>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Софьи Алексеевны	3) Анны Иоанновны</a:t>
            </a:r>
            <a:endParaRPr kumimoji="0" lang="ru-RU" b="0" i="0" u="none" strike="noStrike" cap="none" normalizeH="0" baseline="0" dirty="0" smtClean="0">
              <a:ln>
                <a:noFill/>
              </a:ln>
              <a:solidFill>
                <a:schemeClr val="tx1"/>
              </a:solidFill>
              <a:effectLst/>
              <a:latin typeface="Arial" pitchFamily="34" charset="0"/>
            </a:endParaRPr>
          </a:p>
          <a:p>
            <a:pPr marL="1257300" lvl="2" indent="-342900" eaLnBrk="0" fontAlgn="base" hangingPunct="0">
              <a:spcBef>
                <a:spcPct val="0"/>
              </a:spcBef>
              <a:spcAft>
                <a:spcPct val="0"/>
              </a:spcAft>
              <a:buFont typeface="+mj-lt"/>
              <a:buAutoNum type="arabicPeriod"/>
              <a:tabLst>
                <a:tab pos="487363" algn="l"/>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Петра Алексеевича        4) Елизаветы Петровны</a:t>
            </a:r>
          </a:p>
          <a:p>
            <a:pPr marL="1257300" lvl="2" indent="-342900" eaLnBrk="0" fontAlgn="base" hangingPunct="0">
              <a:spcBef>
                <a:spcPct val="0"/>
              </a:spcBef>
              <a:spcAft>
                <a:spcPct val="0"/>
              </a:spcAft>
              <a:tabLst>
                <a:tab pos="487363" algn="l"/>
              </a:tabLst>
            </a:pPr>
            <a:endParaRPr kumimoji="0" lang="ru-RU" b="0" i="0" u="none" strike="noStrike" cap="none" normalizeH="0" baseline="0" dirty="0" smtClean="0">
              <a:ln>
                <a:noFill/>
              </a:ln>
              <a:solidFill>
                <a:schemeClr val="tx1"/>
              </a:solidFill>
              <a:effectLst/>
              <a:latin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Tx/>
              <a:buAutoNum type="arabicPeriod" startAt="7"/>
              <a:tabLst>
                <a:tab pos="487363" algn="l"/>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Уложенную комиссию для кодификации законов созвала</a:t>
            </a:r>
          </a:p>
          <a:p>
            <a:pPr marL="342900" marR="0" lvl="0" indent="-342900" algn="l" defTabSz="914400" rtl="0" eaLnBrk="0" fontAlgn="base" latinLnBrk="0" hangingPunct="0">
              <a:lnSpc>
                <a:spcPct val="100000"/>
              </a:lnSpc>
              <a:spcBef>
                <a:spcPct val="0"/>
              </a:spcBef>
              <a:spcAft>
                <a:spcPct val="0"/>
              </a:spcAft>
              <a:buClrTx/>
              <a:buSzTx/>
              <a:tabLst>
                <a:tab pos="487363" algn="l"/>
              </a:tabLst>
            </a:pPr>
            <a:endParaRPr kumimoji="0" lang="ru-RU" b="0" i="0" u="none" strike="noStrike" cap="none" normalizeH="0" baseline="0" dirty="0" smtClean="0">
              <a:ln>
                <a:noFill/>
              </a:ln>
              <a:solidFill>
                <a:schemeClr val="tx1"/>
              </a:solidFill>
              <a:effectLst/>
              <a:latin typeface="Arial" pitchFamily="34" charset="0"/>
            </a:endParaRPr>
          </a:p>
          <a:p>
            <a:pPr marL="1257300" lvl="2" indent="-342900" eaLnBrk="0" fontAlgn="base" hangingPunct="0">
              <a:spcBef>
                <a:spcPct val="0"/>
              </a:spcBef>
              <a:spcAft>
                <a:spcPct val="0"/>
              </a:spcAft>
              <a:buFont typeface="+mj-lt"/>
              <a:buAutoNum type="arabicPeriod"/>
              <a:tabLst>
                <a:tab pos="487363" algn="l"/>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Екатерина I	3) Анна Иоанновна</a:t>
            </a:r>
            <a:endParaRPr kumimoji="0" lang="ru-RU" b="0" i="0" u="none" strike="noStrike" cap="none" normalizeH="0" baseline="0" dirty="0" smtClean="0">
              <a:ln>
                <a:noFill/>
              </a:ln>
              <a:solidFill>
                <a:schemeClr val="tx1"/>
              </a:solidFill>
              <a:effectLst/>
              <a:latin typeface="Arial" pitchFamily="34" charset="0"/>
            </a:endParaRPr>
          </a:p>
          <a:p>
            <a:pPr marL="1257300" lvl="2" indent="-342900" eaLnBrk="0" fontAlgn="base" hangingPunct="0">
              <a:spcBef>
                <a:spcPct val="0"/>
              </a:spcBef>
              <a:spcAft>
                <a:spcPct val="0"/>
              </a:spcAft>
              <a:buFont typeface="+mj-lt"/>
              <a:buAutoNum type="arabicPeriod"/>
              <a:tabLst>
                <a:tab pos="487363" algn="l"/>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Елизавета	4) Екатерина II</a:t>
            </a:r>
          </a:p>
          <a:p>
            <a:pPr marL="1257300" lvl="2" indent="-342900" eaLnBrk="0" fontAlgn="base" hangingPunct="0">
              <a:spcBef>
                <a:spcPct val="0"/>
              </a:spcBef>
              <a:spcAft>
                <a:spcPct val="0"/>
              </a:spcAft>
              <a:tabLst>
                <a:tab pos="487363" algn="l"/>
              </a:tabLst>
            </a:pPr>
            <a:endParaRPr kumimoji="0" lang="ru-RU" b="0" i="0" u="none" strike="noStrike" cap="none" normalizeH="0" baseline="0" dirty="0" smtClean="0">
              <a:ln>
                <a:noFill/>
              </a:ln>
              <a:solidFill>
                <a:schemeClr val="tx1"/>
              </a:solidFill>
              <a:effectLst/>
              <a:latin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Tx/>
              <a:buAutoNum type="arabicPeriod" startAt="8"/>
              <a:tabLst>
                <a:tab pos="487363" algn="l"/>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Екатерина II создала в городах</a:t>
            </a:r>
          </a:p>
          <a:p>
            <a:pPr marL="342900" marR="0" lvl="0" indent="-342900" algn="l" defTabSz="914400" rtl="0" eaLnBrk="0" fontAlgn="base" latinLnBrk="0" hangingPunct="0">
              <a:lnSpc>
                <a:spcPct val="100000"/>
              </a:lnSpc>
              <a:spcBef>
                <a:spcPct val="0"/>
              </a:spcBef>
              <a:spcAft>
                <a:spcPct val="0"/>
              </a:spcAft>
              <a:buClrTx/>
              <a:buSzTx/>
              <a:tabLst>
                <a:tab pos="487363" algn="l"/>
              </a:tabLst>
            </a:pPr>
            <a:endParaRPr kumimoji="0" lang="ru-RU" b="0" i="0" u="none" strike="noStrike" cap="none" normalizeH="0" baseline="0" dirty="0" smtClean="0">
              <a:ln>
                <a:noFill/>
              </a:ln>
              <a:solidFill>
                <a:schemeClr val="tx1"/>
              </a:solidFill>
              <a:effectLst/>
              <a:latin typeface="Arial" pitchFamily="34" charset="0"/>
            </a:endParaRPr>
          </a:p>
          <a:p>
            <a:pPr marL="1257300" lvl="2" indent="-342900" eaLnBrk="0" fontAlgn="base" hangingPunct="0">
              <a:spcBef>
                <a:spcPct val="0"/>
              </a:spcBef>
              <a:spcAft>
                <a:spcPct val="0"/>
              </a:spcAft>
              <a:buFont typeface="+mj-lt"/>
              <a:buAutoNum type="arabicPeriod"/>
              <a:tabLst>
                <a:tab pos="487363" algn="l"/>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магистрат</a:t>
            </a:r>
            <a:endParaRPr kumimoji="0" lang="ru-RU" b="0" i="0" u="none" strike="noStrike" cap="none" normalizeH="0" baseline="0" dirty="0" smtClean="0">
              <a:ln>
                <a:noFill/>
              </a:ln>
              <a:solidFill>
                <a:schemeClr val="tx1"/>
              </a:solidFill>
              <a:effectLst/>
              <a:latin typeface="Arial" pitchFamily="34" charset="0"/>
            </a:endParaRPr>
          </a:p>
          <a:p>
            <a:pPr marL="1257300" lvl="2" indent="-342900" eaLnBrk="0" fontAlgn="base" hangingPunct="0">
              <a:spcBef>
                <a:spcPct val="0"/>
              </a:spcBef>
              <a:spcAft>
                <a:spcPct val="0"/>
              </a:spcAft>
              <a:buFont typeface="+mj-lt"/>
              <a:buAutoNum type="arabicPeriod"/>
              <a:tabLst>
                <a:tab pos="487363" algn="l"/>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фискальную службу</a:t>
            </a:r>
            <a:endParaRPr kumimoji="0" lang="ru-RU" b="0" i="0" u="none" strike="noStrike" cap="none" normalizeH="0" baseline="0" dirty="0" smtClean="0">
              <a:ln>
                <a:noFill/>
              </a:ln>
              <a:solidFill>
                <a:schemeClr val="tx1"/>
              </a:solidFill>
              <a:effectLst/>
              <a:latin typeface="Arial" pitchFamily="34" charset="0"/>
            </a:endParaRPr>
          </a:p>
          <a:p>
            <a:pPr marL="1257300" lvl="2" indent="-342900" eaLnBrk="0" fontAlgn="base" hangingPunct="0">
              <a:spcBef>
                <a:spcPct val="0"/>
              </a:spcBef>
              <a:spcAft>
                <a:spcPct val="0"/>
              </a:spcAft>
              <a:buFont typeface="+mj-lt"/>
              <a:buAutoNum type="arabicPeriod"/>
              <a:tabLst>
                <a:tab pos="487363" algn="l"/>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губную избу</a:t>
            </a:r>
            <a:endParaRPr kumimoji="0" lang="ru-RU" b="0" i="0" u="none" strike="noStrike" cap="none" normalizeH="0" baseline="0" dirty="0" smtClean="0">
              <a:ln>
                <a:noFill/>
              </a:ln>
              <a:solidFill>
                <a:schemeClr val="tx1"/>
              </a:solidFill>
              <a:effectLst/>
              <a:latin typeface="Bookman Old Style" pitchFamily="18" charset="0"/>
              <a:ea typeface="Times New Roman" pitchFamily="18" charset="0"/>
              <a:cs typeface="Bookman Old Style" pitchFamily="18" charset="0"/>
            </a:endParaRPr>
          </a:p>
          <a:p>
            <a:pPr marL="1257300" lvl="2" indent="-342900" eaLnBrk="0" fontAlgn="base" hangingPunct="0">
              <a:spcBef>
                <a:spcPct val="0"/>
              </a:spcBef>
              <a:spcAft>
                <a:spcPct val="0"/>
              </a:spcAft>
              <a:buFont typeface="+mj-lt"/>
              <a:buAutoNum type="arabicPeriod"/>
              <a:tabLst>
                <a:tab pos="487363" algn="l"/>
              </a:tabLst>
            </a:pPr>
            <a:r>
              <a:rPr kumimoji="0" lang="ru-RU" b="0" i="0" u="none" strike="noStrike" cap="none" normalizeH="0" baseline="0" dirty="0" smtClean="0">
                <a:ln>
                  <a:noFill/>
                </a:ln>
                <a:solidFill>
                  <a:schemeClr val="tx1"/>
                </a:solidFill>
                <a:effectLst/>
                <a:latin typeface="Bookman Old Style" pitchFamily="18" charset="0"/>
                <a:ea typeface="Times New Roman" pitchFamily="18" charset="0"/>
                <a:cs typeface="Bookman Old Style" pitchFamily="18" charset="0"/>
              </a:rPr>
              <a:t>шестигласную думу</a:t>
            </a:r>
            <a:r>
              <a:rPr kumimoji="0" lang="ru-RU" b="0" i="0" u="none" strike="noStrike" cap="none" normalizeH="0" baseline="0" dirty="0" smtClean="0">
                <a:ln>
                  <a:noFill/>
                </a:ln>
                <a:solidFill>
                  <a:schemeClr val="tx1"/>
                </a:solidFill>
                <a:effectLst/>
                <a:latin typeface="Arial" pitchFamily="34" charset="0"/>
              </a:rPr>
              <a:t> </a:t>
            </a:r>
          </a:p>
        </p:txBody>
      </p:sp>
      <p:sp>
        <p:nvSpPr>
          <p:cNvPr id="3" name="Управляющая кнопка: далее 2">
            <a:hlinkClick r:id="" action="ppaction://hlinkshowjump?jump=nextslide" highlightClick="1"/>
          </p:cNvPr>
          <p:cNvSpPr/>
          <p:nvPr/>
        </p:nvSpPr>
        <p:spPr>
          <a:xfrm>
            <a:off x="785786" y="1214422"/>
            <a:ext cx="571504" cy="357190"/>
          </a:xfrm>
          <a:prstGeom prst="actionButtonForwardNex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ru-RU"/>
          </a:p>
        </p:txBody>
      </p:sp>
      <p:sp>
        <p:nvSpPr>
          <p:cNvPr id="4" name="Управляющая кнопка: далее 3">
            <a:hlinkClick r:id="rId2" action="ppaction://hlinksldjump" highlightClick="1"/>
          </p:cNvPr>
          <p:cNvSpPr/>
          <p:nvPr/>
        </p:nvSpPr>
        <p:spPr>
          <a:xfrm>
            <a:off x="4786314" y="1428736"/>
            <a:ext cx="571504" cy="214314"/>
          </a:xfrm>
          <a:prstGeom prst="actionButtonForwardNex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p>
        </p:txBody>
      </p:sp>
      <p:sp>
        <p:nvSpPr>
          <p:cNvPr id="5" name="Управляющая кнопка: далее 4">
            <a:hlinkClick r:id="rId2" action="ppaction://hlinksldjump" highlightClick="1"/>
          </p:cNvPr>
          <p:cNvSpPr/>
          <p:nvPr/>
        </p:nvSpPr>
        <p:spPr>
          <a:xfrm>
            <a:off x="6643702" y="3286124"/>
            <a:ext cx="1042416" cy="357190"/>
          </a:xfrm>
          <a:prstGeom prst="actionButtonForwardNex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ru-RU"/>
          </a:p>
        </p:txBody>
      </p:sp>
      <p:sp>
        <p:nvSpPr>
          <p:cNvPr id="6" name="Управляющая кнопка: далее 5">
            <a:hlinkClick r:id="rId3" action="ppaction://hlinksldjump" highlightClick="1"/>
          </p:cNvPr>
          <p:cNvSpPr/>
          <p:nvPr/>
        </p:nvSpPr>
        <p:spPr>
          <a:xfrm>
            <a:off x="642910" y="5286388"/>
            <a:ext cx="714380" cy="714380"/>
          </a:xfrm>
          <a:prstGeom prst="actionButtonForwardNex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p>
        </p:txBody>
      </p:sp>
      <p:sp>
        <p:nvSpPr>
          <p:cNvPr id="7" name="Управляющая кнопка: далее 6">
            <a:hlinkClick r:id="rId4" action="ppaction://hlinksldjump" highlightClick="1"/>
          </p:cNvPr>
          <p:cNvSpPr/>
          <p:nvPr/>
        </p:nvSpPr>
        <p:spPr>
          <a:xfrm>
            <a:off x="642910" y="6072206"/>
            <a:ext cx="714380" cy="285752"/>
          </a:xfrm>
          <a:prstGeom prst="actionButtonForwardNext">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ru-RU"/>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email"/>
          <a:srcRect/>
          <a:stretch>
            <a:fillRect/>
          </a:stretch>
        </p:blipFill>
        <p:spPr bwMode="auto">
          <a:xfrm>
            <a:off x="0" y="0"/>
            <a:ext cx="1905000" cy="2352675"/>
          </a:xfrm>
          <a:prstGeom prst="rect">
            <a:avLst/>
          </a:prstGeom>
          <a:noFill/>
          <a:ln w="9525">
            <a:noFill/>
            <a:miter lim="800000"/>
            <a:headEnd/>
            <a:tailEnd/>
          </a:ln>
        </p:spPr>
      </p:pic>
      <p:sp>
        <p:nvSpPr>
          <p:cNvPr id="3" name="Прямоугольник 2"/>
          <p:cNvSpPr/>
          <p:nvPr/>
        </p:nvSpPr>
        <p:spPr>
          <a:xfrm>
            <a:off x="1928794" y="0"/>
            <a:ext cx="7215206" cy="738664"/>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ru-RU" sz="1400" b="1" dirty="0" err="1" smtClean="0">
                <a:latin typeface="Times New Roman" pitchFamily="18" charset="0"/>
                <a:cs typeface="Times New Roman" pitchFamily="18" charset="0"/>
              </a:rPr>
              <a:t>Алекса́ндр</a:t>
            </a:r>
            <a:r>
              <a:rPr lang="ru-RU" sz="1400" b="1" dirty="0" smtClean="0">
                <a:latin typeface="Times New Roman" pitchFamily="18" charset="0"/>
                <a:cs typeface="Times New Roman" pitchFamily="18" charset="0"/>
              </a:rPr>
              <a:t> </a:t>
            </a:r>
            <a:r>
              <a:rPr lang="ru-RU" sz="1400" b="1" dirty="0" err="1" smtClean="0">
                <a:latin typeface="Times New Roman" pitchFamily="18" charset="0"/>
                <a:cs typeface="Times New Roman" pitchFamily="18" charset="0"/>
              </a:rPr>
              <a:t>Никола́евич</a:t>
            </a:r>
            <a:r>
              <a:rPr lang="ru-RU" sz="1400" b="1" dirty="0" smtClean="0">
                <a:latin typeface="Times New Roman" pitchFamily="18" charset="0"/>
                <a:cs typeface="Times New Roman" pitchFamily="18" charset="0"/>
              </a:rPr>
              <a:t> </a:t>
            </a:r>
            <a:r>
              <a:rPr lang="ru-RU" sz="1400" b="1" dirty="0" err="1" smtClean="0">
                <a:latin typeface="Times New Roman" pitchFamily="18" charset="0"/>
                <a:cs typeface="Times New Roman" pitchFamily="18" charset="0"/>
              </a:rPr>
              <a:t>Ради́щев</a:t>
            </a:r>
            <a:r>
              <a:rPr lang="ru-RU" sz="1400" dirty="0" smtClean="0">
                <a:latin typeface="Times New Roman" pitchFamily="18" charset="0"/>
                <a:cs typeface="Times New Roman" pitchFamily="18" charset="0"/>
              </a:rPr>
              <a:t> (</a:t>
            </a:r>
            <a:r>
              <a:rPr lang="ru-RU" sz="1400" dirty="0" smtClean="0">
                <a:latin typeface="Times New Roman" pitchFamily="18" charset="0"/>
                <a:cs typeface="Times New Roman" pitchFamily="18" charset="0"/>
                <a:hlinkClick r:id="rId3" tooltip="31 августа"/>
              </a:rPr>
              <a:t>20 (31) августа</a:t>
            </a:r>
            <a:r>
              <a:rPr lang="ru-RU" sz="1400" dirty="0" smtClean="0">
                <a:latin typeface="Times New Roman" pitchFamily="18" charset="0"/>
                <a:cs typeface="Times New Roman" pitchFamily="18" charset="0"/>
              </a:rPr>
              <a:t> </a:t>
            </a:r>
            <a:r>
              <a:rPr lang="ru-RU" sz="1400" dirty="0" smtClean="0">
                <a:latin typeface="Times New Roman" pitchFamily="18" charset="0"/>
                <a:cs typeface="Times New Roman" pitchFamily="18" charset="0"/>
                <a:hlinkClick r:id="rId4" tooltip="1749"/>
              </a:rPr>
              <a:t>1749</a:t>
            </a:r>
            <a:r>
              <a:rPr lang="ru-RU" sz="1400" dirty="0" smtClean="0">
                <a:latin typeface="Times New Roman" pitchFamily="18" charset="0"/>
                <a:cs typeface="Times New Roman" pitchFamily="18" charset="0"/>
              </a:rPr>
              <a:t>, </a:t>
            </a:r>
            <a:r>
              <a:rPr lang="ru-RU" sz="1400" dirty="0" smtClean="0">
                <a:latin typeface="Times New Roman" pitchFamily="18" charset="0"/>
                <a:cs typeface="Times New Roman" pitchFamily="18" charset="0"/>
                <a:hlinkClick r:id="rId5" tooltip="Москва"/>
              </a:rPr>
              <a:t>Москва</a:t>
            </a:r>
            <a:r>
              <a:rPr lang="ru-RU" sz="1400" dirty="0" smtClean="0">
                <a:latin typeface="Times New Roman" pitchFamily="18" charset="0"/>
                <a:cs typeface="Times New Roman" pitchFamily="18" charset="0"/>
              </a:rPr>
              <a:t> — </a:t>
            </a:r>
            <a:r>
              <a:rPr lang="ru-RU" sz="1400" dirty="0" smtClean="0">
                <a:latin typeface="Times New Roman" pitchFamily="18" charset="0"/>
                <a:cs typeface="Times New Roman" pitchFamily="18" charset="0"/>
                <a:hlinkClick r:id="rId6" tooltip="24 сентября"/>
              </a:rPr>
              <a:t>12 (24) сентября</a:t>
            </a:r>
            <a:r>
              <a:rPr lang="ru-RU" sz="1400" dirty="0" smtClean="0">
                <a:latin typeface="Times New Roman" pitchFamily="18" charset="0"/>
                <a:cs typeface="Times New Roman" pitchFamily="18" charset="0"/>
              </a:rPr>
              <a:t> </a:t>
            </a:r>
            <a:r>
              <a:rPr lang="ru-RU" sz="1400" dirty="0" smtClean="0">
                <a:latin typeface="Times New Roman" pitchFamily="18" charset="0"/>
                <a:cs typeface="Times New Roman" pitchFamily="18" charset="0"/>
                <a:hlinkClick r:id="rId7" tooltip="1802"/>
              </a:rPr>
              <a:t>1802</a:t>
            </a:r>
            <a:r>
              <a:rPr lang="ru-RU" sz="1400" dirty="0" smtClean="0">
                <a:latin typeface="Times New Roman" pitchFamily="18" charset="0"/>
                <a:cs typeface="Times New Roman" pitchFamily="18" charset="0"/>
              </a:rPr>
              <a:t>, </a:t>
            </a:r>
            <a:r>
              <a:rPr lang="ru-RU" sz="1400" dirty="0" smtClean="0">
                <a:latin typeface="Times New Roman" pitchFamily="18" charset="0"/>
                <a:cs typeface="Times New Roman" pitchFamily="18" charset="0"/>
                <a:hlinkClick r:id="rId8" tooltip="Санкт-Петербург"/>
              </a:rPr>
              <a:t>Санкт-Петербург</a:t>
            </a:r>
            <a:r>
              <a:rPr lang="ru-RU" sz="1400" dirty="0" smtClean="0">
                <a:latin typeface="Times New Roman" pitchFamily="18" charset="0"/>
                <a:cs typeface="Times New Roman" pitchFamily="18" charset="0"/>
              </a:rPr>
              <a:t>) — русский </a:t>
            </a:r>
            <a:r>
              <a:rPr lang="ru-RU" sz="1400" dirty="0" smtClean="0">
                <a:latin typeface="Times New Roman" pitchFamily="18" charset="0"/>
                <a:cs typeface="Times New Roman" pitchFamily="18" charset="0"/>
                <a:hlinkClick r:id="rId9" tooltip="Писатель"/>
              </a:rPr>
              <a:t>писатель</a:t>
            </a:r>
            <a:r>
              <a:rPr lang="ru-RU" sz="1400" dirty="0" smtClean="0">
                <a:latin typeface="Times New Roman" pitchFamily="18" charset="0"/>
                <a:cs typeface="Times New Roman" pitchFamily="18" charset="0"/>
              </a:rPr>
              <a:t>, </a:t>
            </a:r>
            <a:r>
              <a:rPr lang="ru-RU" sz="1400" dirty="0" smtClean="0">
                <a:latin typeface="Times New Roman" pitchFamily="18" charset="0"/>
                <a:cs typeface="Times New Roman" pitchFamily="18" charset="0"/>
                <a:hlinkClick r:id="rId10" tooltip="Философ"/>
              </a:rPr>
              <a:t>философ</a:t>
            </a:r>
            <a:r>
              <a:rPr lang="ru-RU" sz="1400" dirty="0" smtClean="0">
                <a:latin typeface="Times New Roman" pitchFamily="18" charset="0"/>
                <a:cs typeface="Times New Roman" pitchFamily="18" charset="0"/>
              </a:rPr>
              <a:t>, </a:t>
            </a:r>
            <a:r>
              <a:rPr lang="ru-RU" sz="1400" dirty="0" smtClean="0">
                <a:latin typeface="Times New Roman" pitchFamily="18" charset="0"/>
                <a:cs typeface="Times New Roman" pitchFamily="18" charset="0"/>
                <a:hlinkClick r:id="rId11" tooltip="Поэт"/>
              </a:rPr>
              <a:t>поэт</a:t>
            </a:r>
            <a:r>
              <a:rPr lang="ru-RU" sz="1400" dirty="0" smtClean="0">
                <a:latin typeface="Times New Roman" pitchFamily="18" charset="0"/>
                <a:cs typeface="Times New Roman" pitchFamily="18" charset="0"/>
              </a:rPr>
              <a:t>, директор Петербургской </a:t>
            </a:r>
            <a:r>
              <a:rPr lang="ru-RU" sz="1400" dirty="0" smtClean="0">
                <a:latin typeface="Times New Roman" pitchFamily="18" charset="0"/>
                <a:cs typeface="Times New Roman" pitchFamily="18" charset="0"/>
                <a:hlinkClick r:id="rId12" tooltip="Таможня"/>
              </a:rPr>
              <a:t>таможни</a:t>
            </a:r>
            <a:r>
              <a:rPr lang="ru-RU" sz="1400" dirty="0" smtClean="0">
                <a:latin typeface="Times New Roman" pitchFamily="18" charset="0"/>
                <a:cs typeface="Times New Roman" pitchFamily="18" charset="0"/>
              </a:rPr>
              <a:t> и участник Комиссии по составлению законов.</a:t>
            </a:r>
            <a:endParaRPr lang="ru-RU" sz="1400" dirty="0">
              <a:latin typeface="Times New Roman" pitchFamily="18" charset="0"/>
              <a:cs typeface="Times New Roman" pitchFamily="18" charset="0"/>
            </a:endParaRPr>
          </a:p>
        </p:txBody>
      </p:sp>
      <p:sp>
        <p:nvSpPr>
          <p:cNvPr id="4" name="Прямоугольник 3"/>
          <p:cNvSpPr/>
          <p:nvPr/>
        </p:nvSpPr>
        <p:spPr>
          <a:xfrm>
            <a:off x="1928794" y="785794"/>
            <a:ext cx="7215206" cy="2308324"/>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ru-RU" sz="1400" dirty="0" smtClean="0">
                <a:solidFill>
                  <a:schemeClr val="dk1"/>
                </a:solidFill>
                <a:latin typeface="Times New Roman" pitchFamily="18" charset="0"/>
                <a:cs typeface="Times New Roman" pitchFamily="18" charset="0"/>
              </a:rPr>
              <a:t>Занятия русским языком и чтение привели Радищева к собственным литературным опытам. Сначала он издал перевод сочинения </a:t>
            </a:r>
            <a:r>
              <a:rPr lang="ru-RU" sz="1400" dirty="0" err="1" smtClean="0">
                <a:solidFill>
                  <a:schemeClr val="dk1"/>
                </a:solidFill>
                <a:latin typeface="Times New Roman" pitchFamily="18" charset="0"/>
                <a:cs typeface="Times New Roman" pitchFamily="18" charset="0"/>
                <a:hlinkClick r:id="rId13" tooltip="Мабли, Габриель-Бонно"/>
              </a:rPr>
              <a:t>Мабли</a:t>
            </a:r>
            <a:r>
              <a:rPr lang="ru-RU" sz="1400" dirty="0" smtClean="0">
                <a:solidFill>
                  <a:schemeClr val="dk1"/>
                </a:solidFill>
                <a:latin typeface="Times New Roman" pitchFamily="18" charset="0"/>
                <a:cs typeface="Times New Roman" pitchFamily="18" charset="0"/>
              </a:rPr>
              <a:t> «Размышления о греческой истории» (</a:t>
            </a:r>
            <a:r>
              <a:rPr lang="ru-RU" sz="1400" dirty="0" smtClean="0">
                <a:solidFill>
                  <a:schemeClr val="dk1"/>
                </a:solidFill>
                <a:latin typeface="Times New Roman" pitchFamily="18" charset="0"/>
                <a:cs typeface="Times New Roman" pitchFamily="18" charset="0"/>
                <a:hlinkClick r:id="rId14" tooltip="1773"/>
              </a:rPr>
              <a:t>1773</a:t>
            </a:r>
            <a:r>
              <a:rPr lang="ru-RU" sz="1400" dirty="0" smtClean="0">
                <a:solidFill>
                  <a:schemeClr val="dk1"/>
                </a:solidFill>
                <a:latin typeface="Times New Roman" pitchFamily="18" charset="0"/>
                <a:cs typeface="Times New Roman" pitchFamily="18" charset="0"/>
              </a:rPr>
              <a:t>), затем начал составлять историю российского сената, но написанное уничтожил. Несомненно литературная деятельность Радищева начинается только в </a:t>
            </a:r>
            <a:r>
              <a:rPr lang="ru-RU" sz="1400" dirty="0" smtClean="0">
                <a:solidFill>
                  <a:schemeClr val="dk1"/>
                </a:solidFill>
                <a:latin typeface="Times New Roman" pitchFamily="18" charset="0"/>
                <a:cs typeface="Times New Roman" pitchFamily="18" charset="0"/>
                <a:hlinkClick r:id="rId15" tooltip="1789 год"/>
              </a:rPr>
              <a:t>1789 году</a:t>
            </a:r>
            <a:r>
              <a:rPr lang="ru-RU" sz="1400" dirty="0" smtClean="0">
                <a:solidFill>
                  <a:schemeClr val="dk1"/>
                </a:solidFill>
                <a:latin typeface="Times New Roman" pitchFamily="18" charset="0"/>
                <a:cs typeface="Times New Roman" pitchFamily="18" charset="0"/>
              </a:rPr>
              <a:t>, когда им было напечатано «Житие Фёдора Васильевича Ушакова с приобщением некоторых его сочинений».</a:t>
            </a:r>
          </a:p>
          <a:p>
            <a:r>
              <a:rPr lang="ru-RU" sz="1400" dirty="0" smtClean="0">
                <a:solidFill>
                  <a:schemeClr val="dk1"/>
                </a:solidFill>
                <a:latin typeface="Times New Roman" pitchFamily="18" charset="0"/>
                <a:cs typeface="Times New Roman" pitchFamily="18" charset="0"/>
              </a:rPr>
              <a:t>Воспользовавшись указом </a:t>
            </a:r>
            <a:r>
              <a:rPr lang="ru-RU" sz="1400" dirty="0" smtClean="0">
                <a:solidFill>
                  <a:schemeClr val="dk1"/>
                </a:solidFill>
                <a:latin typeface="Times New Roman" pitchFamily="18" charset="0"/>
                <a:cs typeface="Times New Roman" pitchFamily="18" charset="0"/>
                <a:hlinkClick r:id="rId16" tooltip="Екатерина II"/>
              </a:rPr>
              <a:t>Екатерины II</a:t>
            </a:r>
            <a:r>
              <a:rPr lang="ru-RU" sz="1400" dirty="0" smtClean="0">
                <a:solidFill>
                  <a:schemeClr val="dk1"/>
                </a:solidFill>
                <a:latin typeface="Times New Roman" pitchFamily="18" charset="0"/>
                <a:cs typeface="Times New Roman" pitchFamily="18" charset="0"/>
              </a:rPr>
              <a:t> о вольных типографиях, Радищев завел свою типографию у себя на дому и в </a:t>
            </a:r>
            <a:r>
              <a:rPr lang="ru-RU" sz="1400" dirty="0" smtClean="0">
                <a:solidFill>
                  <a:schemeClr val="dk1"/>
                </a:solidFill>
                <a:latin typeface="Times New Roman" pitchFamily="18" charset="0"/>
                <a:cs typeface="Times New Roman" pitchFamily="18" charset="0"/>
                <a:hlinkClick r:id="rId17" tooltip="1790"/>
              </a:rPr>
              <a:t>1790</a:t>
            </a:r>
            <a:r>
              <a:rPr lang="ru-RU" sz="1400" dirty="0" smtClean="0">
                <a:solidFill>
                  <a:schemeClr val="dk1"/>
                </a:solidFill>
                <a:latin typeface="Times New Roman" pitchFamily="18" charset="0"/>
                <a:cs typeface="Times New Roman" pitchFamily="18" charset="0"/>
              </a:rPr>
              <a:t> напечатал в ней свое «Письмо к другу, жительствующему в </a:t>
            </a:r>
            <a:r>
              <a:rPr lang="ru-RU" sz="1400" dirty="0" smtClean="0">
                <a:solidFill>
                  <a:schemeClr val="dk1"/>
                </a:solidFill>
                <a:latin typeface="Times New Roman" pitchFamily="18" charset="0"/>
                <a:cs typeface="Times New Roman" pitchFamily="18" charset="0"/>
                <a:hlinkClick r:id="rId18" tooltip="Тобольск"/>
              </a:rPr>
              <a:t>Тобольске</a:t>
            </a:r>
            <a:r>
              <a:rPr lang="ru-RU" sz="1400" dirty="0" smtClean="0">
                <a:solidFill>
                  <a:schemeClr val="dk1"/>
                </a:solidFill>
                <a:latin typeface="Times New Roman" pitchFamily="18" charset="0"/>
                <a:cs typeface="Times New Roman" pitchFamily="18" charset="0"/>
              </a:rPr>
              <a:t>, по долгу звания своего». Вслед за ним Радищев выпустил свое главное сочинение, «</a:t>
            </a:r>
            <a:r>
              <a:rPr lang="ru-RU" sz="1400" dirty="0" smtClean="0">
                <a:solidFill>
                  <a:schemeClr val="dk1"/>
                </a:solidFill>
                <a:latin typeface="Times New Roman" pitchFamily="18" charset="0"/>
                <a:cs typeface="Times New Roman" pitchFamily="18" charset="0"/>
                <a:hlinkClick r:id="rId19" tooltip="Путешествие из Петербурга в Москву"/>
              </a:rPr>
              <a:t>Путешествие из Петербурга в Москву</a:t>
            </a:r>
            <a:r>
              <a:rPr lang="ru-RU" sz="1400" dirty="0" smtClean="0">
                <a:solidFill>
                  <a:schemeClr val="dk1"/>
                </a:solidFill>
                <a:latin typeface="Times New Roman" pitchFamily="18" charset="0"/>
                <a:cs typeface="Times New Roman" pitchFamily="18" charset="0"/>
              </a:rPr>
              <a:t>».</a:t>
            </a:r>
          </a:p>
        </p:txBody>
      </p:sp>
      <p:sp>
        <p:nvSpPr>
          <p:cNvPr id="5" name="Прямоугольник 4"/>
          <p:cNvSpPr/>
          <p:nvPr/>
        </p:nvSpPr>
        <p:spPr>
          <a:xfrm>
            <a:off x="2000232" y="3214686"/>
            <a:ext cx="7143768" cy="1600438"/>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ru-RU" sz="1400" b="1" dirty="0" err="1" smtClean="0">
                <a:solidFill>
                  <a:schemeClr val="dk1"/>
                </a:solidFill>
                <a:latin typeface="Times New Roman" pitchFamily="18" charset="0"/>
                <a:cs typeface="Times New Roman" pitchFamily="18" charset="0"/>
              </a:rPr>
              <a:t>Никола́й</a:t>
            </a:r>
            <a:r>
              <a:rPr lang="ru-RU" sz="1400" b="1" dirty="0" smtClean="0">
                <a:solidFill>
                  <a:schemeClr val="dk1"/>
                </a:solidFill>
                <a:latin typeface="Times New Roman" pitchFamily="18" charset="0"/>
                <a:cs typeface="Times New Roman" pitchFamily="18" charset="0"/>
              </a:rPr>
              <a:t> </a:t>
            </a:r>
            <a:r>
              <a:rPr lang="ru-RU" sz="1400" b="1" dirty="0" err="1" smtClean="0">
                <a:solidFill>
                  <a:schemeClr val="dk1"/>
                </a:solidFill>
                <a:latin typeface="Times New Roman" pitchFamily="18" charset="0"/>
                <a:cs typeface="Times New Roman" pitchFamily="18" charset="0"/>
              </a:rPr>
              <a:t>Миха́йлович</a:t>
            </a:r>
            <a:r>
              <a:rPr lang="ru-RU" sz="1400" b="1" dirty="0" smtClean="0">
                <a:solidFill>
                  <a:schemeClr val="dk1"/>
                </a:solidFill>
                <a:latin typeface="Times New Roman" pitchFamily="18" charset="0"/>
                <a:cs typeface="Times New Roman" pitchFamily="18" charset="0"/>
              </a:rPr>
              <a:t> </a:t>
            </a:r>
            <a:r>
              <a:rPr lang="ru-RU" sz="1400" b="1" dirty="0" err="1" smtClean="0">
                <a:solidFill>
                  <a:schemeClr val="dk1"/>
                </a:solidFill>
                <a:latin typeface="Times New Roman" pitchFamily="18" charset="0"/>
                <a:cs typeface="Times New Roman" pitchFamily="18" charset="0"/>
              </a:rPr>
              <a:t>Карамзи́н</a:t>
            </a:r>
            <a:r>
              <a:rPr lang="ru-RU" sz="1400" b="1" dirty="0" smtClean="0">
                <a:solidFill>
                  <a:schemeClr val="dk1"/>
                </a:solidFill>
                <a:latin typeface="Times New Roman" pitchFamily="18" charset="0"/>
                <a:cs typeface="Times New Roman" pitchFamily="18" charset="0"/>
              </a:rPr>
              <a:t> </a:t>
            </a:r>
            <a:r>
              <a:rPr lang="ru-RU" sz="1400" dirty="0" smtClean="0">
                <a:solidFill>
                  <a:schemeClr val="dk1"/>
                </a:solidFill>
                <a:latin typeface="Times New Roman" pitchFamily="18" charset="0"/>
                <a:cs typeface="Times New Roman" pitchFamily="18" charset="0"/>
              </a:rPr>
              <a:t>(</a:t>
            </a:r>
            <a:r>
              <a:rPr lang="ru-RU" sz="1400" dirty="0" smtClean="0">
                <a:solidFill>
                  <a:schemeClr val="dk1"/>
                </a:solidFill>
                <a:latin typeface="Times New Roman" pitchFamily="18" charset="0"/>
                <a:cs typeface="Times New Roman" pitchFamily="18" charset="0"/>
                <a:hlinkClick r:id="rId20" tooltip="12 декабря"/>
              </a:rPr>
              <a:t>1 (12) декабря</a:t>
            </a:r>
            <a:r>
              <a:rPr lang="ru-RU" sz="1400" dirty="0" smtClean="0">
                <a:solidFill>
                  <a:schemeClr val="dk1"/>
                </a:solidFill>
                <a:latin typeface="Times New Roman" pitchFamily="18" charset="0"/>
                <a:cs typeface="Times New Roman" pitchFamily="18" charset="0"/>
              </a:rPr>
              <a:t> </a:t>
            </a:r>
            <a:r>
              <a:rPr lang="ru-RU" sz="1400" dirty="0" smtClean="0">
                <a:solidFill>
                  <a:schemeClr val="dk1"/>
                </a:solidFill>
                <a:latin typeface="Times New Roman" pitchFamily="18" charset="0"/>
                <a:cs typeface="Times New Roman" pitchFamily="18" charset="0"/>
                <a:hlinkClick r:id="rId21" tooltip="1766"/>
              </a:rPr>
              <a:t>1766</a:t>
            </a:r>
            <a:r>
              <a:rPr lang="ru-RU" sz="1400" dirty="0" smtClean="0">
                <a:solidFill>
                  <a:schemeClr val="dk1"/>
                </a:solidFill>
                <a:latin typeface="Times New Roman" pitchFamily="18" charset="0"/>
                <a:cs typeface="Times New Roman" pitchFamily="18" charset="0"/>
              </a:rPr>
              <a:t>, с. Михайловка (</a:t>
            </a:r>
            <a:r>
              <a:rPr lang="ru-RU" sz="1400" dirty="0" err="1" smtClean="0">
                <a:solidFill>
                  <a:schemeClr val="dk1"/>
                </a:solidFill>
                <a:latin typeface="Times New Roman" pitchFamily="18" charset="0"/>
                <a:cs typeface="Times New Roman" pitchFamily="18" charset="0"/>
              </a:rPr>
              <a:t>Преображенское</a:t>
            </a:r>
            <a:r>
              <a:rPr lang="ru-RU" sz="1400" dirty="0" smtClean="0">
                <a:solidFill>
                  <a:schemeClr val="dk1"/>
                </a:solidFill>
                <a:latin typeface="Times New Roman" pitchFamily="18" charset="0"/>
                <a:cs typeface="Times New Roman" pitchFamily="18" charset="0"/>
              </a:rPr>
              <a:t>) </a:t>
            </a:r>
            <a:r>
              <a:rPr lang="ru-RU" sz="1400" dirty="0" err="1" smtClean="0">
                <a:solidFill>
                  <a:schemeClr val="dk1"/>
                </a:solidFill>
                <a:latin typeface="Times New Roman" pitchFamily="18" charset="0"/>
                <a:cs typeface="Times New Roman" pitchFamily="18" charset="0"/>
              </a:rPr>
              <a:t>Бузулукского</a:t>
            </a:r>
            <a:r>
              <a:rPr lang="ru-RU" sz="1400" dirty="0" smtClean="0">
                <a:solidFill>
                  <a:schemeClr val="dk1"/>
                </a:solidFill>
                <a:latin typeface="Times New Roman" pitchFamily="18" charset="0"/>
                <a:cs typeface="Times New Roman" pitchFamily="18" charset="0"/>
              </a:rPr>
              <a:t> уезда </a:t>
            </a:r>
            <a:r>
              <a:rPr lang="ru-RU" sz="1400" dirty="0" smtClean="0">
                <a:solidFill>
                  <a:schemeClr val="dk1"/>
                </a:solidFill>
                <a:latin typeface="Times New Roman" pitchFamily="18" charset="0"/>
                <a:cs typeface="Times New Roman" pitchFamily="18" charset="0"/>
                <a:hlinkClick r:id="rId22" tooltip="Казанская губерния"/>
              </a:rPr>
              <a:t>Казанской губернии</a:t>
            </a:r>
            <a:r>
              <a:rPr lang="ru-RU" sz="1400" dirty="0" smtClean="0">
                <a:solidFill>
                  <a:schemeClr val="dk1"/>
                </a:solidFill>
                <a:latin typeface="Times New Roman" pitchFamily="18" charset="0"/>
                <a:cs typeface="Times New Roman" pitchFamily="18" charset="0"/>
              </a:rPr>
              <a:t> (по другим данным — с. Знаменское </a:t>
            </a:r>
            <a:r>
              <a:rPr lang="ru-RU" sz="1400" dirty="0" err="1" smtClean="0">
                <a:solidFill>
                  <a:schemeClr val="dk1"/>
                </a:solidFill>
                <a:latin typeface="Times New Roman" pitchFamily="18" charset="0"/>
                <a:cs typeface="Times New Roman" pitchFamily="18" charset="0"/>
              </a:rPr>
              <a:t>Симбирского</a:t>
            </a:r>
            <a:r>
              <a:rPr lang="ru-RU" sz="1400" dirty="0" smtClean="0">
                <a:solidFill>
                  <a:schemeClr val="dk1"/>
                </a:solidFill>
                <a:latin typeface="Times New Roman" pitchFamily="18" charset="0"/>
                <a:cs typeface="Times New Roman" pitchFamily="18" charset="0"/>
              </a:rPr>
              <a:t> уезда Казанской губернии) — </a:t>
            </a:r>
            <a:r>
              <a:rPr lang="ru-RU" sz="1400" dirty="0" smtClean="0">
                <a:solidFill>
                  <a:schemeClr val="dk1"/>
                </a:solidFill>
                <a:latin typeface="Times New Roman" pitchFamily="18" charset="0"/>
                <a:cs typeface="Times New Roman" pitchFamily="18" charset="0"/>
                <a:hlinkClick r:id="rId23" tooltip="3 июня"/>
              </a:rPr>
              <a:t>22 мая (3 июня)</a:t>
            </a:r>
            <a:r>
              <a:rPr lang="ru-RU" sz="1400" dirty="0" smtClean="0">
                <a:solidFill>
                  <a:schemeClr val="dk1"/>
                </a:solidFill>
                <a:latin typeface="Times New Roman" pitchFamily="18" charset="0"/>
                <a:cs typeface="Times New Roman" pitchFamily="18" charset="0"/>
              </a:rPr>
              <a:t> </a:t>
            </a:r>
            <a:r>
              <a:rPr lang="ru-RU" sz="1400" dirty="0" smtClean="0">
                <a:solidFill>
                  <a:schemeClr val="dk1"/>
                </a:solidFill>
                <a:latin typeface="Times New Roman" pitchFamily="18" charset="0"/>
                <a:cs typeface="Times New Roman" pitchFamily="18" charset="0"/>
                <a:hlinkClick r:id="rId24" tooltip="1826"/>
              </a:rPr>
              <a:t>1826</a:t>
            </a:r>
            <a:r>
              <a:rPr lang="ru-RU" sz="1400" dirty="0" smtClean="0">
                <a:solidFill>
                  <a:schemeClr val="dk1"/>
                </a:solidFill>
                <a:latin typeface="Times New Roman" pitchFamily="18" charset="0"/>
                <a:cs typeface="Times New Roman" pitchFamily="18" charset="0"/>
              </a:rPr>
              <a:t>, </a:t>
            </a:r>
            <a:r>
              <a:rPr lang="ru-RU" sz="1400" dirty="0" smtClean="0">
                <a:solidFill>
                  <a:schemeClr val="dk1"/>
                </a:solidFill>
                <a:latin typeface="Times New Roman" pitchFamily="18" charset="0"/>
                <a:cs typeface="Times New Roman" pitchFamily="18" charset="0"/>
                <a:hlinkClick r:id="rId8" tooltip="Санкт-Петербург"/>
              </a:rPr>
              <a:t>Санкт-Петербург</a:t>
            </a:r>
            <a:r>
              <a:rPr lang="ru-RU" sz="1400" dirty="0" smtClean="0">
                <a:solidFill>
                  <a:schemeClr val="dk1"/>
                </a:solidFill>
                <a:latin typeface="Times New Roman" pitchFamily="18" charset="0"/>
                <a:cs typeface="Times New Roman" pitchFamily="18" charset="0"/>
              </a:rPr>
              <a:t>) — русский историк-</a:t>
            </a:r>
            <a:r>
              <a:rPr lang="ru-RU" sz="1400" dirty="0" smtClean="0">
                <a:solidFill>
                  <a:schemeClr val="dk1"/>
                </a:solidFill>
                <a:latin typeface="Times New Roman" pitchFamily="18" charset="0"/>
                <a:cs typeface="Times New Roman" pitchFamily="18" charset="0"/>
                <a:hlinkClick r:id="rId25" tooltip="Историограф"/>
              </a:rPr>
              <a:t>историограф</a:t>
            </a:r>
            <a:r>
              <a:rPr lang="ru-RU" sz="1400" dirty="0" smtClean="0">
                <a:solidFill>
                  <a:schemeClr val="dk1"/>
                </a:solidFill>
                <a:latin typeface="Times New Roman" pitchFamily="18" charset="0"/>
                <a:cs typeface="Times New Roman" pitchFamily="18" charset="0"/>
              </a:rPr>
              <a:t>, писатель, </a:t>
            </a:r>
            <a:r>
              <a:rPr lang="ru-RU" sz="1400" dirty="0" smtClean="0">
                <a:solidFill>
                  <a:schemeClr val="dk1"/>
                </a:solidFill>
                <a:latin typeface="Times New Roman" pitchFamily="18" charset="0"/>
                <a:cs typeface="Times New Roman" pitchFamily="18" charset="0"/>
                <a:hlinkClick r:id="rId11" tooltip="Поэт"/>
              </a:rPr>
              <a:t>поэт</a:t>
            </a:r>
            <a:r>
              <a:rPr lang="ru-RU" sz="1400" dirty="0" smtClean="0">
                <a:solidFill>
                  <a:schemeClr val="dk1"/>
                </a:solidFill>
                <a:latin typeface="Times New Roman" pitchFamily="18" charset="0"/>
                <a:cs typeface="Times New Roman" pitchFamily="18" charset="0"/>
              </a:rPr>
              <a:t>, почётный член </a:t>
            </a:r>
            <a:r>
              <a:rPr lang="ru-RU" sz="1400" dirty="0" smtClean="0">
                <a:solidFill>
                  <a:schemeClr val="dk1"/>
                </a:solidFill>
                <a:latin typeface="Times New Roman" pitchFamily="18" charset="0"/>
                <a:cs typeface="Times New Roman" pitchFamily="18" charset="0"/>
                <a:hlinkClick r:id="rId26" tooltip="Петербургская Академия наук"/>
              </a:rPr>
              <a:t>Петербургской Академии наук</a:t>
            </a:r>
            <a:r>
              <a:rPr lang="ru-RU" sz="1400" dirty="0" smtClean="0">
                <a:solidFill>
                  <a:schemeClr val="dk1"/>
                </a:solidFill>
                <a:latin typeface="Times New Roman" pitchFamily="18" charset="0"/>
                <a:cs typeface="Times New Roman" pitchFamily="18" charset="0"/>
              </a:rPr>
              <a:t> (</a:t>
            </a:r>
            <a:r>
              <a:rPr lang="ru-RU" sz="1400" dirty="0" smtClean="0">
                <a:solidFill>
                  <a:schemeClr val="dk1"/>
                </a:solidFill>
                <a:latin typeface="Times New Roman" pitchFamily="18" charset="0"/>
                <a:cs typeface="Times New Roman" pitchFamily="18" charset="0"/>
                <a:hlinkClick r:id="rId27" tooltip="1818"/>
              </a:rPr>
              <a:t>1818</a:t>
            </a:r>
            <a:r>
              <a:rPr lang="ru-RU" sz="1400" dirty="0" smtClean="0">
                <a:solidFill>
                  <a:schemeClr val="dk1"/>
                </a:solidFill>
                <a:latin typeface="Times New Roman" pitchFamily="18" charset="0"/>
                <a:cs typeface="Times New Roman" pitchFamily="18" charset="0"/>
              </a:rPr>
              <a:t>). Создатель </a:t>
            </a:r>
            <a:r>
              <a:rPr lang="ru-RU" sz="1400" dirty="0" smtClean="0">
                <a:solidFill>
                  <a:schemeClr val="dk1"/>
                </a:solidFill>
                <a:latin typeface="Times New Roman" pitchFamily="18" charset="0"/>
                <a:cs typeface="Times New Roman" pitchFamily="18" charset="0"/>
                <a:hlinkClick r:id="rId28" tooltip="История государства Российского"/>
              </a:rPr>
              <a:t>«Истории государства Российского»</a:t>
            </a:r>
            <a:r>
              <a:rPr lang="ru-RU" sz="1400" dirty="0" smtClean="0">
                <a:solidFill>
                  <a:schemeClr val="dk1"/>
                </a:solidFill>
                <a:latin typeface="Times New Roman" pitchFamily="18" charset="0"/>
                <a:cs typeface="Times New Roman" pitchFamily="18" charset="0"/>
              </a:rPr>
              <a:t> (тома 1—12, </a:t>
            </a:r>
            <a:r>
              <a:rPr lang="ru-RU" sz="1400" dirty="0" smtClean="0">
                <a:solidFill>
                  <a:schemeClr val="dk1"/>
                </a:solidFill>
                <a:latin typeface="Times New Roman" pitchFamily="18" charset="0"/>
                <a:cs typeface="Times New Roman" pitchFamily="18" charset="0"/>
                <a:hlinkClick r:id="rId29" tooltip="1803"/>
              </a:rPr>
              <a:t>1803</a:t>
            </a:r>
            <a:r>
              <a:rPr lang="ru-RU" sz="1400" dirty="0" smtClean="0">
                <a:solidFill>
                  <a:schemeClr val="dk1"/>
                </a:solidFill>
                <a:latin typeface="Times New Roman" pitchFamily="18" charset="0"/>
                <a:cs typeface="Times New Roman" pitchFamily="18" charset="0"/>
              </a:rPr>
              <a:t>—</a:t>
            </a:r>
            <a:r>
              <a:rPr lang="ru-RU" sz="1400" dirty="0" smtClean="0">
                <a:solidFill>
                  <a:schemeClr val="dk1"/>
                </a:solidFill>
                <a:latin typeface="Times New Roman" pitchFamily="18" charset="0"/>
                <a:cs typeface="Times New Roman" pitchFamily="18" charset="0"/>
                <a:hlinkClick r:id="rId24" tooltip="1826"/>
              </a:rPr>
              <a:t>1826</a:t>
            </a:r>
            <a:r>
              <a:rPr lang="ru-RU" sz="1400" dirty="0" smtClean="0">
                <a:solidFill>
                  <a:schemeClr val="dk1"/>
                </a:solidFill>
                <a:latin typeface="Times New Roman" pitchFamily="18" charset="0"/>
                <a:cs typeface="Times New Roman" pitchFamily="18" charset="0"/>
              </a:rPr>
              <a:t> гг.) — одного из первых обобщающих трудов по истории </a:t>
            </a:r>
            <a:r>
              <a:rPr lang="ru-RU" sz="1400" dirty="0" smtClean="0">
                <a:solidFill>
                  <a:schemeClr val="dk1"/>
                </a:solidFill>
                <a:latin typeface="Times New Roman" pitchFamily="18" charset="0"/>
                <a:cs typeface="Times New Roman" pitchFamily="18" charset="0"/>
                <a:hlinkClick r:id="rId30" tooltip="Россия"/>
              </a:rPr>
              <a:t>России</a:t>
            </a:r>
            <a:r>
              <a:rPr lang="ru-RU" sz="1400" dirty="0" smtClean="0">
                <a:solidFill>
                  <a:schemeClr val="dk1"/>
                </a:solidFill>
                <a:latin typeface="Times New Roman" pitchFamily="18" charset="0"/>
                <a:cs typeface="Times New Roman" pitchFamily="18" charset="0"/>
              </a:rPr>
              <a:t>. Редактор </a:t>
            </a:r>
            <a:r>
              <a:rPr lang="ru-RU" sz="1400" dirty="0" smtClean="0">
                <a:solidFill>
                  <a:schemeClr val="dk1"/>
                </a:solidFill>
                <a:latin typeface="Times New Roman" pitchFamily="18" charset="0"/>
                <a:cs typeface="Times New Roman" pitchFamily="18" charset="0"/>
                <a:hlinkClick r:id="rId31" tooltip="Московский журнал (страница отсутствует)"/>
              </a:rPr>
              <a:t>«Московского журнала»</a:t>
            </a:r>
            <a:r>
              <a:rPr lang="ru-RU" sz="1400" dirty="0" smtClean="0">
                <a:solidFill>
                  <a:schemeClr val="dk1"/>
                </a:solidFill>
                <a:latin typeface="Times New Roman" pitchFamily="18" charset="0"/>
                <a:cs typeface="Times New Roman" pitchFamily="18" charset="0"/>
              </a:rPr>
              <a:t> (</a:t>
            </a:r>
            <a:r>
              <a:rPr lang="ru-RU" sz="1400" dirty="0" smtClean="0">
                <a:solidFill>
                  <a:schemeClr val="dk1"/>
                </a:solidFill>
                <a:latin typeface="Times New Roman" pitchFamily="18" charset="0"/>
                <a:cs typeface="Times New Roman" pitchFamily="18" charset="0"/>
                <a:hlinkClick r:id="rId32" tooltip="1791"/>
              </a:rPr>
              <a:t>1791</a:t>
            </a:r>
            <a:r>
              <a:rPr lang="ru-RU" sz="1400" dirty="0" smtClean="0">
                <a:solidFill>
                  <a:schemeClr val="dk1"/>
                </a:solidFill>
                <a:latin typeface="Times New Roman" pitchFamily="18" charset="0"/>
                <a:cs typeface="Times New Roman" pitchFamily="18" charset="0"/>
              </a:rPr>
              <a:t>—</a:t>
            </a:r>
            <a:r>
              <a:rPr lang="ru-RU" sz="1400" dirty="0" smtClean="0">
                <a:solidFill>
                  <a:schemeClr val="dk1"/>
                </a:solidFill>
                <a:latin typeface="Times New Roman" pitchFamily="18" charset="0"/>
                <a:cs typeface="Times New Roman" pitchFamily="18" charset="0"/>
                <a:hlinkClick r:id="rId33" tooltip="1792"/>
              </a:rPr>
              <a:t>1792</a:t>
            </a:r>
            <a:r>
              <a:rPr lang="ru-RU" sz="1400" dirty="0" smtClean="0">
                <a:solidFill>
                  <a:schemeClr val="dk1"/>
                </a:solidFill>
                <a:latin typeface="Times New Roman" pitchFamily="18" charset="0"/>
                <a:cs typeface="Times New Roman" pitchFamily="18" charset="0"/>
              </a:rPr>
              <a:t>) и </a:t>
            </a:r>
            <a:r>
              <a:rPr lang="ru-RU" sz="1400" dirty="0" smtClean="0">
                <a:solidFill>
                  <a:schemeClr val="dk1"/>
                </a:solidFill>
                <a:latin typeface="Times New Roman" pitchFamily="18" charset="0"/>
                <a:cs typeface="Times New Roman" pitchFamily="18" charset="0"/>
                <a:hlinkClick r:id="rId34" tooltip="Вестник Европы (начало XIX века)"/>
              </a:rPr>
              <a:t>«Вестника Европы»</a:t>
            </a:r>
            <a:r>
              <a:rPr lang="ru-RU" sz="1400" dirty="0" smtClean="0">
                <a:solidFill>
                  <a:schemeClr val="dk1"/>
                </a:solidFill>
                <a:latin typeface="Times New Roman" pitchFamily="18" charset="0"/>
                <a:cs typeface="Times New Roman" pitchFamily="18" charset="0"/>
              </a:rPr>
              <a:t> (</a:t>
            </a:r>
            <a:r>
              <a:rPr lang="ru-RU" sz="1400" dirty="0" smtClean="0">
                <a:solidFill>
                  <a:schemeClr val="dk1"/>
                </a:solidFill>
                <a:latin typeface="Times New Roman" pitchFamily="18" charset="0"/>
                <a:cs typeface="Times New Roman" pitchFamily="18" charset="0"/>
                <a:hlinkClick r:id="rId7" tooltip="1802"/>
              </a:rPr>
              <a:t>1802</a:t>
            </a:r>
            <a:r>
              <a:rPr lang="ru-RU" sz="1400" dirty="0" smtClean="0">
                <a:solidFill>
                  <a:schemeClr val="dk1"/>
                </a:solidFill>
                <a:latin typeface="Times New Roman" pitchFamily="18" charset="0"/>
                <a:cs typeface="Times New Roman" pitchFamily="18" charset="0"/>
              </a:rPr>
              <a:t>—</a:t>
            </a:r>
            <a:r>
              <a:rPr lang="ru-RU" sz="1400" dirty="0" smtClean="0">
                <a:solidFill>
                  <a:schemeClr val="dk1"/>
                </a:solidFill>
                <a:latin typeface="Times New Roman" pitchFamily="18" charset="0"/>
                <a:cs typeface="Times New Roman" pitchFamily="18" charset="0"/>
                <a:hlinkClick r:id="rId29" tooltip="1803"/>
              </a:rPr>
              <a:t>1803</a:t>
            </a:r>
            <a:r>
              <a:rPr lang="ru-RU" sz="1400" dirty="0" smtClean="0">
                <a:solidFill>
                  <a:schemeClr val="dk1"/>
                </a:solidFill>
                <a:latin typeface="Times New Roman" pitchFamily="18" charset="0"/>
                <a:cs typeface="Times New Roman" pitchFamily="18" charset="0"/>
              </a:rPr>
              <a:t>).</a:t>
            </a:r>
          </a:p>
        </p:txBody>
      </p:sp>
      <p:pic>
        <p:nvPicPr>
          <p:cNvPr id="1027" name="Picture 3"/>
          <p:cNvPicPr>
            <a:picLocks noChangeAspect="1" noChangeArrowheads="1"/>
          </p:cNvPicPr>
          <p:nvPr/>
        </p:nvPicPr>
        <p:blipFill>
          <a:blip r:embed="rId35" cstate="email"/>
          <a:srcRect/>
          <a:stretch>
            <a:fillRect/>
          </a:stretch>
        </p:blipFill>
        <p:spPr bwMode="auto">
          <a:xfrm>
            <a:off x="0" y="2357430"/>
            <a:ext cx="1989911" cy="2214578"/>
          </a:xfrm>
          <a:prstGeom prst="rect">
            <a:avLst/>
          </a:prstGeom>
          <a:noFill/>
          <a:ln w="9525">
            <a:noFill/>
            <a:miter lim="800000"/>
            <a:headEnd/>
            <a:tailEnd/>
          </a:ln>
        </p:spPr>
      </p:pic>
      <p:pic>
        <p:nvPicPr>
          <p:cNvPr id="1028" name="Picture 4"/>
          <p:cNvPicPr>
            <a:picLocks noChangeAspect="1" noChangeArrowheads="1"/>
          </p:cNvPicPr>
          <p:nvPr/>
        </p:nvPicPr>
        <p:blipFill>
          <a:blip r:embed="rId36" cstate="email"/>
          <a:srcRect/>
          <a:stretch>
            <a:fillRect/>
          </a:stretch>
        </p:blipFill>
        <p:spPr bwMode="auto">
          <a:xfrm>
            <a:off x="0" y="4572008"/>
            <a:ext cx="2000232" cy="2285992"/>
          </a:xfrm>
          <a:prstGeom prst="rect">
            <a:avLst/>
          </a:prstGeom>
          <a:noFill/>
          <a:ln w="9525">
            <a:noFill/>
            <a:miter lim="800000"/>
            <a:headEnd/>
            <a:tailEnd/>
          </a:ln>
        </p:spPr>
      </p:pic>
      <p:sp>
        <p:nvSpPr>
          <p:cNvPr id="8" name="Прямоугольник 7"/>
          <p:cNvSpPr/>
          <p:nvPr/>
        </p:nvSpPr>
        <p:spPr>
          <a:xfrm>
            <a:off x="2071670" y="4929198"/>
            <a:ext cx="7072330" cy="181588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ru-RU" sz="1600" b="1" dirty="0" err="1" smtClean="0">
                <a:latin typeface="Times New Roman" pitchFamily="18" charset="0"/>
                <a:cs typeface="Times New Roman" pitchFamily="18" charset="0"/>
              </a:rPr>
              <a:t>Гаврии́л</a:t>
            </a:r>
            <a:r>
              <a:rPr lang="ru-RU" sz="1600" b="1" dirty="0" smtClean="0">
                <a:latin typeface="Times New Roman" pitchFamily="18" charset="0"/>
                <a:cs typeface="Times New Roman" pitchFamily="18" charset="0"/>
              </a:rPr>
              <a:t> (</a:t>
            </a:r>
            <a:r>
              <a:rPr lang="ru-RU" sz="1600" b="1" dirty="0" err="1" smtClean="0">
                <a:latin typeface="Times New Roman" pitchFamily="18" charset="0"/>
                <a:cs typeface="Times New Roman" pitchFamily="18" charset="0"/>
              </a:rPr>
              <a:t>Гаври́ла</a:t>
            </a:r>
            <a:r>
              <a:rPr lang="ru-RU" sz="1600" b="1" dirty="0" smtClean="0">
                <a:latin typeface="Times New Roman" pitchFamily="18" charset="0"/>
                <a:cs typeface="Times New Roman" pitchFamily="18" charset="0"/>
              </a:rPr>
              <a:t>) </a:t>
            </a:r>
            <a:r>
              <a:rPr lang="ru-RU" sz="1600" b="1" dirty="0" err="1" smtClean="0">
                <a:latin typeface="Times New Roman" pitchFamily="18" charset="0"/>
                <a:cs typeface="Times New Roman" pitchFamily="18" charset="0"/>
              </a:rPr>
              <a:t>Рома́нович</a:t>
            </a:r>
            <a:r>
              <a:rPr lang="ru-RU" sz="1600" b="1" dirty="0" smtClean="0">
                <a:latin typeface="Times New Roman" pitchFamily="18" charset="0"/>
                <a:cs typeface="Times New Roman" pitchFamily="18" charset="0"/>
              </a:rPr>
              <a:t> </a:t>
            </a:r>
            <a:r>
              <a:rPr lang="ru-RU" sz="1600" b="1" dirty="0" err="1" smtClean="0">
                <a:latin typeface="Times New Roman" pitchFamily="18" charset="0"/>
                <a:cs typeface="Times New Roman" pitchFamily="18" charset="0"/>
              </a:rPr>
              <a:t>Держа́вин</a:t>
            </a:r>
            <a:r>
              <a:rPr lang="ru-RU" sz="1600" dirty="0" smtClean="0">
                <a:latin typeface="Times New Roman" pitchFamily="18" charset="0"/>
                <a:cs typeface="Times New Roman" pitchFamily="18" charset="0"/>
              </a:rPr>
              <a:t> (3 (</a:t>
            </a:r>
            <a:r>
              <a:rPr lang="ru-RU" sz="1600" dirty="0" smtClean="0">
                <a:latin typeface="Times New Roman" pitchFamily="18" charset="0"/>
                <a:cs typeface="Times New Roman" pitchFamily="18" charset="0"/>
                <a:hlinkClick r:id="rId37" tooltip="14 июля"/>
              </a:rPr>
              <a:t>14</a:t>
            </a:r>
            <a:r>
              <a:rPr lang="ru-RU" sz="1600" dirty="0" smtClean="0">
                <a:latin typeface="Times New Roman" pitchFamily="18" charset="0"/>
                <a:cs typeface="Times New Roman" pitchFamily="18" charset="0"/>
              </a:rPr>
              <a:t>) июля </a:t>
            </a:r>
            <a:r>
              <a:rPr lang="ru-RU" sz="1600" dirty="0" smtClean="0">
                <a:latin typeface="Times New Roman" pitchFamily="18" charset="0"/>
                <a:cs typeface="Times New Roman" pitchFamily="18" charset="0"/>
                <a:hlinkClick r:id="rId38" tooltip="1743"/>
              </a:rPr>
              <a:t>1743</a:t>
            </a:r>
            <a:r>
              <a:rPr lang="ru-RU" sz="1600" dirty="0" smtClean="0">
                <a:latin typeface="Times New Roman" pitchFamily="18" charset="0"/>
                <a:cs typeface="Times New Roman" pitchFamily="18" charset="0"/>
              </a:rPr>
              <a:t>, </a:t>
            </a:r>
            <a:r>
              <a:rPr lang="ru-RU" sz="1600" dirty="0" smtClean="0">
                <a:latin typeface="Times New Roman" pitchFamily="18" charset="0"/>
                <a:cs typeface="Times New Roman" pitchFamily="18" charset="0"/>
                <a:hlinkClick r:id="rId39" tooltip="Казань"/>
              </a:rPr>
              <a:t>Казань</a:t>
            </a:r>
            <a:r>
              <a:rPr lang="ru-RU" sz="1600" dirty="0" smtClean="0">
                <a:latin typeface="Times New Roman" pitchFamily="18" charset="0"/>
                <a:cs typeface="Times New Roman" pitchFamily="18" charset="0"/>
              </a:rPr>
              <a:t>, </a:t>
            </a:r>
            <a:r>
              <a:rPr lang="ru-RU" sz="1600" dirty="0" smtClean="0">
                <a:latin typeface="Times New Roman" pitchFamily="18" charset="0"/>
                <a:cs typeface="Times New Roman" pitchFamily="18" charset="0"/>
                <a:hlinkClick r:id="rId40" tooltip="Российская империя"/>
              </a:rPr>
              <a:t>Российская империя</a:t>
            </a:r>
            <a:r>
              <a:rPr lang="ru-RU" sz="1600" dirty="0" smtClean="0">
                <a:latin typeface="Times New Roman" pitchFamily="18" charset="0"/>
                <a:cs typeface="Times New Roman" pitchFamily="18" charset="0"/>
              </a:rPr>
              <a:t> — 8 (</a:t>
            </a:r>
            <a:r>
              <a:rPr lang="ru-RU" sz="1600" dirty="0" smtClean="0">
                <a:latin typeface="Times New Roman" pitchFamily="18" charset="0"/>
                <a:cs typeface="Times New Roman" pitchFamily="18" charset="0"/>
                <a:hlinkClick r:id="rId41" tooltip="20 июля"/>
              </a:rPr>
              <a:t>20</a:t>
            </a:r>
            <a:r>
              <a:rPr lang="ru-RU" sz="1600" dirty="0" smtClean="0">
                <a:latin typeface="Times New Roman" pitchFamily="18" charset="0"/>
                <a:cs typeface="Times New Roman" pitchFamily="18" charset="0"/>
              </a:rPr>
              <a:t>) июля </a:t>
            </a:r>
            <a:r>
              <a:rPr lang="ru-RU" sz="1600" dirty="0" smtClean="0">
                <a:latin typeface="Times New Roman" pitchFamily="18" charset="0"/>
                <a:cs typeface="Times New Roman" pitchFamily="18" charset="0"/>
                <a:hlinkClick r:id="rId42" tooltip="1816"/>
              </a:rPr>
              <a:t>1816</a:t>
            </a:r>
            <a:r>
              <a:rPr lang="ru-RU" sz="1600" dirty="0" smtClean="0">
                <a:latin typeface="Times New Roman" pitchFamily="18" charset="0"/>
                <a:cs typeface="Times New Roman" pitchFamily="18" charset="0"/>
              </a:rPr>
              <a:t>) — русский </a:t>
            </a:r>
            <a:r>
              <a:rPr lang="ru-RU" sz="1600" dirty="0" smtClean="0">
                <a:latin typeface="Times New Roman" pitchFamily="18" charset="0"/>
                <a:cs typeface="Times New Roman" pitchFamily="18" charset="0"/>
                <a:hlinkClick r:id="rId11" tooltip="Поэт"/>
              </a:rPr>
              <a:t>поэт</a:t>
            </a:r>
            <a:r>
              <a:rPr lang="ru-RU" sz="1600" dirty="0" smtClean="0">
                <a:latin typeface="Times New Roman" pitchFamily="18" charset="0"/>
                <a:cs typeface="Times New Roman" pitchFamily="18" charset="0"/>
              </a:rPr>
              <a:t> </a:t>
            </a:r>
            <a:r>
              <a:rPr lang="ru-RU" sz="1600" dirty="0" smtClean="0">
                <a:latin typeface="Times New Roman" pitchFamily="18" charset="0"/>
                <a:cs typeface="Times New Roman" pitchFamily="18" charset="0"/>
                <a:hlinkClick r:id="rId43" tooltip="Эпоха Просвещения"/>
              </a:rPr>
              <a:t>эпохи Просвещения</a:t>
            </a:r>
            <a:r>
              <a:rPr lang="ru-RU" sz="1600" dirty="0" smtClean="0">
                <a:latin typeface="Times New Roman" pitchFamily="18" charset="0"/>
                <a:cs typeface="Times New Roman" pitchFamily="18" charset="0"/>
              </a:rPr>
              <a:t>, представитель </a:t>
            </a:r>
            <a:r>
              <a:rPr lang="ru-RU" sz="1600" dirty="0" smtClean="0">
                <a:latin typeface="Times New Roman" pitchFamily="18" charset="0"/>
                <a:cs typeface="Times New Roman" pitchFamily="18" charset="0"/>
                <a:hlinkClick r:id="rId44" tooltip="Классицизм"/>
              </a:rPr>
              <a:t>классицизма</a:t>
            </a:r>
            <a:r>
              <a:rPr lang="ru-RU" sz="1600" dirty="0" smtClean="0">
                <a:latin typeface="Times New Roman" pitchFamily="18" charset="0"/>
                <a:cs typeface="Times New Roman" pitchFamily="18" charset="0"/>
              </a:rPr>
              <a:t>, значительно преобразивший его. В различные годы занимал высшие государственные должности: губернатор </a:t>
            </a:r>
            <a:r>
              <a:rPr lang="ru-RU" sz="1600" dirty="0" smtClean="0">
                <a:latin typeface="Times New Roman" pitchFamily="18" charset="0"/>
                <a:cs typeface="Times New Roman" pitchFamily="18" charset="0"/>
                <a:hlinkClick r:id="rId45" tooltip="Тамбовская губерния"/>
              </a:rPr>
              <a:t>Тамбовской губернии</a:t>
            </a:r>
            <a:r>
              <a:rPr lang="ru-RU" sz="1600" dirty="0" smtClean="0">
                <a:latin typeface="Times New Roman" pitchFamily="18" charset="0"/>
                <a:cs typeface="Times New Roman" pitchFamily="18" charset="0"/>
              </a:rPr>
              <a:t> (1786—1788), кабинет-секретарь </a:t>
            </a:r>
            <a:r>
              <a:rPr lang="ru-RU" sz="1600" dirty="0" smtClean="0">
                <a:latin typeface="Times New Roman" pitchFamily="18" charset="0"/>
                <a:cs typeface="Times New Roman" pitchFamily="18" charset="0"/>
                <a:hlinkClick r:id="rId46" tooltip="Екатерина Вторая"/>
              </a:rPr>
              <a:t>Екатерины II</a:t>
            </a:r>
            <a:r>
              <a:rPr lang="ru-RU" sz="1600" dirty="0" smtClean="0">
                <a:latin typeface="Times New Roman" pitchFamily="18" charset="0"/>
                <a:cs typeface="Times New Roman" pitchFamily="18" charset="0"/>
              </a:rPr>
              <a:t> (1791—1793), президент Коммерц-коллегии (с 1794), министр юстиции (1802—1803). Член </a:t>
            </a:r>
            <a:r>
              <a:rPr lang="ru-RU" sz="1600" dirty="0" smtClean="0">
                <a:latin typeface="Times New Roman" pitchFamily="18" charset="0"/>
                <a:cs typeface="Times New Roman" pitchFamily="18" charset="0"/>
                <a:hlinkClick r:id="rId47" tooltip="Академия Российская"/>
              </a:rPr>
              <a:t>Российской академии</a:t>
            </a:r>
            <a:r>
              <a:rPr lang="ru-RU" sz="1600" dirty="0" smtClean="0">
                <a:latin typeface="Times New Roman" pitchFamily="18" charset="0"/>
                <a:cs typeface="Times New Roman" pitchFamily="18" charset="0"/>
              </a:rPr>
              <a:t> с момента её основания.</a:t>
            </a:r>
            <a:endParaRPr lang="ru-RU" sz="1600" dirty="0">
              <a:latin typeface="Times New Roman" pitchFamily="18" charset="0"/>
              <a:cs typeface="Times New Roman" pitchFamily="18" charset="0"/>
            </a:endParaRPr>
          </a:p>
        </p:txBody>
      </p:sp>
      <p:sp>
        <p:nvSpPr>
          <p:cNvPr id="9" name="Управляющая кнопка: назад 8">
            <a:hlinkClick r:id="" action="ppaction://hlinkshowjump?jump=previousslide" highlightClick="1"/>
          </p:cNvPr>
          <p:cNvSpPr/>
          <p:nvPr/>
        </p:nvSpPr>
        <p:spPr>
          <a:xfrm>
            <a:off x="8286776" y="6429396"/>
            <a:ext cx="857224" cy="285728"/>
          </a:xfrm>
          <a:prstGeom prst="actionButtonBackPrevious">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ru-RU"/>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email"/>
          <a:srcRect/>
          <a:stretch>
            <a:fillRect/>
          </a:stretch>
        </p:blipFill>
        <p:spPr bwMode="auto">
          <a:xfrm>
            <a:off x="0" y="1"/>
            <a:ext cx="1643042" cy="2062018"/>
          </a:xfrm>
          <a:prstGeom prst="rect">
            <a:avLst/>
          </a:prstGeom>
          <a:noFill/>
          <a:ln w="9525">
            <a:noFill/>
            <a:miter lim="800000"/>
            <a:headEnd/>
            <a:tailEnd/>
          </a:ln>
        </p:spPr>
      </p:pic>
      <p:sp>
        <p:nvSpPr>
          <p:cNvPr id="3" name="Прямоугольник 2"/>
          <p:cNvSpPr/>
          <p:nvPr/>
        </p:nvSpPr>
        <p:spPr>
          <a:xfrm>
            <a:off x="1643042" y="0"/>
            <a:ext cx="7500958" cy="52322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ru-RU" sz="1400" b="1" dirty="0" err="1" smtClean="0">
                <a:solidFill>
                  <a:schemeClr val="dk1"/>
                </a:solidFill>
                <a:latin typeface="Times New Roman" pitchFamily="18" charset="0"/>
                <a:cs typeface="Times New Roman" pitchFamily="18" charset="0"/>
              </a:rPr>
              <a:t>Никола́й</a:t>
            </a:r>
            <a:r>
              <a:rPr lang="ru-RU" sz="1400" b="1" dirty="0" smtClean="0">
                <a:solidFill>
                  <a:schemeClr val="dk1"/>
                </a:solidFill>
                <a:latin typeface="Times New Roman" pitchFamily="18" charset="0"/>
                <a:cs typeface="Times New Roman" pitchFamily="18" charset="0"/>
              </a:rPr>
              <a:t> </a:t>
            </a:r>
            <a:r>
              <a:rPr lang="ru-RU" sz="1400" b="1" dirty="0" err="1" smtClean="0">
                <a:solidFill>
                  <a:schemeClr val="dk1"/>
                </a:solidFill>
                <a:latin typeface="Times New Roman" pitchFamily="18" charset="0"/>
                <a:cs typeface="Times New Roman" pitchFamily="18" charset="0"/>
              </a:rPr>
              <a:t>Ива́нович</a:t>
            </a:r>
            <a:r>
              <a:rPr lang="ru-RU" sz="1400" b="1" dirty="0" smtClean="0">
                <a:solidFill>
                  <a:schemeClr val="dk1"/>
                </a:solidFill>
                <a:latin typeface="Times New Roman" pitchFamily="18" charset="0"/>
                <a:cs typeface="Times New Roman" pitchFamily="18" charset="0"/>
              </a:rPr>
              <a:t> </a:t>
            </a:r>
            <a:r>
              <a:rPr lang="ru-RU" sz="1400" b="1" dirty="0" err="1" smtClean="0">
                <a:solidFill>
                  <a:schemeClr val="dk1"/>
                </a:solidFill>
                <a:latin typeface="Times New Roman" pitchFamily="18" charset="0"/>
                <a:cs typeface="Times New Roman" pitchFamily="18" charset="0"/>
              </a:rPr>
              <a:t>Новико́в</a:t>
            </a:r>
            <a:r>
              <a:rPr lang="ru-RU" sz="1400" b="1" dirty="0" smtClean="0">
                <a:solidFill>
                  <a:schemeClr val="dk1"/>
                </a:solidFill>
                <a:latin typeface="Times New Roman" pitchFamily="18" charset="0"/>
                <a:cs typeface="Times New Roman" pitchFamily="18" charset="0"/>
              </a:rPr>
              <a:t> </a:t>
            </a:r>
            <a:r>
              <a:rPr lang="ru-RU" sz="1400" dirty="0" smtClean="0">
                <a:solidFill>
                  <a:schemeClr val="dk1"/>
                </a:solidFill>
                <a:latin typeface="Times New Roman" pitchFamily="18" charset="0"/>
                <a:cs typeface="Times New Roman" pitchFamily="18" charset="0"/>
              </a:rPr>
              <a:t>(</a:t>
            </a:r>
            <a:r>
              <a:rPr lang="ru-RU" sz="1400" dirty="0" smtClean="0">
                <a:solidFill>
                  <a:schemeClr val="dk1"/>
                </a:solidFill>
                <a:latin typeface="Times New Roman" pitchFamily="18" charset="0"/>
                <a:cs typeface="Times New Roman" pitchFamily="18" charset="0"/>
                <a:hlinkClick r:id="rId3" tooltip="1744"/>
              </a:rPr>
              <a:t>1744</a:t>
            </a:r>
            <a:r>
              <a:rPr lang="ru-RU" sz="1400" dirty="0" smtClean="0">
                <a:solidFill>
                  <a:schemeClr val="dk1"/>
                </a:solidFill>
                <a:latin typeface="Times New Roman" pitchFamily="18" charset="0"/>
                <a:cs typeface="Times New Roman" pitchFamily="18" charset="0"/>
              </a:rPr>
              <a:t>—</a:t>
            </a:r>
            <a:r>
              <a:rPr lang="ru-RU" sz="1400" dirty="0" smtClean="0">
                <a:solidFill>
                  <a:schemeClr val="dk1"/>
                </a:solidFill>
                <a:latin typeface="Times New Roman" pitchFamily="18" charset="0"/>
                <a:cs typeface="Times New Roman" pitchFamily="18" charset="0"/>
                <a:hlinkClick r:id="rId4" tooltip="1818"/>
              </a:rPr>
              <a:t>1818</a:t>
            </a:r>
            <a:r>
              <a:rPr lang="ru-RU" sz="1400" dirty="0" smtClean="0">
                <a:solidFill>
                  <a:schemeClr val="dk1"/>
                </a:solidFill>
                <a:latin typeface="Times New Roman" pitchFamily="18" charset="0"/>
                <a:cs typeface="Times New Roman" pitchFamily="18" charset="0"/>
              </a:rPr>
              <a:t>) — русский писатель, общественный деятель, журналист и издатель.</a:t>
            </a:r>
          </a:p>
        </p:txBody>
      </p:sp>
      <p:sp>
        <p:nvSpPr>
          <p:cNvPr id="4" name="Прямоугольник 3"/>
          <p:cNvSpPr/>
          <p:nvPr/>
        </p:nvSpPr>
        <p:spPr>
          <a:xfrm>
            <a:off x="1643042" y="571480"/>
            <a:ext cx="7500958" cy="138499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ru-RU" sz="1400" dirty="0" smtClean="0">
                <a:solidFill>
                  <a:schemeClr val="dk1"/>
                </a:solidFill>
                <a:latin typeface="Times New Roman" pitchFamily="18" charset="0"/>
                <a:cs typeface="Times New Roman" pitchFamily="18" charset="0"/>
              </a:rPr>
              <a:t>В </a:t>
            </a:r>
            <a:r>
              <a:rPr lang="ru-RU" sz="1400" dirty="0" smtClean="0">
                <a:solidFill>
                  <a:schemeClr val="dk1"/>
                </a:solidFill>
                <a:latin typeface="Times New Roman" pitchFamily="18" charset="0"/>
                <a:cs typeface="Times New Roman" pitchFamily="18" charset="0"/>
                <a:hlinkClick r:id="rId5" tooltip="1768"/>
              </a:rPr>
              <a:t>1768</a:t>
            </a:r>
            <a:r>
              <a:rPr lang="ru-RU" sz="1400" dirty="0" smtClean="0">
                <a:solidFill>
                  <a:schemeClr val="dk1"/>
                </a:solidFill>
                <a:latin typeface="Times New Roman" pitchFamily="18" charset="0"/>
                <a:cs typeface="Times New Roman" pitchFamily="18" charset="0"/>
              </a:rPr>
              <a:t> Новиков вышел в отставку и стал издавать еженедельный сатирический журнал «</a:t>
            </a:r>
            <a:r>
              <a:rPr lang="ru-RU" sz="1400" dirty="0" smtClean="0">
                <a:solidFill>
                  <a:schemeClr val="dk1"/>
                </a:solidFill>
                <a:latin typeface="Times New Roman" pitchFamily="18" charset="0"/>
                <a:cs typeface="Times New Roman" pitchFamily="18" charset="0"/>
                <a:hlinkClick r:id="rId6" tooltip="Трутень (журнал)"/>
              </a:rPr>
              <a:t>Трутень</a:t>
            </a:r>
            <a:r>
              <a:rPr lang="ru-RU" sz="1400" dirty="0" smtClean="0">
                <a:solidFill>
                  <a:schemeClr val="dk1"/>
                </a:solidFill>
                <a:latin typeface="Times New Roman" pitchFamily="18" charset="0"/>
                <a:cs typeface="Times New Roman" pitchFamily="18" charset="0"/>
              </a:rPr>
              <a:t>». Журнал «</a:t>
            </a:r>
            <a:r>
              <a:rPr lang="ru-RU" sz="1400" dirty="0" smtClean="0">
                <a:solidFill>
                  <a:schemeClr val="dk1"/>
                </a:solidFill>
                <a:latin typeface="Times New Roman" pitchFamily="18" charset="0"/>
                <a:cs typeface="Times New Roman" pitchFamily="18" charset="0"/>
                <a:hlinkClick r:id="rId6" tooltip="Трутень (журнал)"/>
              </a:rPr>
              <a:t>Трутень</a:t>
            </a:r>
            <a:r>
              <a:rPr lang="ru-RU" sz="1400" dirty="0" smtClean="0">
                <a:solidFill>
                  <a:schemeClr val="dk1"/>
                </a:solidFill>
                <a:latin typeface="Times New Roman" pitchFamily="18" charset="0"/>
                <a:cs typeface="Times New Roman" pitchFamily="18" charset="0"/>
              </a:rPr>
              <a:t>» (</a:t>
            </a:r>
            <a:r>
              <a:rPr lang="ru-RU" sz="1400" dirty="0" smtClean="0">
                <a:solidFill>
                  <a:schemeClr val="dk1"/>
                </a:solidFill>
                <a:latin typeface="Times New Roman" pitchFamily="18" charset="0"/>
                <a:cs typeface="Times New Roman" pitchFamily="18" charset="0"/>
                <a:hlinkClick r:id="rId7" tooltip="1769"/>
              </a:rPr>
              <a:t>1769</a:t>
            </a:r>
            <a:r>
              <a:rPr lang="ru-RU" sz="1400" dirty="0" smtClean="0">
                <a:solidFill>
                  <a:schemeClr val="dk1"/>
                </a:solidFill>
                <a:latin typeface="Times New Roman" pitchFamily="18" charset="0"/>
                <a:cs typeface="Times New Roman" pitchFamily="18" charset="0"/>
              </a:rPr>
              <a:t>—</a:t>
            </a:r>
            <a:r>
              <a:rPr lang="ru-RU" sz="1400" dirty="0" smtClean="0">
                <a:solidFill>
                  <a:schemeClr val="dk1"/>
                </a:solidFill>
                <a:latin typeface="Times New Roman" pitchFamily="18" charset="0"/>
                <a:cs typeface="Times New Roman" pitchFamily="18" charset="0"/>
                <a:hlinkClick r:id="rId8" tooltip="1771"/>
              </a:rPr>
              <a:t>1771</a:t>
            </a:r>
            <a:r>
              <a:rPr lang="ru-RU" sz="1400" dirty="0" smtClean="0">
                <a:solidFill>
                  <a:schemeClr val="dk1"/>
                </a:solidFill>
                <a:latin typeface="Times New Roman" pitchFamily="18" charset="0"/>
                <a:cs typeface="Times New Roman" pitchFamily="18" charset="0"/>
              </a:rPr>
              <a:t>) проводил мысль о несправедливости крепостного права, вооружался против злоупотреблений помещичьей властью, бичевал неправосудие, взяточничество и т. п., выступая с обличениями против очень влиятельных сфер, например против придворных. По вопросу о содержании сатиры «Трутень» вступил в полемику со «Всякой Всячиной», органом самой императрицы </a:t>
            </a:r>
            <a:r>
              <a:rPr lang="ru-RU" sz="1400" dirty="0" smtClean="0">
                <a:solidFill>
                  <a:schemeClr val="dk1"/>
                </a:solidFill>
                <a:latin typeface="Times New Roman" pitchFamily="18" charset="0"/>
                <a:cs typeface="Times New Roman" pitchFamily="18" charset="0"/>
                <a:hlinkClick r:id="rId9" tooltip="Екатерина II"/>
              </a:rPr>
              <a:t>Екатерины II</a:t>
            </a:r>
            <a:r>
              <a:rPr lang="ru-RU" sz="1400" dirty="0" smtClean="0">
                <a:solidFill>
                  <a:schemeClr val="dk1"/>
                </a:solidFill>
                <a:latin typeface="Times New Roman" pitchFamily="18" charset="0"/>
                <a:cs typeface="Times New Roman" pitchFamily="18" charset="0"/>
              </a:rPr>
              <a:t>.</a:t>
            </a:r>
          </a:p>
        </p:txBody>
      </p:sp>
      <p:sp>
        <p:nvSpPr>
          <p:cNvPr id="5" name="Прямоугольник 4"/>
          <p:cNvSpPr/>
          <p:nvPr/>
        </p:nvSpPr>
        <p:spPr>
          <a:xfrm>
            <a:off x="0" y="2071678"/>
            <a:ext cx="9144000" cy="181588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ru-RU" sz="1400" dirty="0" smtClean="0">
                <a:solidFill>
                  <a:schemeClr val="dk1"/>
                </a:solidFill>
                <a:latin typeface="Times New Roman" pitchFamily="18" charset="0"/>
                <a:cs typeface="Times New Roman" pitchFamily="18" charset="0"/>
              </a:rPr>
              <a:t>В </a:t>
            </a:r>
            <a:r>
              <a:rPr lang="ru-RU" sz="1400" dirty="0" smtClean="0">
                <a:solidFill>
                  <a:schemeClr val="dk1"/>
                </a:solidFill>
                <a:latin typeface="Times New Roman" pitchFamily="18" charset="0"/>
                <a:cs typeface="Times New Roman" pitchFamily="18" charset="0"/>
                <a:hlinkClick r:id="rId10" tooltip="1790"/>
              </a:rPr>
              <a:t>1790</a:t>
            </a:r>
            <a:r>
              <a:rPr lang="ru-RU" sz="1400" dirty="0" smtClean="0">
                <a:solidFill>
                  <a:schemeClr val="dk1"/>
                </a:solidFill>
                <a:latin typeface="Times New Roman" pitchFamily="18" charset="0"/>
                <a:cs typeface="Times New Roman" pitchFamily="18" charset="0"/>
              </a:rPr>
              <a:t> в Москву назначен был главнокомандующим князь </a:t>
            </a:r>
            <a:r>
              <a:rPr lang="ru-RU" sz="1400" dirty="0" smtClean="0">
                <a:solidFill>
                  <a:schemeClr val="dk1"/>
                </a:solidFill>
                <a:latin typeface="Times New Roman" pitchFamily="18" charset="0"/>
                <a:cs typeface="Times New Roman" pitchFamily="18" charset="0"/>
                <a:hlinkClick r:id="rId11" tooltip="Прозоровский, Александр Александрович"/>
              </a:rPr>
              <a:t>Прозоровский</a:t>
            </a:r>
            <a:r>
              <a:rPr lang="ru-RU" sz="1400" dirty="0" smtClean="0">
                <a:solidFill>
                  <a:schemeClr val="dk1"/>
                </a:solidFill>
                <a:latin typeface="Times New Roman" pitchFamily="18" charset="0"/>
                <a:cs typeface="Times New Roman" pitchFamily="18" charset="0"/>
              </a:rPr>
              <a:t>, человек невежественный, подозрительный, жестокий, выдвигавшийся угодничеством. Он посылал на Новикова доносы, вызвавшие отправление в Москву графа </a:t>
            </a:r>
            <a:r>
              <a:rPr lang="ru-RU" sz="1400" dirty="0" smtClean="0">
                <a:solidFill>
                  <a:schemeClr val="dk1"/>
                </a:solidFill>
                <a:latin typeface="Times New Roman" pitchFamily="18" charset="0"/>
                <a:cs typeface="Times New Roman" pitchFamily="18" charset="0"/>
                <a:hlinkClick r:id="rId12" tooltip="Безбородко, Александр Андреевич"/>
              </a:rPr>
              <a:t>Безбородко</a:t>
            </a:r>
            <a:r>
              <a:rPr lang="ru-RU" sz="1400" dirty="0" smtClean="0">
                <a:solidFill>
                  <a:schemeClr val="dk1"/>
                </a:solidFill>
                <a:latin typeface="Times New Roman" pitchFamily="18" charset="0"/>
                <a:cs typeface="Times New Roman" pitchFamily="18" charset="0"/>
              </a:rPr>
              <a:t> для производства негласного дознания; но Безбородко не нашёл никаких поводов к преследованию Новикова. В апреле </a:t>
            </a:r>
            <a:r>
              <a:rPr lang="ru-RU" sz="1400" dirty="0" smtClean="0">
                <a:solidFill>
                  <a:schemeClr val="dk1"/>
                </a:solidFill>
                <a:latin typeface="Times New Roman" pitchFamily="18" charset="0"/>
                <a:cs typeface="Times New Roman" pitchFamily="18" charset="0"/>
                <a:hlinkClick r:id="rId13" tooltip="1792"/>
              </a:rPr>
              <a:t>1792</a:t>
            </a:r>
            <a:r>
              <a:rPr lang="ru-RU" sz="1400" dirty="0" smtClean="0">
                <a:solidFill>
                  <a:schemeClr val="dk1"/>
                </a:solidFill>
                <a:latin typeface="Times New Roman" pitchFamily="18" charset="0"/>
                <a:cs typeface="Times New Roman" pitchFamily="18" charset="0"/>
              </a:rPr>
              <a:t> Прозоровскому послан был указ расследовать, не печатает ли Новиков, в противность закону, книг церковной печати. По приказу Прозоровского Новиков был арестован.</a:t>
            </a:r>
          </a:p>
          <a:p>
            <a:r>
              <a:rPr lang="ru-RU" sz="1400" dirty="0" smtClean="0">
                <a:solidFill>
                  <a:schemeClr val="dk1"/>
                </a:solidFill>
                <a:latin typeface="Times New Roman" pitchFamily="18" charset="0"/>
                <a:cs typeface="Times New Roman" pitchFamily="18" charset="0"/>
              </a:rPr>
              <a:t>Ещё до окончания следствия императрица указом от 10 мая </a:t>
            </a:r>
            <a:r>
              <a:rPr lang="ru-RU" sz="1400" dirty="0" smtClean="0">
                <a:solidFill>
                  <a:schemeClr val="dk1"/>
                </a:solidFill>
                <a:latin typeface="Times New Roman" pitchFamily="18" charset="0"/>
                <a:cs typeface="Times New Roman" pitchFamily="18" charset="0"/>
                <a:hlinkClick r:id="rId13" tooltip="1792"/>
              </a:rPr>
              <a:t>1792</a:t>
            </a:r>
            <a:r>
              <a:rPr lang="ru-RU" sz="1400" dirty="0" smtClean="0">
                <a:solidFill>
                  <a:schemeClr val="dk1"/>
                </a:solidFill>
                <a:latin typeface="Times New Roman" pitchFamily="18" charset="0"/>
                <a:cs typeface="Times New Roman" pitchFamily="18" charset="0"/>
              </a:rPr>
              <a:t> повелела тайно перевезти Новикова в </a:t>
            </a:r>
            <a:r>
              <a:rPr lang="ru-RU" sz="1400" dirty="0" smtClean="0">
                <a:solidFill>
                  <a:schemeClr val="dk1"/>
                </a:solidFill>
                <a:latin typeface="Times New Roman" pitchFamily="18" charset="0"/>
                <a:cs typeface="Times New Roman" pitchFamily="18" charset="0"/>
                <a:hlinkClick r:id="rId14" tooltip="Шлиссельбургская крепость"/>
              </a:rPr>
              <a:t>Шлиссельбургскую крепость</a:t>
            </a:r>
            <a:r>
              <a:rPr lang="ru-RU" sz="1400" dirty="0" smtClean="0">
                <a:solidFill>
                  <a:schemeClr val="dk1"/>
                </a:solidFill>
                <a:latin typeface="Times New Roman" pitchFamily="18" charset="0"/>
                <a:cs typeface="Times New Roman" pitchFamily="18" charset="0"/>
              </a:rPr>
              <a:t>, где новые допросы делал ему </a:t>
            </a:r>
            <a:r>
              <a:rPr lang="ru-RU" sz="1400" dirty="0" err="1" smtClean="0">
                <a:solidFill>
                  <a:schemeClr val="dk1"/>
                </a:solidFill>
                <a:latin typeface="Times New Roman" pitchFamily="18" charset="0"/>
                <a:cs typeface="Times New Roman" pitchFamily="18" charset="0"/>
              </a:rPr>
              <a:t>Шешковский</a:t>
            </a:r>
            <a:r>
              <a:rPr lang="ru-RU" sz="1400" dirty="0" smtClean="0">
                <a:solidFill>
                  <a:schemeClr val="dk1"/>
                </a:solidFill>
                <a:latin typeface="Times New Roman" pitchFamily="18" charset="0"/>
                <a:cs typeface="Times New Roman" pitchFamily="18" charset="0"/>
              </a:rPr>
              <a:t>. Наконец, 1 августа </a:t>
            </a:r>
            <a:r>
              <a:rPr lang="ru-RU" sz="1400" dirty="0" smtClean="0">
                <a:solidFill>
                  <a:schemeClr val="dk1"/>
                </a:solidFill>
                <a:latin typeface="Times New Roman" pitchFamily="18" charset="0"/>
                <a:cs typeface="Times New Roman" pitchFamily="18" charset="0"/>
                <a:hlinkClick r:id="rId13" tooltip="1792"/>
              </a:rPr>
              <a:t>1792</a:t>
            </a:r>
            <a:r>
              <a:rPr lang="ru-RU" sz="1400" dirty="0" smtClean="0">
                <a:solidFill>
                  <a:schemeClr val="dk1"/>
                </a:solidFill>
                <a:latin typeface="Times New Roman" pitchFamily="18" charset="0"/>
                <a:cs typeface="Times New Roman" pitchFamily="18" charset="0"/>
              </a:rPr>
              <a:t> императрица подписала указ о заключении Новикова в Шлиссельбургскую крепость на 15 лет.</a:t>
            </a:r>
          </a:p>
        </p:txBody>
      </p:sp>
      <p:sp>
        <p:nvSpPr>
          <p:cNvPr id="6" name="Прямоугольник 5"/>
          <p:cNvSpPr/>
          <p:nvPr/>
        </p:nvSpPr>
        <p:spPr>
          <a:xfrm>
            <a:off x="2357422" y="4795897"/>
            <a:ext cx="6786578" cy="2062103"/>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ru-RU" sz="1600" b="1" dirty="0" smtClean="0">
                <a:solidFill>
                  <a:schemeClr val="dk1"/>
                </a:solidFill>
                <a:latin typeface="Times New Roman" pitchFamily="18" charset="0"/>
                <a:cs typeface="Times New Roman" pitchFamily="18" charset="0"/>
              </a:rPr>
              <a:t>УЛОЖЕННАЯ КОМИССИЯ (1767-69), </a:t>
            </a:r>
            <a:r>
              <a:rPr lang="ru-RU" sz="1600" dirty="0" smtClean="0">
                <a:solidFill>
                  <a:schemeClr val="dk1"/>
                </a:solidFill>
                <a:latin typeface="Times New Roman" pitchFamily="18" charset="0"/>
                <a:cs typeface="Times New Roman" pitchFamily="18" charset="0"/>
              </a:rPr>
              <a:t>временный коллегиальный орган в России, созванный для кодификации законов, вступивших в силу после Соборного уложения 1649. В 1767 пр-во Екатерины II созвало последнюю, 7-ю У.к., </a:t>
            </a:r>
            <a:r>
              <a:rPr lang="ru-RU" sz="1600" dirty="0" err="1" smtClean="0">
                <a:solidFill>
                  <a:schemeClr val="dk1"/>
                </a:solidFill>
                <a:latin typeface="Times New Roman" pitchFamily="18" charset="0"/>
                <a:cs typeface="Times New Roman" pitchFamily="18" charset="0"/>
              </a:rPr>
              <a:t>к-рая</a:t>
            </a:r>
            <a:r>
              <a:rPr lang="ru-RU" sz="1600" dirty="0" smtClean="0">
                <a:solidFill>
                  <a:schemeClr val="dk1"/>
                </a:solidFill>
                <a:latin typeface="Times New Roman" pitchFamily="18" charset="0"/>
                <a:cs typeface="Times New Roman" pitchFamily="18" charset="0"/>
              </a:rPr>
              <a:t> была названа "Комиссией об уложении". </a:t>
            </a:r>
            <a:r>
              <a:rPr lang="ru-RU" sz="1600" dirty="0" smtClean="0">
                <a:latin typeface="Times New Roman" pitchFamily="18" charset="0"/>
                <a:cs typeface="Times New Roman" pitchFamily="18" charset="0"/>
              </a:rPr>
              <a:t>14 дек. 1766 был издан манифест о выборах </a:t>
            </a:r>
            <a:r>
              <a:rPr lang="ru-RU" sz="1600" dirty="0" err="1" smtClean="0">
                <a:latin typeface="Times New Roman" pitchFamily="18" charset="0"/>
                <a:cs typeface="Times New Roman" pitchFamily="18" charset="0"/>
              </a:rPr>
              <a:t>деп</a:t>
            </a:r>
            <a:r>
              <a:rPr lang="ru-RU" sz="1600" dirty="0" smtClean="0">
                <a:latin typeface="Times New Roman" pitchFamily="18" charset="0"/>
                <a:cs typeface="Times New Roman" pitchFamily="18" charset="0"/>
              </a:rPr>
              <a:t>. в комиссию. В работе У.к. были представлены почти все сословия России. Общее число </a:t>
            </a:r>
            <a:r>
              <a:rPr lang="ru-RU" sz="1600" dirty="0" err="1" smtClean="0">
                <a:latin typeface="Times New Roman" pitchFamily="18" charset="0"/>
                <a:cs typeface="Times New Roman" pitchFamily="18" charset="0"/>
              </a:rPr>
              <a:t>деп</a:t>
            </a:r>
            <a:r>
              <a:rPr lang="ru-RU" sz="1600" dirty="0" smtClean="0">
                <a:latin typeface="Times New Roman" pitchFamily="18" charset="0"/>
                <a:cs typeface="Times New Roman" pitchFamily="18" charset="0"/>
              </a:rPr>
              <a:t>. не было постоянным (518-580 чел.). Воспользовавшись началом войны с Турцией, Екатерина II в янв. 1769 распустила общее собр. комиссии. </a:t>
            </a:r>
          </a:p>
        </p:txBody>
      </p:sp>
      <p:pic>
        <p:nvPicPr>
          <p:cNvPr id="2051" name="Picture 3"/>
          <p:cNvPicPr>
            <a:picLocks noChangeAspect="1" noChangeArrowheads="1"/>
          </p:cNvPicPr>
          <p:nvPr/>
        </p:nvPicPr>
        <p:blipFill>
          <a:blip r:embed="rId15" cstate="email"/>
          <a:srcRect/>
          <a:stretch>
            <a:fillRect/>
          </a:stretch>
        </p:blipFill>
        <p:spPr bwMode="auto">
          <a:xfrm>
            <a:off x="0" y="3929066"/>
            <a:ext cx="2357094" cy="2928934"/>
          </a:xfrm>
          <a:prstGeom prst="rect">
            <a:avLst/>
          </a:prstGeom>
          <a:noFill/>
          <a:ln w="9525">
            <a:noFill/>
            <a:miter lim="800000"/>
            <a:headEnd/>
            <a:tailEnd/>
          </a:ln>
        </p:spPr>
      </p:pic>
      <p:sp>
        <p:nvSpPr>
          <p:cNvPr id="8" name="Управляющая кнопка: назад 7">
            <a:hlinkClick r:id="rId16" action="ppaction://hlinksldjump" highlightClick="1"/>
          </p:cNvPr>
          <p:cNvSpPr/>
          <p:nvPr/>
        </p:nvSpPr>
        <p:spPr>
          <a:xfrm>
            <a:off x="8001024" y="4214818"/>
            <a:ext cx="1142976" cy="285752"/>
          </a:xfrm>
          <a:prstGeom prst="actionButtonBackPrevious">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ru-RU"/>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36933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ru-RU" sz="1600" b="1" dirty="0" smtClean="0">
                <a:latin typeface="Times New Roman" pitchFamily="18" charset="0"/>
                <a:cs typeface="Times New Roman" pitchFamily="18" charset="0"/>
              </a:rPr>
              <a:t>Магистрат</a:t>
            </a:r>
            <a:r>
              <a:rPr lang="ru-RU" sz="1600" dirty="0" smtClean="0">
                <a:latin typeface="Times New Roman" pitchFamily="18" charset="0"/>
                <a:cs typeface="Times New Roman" pitchFamily="18" charset="0"/>
              </a:rPr>
              <a:t> (</a:t>
            </a:r>
            <a:r>
              <a:rPr lang="ru-RU" sz="1600" dirty="0" smtClean="0">
                <a:latin typeface="Times New Roman" pitchFamily="18" charset="0"/>
                <a:cs typeface="Times New Roman" pitchFamily="18" charset="0"/>
                <a:hlinkClick r:id="rId2" tooltip="Латинский язык"/>
              </a:rPr>
              <a:t>лат.</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Magistratus</a:t>
            </a:r>
            <a:r>
              <a:rPr lang="ru-RU" sz="1600" dirty="0" smtClean="0">
                <a:latin typeface="Times New Roman" pitchFamily="18" charset="0"/>
                <a:cs typeface="Times New Roman" pitchFamily="18" charset="0"/>
              </a:rPr>
              <a:t> — «Начальство») — сословный орган </a:t>
            </a:r>
            <a:r>
              <a:rPr lang="ru-RU" sz="1600" dirty="0" smtClean="0">
                <a:latin typeface="Times New Roman" pitchFamily="18" charset="0"/>
                <a:cs typeface="Times New Roman" pitchFamily="18" charset="0"/>
                <a:hlinkClick r:id="rId3" tooltip="Город"/>
              </a:rPr>
              <a:t>городского</a:t>
            </a:r>
            <a:r>
              <a:rPr lang="ru-RU" sz="1600" dirty="0" smtClean="0">
                <a:latin typeface="Times New Roman" pitchFamily="18" charset="0"/>
                <a:cs typeface="Times New Roman" pitchFamily="18" charset="0"/>
              </a:rPr>
              <a:t> управления</a:t>
            </a:r>
            <a:r>
              <a:rPr lang="ru-RU" dirty="0" smtClean="0"/>
              <a:t>.</a:t>
            </a:r>
            <a:endParaRPr lang="ru-RU" dirty="0"/>
          </a:p>
        </p:txBody>
      </p:sp>
      <p:sp>
        <p:nvSpPr>
          <p:cNvPr id="3" name="Прямоугольник 2"/>
          <p:cNvSpPr/>
          <p:nvPr/>
        </p:nvSpPr>
        <p:spPr>
          <a:xfrm>
            <a:off x="0" y="428604"/>
            <a:ext cx="9144000" cy="2800767"/>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ru-RU" sz="1600" dirty="0" smtClean="0">
                <a:solidFill>
                  <a:schemeClr val="dk1"/>
                </a:solidFill>
                <a:latin typeface="Times New Roman" pitchFamily="18" charset="0"/>
                <a:cs typeface="Times New Roman" pitchFamily="18" charset="0"/>
              </a:rPr>
              <a:t>в России с 1720-1721 гг. М. назывались сословные органы городского самоуправления, введенные Петром I по образцу западноевропейских; до судебной реформы 1864 г. также сословные судебные органы. </a:t>
            </a:r>
            <a:endParaRPr lang="en-US" sz="1600" dirty="0" smtClean="0">
              <a:solidFill>
                <a:schemeClr val="dk1"/>
              </a:solidFill>
              <a:latin typeface="Times New Roman" pitchFamily="18" charset="0"/>
              <a:cs typeface="Times New Roman" pitchFamily="18" charset="0"/>
            </a:endParaRPr>
          </a:p>
          <a:p>
            <a:r>
              <a:rPr lang="ru-RU" sz="1600" dirty="0" smtClean="0">
                <a:solidFill>
                  <a:schemeClr val="dk1"/>
                </a:solidFill>
                <a:latin typeface="Times New Roman" pitchFamily="18" charset="0"/>
                <a:cs typeface="Times New Roman" pitchFamily="18" charset="0"/>
              </a:rPr>
              <a:t>По регламенту Главного магистрата М. избирался гражданами в составе президента, 2-4-х бурмистров, 2-8 ратманов (в зависимости от значения города). Решали судебные, полицейские, хозяйственные и финансовые вопросы. С 1727 г. М. переименованы в ратуши и подчинены губернаторам и воеводам. Восстановлены с 1743 г. В ведении остались судебные вопросы и распределение казенных сборов. В 1775 г. М. преобразованы в губернские и уездные суды для городских сословий (наряду с ними в городах для решения незначительных дел действовали словесные суды). С 1785 г. М. вошли в систему городского самоуправления в качестве судебных учреждений.</a:t>
            </a:r>
          </a:p>
        </p:txBody>
      </p:sp>
      <p:sp>
        <p:nvSpPr>
          <p:cNvPr id="4" name="Прямоугольник 3"/>
          <p:cNvSpPr/>
          <p:nvPr/>
        </p:nvSpPr>
        <p:spPr>
          <a:xfrm>
            <a:off x="0" y="3286124"/>
            <a:ext cx="9144000" cy="2062103"/>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ru-RU" sz="1600" b="1" dirty="0" smtClean="0">
                <a:solidFill>
                  <a:schemeClr val="dk1"/>
                </a:solidFill>
                <a:latin typeface="Times New Roman" pitchFamily="18" charset="0"/>
                <a:cs typeface="Times New Roman" pitchFamily="18" charset="0"/>
              </a:rPr>
              <a:t>Фискалы </a:t>
            </a:r>
            <a:r>
              <a:rPr lang="ru-RU" sz="1600" dirty="0" smtClean="0">
                <a:solidFill>
                  <a:schemeClr val="dk1"/>
                </a:solidFill>
                <a:latin typeface="Times New Roman" pitchFamily="18" charset="0"/>
                <a:cs typeface="Times New Roman" pitchFamily="18" charset="0"/>
              </a:rPr>
              <a:t>— должность, учреждённая </a:t>
            </a:r>
            <a:r>
              <a:rPr lang="ru-RU" sz="1600" dirty="0" smtClean="0">
                <a:solidFill>
                  <a:schemeClr val="dk1"/>
                </a:solidFill>
                <a:latin typeface="Times New Roman" pitchFamily="18" charset="0"/>
                <a:cs typeface="Times New Roman" pitchFamily="18" charset="0"/>
                <a:hlinkClick r:id="rId4" tooltip="Пётр Великий"/>
              </a:rPr>
              <a:t>Петром Великим</a:t>
            </a:r>
            <a:r>
              <a:rPr lang="ru-RU" sz="1600" dirty="0" smtClean="0">
                <a:solidFill>
                  <a:schemeClr val="dk1"/>
                </a:solidFill>
                <a:latin typeface="Times New Roman" pitchFamily="18" charset="0"/>
                <a:cs typeface="Times New Roman" pitchFamily="18" charset="0"/>
              </a:rPr>
              <a:t>.</a:t>
            </a:r>
          </a:p>
          <a:p>
            <a:r>
              <a:rPr lang="ru-RU" sz="1600" dirty="0" smtClean="0">
                <a:solidFill>
                  <a:schemeClr val="dk1"/>
                </a:solidFill>
                <a:latin typeface="Times New Roman" pitchFamily="18" charset="0"/>
                <a:cs typeface="Times New Roman" pitchFamily="18" charset="0"/>
              </a:rPr>
              <a:t>В последнем из параграфов указа, данного </a:t>
            </a:r>
            <a:r>
              <a:rPr lang="ru-RU" sz="1600" dirty="0" smtClean="0">
                <a:solidFill>
                  <a:schemeClr val="dk1"/>
                </a:solidFill>
                <a:latin typeface="Times New Roman" pitchFamily="18" charset="0"/>
                <a:cs typeface="Times New Roman" pitchFamily="18" charset="0"/>
                <a:hlinkClick r:id="rId5" tooltip="2 марта"/>
              </a:rPr>
              <a:t>2 марта</a:t>
            </a:r>
            <a:r>
              <a:rPr lang="ru-RU" sz="1600" dirty="0" smtClean="0">
                <a:solidFill>
                  <a:schemeClr val="dk1"/>
                </a:solidFill>
                <a:latin typeface="Times New Roman" pitchFamily="18" charset="0"/>
                <a:cs typeface="Times New Roman" pitchFamily="18" charset="0"/>
              </a:rPr>
              <a:t> </a:t>
            </a:r>
            <a:r>
              <a:rPr lang="ru-RU" sz="1600" dirty="0" smtClean="0">
                <a:solidFill>
                  <a:schemeClr val="dk1"/>
                </a:solidFill>
                <a:latin typeface="Times New Roman" pitchFamily="18" charset="0"/>
                <a:cs typeface="Times New Roman" pitchFamily="18" charset="0"/>
                <a:hlinkClick r:id="rId6" tooltip="1711"/>
              </a:rPr>
              <a:t>1711</a:t>
            </a:r>
            <a:r>
              <a:rPr lang="ru-RU" sz="1600" dirty="0" smtClean="0">
                <a:solidFill>
                  <a:schemeClr val="dk1"/>
                </a:solidFill>
                <a:latin typeface="Times New Roman" pitchFamily="18" charset="0"/>
                <a:cs typeface="Times New Roman" pitchFamily="18" charset="0"/>
              </a:rPr>
              <a:t> г. </a:t>
            </a:r>
            <a:r>
              <a:rPr lang="ru-RU" sz="1600" dirty="0" smtClean="0">
                <a:solidFill>
                  <a:schemeClr val="dk1"/>
                </a:solidFill>
                <a:latin typeface="Times New Roman" pitchFamily="18" charset="0"/>
                <a:cs typeface="Times New Roman" pitchFamily="18" charset="0"/>
                <a:hlinkClick r:id="rId7" tooltip="Сенату (страница отсутствует)"/>
              </a:rPr>
              <a:t>Сенату</a:t>
            </a:r>
            <a:r>
              <a:rPr lang="ru-RU" sz="1600" dirty="0" smtClean="0">
                <a:solidFill>
                  <a:schemeClr val="dk1"/>
                </a:solidFill>
                <a:latin typeface="Times New Roman" pitchFamily="18" charset="0"/>
                <a:cs typeface="Times New Roman" pitchFamily="18" charset="0"/>
              </a:rPr>
              <a:t>, говорится: «учинить фискалов по всяким делам, а как быть им </a:t>
            </a:r>
            <a:r>
              <a:rPr lang="ru-RU" sz="1600" dirty="0" err="1" smtClean="0">
                <a:solidFill>
                  <a:schemeClr val="dk1"/>
                </a:solidFill>
                <a:latin typeface="Times New Roman" pitchFamily="18" charset="0"/>
                <a:cs typeface="Times New Roman" pitchFamily="18" charset="0"/>
              </a:rPr>
              <a:t>пришлется</a:t>
            </a:r>
            <a:r>
              <a:rPr lang="ru-RU" sz="1600" dirty="0" smtClean="0">
                <a:solidFill>
                  <a:schemeClr val="dk1"/>
                </a:solidFill>
                <a:latin typeface="Times New Roman" pitchFamily="18" charset="0"/>
                <a:cs typeface="Times New Roman" pitchFamily="18" charset="0"/>
              </a:rPr>
              <a:t> известие». Через 3 дня, 5 марта, новым указом повелевалось учредить должность </a:t>
            </a:r>
            <a:r>
              <a:rPr lang="ru-RU" sz="1600" dirty="0" err="1" smtClean="0">
                <a:solidFill>
                  <a:schemeClr val="dk1"/>
                </a:solidFill>
                <a:latin typeface="Times New Roman" pitchFamily="18" charset="0"/>
                <a:cs typeface="Times New Roman" pitchFamily="18" charset="0"/>
              </a:rPr>
              <a:t>обер-Ф</a:t>
            </a:r>
            <a:r>
              <a:rPr lang="ru-RU" sz="1600" dirty="0" smtClean="0">
                <a:solidFill>
                  <a:schemeClr val="dk1"/>
                </a:solidFill>
                <a:latin typeface="Times New Roman" pitchFamily="18" charset="0"/>
                <a:cs typeface="Times New Roman" pitchFamily="18" charset="0"/>
              </a:rPr>
              <a:t>.; он должен был иметь тайный надсмотр над всеми делами; ему надлежало следить за тем, не учинялся ли где-либо неправый суд, не совершалось ли незаконного «в сборе казны и прочего»; «кто неправду учинит», на того </a:t>
            </a:r>
            <a:r>
              <a:rPr lang="ru-RU" sz="1600" dirty="0" err="1" smtClean="0">
                <a:solidFill>
                  <a:schemeClr val="dk1"/>
                </a:solidFill>
                <a:latin typeface="Times New Roman" pitchFamily="18" charset="0"/>
                <a:cs typeface="Times New Roman" pitchFamily="18" charset="0"/>
              </a:rPr>
              <a:t>обер-фискал</a:t>
            </a:r>
            <a:r>
              <a:rPr lang="ru-RU" sz="1600" dirty="0" smtClean="0">
                <a:solidFill>
                  <a:schemeClr val="dk1"/>
                </a:solidFill>
                <a:latin typeface="Times New Roman" pitchFamily="18" charset="0"/>
                <a:cs typeface="Times New Roman" pitchFamily="18" charset="0"/>
              </a:rPr>
              <a:t> должен был донести в Сенат, и если он действительно уличит виновного, то половина штрафа идёт в пользу казны, половина в пользу Ф.</a:t>
            </a:r>
          </a:p>
        </p:txBody>
      </p:sp>
      <p:sp>
        <p:nvSpPr>
          <p:cNvPr id="5" name="Прямоугольник 4"/>
          <p:cNvSpPr/>
          <p:nvPr/>
        </p:nvSpPr>
        <p:spPr>
          <a:xfrm>
            <a:off x="0" y="5473005"/>
            <a:ext cx="9144000" cy="138499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ru-RU" sz="1200" b="1" dirty="0" smtClean="0"/>
              <a:t>Губная изба</a:t>
            </a:r>
            <a:r>
              <a:rPr lang="ru-RU" sz="1200" dirty="0" smtClean="0"/>
              <a:t> — помещение присутствия </a:t>
            </a:r>
            <a:r>
              <a:rPr lang="ru-RU" sz="1200" dirty="0" smtClean="0">
                <a:hlinkClick r:id="rId8" tooltip="Губной староста"/>
              </a:rPr>
              <a:t>Губного старосты</a:t>
            </a:r>
            <a:r>
              <a:rPr lang="ru-RU" sz="1200" dirty="0" smtClean="0"/>
              <a:t> в </a:t>
            </a:r>
            <a:r>
              <a:rPr lang="ru-RU" sz="1200" dirty="0" smtClean="0">
                <a:hlinkClick r:id="rId9" tooltip="Уезд"/>
              </a:rPr>
              <a:t>уездном</a:t>
            </a:r>
            <a:r>
              <a:rPr lang="ru-RU" sz="1200" dirty="0" smtClean="0"/>
              <a:t> городе, в котором сосредоточивалось все Губное управление. При введении </a:t>
            </a:r>
            <a:r>
              <a:rPr lang="ru-RU" sz="1200" dirty="0" smtClean="0">
                <a:hlinkClick r:id="rId10" tooltip="Воевода"/>
              </a:rPr>
              <a:t>воеводского</a:t>
            </a:r>
            <a:r>
              <a:rPr lang="ru-RU" sz="1200" dirty="0" smtClean="0"/>
              <a:t> управления губные избы стали называться </a:t>
            </a:r>
            <a:r>
              <a:rPr lang="ru-RU" sz="1200" i="1" dirty="0" smtClean="0"/>
              <a:t>съезжая</a:t>
            </a:r>
            <a:r>
              <a:rPr lang="ru-RU" sz="1200" dirty="0" smtClean="0"/>
              <a:t> или </a:t>
            </a:r>
            <a:r>
              <a:rPr lang="ru-RU" sz="1200" i="1" dirty="0" smtClean="0"/>
              <a:t>приказная изба</a:t>
            </a:r>
            <a:r>
              <a:rPr lang="ru-RU" sz="1200" dirty="0" smtClean="0"/>
              <a:t>.</a:t>
            </a:r>
          </a:p>
          <a:p>
            <a:r>
              <a:rPr lang="ru-RU" sz="1200" dirty="0" smtClean="0"/>
              <a:t>Постройка и починка Губной избы — повинность </a:t>
            </a:r>
            <a:r>
              <a:rPr lang="ru-RU" sz="1200" dirty="0" smtClean="0">
                <a:hlinkClick r:id="rId11" tooltip="Посадские люди"/>
              </a:rPr>
              <a:t>посадских</a:t>
            </a:r>
            <a:r>
              <a:rPr lang="ru-RU" sz="1200" dirty="0" smtClean="0"/>
              <a:t> и уездных людей губы; они же обязаны были доставлять деньгами или натурою все необходимое для Губной избы, как то: дрова, свечи, бумагу, чернила, перья и пр.</a:t>
            </a:r>
          </a:p>
          <a:p>
            <a:r>
              <a:rPr lang="ru-RU" sz="1200" dirty="0" smtClean="0"/>
              <a:t>В деревнях и селах новгородских пятин, где не было уездных городов Губной староста располагался в Губном стане. Пребывания Губного стана в селе или деревне новгородских пятин московского государства было большим обременением для местных жителей, так как от них требовалось в его пользу множество мелких личных и натуральных повинностей.</a:t>
            </a:r>
            <a:endParaRPr lang="ru-RU" sz="1200" dirty="0"/>
          </a:p>
        </p:txBody>
      </p:sp>
      <p:sp>
        <p:nvSpPr>
          <p:cNvPr id="6" name="Управляющая кнопка: назад 5">
            <a:hlinkClick r:id="rId12" action="ppaction://hlinksldjump" highlightClick="1"/>
          </p:cNvPr>
          <p:cNvSpPr/>
          <p:nvPr/>
        </p:nvSpPr>
        <p:spPr>
          <a:xfrm>
            <a:off x="8429652" y="6643710"/>
            <a:ext cx="714348" cy="214290"/>
          </a:xfrm>
          <a:prstGeom prst="actionButtonBackPrevious">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ru-RU"/>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1107996"/>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ru-RU" sz="1600" b="1" dirty="0" smtClean="0">
                <a:solidFill>
                  <a:schemeClr val="dk1"/>
                </a:solidFill>
                <a:latin typeface="Times New Roman" pitchFamily="18" charset="0"/>
                <a:cs typeface="Times New Roman" pitchFamily="18" charset="0"/>
              </a:rPr>
              <a:t>Шестигласная дума, </a:t>
            </a:r>
            <a:r>
              <a:rPr lang="ru-RU" sz="1600" dirty="0" smtClean="0">
                <a:solidFill>
                  <a:schemeClr val="dk1"/>
                </a:solidFill>
                <a:latin typeface="Times New Roman" pitchFamily="18" charset="0"/>
                <a:cs typeface="Times New Roman" pitchFamily="18" charset="0"/>
              </a:rPr>
              <a:t>в России в 1785—1870 исполнительный орган </a:t>
            </a:r>
            <a:r>
              <a:rPr lang="ru-RU" sz="1600" dirty="0" smtClean="0">
                <a:solidFill>
                  <a:schemeClr val="dk1"/>
                </a:solidFill>
                <a:latin typeface="Times New Roman" pitchFamily="18" charset="0"/>
                <a:cs typeface="Times New Roman" pitchFamily="18" charset="0"/>
                <a:hlinkClick r:id="rId2" tooltip="городской думы"/>
              </a:rPr>
              <a:t>городской думы</a:t>
            </a:r>
            <a:r>
              <a:rPr lang="ru-RU" sz="1600" dirty="0" smtClean="0">
                <a:solidFill>
                  <a:schemeClr val="dk1"/>
                </a:solidFill>
                <a:latin typeface="Times New Roman" pitchFamily="18" charset="0"/>
                <a:cs typeface="Times New Roman" pitchFamily="18" charset="0"/>
              </a:rPr>
              <a:t>. Состояла из городского головы и 6 </a:t>
            </a:r>
            <a:r>
              <a:rPr lang="ru-RU" sz="1600" dirty="0" smtClean="0">
                <a:solidFill>
                  <a:schemeClr val="dk1"/>
                </a:solidFill>
                <a:latin typeface="Times New Roman" pitchFamily="18" charset="0"/>
                <a:cs typeface="Times New Roman" pitchFamily="18" charset="0"/>
                <a:hlinkClick r:id="rId3" tooltip="гласных"/>
              </a:rPr>
              <a:t>гласных</a:t>
            </a:r>
            <a:r>
              <a:rPr lang="ru-RU" sz="1600" dirty="0" smtClean="0">
                <a:solidFill>
                  <a:schemeClr val="dk1"/>
                </a:solidFill>
                <a:latin typeface="Times New Roman" pitchFamily="18" charset="0"/>
                <a:cs typeface="Times New Roman" pitchFamily="18" charset="0"/>
              </a:rPr>
              <a:t>, избиравшихся на 3 года из числа членов т. н. Общей думы. Наблюдала за общественным порядком в торговых местах, постройкой и сохранением городских зданий и площадей, сбором и расходованием городских средств</a:t>
            </a:r>
            <a:r>
              <a:rPr lang="ru-RU" dirty="0" smtClean="0"/>
              <a:t>.</a:t>
            </a:r>
            <a:endParaRPr lang="ru-RU" dirty="0"/>
          </a:p>
        </p:txBody>
      </p:sp>
      <p:pic>
        <p:nvPicPr>
          <p:cNvPr id="3074" name="Picture 2"/>
          <p:cNvPicPr>
            <a:picLocks noChangeAspect="1" noChangeArrowheads="1"/>
          </p:cNvPicPr>
          <p:nvPr/>
        </p:nvPicPr>
        <p:blipFill>
          <a:blip r:embed="rId4" cstate="email"/>
          <a:srcRect/>
          <a:stretch>
            <a:fillRect/>
          </a:stretch>
        </p:blipFill>
        <p:spPr bwMode="auto">
          <a:xfrm>
            <a:off x="0" y="1142984"/>
            <a:ext cx="1714500" cy="2357454"/>
          </a:xfrm>
          <a:prstGeom prst="rect">
            <a:avLst/>
          </a:prstGeom>
          <a:noFill/>
          <a:ln w="9525">
            <a:noFill/>
            <a:miter lim="800000"/>
            <a:headEnd/>
            <a:tailEnd/>
          </a:ln>
        </p:spPr>
      </p:pic>
      <p:sp>
        <p:nvSpPr>
          <p:cNvPr id="4" name="Прямоугольник 3"/>
          <p:cNvSpPr/>
          <p:nvPr/>
        </p:nvSpPr>
        <p:spPr>
          <a:xfrm>
            <a:off x="1714480" y="1166843"/>
            <a:ext cx="7429520" cy="2308324"/>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ru-RU" sz="1600" b="1" dirty="0" err="1" smtClean="0">
                <a:solidFill>
                  <a:schemeClr val="dk1"/>
                </a:solidFill>
                <a:latin typeface="Times New Roman" pitchFamily="18" charset="0"/>
                <a:cs typeface="Times New Roman" pitchFamily="18" charset="0"/>
              </a:rPr>
              <a:t>Екатери́на</a:t>
            </a:r>
            <a:r>
              <a:rPr lang="ru-RU" sz="1600" b="1" dirty="0" smtClean="0">
                <a:solidFill>
                  <a:schemeClr val="dk1"/>
                </a:solidFill>
                <a:latin typeface="Times New Roman" pitchFamily="18" charset="0"/>
                <a:cs typeface="Times New Roman" pitchFamily="18" charset="0"/>
              </a:rPr>
              <a:t> </a:t>
            </a:r>
            <a:r>
              <a:rPr lang="ru-RU" sz="1600" b="1" dirty="0" err="1" smtClean="0">
                <a:solidFill>
                  <a:schemeClr val="dk1"/>
                </a:solidFill>
                <a:latin typeface="Times New Roman" pitchFamily="18" charset="0"/>
                <a:cs typeface="Times New Roman" pitchFamily="18" charset="0"/>
              </a:rPr>
              <a:t>Рома́новна</a:t>
            </a:r>
            <a:r>
              <a:rPr lang="ru-RU" sz="1600" b="1" dirty="0" smtClean="0">
                <a:solidFill>
                  <a:schemeClr val="dk1"/>
                </a:solidFill>
                <a:latin typeface="Times New Roman" pitchFamily="18" charset="0"/>
                <a:cs typeface="Times New Roman" pitchFamily="18" charset="0"/>
              </a:rPr>
              <a:t> </a:t>
            </a:r>
            <a:r>
              <a:rPr lang="ru-RU" sz="1600" b="1" dirty="0" err="1" smtClean="0">
                <a:solidFill>
                  <a:schemeClr val="dk1"/>
                </a:solidFill>
                <a:latin typeface="Times New Roman" pitchFamily="18" charset="0"/>
                <a:cs typeface="Times New Roman" pitchFamily="18" charset="0"/>
              </a:rPr>
              <a:t>Воронцо́ва-Да́шкова</a:t>
            </a:r>
            <a:r>
              <a:rPr lang="ru-RU" sz="1600" b="1" dirty="0" smtClean="0">
                <a:solidFill>
                  <a:schemeClr val="dk1"/>
                </a:solidFill>
                <a:latin typeface="Times New Roman" pitchFamily="18" charset="0"/>
                <a:cs typeface="Times New Roman" pitchFamily="18" charset="0"/>
              </a:rPr>
              <a:t> </a:t>
            </a:r>
            <a:r>
              <a:rPr lang="ru-RU" sz="1600" dirty="0" smtClean="0">
                <a:solidFill>
                  <a:schemeClr val="dk1"/>
                </a:solidFill>
                <a:latin typeface="Times New Roman" pitchFamily="18" charset="0"/>
                <a:cs typeface="Times New Roman" pitchFamily="18" charset="0"/>
              </a:rPr>
              <a:t>(17 (</a:t>
            </a:r>
            <a:r>
              <a:rPr lang="ru-RU" sz="1600" dirty="0" smtClean="0">
                <a:solidFill>
                  <a:schemeClr val="dk1"/>
                </a:solidFill>
                <a:latin typeface="Times New Roman" pitchFamily="18" charset="0"/>
                <a:cs typeface="Times New Roman" pitchFamily="18" charset="0"/>
                <a:hlinkClick r:id="rId5" tooltip="28 марта"/>
              </a:rPr>
              <a:t>28</a:t>
            </a:r>
            <a:r>
              <a:rPr lang="ru-RU" sz="1600" dirty="0" smtClean="0">
                <a:solidFill>
                  <a:schemeClr val="dk1"/>
                </a:solidFill>
                <a:latin typeface="Times New Roman" pitchFamily="18" charset="0"/>
                <a:cs typeface="Times New Roman" pitchFamily="18" charset="0"/>
              </a:rPr>
              <a:t>) марта </a:t>
            </a:r>
            <a:r>
              <a:rPr lang="ru-RU" sz="1600" dirty="0" smtClean="0">
                <a:solidFill>
                  <a:schemeClr val="dk1"/>
                </a:solidFill>
                <a:latin typeface="Times New Roman" pitchFamily="18" charset="0"/>
                <a:cs typeface="Times New Roman" pitchFamily="18" charset="0"/>
                <a:hlinkClick r:id="rId6" tooltip="1743"/>
              </a:rPr>
              <a:t>1743</a:t>
            </a:r>
            <a:r>
              <a:rPr lang="ru-RU" sz="1600" dirty="0" smtClean="0">
                <a:solidFill>
                  <a:schemeClr val="dk1"/>
                </a:solidFill>
                <a:latin typeface="Times New Roman" pitchFamily="18" charset="0"/>
                <a:cs typeface="Times New Roman" pitchFamily="18" charset="0"/>
              </a:rPr>
              <a:t>, по другим сведениям </a:t>
            </a:r>
            <a:r>
              <a:rPr lang="ru-RU" sz="1600" dirty="0" smtClean="0">
                <a:solidFill>
                  <a:schemeClr val="dk1"/>
                </a:solidFill>
                <a:latin typeface="Times New Roman" pitchFamily="18" charset="0"/>
                <a:cs typeface="Times New Roman" pitchFamily="18" charset="0"/>
                <a:hlinkClick r:id="rId7" tooltip="1744"/>
              </a:rPr>
              <a:t>1744</a:t>
            </a:r>
            <a:r>
              <a:rPr lang="ru-RU" sz="1600" dirty="0" smtClean="0">
                <a:solidFill>
                  <a:schemeClr val="dk1"/>
                </a:solidFill>
                <a:latin typeface="Times New Roman" pitchFamily="18" charset="0"/>
                <a:cs typeface="Times New Roman" pitchFamily="18" charset="0"/>
              </a:rPr>
              <a:t>, </a:t>
            </a:r>
            <a:r>
              <a:rPr lang="ru-RU" sz="1600" dirty="0" smtClean="0">
                <a:solidFill>
                  <a:schemeClr val="dk1"/>
                </a:solidFill>
                <a:latin typeface="Times New Roman" pitchFamily="18" charset="0"/>
                <a:cs typeface="Times New Roman" pitchFamily="18" charset="0"/>
                <a:hlinkClick r:id="rId8" tooltip="Санкт-Петербург"/>
              </a:rPr>
              <a:t>Санкт-Петербург</a:t>
            </a:r>
            <a:r>
              <a:rPr lang="ru-RU" sz="1600" dirty="0" smtClean="0">
                <a:solidFill>
                  <a:schemeClr val="dk1"/>
                </a:solidFill>
                <a:latin typeface="Times New Roman" pitchFamily="18" charset="0"/>
                <a:cs typeface="Times New Roman" pitchFamily="18" charset="0"/>
              </a:rPr>
              <a:t> — 4 (</a:t>
            </a:r>
            <a:r>
              <a:rPr lang="ru-RU" sz="1600" dirty="0" smtClean="0">
                <a:solidFill>
                  <a:schemeClr val="dk1"/>
                </a:solidFill>
                <a:latin typeface="Times New Roman" pitchFamily="18" charset="0"/>
                <a:cs typeface="Times New Roman" pitchFamily="18" charset="0"/>
                <a:hlinkClick r:id="rId9" tooltip="16 января"/>
              </a:rPr>
              <a:t>16</a:t>
            </a:r>
            <a:r>
              <a:rPr lang="ru-RU" sz="1600" dirty="0" smtClean="0">
                <a:solidFill>
                  <a:schemeClr val="dk1"/>
                </a:solidFill>
                <a:latin typeface="Times New Roman" pitchFamily="18" charset="0"/>
                <a:cs typeface="Times New Roman" pitchFamily="18" charset="0"/>
              </a:rPr>
              <a:t>) января </a:t>
            </a:r>
            <a:r>
              <a:rPr lang="ru-RU" sz="1600" dirty="0" smtClean="0">
                <a:solidFill>
                  <a:schemeClr val="dk1"/>
                </a:solidFill>
                <a:latin typeface="Times New Roman" pitchFamily="18" charset="0"/>
                <a:cs typeface="Times New Roman" pitchFamily="18" charset="0"/>
                <a:hlinkClick r:id="rId10" tooltip="1810"/>
              </a:rPr>
              <a:t>1810</a:t>
            </a:r>
            <a:r>
              <a:rPr lang="ru-RU" sz="1600" dirty="0" smtClean="0">
                <a:solidFill>
                  <a:schemeClr val="dk1"/>
                </a:solidFill>
                <a:latin typeface="Times New Roman" pitchFamily="18" charset="0"/>
                <a:cs typeface="Times New Roman" pitchFamily="18" charset="0"/>
              </a:rPr>
              <a:t>, </a:t>
            </a:r>
            <a:r>
              <a:rPr lang="ru-RU" sz="1600" dirty="0" smtClean="0">
                <a:solidFill>
                  <a:schemeClr val="dk1"/>
                </a:solidFill>
                <a:latin typeface="Times New Roman" pitchFamily="18" charset="0"/>
                <a:cs typeface="Times New Roman" pitchFamily="18" charset="0"/>
                <a:hlinkClick r:id="rId11" tooltip="Москва"/>
              </a:rPr>
              <a:t>Москва</a:t>
            </a:r>
            <a:r>
              <a:rPr lang="ru-RU" sz="1600" dirty="0" smtClean="0">
                <a:solidFill>
                  <a:schemeClr val="dk1"/>
                </a:solidFill>
                <a:latin typeface="Times New Roman" pitchFamily="18" charset="0"/>
                <a:cs typeface="Times New Roman" pitchFamily="18" charset="0"/>
              </a:rPr>
              <a:t>), урождённая графиня Воронцова, в замужестве княгиня Дашкова. Подруга и сподвижница императрицы </a:t>
            </a:r>
            <a:r>
              <a:rPr lang="ru-RU" sz="1600" dirty="0" smtClean="0">
                <a:solidFill>
                  <a:schemeClr val="dk1"/>
                </a:solidFill>
                <a:latin typeface="Times New Roman" pitchFamily="18" charset="0"/>
                <a:cs typeface="Times New Roman" pitchFamily="18" charset="0"/>
                <a:hlinkClick r:id="rId12" tooltip="Екатерина II"/>
              </a:rPr>
              <a:t>Екатерины II</a:t>
            </a:r>
            <a:r>
              <a:rPr lang="ru-RU" sz="1600" dirty="0" smtClean="0">
                <a:solidFill>
                  <a:schemeClr val="dk1"/>
                </a:solidFill>
                <a:latin typeface="Times New Roman" pitchFamily="18" charset="0"/>
                <a:cs typeface="Times New Roman" pitchFamily="18" charset="0"/>
              </a:rPr>
              <a:t>, участница государственного переворота 1762 года (после совершения переворота Екатерина II охладела к подруге и княгиня Дашкова не играла заметной роли в делах правления). Одна из заметных личностей </a:t>
            </a:r>
            <a:r>
              <a:rPr lang="ru-RU" sz="1600" dirty="0" smtClean="0">
                <a:solidFill>
                  <a:schemeClr val="dk1"/>
                </a:solidFill>
                <a:latin typeface="Times New Roman" pitchFamily="18" charset="0"/>
                <a:cs typeface="Times New Roman" pitchFamily="18" charset="0"/>
                <a:hlinkClick r:id="rId13" tooltip="Россия"/>
              </a:rPr>
              <a:t>Российского</a:t>
            </a:r>
            <a:r>
              <a:rPr lang="ru-RU" sz="1600" dirty="0" smtClean="0">
                <a:solidFill>
                  <a:schemeClr val="dk1"/>
                </a:solidFill>
                <a:latin typeface="Times New Roman" pitchFamily="18" charset="0"/>
                <a:cs typeface="Times New Roman" pitchFamily="18" charset="0"/>
              </a:rPr>
              <a:t> </a:t>
            </a:r>
            <a:r>
              <a:rPr lang="ru-RU" sz="1600" dirty="0" smtClean="0">
                <a:solidFill>
                  <a:schemeClr val="dk1"/>
                </a:solidFill>
                <a:latin typeface="Times New Roman" pitchFamily="18" charset="0"/>
                <a:cs typeface="Times New Roman" pitchFamily="18" charset="0"/>
                <a:hlinkClick r:id="rId14" tooltip="Эпоха Просвещения"/>
              </a:rPr>
              <a:t>Просвещения</a:t>
            </a:r>
            <a:r>
              <a:rPr lang="ru-RU" sz="1600" dirty="0" smtClean="0">
                <a:solidFill>
                  <a:schemeClr val="dk1"/>
                </a:solidFill>
                <a:latin typeface="Times New Roman" pitchFamily="18" charset="0"/>
                <a:cs typeface="Times New Roman" pitchFamily="18" charset="0"/>
              </a:rPr>
              <a:t>. В её мемуарах содержатся ценные сведения о времени правления </a:t>
            </a:r>
            <a:r>
              <a:rPr lang="ru-RU" sz="1600" dirty="0" smtClean="0">
                <a:solidFill>
                  <a:schemeClr val="dk1"/>
                </a:solidFill>
                <a:latin typeface="Times New Roman" pitchFamily="18" charset="0"/>
                <a:cs typeface="Times New Roman" pitchFamily="18" charset="0"/>
                <a:hlinkClick r:id="rId15" tooltip="Пётр III"/>
              </a:rPr>
              <a:t>Петра III</a:t>
            </a:r>
            <a:r>
              <a:rPr lang="ru-RU" sz="1600" dirty="0" smtClean="0">
                <a:solidFill>
                  <a:schemeClr val="dk1"/>
                </a:solidFill>
                <a:latin typeface="Times New Roman" pitchFamily="18" charset="0"/>
                <a:cs typeface="Times New Roman" pitchFamily="18" charset="0"/>
              </a:rPr>
              <a:t> и о воцарении Екатерины II («Мемуары княгини Дашковой», изданы в </a:t>
            </a:r>
            <a:r>
              <a:rPr lang="ru-RU" sz="1600" dirty="0" smtClean="0">
                <a:solidFill>
                  <a:schemeClr val="dk1"/>
                </a:solidFill>
                <a:latin typeface="Times New Roman" pitchFamily="18" charset="0"/>
                <a:cs typeface="Times New Roman" pitchFamily="18" charset="0"/>
                <a:hlinkClick r:id="rId16" tooltip="1840"/>
              </a:rPr>
              <a:t>1840</a:t>
            </a:r>
            <a:r>
              <a:rPr lang="ru-RU" sz="1600" dirty="0" smtClean="0">
                <a:solidFill>
                  <a:schemeClr val="dk1"/>
                </a:solidFill>
                <a:latin typeface="Times New Roman" pitchFamily="18" charset="0"/>
                <a:cs typeface="Times New Roman" pitchFamily="18" charset="0"/>
              </a:rPr>
              <a:t> в </a:t>
            </a:r>
            <a:r>
              <a:rPr lang="ru-RU" sz="1600" dirty="0" smtClean="0">
                <a:solidFill>
                  <a:schemeClr val="dk1"/>
                </a:solidFill>
                <a:latin typeface="Times New Roman" pitchFamily="18" charset="0"/>
                <a:cs typeface="Times New Roman" pitchFamily="18" charset="0"/>
                <a:hlinkClick r:id="rId17" tooltip="Лондон"/>
              </a:rPr>
              <a:t>Лондоне</a:t>
            </a:r>
            <a:r>
              <a:rPr lang="ru-RU" sz="1600" dirty="0" smtClean="0">
                <a:solidFill>
                  <a:schemeClr val="dk1"/>
                </a:solidFill>
                <a:latin typeface="Times New Roman" pitchFamily="18" charset="0"/>
                <a:cs typeface="Times New Roman" pitchFamily="18" charset="0"/>
              </a:rPr>
              <a:t>).</a:t>
            </a:r>
          </a:p>
        </p:txBody>
      </p:sp>
      <p:pic>
        <p:nvPicPr>
          <p:cNvPr id="3075" name="Picture 3"/>
          <p:cNvPicPr>
            <a:picLocks noChangeAspect="1" noChangeArrowheads="1"/>
          </p:cNvPicPr>
          <p:nvPr/>
        </p:nvPicPr>
        <p:blipFill>
          <a:blip r:embed="rId18" cstate="email"/>
          <a:srcRect/>
          <a:stretch>
            <a:fillRect/>
          </a:stretch>
        </p:blipFill>
        <p:spPr bwMode="auto">
          <a:xfrm>
            <a:off x="0" y="3500438"/>
            <a:ext cx="1714500" cy="2438400"/>
          </a:xfrm>
          <a:prstGeom prst="rect">
            <a:avLst/>
          </a:prstGeom>
          <a:noFill/>
          <a:ln w="9525">
            <a:noFill/>
            <a:miter lim="800000"/>
            <a:headEnd/>
            <a:tailEnd/>
          </a:ln>
        </p:spPr>
      </p:pic>
      <p:sp>
        <p:nvSpPr>
          <p:cNvPr id="6" name="Прямоугольник 5"/>
          <p:cNvSpPr/>
          <p:nvPr/>
        </p:nvSpPr>
        <p:spPr>
          <a:xfrm>
            <a:off x="1714480" y="3500438"/>
            <a:ext cx="7429520" cy="1077218"/>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vi-VN" sz="1600" b="1" dirty="0" smtClean="0">
                <a:solidFill>
                  <a:schemeClr val="dk1"/>
                </a:solidFill>
                <a:latin typeface="Times New Roman" pitchFamily="18" charset="0"/>
                <a:cs typeface="Times New Roman" pitchFamily="18" charset="0"/>
              </a:rPr>
              <a:t>Ге́нрих Иога́нн Фри́дрих Остерма́н </a:t>
            </a:r>
            <a:r>
              <a:rPr lang="vi-VN" sz="1600" dirty="0" smtClean="0">
                <a:solidFill>
                  <a:schemeClr val="dk1"/>
                </a:solidFill>
                <a:latin typeface="Times New Roman" pitchFamily="18" charset="0"/>
                <a:cs typeface="Times New Roman" pitchFamily="18" charset="0"/>
              </a:rPr>
              <a:t>(</a:t>
            </a:r>
            <a:r>
              <a:rPr lang="vi-VN" sz="1600" dirty="0" smtClean="0">
                <a:solidFill>
                  <a:schemeClr val="dk1"/>
                </a:solidFill>
                <a:latin typeface="Times New Roman" pitchFamily="18" charset="0"/>
                <a:cs typeface="Times New Roman" pitchFamily="18" charset="0"/>
                <a:hlinkClick r:id="rId19" tooltip="Немецкий язык"/>
              </a:rPr>
              <a:t>нем.</a:t>
            </a:r>
            <a:r>
              <a:rPr lang="vi-VN" sz="1600" dirty="0" smtClean="0">
                <a:solidFill>
                  <a:schemeClr val="dk1"/>
                </a:solidFill>
                <a:latin typeface="Times New Roman" pitchFamily="18" charset="0"/>
                <a:cs typeface="Times New Roman" pitchFamily="18" charset="0"/>
              </a:rPr>
              <a:t> </a:t>
            </a:r>
            <a:r>
              <a:rPr lang="en-GB" sz="1600" dirty="0" smtClean="0">
                <a:solidFill>
                  <a:schemeClr val="dk1"/>
                </a:solidFill>
                <a:latin typeface="Times New Roman" pitchFamily="18" charset="0"/>
                <a:cs typeface="Times New Roman" pitchFamily="18" charset="0"/>
              </a:rPr>
              <a:t>Heinrich Johann Friedrich </a:t>
            </a:r>
            <a:r>
              <a:rPr lang="en-GB" sz="1600" dirty="0" err="1" smtClean="0">
                <a:solidFill>
                  <a:schemeClr val="dk1"/>
                </a:solidFill>
                <a:latin typeface="Times New Roman" pitchFamily="18" charset="0"/>
                <a:cs typeface="Times New Roman" pitchFamily="18" charset="0"/>
              </a:rPr>
              <a:t>Ostermann</a:t>
            </a:r>
            <a:r>
              <a:rPr lang="en-GB" sz="1600" dirty="0" smtClean="0">
                <a:solidFill>
                  <a:schemeClr val="dk1"/>
                </a:solidFill>
                <a:latin typeface="Times New Roman" pitchFamily="18" charset="0"/>
                <a:cs typeface="Times New Roman" pitchFamily="18" charset="0"/>
              </a:rPr>
              <a:t>), </a:t>
            </a:r>
            <a:r>
              <a:rPr lang="vi-VN" sz="1600" dirty="0" smtClean="0">
                <a:solidFill>
                  <a:schemeClr val="dk1"/>
                </a:solidFill>
                <a:latin typeface="Times New Roman" pitchFamily="18" charset="0"/>
                <a:cs typeface="Times New Roman" pitchFamily="18" charset="0"/>
              </a:rPr>
              <a:t>в России — Андре́й Ива́нович; (</a:t>
            </a:r>
            <a:r>
              <a:rPr lang="vi-VN" sz="1600" dirty="0" smtClean="0">
                <a:solidFill>
                  <a:schemeClr val="dk1"/>
                </a:solidFill>
                <a:latin typeface="Times New Roman" pitchFamily="18" charset="0"/>
                <a:cs typeface="Times New Roman" pitchFamily="18" charset="0"/>
                <a:hlinkClick r:id="rId20" tooltip="1686"/>
              </a:rPr>
              <a:t>1686</a:t>
            </a:r>
            <a:r>
              <a:rPr lang="vi-VN" sz="1600" dirty="0" smtClean="0">
                <a:solidFill>
                  <a:schemeClr val="dk1"/>
                </a:solidFill>
                <a:latin typeface="Times New Roman" pitchFamily="18" charset="0"/>
                <a:cs typeface="Times New Roman" pitchFamily="18" charset="0"/>
              </a:rPr>
              <a:t>, </a:t>
            </a:r>
            <a:r>
              <a:rPr lang="vi-VN" sz="1600" dirty="0" smtClean="0">
                <a:solidFill>
                  <a:schemeClr val="dk1"/>
                </a:solidFill>
                <a:latin typeface="Times New Roman" pitchFamily="18" charset="0"/>
                <a:cs typeface="Times New Roman" pitchFamily="18" charset="0"/>
                <a:hlinkClick r:id="rId21" tooltip="Бохум"/>
              </a:rPr>
              <a:t>Бохум</a:t>
            </a:r>
            <a:r>
              <a:rPr lang="vi-VN" sz="1600" dirty="0" smtClean="0">
                <a:solidFill>
                  <a:schemeClr val="dk1"/>
                </a:solidFill>
                <a:latin typeface="Times New Roman" pitchFamily="18" charset="0"/>
                <a:cs typeface="Times New Roman" pitchFamily="18" charset="0"/>
              </a:rPr>
              <a:t> — </a:t>
            </a:r>
            <a:r>
              <a:rPr lang="vi-VN" sz="1600" dirty="0" smtClean="0">
                <a:solidFill>
                  <a:schemeClr val="dk1"/>
                </a:solidFill>
                <a:latin typeface="Times New Roman" pitchFamily="18" charset="0"/>
                <a:cs typeface="Times New Roman" pitchFamily="18" charset="0"/>
                <a:hlinkClick r:id="rId22" tooltip="1747"/>
              </a:rPr>
              <a:t>1747</a:t>
            </a:r>
            <a:r>
              <a:rPr lang="vi-VN" sz="1600" dirty="0" smtClean="0">
                <a:solidFill>
                  <a:schemeClr val="dk1"/>
                </a:solidFill>
                <a:latin typeface="Times New Roman" pitchFamily="18" charset="0"/>
                <a:cs typeface="Times New Roman" pitchFamily="18" charset="0"/>
              </a:rPr>
              <a:t>, </a:t>
            </a:r>
            <a:r>
              <a:rPr lang="vi-VN" sz="1600" dirty="0" smtClean="0">
                <a:solidFill>
                  <a:schemeClr val="dk1"/>
                </a:solidFill>
                <a:latin typeface="Times New Roman" pitchFamily="18" charset="0"/>
                <a:cs typeface="Times New Roman" pitchFamily="18" charset="0"/>
                <a:hlinkClick r:id="rId23" tooltip="Берёзов"/>
              </a:rPr>
              <a:t>Берёзов</a:t>
            </a:r>
            <a:r>
              <a:rPr lang="vi-VN" sz="1600" dirty="0" smtClean="0">
                <a:solidFill>
                  <a:schemeClr val="dk1"/>
                </a:solidFill>
                <a:latin typeface="Times New Roman" pitchFamily="18" charset="0"/>
                <a:cs typeface="Times New Roman" pitchFamily="18" charset="0"/>
              </a:rPr>
              <a:t>), </a:t>
            </a:r>
            <a:r>
              <a:rPr lang="vi-VN" sz="1600" dirty="0" smtClean="0">
                <a:solidFill>
                  <a:schemeClr val="dk1"/>
                </a:solidFill>
                <a:latin typeface="Times New Roman" pitchFamily="18" charset="0"/>
                <a:cs typeface="Times New Roman" pitchFamily="18" charset="0"/>
                <a:hlinkClick r:id="rId24" tooltip="Граф (титул)"/>
              </a:rPr>
              <a:t>граф</a:t>
            </a:r>
            <a:r>
              <a:rPr lang="vi-VN" sz="1600" dirty="0" smtClean="0">
                <a:solidFill>
                  <a:schemeClr val="dk1"/>
                </a:solidFill>
                <a:latin typeface="Times New Roman" pitchFamily="18" charset="0"/>
                <a:cs typeface="Times New Roman" pitchFamily="18" charset="0"/>
              </a:rPr>
              <a:t> с 1730, </a:t>
            </a:r>
            <a:r>
              <a:rPr lang="vi-VN" sz="1600" dirty="0" smtClean="0">
                <a:solidFill>
                  <a:schemeClr val="dk1"/>
                </a:solidFill>
                <a:latin typeface="Times New Roman" pitchFamily="18" charset="0"/>
                <a:cs typeface="Times New Roman" pitchFamily="18" charset="0"/>
                <a:hlinkClick r:id="rId25" tooltip="Генерал-адмирал"/>
              </a:rPr>
              <a:t>генерал-адмирал</a:t>
            </a:r>
            <a:r>
              <a:rPr lang="vi-VN" sz="1600" dirty="0" smtClean="0">
                <a:solidFill>
                  <a:schemeClr val="dk1"/>
                </a:solidFill>
                <a:latin typeface="Times New Roman" pitchFamily="18" charset="0"/>
                <a:cs typeface="Times New Roman" pitchFamily="18" charset="0"/>
              </a:rPr>
              <a:t> (</a:t>
            </a:r>
            <a:r>
              <a:rPr lang="vi-VN" sz="1600" dirty="0" smtClean="0">
                <a:solidFill>
                  <a:schemeClr val="dk1"/>
                </a:solidFill>
                <a:latin typeface="Times New Roman" pitchFamily="18" charset="0"/>
                <a:cs typeface="Times New Roman" pitchFamily="18" charset="0"/>
                <a:hlinkClick r:id="rId26" tooltip="1740"/>
              </a:rPr>
              <a:t>1740</a:t>
            </a:r>
            <a:r>
              <a:rPr lang="vi-VN" sz="1600" dirty="0" smtClean="0">
                <a:solidFill>
                  <a:schemeClr val="dk1"/>
                </a:solidFill>
                <a:latin typeface="Times New Roman" pitchFamily="18" charset="0"/>
                <a:cs typeface="Times New Roman" pitchFamily="18" charset="0"/>
              </a:rPr>
              <a:t>, лишён звания в </a:t>
            </a:r>
            <a:r>
              <a:rPr lang="vi-VN" sz="1600" dirty="0" smtClean="0">
                <a:solidFill>
                  <a:schemeClr val="dk1"/>
                </a:solidFill>
                <a:latin typeface="Times New Roman" pitchFamily="18" charset="0"/>
                <a:cs typeface="Times New Roman" pitchFamily="18" charset="0"/>
                <a:hlinkClick r:id="rId27" tooltip="1741"/>
              </a:rPr>
              <a:t>1741</a:t>
            </a:r>
            <a:r>
              <a:rPr lang="vi-VN" sz="1600" dirty="0" smtClean="0">
                <a:solidFill>
                  <a:schemeClr val="dk1"/>
                </a:solidFill>
                <a:latin typeface="Times New Roman" pitchFamily="18" charset="0"/>
                <a:cs typeface="Times New Roman" pitchFamily="18" charset="0"/>
              </a:rPr>
              <a:t>) — знаменитый русский дипломат немецкого происхождения.</a:t>
            </a:r>
            <a:endParaRPr lang="ru-RU" sz="1600" dirty="0" smtClean="0">
              <a:solidFill>
                <a:schemeClr val="dk1"/>
              </a:solidFill>
              <a:latin typeface="Times New Roman" pitchFamily="18" charset="0"/>
              <a:cs typeface="Times New Roman" pitchFamily="18" charset="0"/>
            </a:endParaRPr>
          </a:p>
        </p:txBody>
      </p:sp>
      <p:sp>
        <p:nvSpPr>
          <p:cNvPr id="7" name="Прямоугольник 6"/>
          <p:cNvSpPr/>
          <p:nvPr/>
        </p:nvSpPr>
        <p:spPr>
          <a:xfrm>
            <a:off x="1714480" y="4611231"/>
            <a:ext cx="7429520" cy="224676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ru-RU" sz="1400" dirty="0" smtClean="0">
                <a:solidFill>
                  <a:schemeClr val="dk1"/>
                </a:solidFill>
                <a:latin typeface="Times New Roman" pitchFamily="18" charset="0"/>
                <a:cs typeface="Times New Roman" pitchFamily="18" charset="0"/>
              </a:rPr>
              <a:t>Быстро выучившись русскому языку, Остерман приобрёл доверие </a:t>
            </a:r>
            <a:r>
              <a:rPr lang="ru-RU" sz="1400" dirty="0" smtClean="0">
                <a:solidFill>
                  <a:schemeClr val="dk1"/>
                </a:solidFill>
                <a:latin typeface="Times New Roman" pitchFamily="18" charset="0"/>
                <a:cs typeface="Times New Roman" pitchFamily="18" charset="0"/>
                <a:hlinkClick r:id="rId28" tooltip="Пётр I"/>
              </a:rPr>
              <a:t>Петра</a:t>
            </a:r>
            <a:r>
              <a:rPr lang="ru-RU" sz="1400" dirty="0" smtClean="0">
                <a:solidFill>
                  <a:schemeClr val="dk1"/>
                </a:solidFill>
                <a:latin typeface="Times New Roman" pitchFamily="18" charset="0"/>
                <a:cs typeface="Times New Roman" pitchFamily="18" charset="0"/>
              </a:rPr>
              <a:t> и в </a:t>
            </a:r>
            <a:r>
              <a:rPr lang="ru-RU" sz="1400" dirty="0" smtClean="0">
                <a:solidFill>
                  <a:schemeClr val="dk1"/>
                </a:solidFill>
                <a:latin typeface="Times New Roman" pitchFamily="18" charset="0"/>
                <a:cs typeface="Times New Roman" pitchFamily="18" charset="0"/>
                <a:hlinkClick r:id="rId29" tooltip="1707 год"/>
              </a:rPr>
              <a:t>1707 году</a:t>
            </a:r>
            <a:r>
              <a:rPr lang="ru-RU" sz="1400" dirty="0" smtClean="0">
                <a:solidFill>
                  <a:schemeClr val="dk1"/>
                </a:solidFill>
                <a:latin typeface="Times New Roman" pitchFamily="18" charset="0"/>
                <a:cs typeface="Times New Roman" pitchFamily="18" charset="0"/>
              </a:rPr>
              <a:t> был уже переводчиком посольского приказа, а в </a:t>
            </a:r>
            <a:r>
              <a:rPr lang="ru-RU" sz="1400" dirty="0" smtClean="0">
                <a:solidFill>
                  <a:schemeClr val="dk1"/>
                </a:solidFill>
                <a:latin typeface="Times New Roman" pitchFamily="18" charset="0"/>
                <a:cs typeface="Times New Roman" pitchFamily="18" charset="0"/>
                <a:hlinkClick r:id="rId30" tooltip="1710 год"/>
              </a:rPr>
              <a:t>1710 году</a:t>
            </a:r>
            <a:r>
              <a:rPr lang="ru-RU" sz="1400" dirty="0" smtClean="0">
                <a:solidFill>
                  <a:schemeClr val="dk1"/>
                </a:solidFill>
                <a:latin typeface="Times New Roman" pitchFamily="18" charset="0"/>
                <a:cs typeface="Times New Roman" pitchFamily="18" charset="0"/>
              </a:rPr>
              <a:t> — его секретарём. В </a:t>
            </a:r>
            <a:r>
              <a:rPr lang="ru-RU" sz="1400" dirty="0" smtClean="0">
                <a:solidFill>
                  <a:schemeClr val="dk1"/>
                </a:solidFill>
                <a:latin typeface="Times New Roman" pitchFamily="18" charset="0"/>
                <a:cs typeface="Times New Roman" pitchFamily="18" charset="0"/>
                <a:hlinkClick r:id="rId31" tooltip="1711 год"/>
              </a:rPr>
              <a:t>1711 году</a:t>
            </a:r>
            <a:r>
              <a:rPr lang="ru-RU" sz="1400" dirty="0" smtClean="0">
                <a:solidFill>
                  <a:schemeClr val="dk1"/>
                </a:solidFill>
                <a:latin typeface="Times New Roman" pitchFamily="18" charset="0"/>
                <a:cs typeface="Times New Roman" pitchFamily="18" charset="0"/>
              </a:rPr>
              <a:t> Остерман, которого русские называли Андреем Ивановичем, сопровождал Петра в </a:t>
            </a:r>
            <a:r>
              <a:rPr lang="ru-RU" sz="1400" dirty="0" err="1" smtClean="0">
                <a:solidFill>
                  <a:schemeClr val="dk1"/>
                </a:solidFill>
                <a:latin typeface="Times New Roman" pitchFamily="18" charset="0"/>
                <a:cs typeface="Times New Roman" pitchFamily="18" charset="0"/>
                <a:hlinkClick r:id="rId32" tooltip="Прутский поход"/>
              </a:rPr>
              <a:t>Прутском</a:t>
            </a:r>
            <a:r>
              <a:rPr lang="ru-RU" sz="1400" dirty="0" smtClean="0">
                <a:solidFill>
                  <a:schemeClr val="dk1"/>
                </a:solidFill>
                <a:latin typeface="Times New Roman" pitchFamily="18" charset="0"/>
                <a:cs typeface="Times New Roman" pitchFamily="18" charset="0"/>
                <a:hlinkClick r:id="rId32" tooltip="Прутский поход"/>
              </a:rPr>
              <a:t> походе</a:t>
            </a:r>
            <a:r>
              <a:rPr lang="ru-RU" sz="1400" dirty="0" smtClean="0">
                <a:solidFill>
                  <a:schemeClr val="dk1"/>
                </a:solidFill>
                <a:latin typeface="Times New Roman" pitchFamily="18" charset="0"/>
                <a:cs typeface="Times New Roman" pitchFamily="18" charset="0"/>
              </a:rPr>
              <a:t>; в </a:t>
            </a:r>
            <a:r>
              <a:rPr lang="ru-RU" sz="1400" dirty="0" smtClean="0">
                <a:solidFill>
                  <a:schemeClr val="dk1"/>
                </a:solidFill>
                <a:latin typeface="Times New Roman" pitchFamily="18" charset="0"/>
                <a:cs typeface="Times New Roman" pitchFamily="18" charset="0"/>
                <a:hlinkClick r:id="rId33" tooltip="1713 год"/>
              </a:rPr>
              <a:t>1713 году</a:t>
            </a:r>
            <a:r>
              <a:rPr lang="ru-RU" sz="1400" dirty="0" smtClean="0">
                <a:solidFill>
                  <a:schemeClr val="dk1"/>
                </a:solidFill>
                <a:latin typeface="Times New Roman" pitchFamily="18" charset="0"/>
                <a:cs typeface="Times New Roman" pitchFamily="18" charset="0"/>
              </a:rPr>
              <a:t> участвовал в переговорах со шведскими уполномоченными; в </a:t>
            </a:r>
            <a:r>
              <a:rPr lang="ru-RU" sz="1400" dirty="0" smtClean="0">
                <a:solidFill>
                  <a:schemeClr val="dk1"/>
                </a:solidFill>
                <a:latin typeface="Times New Roman" pitchFamily="18" charset="0"/>
                <a:cs typeface="Times New Roman" pitchFamily="18" charset="0"/>
                <a:hlinkClick r:id="rId34" tooltip="1721 год"/>
              </a:rPr>
              <a:t>1721 году</a:t>
            </a:r>
            <a:r>
              <a:rPr lang="ru-RU" sz="1400" dirty="0" smtClean="0">
                <a:solidFill>
                  <a:schemeClr val="dk1"/>
                </a:solidFill>
                <a:latin typeface="Times New Roman" pitchFamily="18" charset="0"/>
                <a:cs typeface="Times New Roman" pitchFamily="18" charset="0"/>
              </a:rPr>
              <a:t> добился, вместе с </a:t>
            </a:r>
            <a:r>
              <a:rPr lang="ru-RU" sz="1400" dirty="0" smtClean="0">
                <a:solidFill>
                  <a:schemeClr val="dk1"/>
                </a:solidFill>
                <a:latin typeface="Times New Roman" pitchFamily="18" charset="0"/>
                <a:cs typeface="Times New Roman" pitchFamily="18" charset="0"/>
                <a:hlinkClick r:id="rId35" tooltip="Брюс, Яков Вилимович"/>
              </a:rPr>
              <a:t>Брюсом</a:t>
            </a:r>
            <a:r>
              <a:rPr lang="ru-RU" sz="1400" dirty="0" smtClean="0">
                <a:solidFill>
                  <a:schemeClr val="dk1"/>
                </a:solidFill>
                <a:latin typeface="Times New Roman" pitchFamily="18" charset="0"/>
                <a:cs typeface="Times New Roman" pitchFamily="18" charset="0"/>
              </a:rPr>
              <a:t>, заключения </a:t>
            </a:r>
            <a:r>
              <a:rPr lang="ru-RU" sz="1400" dirty="0" err="1" smtClean="0">
                <a:solidFill>
                  <a:schemeClr val="dk1"/>
                </a:solidFill>
                <a:latin typeface="Times New Roman" pitchFamily="18" charset="0"/>
                <a:cs typeface="Times New Roman" pitchFamily="18" charset="0"/>
                <a:hlinkClick r:id="rId36" tooltip="Ништадтский мир"/>
              </a:rPr>
              <a:t>Ништадтского</a:t>
            </a:r>
            <a:r>
              <a:rPr lang="ru-RU" sz="1400" dirty="0" smtClean="0">
                <a:solidFill>
                  <a:schemeClr val="dk1"/>
                </a:solidFill>
                <a:latin typeface="Times New Roman" pitchFamily="18" charset="0"/>
                <a:cs typeface="Times New Roman" pitchFamily="18" charset="0"/>
                <a:hlinkClick r:id="rId36" tooltip="Ништадтский мир"/>
              </a:rPr>
              <a:t> мира</a:t>
            </a:r>
            <a:r>
              <a:rPr lang="ru-RU" sz="1400" dirty="0" smtClean="0">
                <a:solidFill>
                  <a:schemeClr val="dk1"/>
                </a:solidFill>
                <a:latin typeface="Times New Roman" pitchFamily="18" charset="0"/>
                <a:cs typeface="Times New Roman" pitchFamily="18" charset="0"/>
              </a:rPr>
              <a:t>, за что был возведён в </a:t>
            </a:r>
            <a:r>
              <a:rPr lang="ru-RU" sz="1400" dirty="0" smtClean="0">
                <a:solidFill>
                  <a:schemeClr val="dk1"/>
                </a:solidFill>
                <a:latin typeface="Times New Roman" pitchFamily="18" charset="0"/>
                <a:cs typeface="Times New Roman" pitchFamily="18" charset="0"/>
                <a:hlinkClick r:id="rId37" tooltip="Барон"/>
              </a:rPr>
              <a:t>баронское</a:t>
            </a:r>
            <a:r>
              <a:rPr lang="ru-RU" sz="1400" dirty="0" smtClean="0">
                <a:solidFill>
                  <a:schemeClr val="dk1"/>
                </a:solidFill>
                <a:latin typeface="Times New Roman" pitchFamily="18" charset="0"/>
                <a:cs typeface="Times New Roman" pitchFamily="18" charset="0"/>
              </a:rPr>
              <a:t> достоинство. Ему же принадлежит и заключение в </a:t>
            </a:r>
            <a:r>
              <a:rPr lang="ru-RU" sz="1400" dirty="0" smtClean="0">
                <a:solidFill>
                  <a:schemeClr val="dk1"/>
                </a:solidFill>
                <a:latin typeface="Times New Roman" pitchFamily="18" charset="0"/>
                <a:cs typeface="Times New Roman" pitchFamily="18" charset="0"/>
                <a:hlinkClick r:id="rId38" tooltip="1723 год"/>
              </a:rPr>
              <a:t>1723 году</a:t>
            </a:r>
            <a:r>
              <a:rPr lang="ru-RU" sz="1400" dirty="0" smtClean="0">
                <a:solidFill>
                  <a:schemeClr val="dk1"/>
                </a:solidFill>
                <a:latin typeface="Times New Roman" pitchFamily="18" charset="0"/>
                <a:cs typeface="Times New Roman" pitchFamily="18" charset="0"/>
              </a:rPr>
              <a:t> выгодного для России торгового договора с </a:t>
            </a:r>
            <a:r>
              <a:rPr lang="ru-RU" sz="1400" dirty="0" smtClean="0">
                <a:solidFill>
                  <a:schemeClr val="dk1"/>
                </a:solidFill>
                <a:latin typeface="Times New Roman" pitchFamily="18" charset="0"/>
                <a:cs typeface="Times New Roman" pitchFamily="18" charset="0"/>
                <a:hlinkClick r:id="rId39" tooltip="Персия"/>
              </a:rPr>
              <a:t>Персией</a:t>
            </a:r>
            <a:r>
              <a:rPr lang="ru-RU" sz="1400" dirty="0" smtClean="0">
                <a:solidFill>
                  <a:schemeClr val="dk1"/>
                </a:solidFill>
                <a:latin typeface="Times New Roman" pitchFamily="18" charset="0"/>
                <a:cs typeface="Times New Roman" pitchFamily="18" charset="0"/>
              </a:rPr>
              <a:t>, доставившего ему звание вице-президента коллегии иностранных дел. Он был постоянным советником Петра I и в делах внутреннего управления: по его указаниям составлен «</a:t>
            </a:r>
            <a:r>
              <a:rPr lang="ru-RU" sz="1400" dirty="0" smtClean="0">
                <a:solidFill>
                  <a:schemeClr val="dk1"/>
                </a:solidFill>
                <a:latin typeface="Times New Roman" pitchFamily="18" charset="0"/>
                <a:cs typeface="Times New Roman" pitchFamily="18" charset="0"/>
                <a:hlinkClick r:id="rId40" tooltip="Табель о рангах"/>
              </a:rPr>
              <a:t>табель о рангах</a:t>
            </a:r>
            <a:r>
              <a:rPr lang="ru-RU" sz="1400" dirty="0" smtClean="0">
                <a:solidFill>
                  <a:schemeClr val="dk1"/>
                </a:solidFill>
                <a:latin typeface="Times New Roman" pitchFamily="18" charset="0"/>
                <a:cs typeface="Times New Roman" pitchFamily="18" charset="0"/>
              </a:rPr>
              <a:t>», преобразована </a:t>
            </a:r>
            <a:r>
              <a:rPr lang="ru-RU" sz="1400" dirty="0" smtClean="0">
                <a:solidFill>
                  <a:schemeClr val="dk1"/>
                </a:solidFill>
                <a:latin typeface="Times New Roman" pitchFamily="18" charset="0"/>
                <a:cs typeface="Times New Roman" pitchFamily="18" charset="0"/>
                <a:hlinkClick r:id="rId41" tooltip="Коллегия иностранных дел (страница отсутствует)"/>
              </a:rPr>
              <a:t>коллегия иностранных дел</a:t>
            </a:r>
            <a:r>
              <a:rPr lang="ru-RU" sz="1400" dirty="0" smtClean="0">
                <a:solidFill>
                  <a:schemeClr val="dk1"/>
                </a:solidFill>
                <a:latin typeface="Times New Roman" pitchFamily="18" charset="0"/>
                <a:cs typeface="Times New Roman" pitchFamily="18" charset="0"/>
              </a:rPr>
              <a:t> и сделано много других нововведений.</a:t>
            </a:r>
          </a:p>
        </p:txBody>
      </p:sp>
      <p:sp>
        <p:nvSpPr>
          <p:cNvPr id="8" name="Управляющая кнопка: далее 7">
            <a:hlinkClick r:id="" action="ppaction://hlinkshowjump?jump=nextslide" highlightClick="1"/>
          </p:cNvPr>
          <p:cNvSpPr/>
          <p:nvPr/>
        </p:nvSpPr>
        <p:spPr>
          <a:xfrm>
            <a:off x="0" y="5929330"/>
            <a:ext cx="1714480" cy="928670"/>
          </a:xfrm>
          <a:prstGeom prst="actionButtonForwardNext">
            <a:avLst/>
          </a:prstGeom>
        </p:spPr>
        <p:style>
          <a:lnRef idx="3">
            <a:schemeClr val="lt1"/>
          </a:lnRef>
          <a:fillRef idx="1">
            <a:schemeClr val="dk1"/>
          </a:fillRef>
          <a:effectRef idx="1">
            <a:schemeClr val="dk1"/>
          </a:effectRef>
          <a:fontRef idx="minor">
            <a:schemeClr val="lt1"/>
          </a:fontRef>
        </p:style>
        <p:txBody>
          <a:bodyPr rtlCol="0" anchor="ctr"/>
          <a:lstStyle/>
          <a:p>
            <a:pPr algn="ctr"/>
            <a:r>
              <a:rPr lang="ru-RU" dirty="0" smtClean="0"/>
              <a:t>Продолжение</a:t>
            </a:r>
            <a:endParaRPr lang="ru-RU" dirty="0"/>
          </a:p>
        </p:txBody>
      </p:sp>
      <p:sp>
        <p:nvSpPr>
          <p:cNvPr id="9" name="Управляющая кнопка: далее 8">
            <a:hlinkClick r:id="rId42" action="ppaction://hlinksldjump" highlightClick="1"/>
          </p:cNvPr>
          <p:cNvSpPr/>
          <p:nvPr/>
        </p:nvSpPr>
        <p:spPr>
          <a:xfrm>
            <a:off x="8501090" y="3286124"/>
            <a:ext cx="642910" cy="214314"/>
          </a:xfrm>
          <a:prstGeom prst="actionButtonForwardNext">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79653"/>
            <a:ext cx="9144000" cy="2800767"/>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ru-RU" sz="1600" dirty="0" smtClean="0">
                <a:solidFill>
                  <a:schemeClr val="dk1"/>
                </a:solidFill>
                <a:latin typeface="Times New Roman" pitchFamily="18" charset="0"/>
                <a:cs typeface="Times New Roman" pitchFamily="18" charset="0"/>
              </a:rPr>
              <a:t>После воцарения Елизаветы Остерман был арестован и предан суду. Следственная комиссия взвела на него множество разных обвинений:</a:t>
            </a:r>
          </a:p>
          <a:p>
            <a:r>
              <a:rPr lang="ru-RU" sz="1600" dirty="0" smtClean="0">
                <a:solidFill>
                  <a:schemeClr val="dk1"/>
                </a:solidFill>
                <a:latin typeface="Times New Roman" pitchFamily="18" charset="0"/>
                <a:cs typeface="Times New Roman" pitchFamily="18" charset="0"/>
              </a:rPr>
              <a:t>подписав духовное завещание </a:t>
            </a:r>
            <a:r>
              <a:rPr lang="ru-RU" sz="1600" dirty="0" smtClean="0">
                <a:solidFill>
                  <a:schemeClr val="dk1"/>
                </a:solidFill>
                <a:latin typeface="Times New Roman" pitchFamily="18" charset="0"/>
                <a:cs typeface="Times New Roman" pitchFamily="18" charset="0"/>
                <a:hlinkClick r:id="rId2" tooltip="Екатерина I"/>
              </a:rPr>
              <a:t>Екатерины I</a:t>
            </a:r>
            <a:r>
              <a:rPr lang="ru-RU" sz="1600" dirty="0" smtClean="0">
                <a:solidFill>
                  <a:schemeClr val="dk1"/>
                </a:solidFill>
                <a:latin typeface="Times New Roman" pitchFamily="18" charset="0"/>
                <a:cs typeface="Times New Roman" pitchFamily="18" charset="0"/>
              </a:rPr>
              <a:t> и присягнув исполнить его, он изменил присяге;</a:t>
            </a:r>
          </a:p>
          <a:p>
            <a:r>
              <a:rPr lang="ru-RU" sz="1600" dirty="0" smtClean="0">
                <a:solidFill>
                  <a:schemeClr val="dk1"/>
                </a:solidFill>
                <a:latin typeface="Times New Roman" pitchFamily="18" charset="0"/>
                <a:cs typeface="Times New Roman" pitchFamily="18" charset="0"/>
              </a:rPr>
              <a:t>после смерти </a:t>
            </a:r>
            <a:r>
              <a:rPr lang="ru-RU" sz="1600" dirty="0" smtClean="0">
                <a:solidFill>
                  <a:schemeClr val="dk1"/>
                </a:solidFill>
                <a:latin typeface="Times New Roman" pitchFamily="18" charset="0"/>
                <a:cs typeface="Times New Roman" pitchFamily="18" charset="0"/>
                <a:hlinkClick r:id="rId3" tooltip="Пётр II"/>
              </a:rPr>
              <a:t>Петра II</a:t>
            </a:r>
            <a:r>
              <a:rPr lang="ru-RU" sz="1600" dirty="0" smtClean="0">
                <a:solidFill>
                  <a:schemeClr val="dk1"/>
                </a:solidFill>
                <a:latin typeface="Times New Roman" pitchFamily="18" charset="0"/>
                <a:cs typeface="Times New Roman" pitchFamily="18" charset="0"/>
              </a:rPr>
              <a:t> и Анны Иоанновны устранил Елизавету Петровну от престола;</a:t>
            </a:r>
          </a:p>
          <a:p>
            <a:r>
              <a:rPr lang="ru-RU" sz="1600" dirty="0" smtClean="0">
                <a:solidFill>
                  <a:schemeClr val="dk1"/>
                </a:solidFill>
                <a:latin typeface="Times New Roman" pitchFamily="18" charset="0"/>
                <a:cs typeface="Times New Roman" pitchFamily="18" charset="0"/>
              </a:rPr>
              <a:t>сочинил манифест о назначении наследником престола принца Иоанна </a:t>
            </a:r>
            <a:r>
              <a:rPr lang="ru-RU" sz="1600" dirty="0" err="1" smtClean="0">
                <a:solidFill>
                  <a:schemeClr val="dk1"/>
                </a:solidFill>
                <a:latin typeface="Times New Roman" pitchFamily="18" charset="0"/>
                <a:cs typeface="Times New Roman" pitchFamily="18" charset="0"/>
              </a:rPr>
              <a:t>Брауншвейгского</a:t>
            </a:r>
            <a:r>
              <a:rPr lang="ru-RU" sz="1600" dirty="0" smtClean="0">
                <a:solidFill>
                  <a:schemeClr val="dk1"/>
                </a:solidFill>
                <a:latin typeface="Times New Roman" pitchFamily="18" charset="0"/>
                <a:cs typeface="Times New Roman" pitchFamily="18" charset="0"/>
              </a:rPr>
              <a:t>;</a:t>
            </a:r>
          </a:p>
          <a:p>
            <a:r>
              <a:rPr lang="ru-RU" sz="1600" dirty="0" smtClean="0">
                <a:solidFill>
                  <a:schemeClr val="dk1"/>
                </a:solidFill>
                <a:latin typeface="Times New Roman" pitchFamily="18" charset="0"/>
                <a:cs typeface="Times New Roman" pitchFamily="18" charset="0"/>
              </a:rPr>
              <a:t>советовал Анне Леопольдовне выдать Елизавету Петровну замуж за иностранного «убогого» принца;</a:t>
            </a:r>
          </a:p>
          <a:p>
            <a:r>
              <a:rPr lang="ru-RU" sz="1600" dirty="0" smtClean="0">
                <a:solidFill>
                  <a:schemeClr val="dk1"/>
                </a:solidFill>
                <a:latin typeface="Times New Roman" pitchFamily="18" charset="0"/>
                <a:cs typeface="Times New Roman" pitchFamily="18" charset="0"/>
              </a:rPr>
              <a:t>раздавал государственные места чужестранцам и преследовал русских;</a:t>
            </a:r>
          </a:p>
          <a:p>
            <a:r>
              <a:rPr lang="ru-RU" sz="1600" dirty="0" smtClean="0">
                <a:solidFill>
                  <a:schemeClr val="dk1"/>
                </a:solidFill>
                <a:latin typeface="Times New Roman" pitchFamily="18" charset="0"/>
                <a:cs typeface="Times New Roman" pitchFamily="18" charset="0"/>
              </a:rPr>
              <a:t>делал Елизавете Петровне «разные оскорбления» и т. п.</a:t>
            </a:r>
          </a:p>
          <a:p>
            <a:r>
              <a:rPr lang="ru-RU" sz="1600" dirty="0" smtClean="0">
                <a:solidFill>
                  <a:schemeClr val="dk1"/>
                </a:solidFill>
                <a:latin typeface="Times New Roman" pitchFamily="18" charset="0"/>
                <a:cs typeface="Times New Roman" pitchFamily="18" charset="0"/>
              </a:rPr>
              <a:t>За все это он был приговорен к колесованию, но императрица заменила эту казнь вечным заточением в </a:t>
            </a:r>
            <a:r>
              <a:rPr lang="ru-RU" sz="1600" dirty="0" smtClean="0">
                <a:solidFill>
                  <a:schemeClr val="dk1"/>
                </a:solidFill>
                <a:latin typeface="Times New Roman" pitchFamily="18" charset="0"/>
                <a:cs typeface="Times New Roman" pitchFamily="18" charset="0"/>
                <a:hlinkClick r:id="rId4" tooltip="Берёзов"/>
              </a:rPr>
              <a:t>Берёзове</a:t>
            </a:r>
            <a:r>
              <a:rPr lang="ru-RU" sz="1600" dirty="0" smtClean="0">
                <a:solidFill>
                  <a:schemeClr val="dk1"/>
                </a:solidFill>
                <a:latin typeface="Times New Roman" pitchFamily="18" charset="0"/>
                <a:cs typeface="Times New Roman" pitchFamily="18" charset="0"/>
              </a:rPr>
              <a:t>, где Остерман, с женой прожил пять лет, никуда не выходя и никого не принимая, кроме пастора, и постоянно страдая от подагры.</a:t>
            </a:r>
          </a:p>
        </p:txBody>
      </p:sp>
      <p:pic>
        <p:nvPicPr>
          <p:cNvPr id="4099" name="Picture 3"/>
          <p:cNvPicPr>
            <a:picLocks noChangeAspect="1" noChangeArrowheads="1"/>
          </p:cNvPicPr>
          <p:nvPr/>
        </p:nvPicPr>
        <p:blipFill>
          <a:blip r:embed="rId5" cstate="email"/>
          <a:srcRect/>
          <a:stretch>
            <a:fillRect/>
          </a:stretch>
        </p:blipFill>
        <p:spPr bwMode="auto">
          <a:xfrm>
            <a:off x="0" y="3000372"/>
            <a:ext cx="3274744" cy="3857628"/>
          </a:xfrm>
          <a:prstGeom prst="rect">
            <a:avLst/>
          </a:prstGeom>
          <a:noFill/>
          <a:ln w="9525">
            <a:noFill/>
            <a:miter lim="800000"/>
            <a:headEnd/>
            <a:tailEnd/>
          </a:ln>
        </p:spPr>
      </p:pic>
      <p:sp>
        <p:nvSpPr>
          <p:cNvPr id="6" name="Прямоугольник 5"/>
          <p:cNvSpPr/>
          <p:nvPr/>
        </p:nvSpPr>
        <p:spPr>
          <a:xfrm>
            <a:off x="3286116" y="5380672"/>
            <a:ext cx="5857884" cy="1477328"/>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ru-RU" b="1" dirty="0" err="1" smtClean="0">
                <a:latin typeface="Times New Roman" pitchFamily="18" charset="0"/>
                <a:cs typeface="Times New Roman" pitchFamily="18" charset="0"/>
              </a:rPr>
              <a:t>Алекса́ндр</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Дани́лович</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hlinkClick r:id="rId6" tooltip="Меншиковы"/>
              </a:rPr>
              <a:t>Ме́ншиков</a:t>
            </a:r>
            <a:r>
              <a:rPr lang="ru-RU" dirty="0" smtClean="0">
                <a:latin typeface="Times New Roman" pitchFamily="18" charset="0"/>
                <a:cs typeface="Times New Roman" pitchFamily="18" charset="0"/>
              </a:rPr>
              <a:t> (</a:t>
            </a:r>
            <a:r>
              <a:rPr lang="ru-RU" dirty="0" smtClean="0">
                <a:latin typeface="Times New Roman" pitchFamily="18" charset="0"/>
                <a:cs typeface="Times New Roman" pitchFamily="18" charset="0"/>
                <a:hlinkClick r:id="rId7" tooltip="6 ноября"/>
              </a:rPr>
              <a:t>6 ноября</a:t>
            </a:r>
            <a:r>
              <a:rPr lang="ru-RU" dirty="0" smtClean="0">
                <a:latin typeface="Times New Roman" pitchFamily="18" charset="0"/>
                <a:cs typeface="Times New Roman" pitchFamily="18" charset="0"/>
              </a:rPr>
              <a:t> </a:t>
            </a:r>
            <a:r>
              <a:rPr lang="ru-RU" dirty="0" smtClean="0">
                <a:latin typeface="Times New Roman" pitchFamily="18" charset="0"/>
                <a:cs typeface="Times New Roman" pitchFamily="18" charset="0"/>
                <a:hlinkClick r:id="rId8" tooltip="1673"/>
              </a:rPr>
              <a:t>1673</a:t>
            </a:r>
            <a:r>
              <a:rPr lang="ru-RU" dirty="0" smtClean="0">
                <a:latin typeface="Times New Roman" pitchFamily="18" charset="0"/>
                <a:cs typeface="Times New Roman" pitchFamily="18" charset="0"/>
              </a:rPr>
              <a:t>, </a:t>
            </a:r>
            <a:r>
              <a:rPr lang="ru-RU" dirty="0" smtClean="0">
                <a:latin typeface="Times New Roman" pitchFamily="18" charset="0"/>
                <a:cs typeface="Times New Roman" pitchFamily="18" charset="0"/>
                <a:hlinkClick r:id="rId9" tooltip="Москва"/>
              </a:rPr>
              <a:t>Москва</a:t>
            </a:r>
            <a:r>
              <a:rPr lang="ru-RU" dirty="0" smtClean="0">
                <a:latin typeface="Times New Roman" pitchFamily="18" charset="0"/>
                <a:cs typeface="Times New Roman" pitchFamily="18" charset="0"/>
              </a:rPr>
              <a:t> — </a:t>
            </a:r>
            <a:r>
              <a:rPr lang="ru-RU" dirty="0" smtClean="0">
                <a:latin typeface="Times New Roman" pitchFamily="18" charset="0"/>
                <a:cs typeface="Times New Roman" pitchFamily="18" charset="0"/>
                <a:hlinkClick r:id="rId10" tooltip="12 ноября"/>
              </a:rPr>
              <a:t>12 ноября</a:t>
            </a:r>
            <a:r>
              <a:rPr lang="ru-RU" dirty="0" smtClean="0">
                <a:latin typeface="Times New Roman" pitchFamily="18" charset="0"/>
                <a:cs typeface="Times New Roman" pitchFamily="18" charset="0"/>
              </a:rPr>
              <a:t> (ст.ст.) </a:t>
            </a:r>
            <a:r>
              <a:rPr lang="ru-RU" dirty="0" smtClean="0">
                <a:latin typeface="Times New Roman" pitchFamily="18" charset="0"/>
                <a:cs typeface="Times New Roman" pitchFamily="18" charset="0"/>
                <a:hlinkClick r:id="rId11" tooltip="1729"/>
              </a:rPr>
              <a:t>1729</a:t>
            </a:r>
            <a:r>
              <a:rPr lang="ru-RU" dirty="0" smtClean="0">
                <a:latin typeface="Times New Roman" pitchFamily="18" charset="0"/>
                <a:cs typeface="Times New Roman" pitchFamily="18" charset="0"/>
              </a:rPr>
              <a:t>, </a:t>
            </a:r>
            <a:r>
              <a:rPr lang="ru-RU" dirty="0" smtClean="0">
                <a:latin typeface="Times New Roman" pitchFamily="18" charset="0"/>
                <a:cs typeface="Times New Roman" pitchFamily="18" charset="0"/>
                <a:hlinkClick r:id="rId4" tooltip="Берёзов"/>
              </a:rPr>
              <a:t>Берёзов</a:t>
            </a:r>
            <a:r>
              <a:rPr lang="ru-RU" dirty="0" smtClean="0">
                <a:latin typeface="Times New Roman" pitchFamily="18" charset="0"/>
                <a:cs typeface="Times New Roman" pitchFamily="18" charset="0"/>
              </a:rPr>
              <a:t>) — российский государственный и военный деятель, сподвижник и фаворит </a:t>
            </a:r>
            <a:r>
              <a:rPr lang="ru-RU" dirty="0" smtClean="0">
                <a:latin typeface="Times New Roman" pitchFamily="18" charset="0"/>
                <a:cs typeface="Times New Roman" pitchFamily="18" charset="0"/>
                <a:hlinkClick r:id="rId12" tooltip="Пётр I"/>
              </a:rPr>
              <a:t>Петра Великого</a:t>
            </a:r>
            <a:r>
              <a:rPr lang="ru-RU" dirty="0" smtClean="0">
                <a:latin typeface="Times New Roman" pitchFamily="18" charset="0"/>
                <a:cs typeface="Times New Roman" pitchFamily="18" charset="0"/>
              </a:rPr>
              <a:t>, после его смерти в </a:t>
            </a:r>
            <a:r>
              <a:rPr lang="ru-RU" dirty="0" smtClean="0">
                <a:latin typeface="Times New Roman" pitchFamily="18" charset="0"/>
                <a:cs typeface="Times New Roman" pitchFamily="18" charset="0"/>
                <a:hlinkClick r:id="rId13" tooltip="1725"/>
              </a:rPr>
              <a:t>1725</a:t>
            </a:r>
            <a:r>
              <a:rPr lang="ru-RU" dirty="0" smtClean="0">
                <a:latin typeface="Times New Roman" pitchFamily="18" charset="0"/>
                <a:cs typeface="Times New Roman" pitchFamily="18" charset="0"/>
              </a:rPr>
              <a:t>—</a:t>
            </a:r>
            <a:r>
              <a:rPr lang="ru-RU" dirty="0" smtClean="0">
                <a:latin typeface="Times New Roman" pitchFamily="18" charset="0"/>
                <a:cs typeface="Times New Roman" pitchFamily="18" charset="0"/>
                <a:hlinkClick r:id="rId14" tooltip="1727"/>
              </a:rPr>
              <a:t>1727</a:t>
            </a:r>
            <a:r>
              <a:rPr lang="ru-RU" dirty="0" smtClean="0">
                <a:latin typeface="Times New Roman" pitchFamily="18" charset="0"/>
                <a:cs typeface="Times New Roman" pitchFamily="18" charset="0"/>
              </a:rPr>
              <a:t> — фактический правитель России.</a:t>
            </a:r>
            <a:endParaRPr lang="ru-RU" dirty="0">
              <a:latin typeface="Times New Roman" pitchFamily="18" charset="0"/>
              <a:cs typeface="Times New Roman" pitchFamily="18" charset="0"/>
            </a:endParaRPr>
          </a:p>
        </p:txBody>
      </p:sp>
      <p:sp>
        <p:nvSpPr>
          <p:cNvPr id="7" name="Управляющая кнопка: назад 6">
            <a:hlinkClick r:id="" action="ppaction://hlinkshowjump?jump=previousslide" highlightClick="1"/>
          </p:cNvPr>
          <p:cNvSpPr/>
          <p:nvPr/>
        </p:nvSpPr>
        <p:spPr>
          <a:xfrm>
            <a:off x="8501090" y="2428868"/>
            <a:ext cx="642910" cy="285752"/>
          </a:xfrm>
          <a:prstGeom prst="actionButtonBackPrevious">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ru-RU"/>
          </a:p>
        </p:txBody>
      </p:sp>
      <p:sp>
        <p:nvSpPr>
          <p:cNvPr id="8" name="Управляющая кнопка: далее 7">
            <a:hlinkClick r:id="rId15" action="ppaction://hlinksldjump" highlightClick="1"/>
          </p:cNvPr>
          <p:cNvSpPr/>
          <p:nvPr/>
        </p:nvSpPr>
        <p:spPr>
          <a:xfrm>
            <a:off x="8358214" y="6572272"/>
            <a:ext cx="785786" cy="285728"/>
          </a:xfrm>
          <a:prstGeom prst="actionButtonForwardNex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3000372"/>
            <a:ext cx="9144000" cy="116955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ru-RU" sz="1400" dirty="0" smtClean="0">
                <a:latin typeface="Times New Roman" pitchFamily="18" charset="0"/>
                <a:cs typeface="Times New Roman" pitchFamily="18" charset="0"/>
              </a:rPr>
              <a:t>Временщики, как иностранцы, так и </a:t>
            </a:r>
            <a:r>
              <a:rPr lang="ru-RU" sz="1400" b="1" dirty="0" smtClean="0">
                <a:latin typeface="Times New Roman" pitchFamily="18" charset="0"/>
                <a:cs typeface="Times New Roman" pitchFamily="18" charset="0"/>
                <a:hlinkClick r:id="rId2"/>
              </a:rPr>
              <a:t>русские</a:t>
            </a:r>
            <a:r>
              <a:rPr lang="ru-RU" sz="1400" dirty="0" smtClean="0">
                <a:latin typeface="Times New Roman" pitchFamily="18" charset="0"/>
                <a:cs typeface="Times New Roman" pitchFamily="18" charset="0"/>
              </a:rPr>
              <a:t>, безнаказанно опустошали казну. Недовольство охватывало все слои </a:t>
            </a:r>
            <a:r>
              <a:rPr lang="ru-RU" sz="1400" b="1" dirty="0" smtClean="0">
                <a:latin typeface="Times New Roman" pitchFamily="18" charset="0"/>
                <a:cs typeface="Times New Roman" pitchFamily="18" charset="0"/>
                <a:hlinkClick r:id="rId3"/>
              </a:rPr>
              <a:t>общества</a:t>
            </a:r>
            <a:r>
              <a:rPr lang="ru-RU" sz="1400" dirty="0" smtClean="0">
                <a:latin typeface="Times New Roman" pitchFamily="18" charset="0"/>
                <a:cs typeface="Times New Roman" pitchFamily="18" charset="0"/>
              </a:rPr>
              <a:t>. Отражением этого явления стало "дело" </a:t>
            </a:r>
            <a:r>
              <a:rPr lang="ru-RU" sz="1400" dirty="0" err="1" smtClean="0">
                <a:latin typeface="Times New Roman" pitchFamily="18" charset="0"/>
                <a:cs typeface="Times New Roman" pitchFamily="18" charset="0"/>
              </a:rPr>
              <a:t>Артемия</a:t>
            </a:r>
            <a:r>
              <a:rPr lang="ru-RU" sz="1400" dirty="0" smtClean="0">
                <a:latin typeface="Times New Roman" pitchFamily="18" charset="0"/>
                <a:cs typeface="Times New Roman" pitchFamily="18" charset="0"/>
              </a:rPr>
              <a:t> </a:t>
            </a:r>
            <a:r>
              <a:rPr lang="ru-RU" sz="1400" b="1" dirty="0" smtClean="0">
                <a:latin typeface="Times New Roman" pitchFamily="18" charset="0"/>
                <a:cs typeface="Times New Roman" pitchFamily="18" charset="0"/>
                <a:hlinkClick r:id="rId4"/>
              </a:rPr>
              <a:t>Петровича</a:t>
            </a:r>
            <a:r>
              <a:rPr lang="ru-RU" sz="1400" dirty="0" smtClean="0">
                <a:latin typeface="Times New Roman" pitchFamily="18" charset="0"/>
                <a:cs typeface="Times New Roman" pitchFamily="18" charset="0"/>
              </a:rPr>
              <a:t> Волынского.</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Начав службу солдатом драгунского полка еще в </a:t>
            </a:r>
            <a:r>
              <a:rPr lang="ru-RU" sz="1400" b="1" dirty="0" smtClean="0">
                <a:latin typeface="Times New Roman" pitchFamily="18" charset="0"/>
                <a:cs typeface="Times New Roman" pitchFamily="18" charset="0"/>
                <a:hlinkClick r:id="rId5"/>
              </a:rPr>
              <a:t>начале</a:t>
            </a:r>
            <a:r>
              <a:rPr lang="ru-RU" sz="1400" dirty="0" smtClean="0">
                <a:latin typeface="Times New Roman" pitchFamily="18" charset="0"/>
                <a:cs typeface="Times New Roman" pitchFamily="18" charset="0"/>
              </a:rPr>
              <a:t> правления </a:t>
            </a:r>
            <a:r>
              <a:rPr lang="ru-RU" sz="1400" b="1" dirty="0" smtClean="0">
                <a:latin typeface="Times New Roman" pitchFamily="18" charset="0"/>
                <a:cs typeface="Times New Roman" pitchFamily="18" charset="0"/>
                <a:hlinkClick r:id="rId6"/>
              </a:rPr>
              <a:t>Петра</a:t>
            </a:r>
            <a:r>
              <a:rPr lang="ru-RU" sz="1400" dirty="0" smtClean="0">
                <a:latin typeface="Times New Roman" pitchFamily="18" charset="0"/>
                <a:cs typeface="Times New Roman" pitchFamily="18" charset="0"/>
              </a:rPr>
              <a:t> I, Волынский быстро продвигался в чинах и в 1738 г. достиг </a:t>
            </a:r>
            <a:r>
              <a:rPr lang="ru-RU" sz="1400" b="1" dirty="0" smtClean="0">
                <a:latin typeface="Times New Roman" pitchFamily="18" charset="0"/>
                <a:cs typeface="Times New Roman" pitchFamily="18" charset="0"/>
                <a:hlinkClick r:id="rId7"/>
              </a:rPr>
              <a:t>вершины</a:t>
            </a:r>
            <a:r>
              <a:rPr lang="ru-RU" sz="1400" dirty="0" smtClean="0">
                <a:latin typeface="Times New Roman" pitchFamily="18" charset="0"/>
                <a:cs typeface="Times New Roman" pitchFamily="18" charset="0"/>
              </a:rPr>
              <a:t> своей карьеры - назначения в Кабинет министров. Он попытался вступить в соперничество по влиянию на императрицу с самим Бироном.</a:t>
            </a:r>
            <a:endParaRPr lang="ru-RU" sz="1400" dirty="0">
              <a:latin typeface="Times New Roman" pitchFamily="18" charset="0"/>
              <a:cs typeface="Times New Roman" pitchFamily="18" charset="0"/>
            </a:endParaRPr>
          </a:p>
        </p:txBody>
      </p:sp>
      <p:sp>
        <p:nvSpPr>
          <p:cNvPr id="3" name="Прямоугольник 2"/>
          <p:cNvSpPr/>
          <p:nvPr/>
        </p:nvSpPr>
        <p:spPr>
          <a:xfrm>
            <a:off x="0" y="4500570"/>
            <a:ext cx="9144000" cy="203132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ru-RU" sz="1400" dirty="0" smtClean="0">
                <a:solidFill>
                  <a:schemeClr val="dk1"/>
                </a:solidFill>
                <a:latin typeface="Times New Roman" pitchFamily="18" charset="0"/>
                <a:cs typeface="Times New Roman" pitchFamily="18" charset="0"/>
              </a:rPr>
              <a:t>В кружке доверенных лиц, сплотившемся вокруг Волынского (в него входили придворный архитектор П. М. </a:t>
            </a:r>
            <a:r>
              <a:rPr lang="ru-RU" sz="1400" dirty="0" smtClean="0">
                <a:solidFill>
                  <a:schemeClr val="dk1"/>
                </a:solidFill>
                <a:latin typeface="Times New Roman" pitchFamily="18" charset="0"/>
                <a:cs typeface="Times New Roman" pitchFamily="18" charset="0"/>
                <a:hlinkClick r:id="rId8"/>
              </a:rPr>
              <a:t>Еропкин</a:t>
            </a:r>
            <a:r>
              <a:rPr lang="ru-RU" sz="1400" dirty="0" smtClean="0">
                <a:solidFill>
                  <a:schemeClr val="dk1"/>
                </a:solidFill>
                <a:latin typeface="Times New Roman" pitchFamily="18" charset="0"/>
                <a:cs typeface="Times New Roman" pitchFamily="18" charset="0"/>
              </a:rPr>
              <a:t>, </a:t>
            </a:r>
            <a:r>
              <a:rPr lang="ru-RU" sz="1400" dirty="0" smtClean="0">
                <a:solidFill>
                  <a:schemeClr val="dk1"/>
                </a:solidFill>
                <a:latin typeface="Times New Roman" pitchFamily="18" charset="0"/>
                <a:cs typeface="Times New Roman" pitchFamily="18" charset="0"/>
                <a:hlinkClick r:id="rId9"/>
              </a:rPr>
              <a:t>горный</a:t>
            </a:r>
            <a:r>
              <a:rPr lang="ru-RU" sz="1400" dirty="0" smtClean="0">
                <a:solidFill>
                  <a:schemeClr val="dk1"/>
                </a:solidFill>
                <a:latin typeface="Times New Roman" pitchFamily="18" charset="0"/>
                <a:cs typeface="Times New Roman" pitchFamily="18" charset="0"/>
              </a:rPr>
              <a:t> инженер А.Ф. </a:t>
            </a:r>
            <a:r>
              <a:rPr lang="ru-RU" sz="1400" dirty="0" smtClean="0">
                <a:solidFill>
                  <a:schemeClr val="dk1"/>
                </a:solidFill>
                <a:latin typeface="Times New Roman" pitchFamily="18" charset="0"/>
                <a:cs typeface="Times New Roman" pitchFamily="18" charset="0"/>
                <a:hlinkClick r:id="rId10"/>
              </a:rPr>
              <a:t>Хрущев</a:t>
            </a:r>
            <a:r>
              <a:rPr lang="ru-RU" sz="1400" dirty="0" smtClean="0">
                <a:solidFill>
                  <a:schemeClr val="dk1"/>
                </a:solidFill>
                <a:latin typeface="Times New Roman" pitchFamily="18" charset="0"/>
                <a:cs typeface="Times New Roman" pitchFamily="18" charset="0"/>
              </a:rPr>
              <a:t>, президент Коммерц-коллегии П. И. Мусин-</a:t>
            </a:r>
            <a:r>
              <a:rPr lang="ru-RU" sz="1400" dirty="0" smtClean="0">
                <a:solidFill>
                  <a:schemeClr val="dk1"/>
                </a:solidFill>
                <a:latin typeface="Times New Roman" pitchFamily="18" charset="0"/>
                <a:cs typeface="Times New Roman" pitchFamily="18" charset="0"/>
                <a:hlinkClick r:id="rId11"/>
              </a:rPr>
              <a:t>Пушкин</a:t>
            </a:r>
            <a:r>
              <a:rPr lang="ru-RU" sz="1400" dirty="0" smtClean="0">
                <a:solidFill>
                  <a:schemeClr val="dk1"/>
                </a:solidFill>
                <a:latin typeface="Times New Roman" pitchFamily="18" charset="0"/>
                <a:cs typeface="Times New Roman" pitchFamily="18" charset="0"/>
              </a:rPr>
              <a:t> и др.), резко порицались </a:t>
            </a:r>
            <a:r>
              <a:rPr lang="ru-RU" sz="1400" dirty="0" smtClean="0">
                <a:solidFill>
                  <a:schemeClr val="dk1"/>
                </a:solidFill>
                <a:latin typeface="Times New Roman" pitchFamily="18" charset="0"/>
                <a:cs typeface="Times New Roman" pitchFamily="18" charset="0"/>
                <a:hlinkClick r:id="rId12"/>
              </a:rPr>
              <a:t>политика</a:t>
            </a:r>
            <a:r>
              <a:rPr lang="ru-RU" sz="1400" dirty="0" smtClean="0">
                <a:solidFill>
                  <a:schemeClr val="dk1"/>
                </a:solidFill>
                <a:latin typeface="Times New Roman" pitchFamily="18" charset="0"/>
                <a:cs typeface="Times New Roman" pitchFamily="18" charset="0"/>
              </a:rPr>
              <a:t> Анны и ее окружение, обсуждались планы преобразований. В составленном сообща "Генеральном проекте о поправлении внутренних государственных дел" предлагалось очистить </a:t>
            </a:r>
            <a:r>
              <a:rPr lang="ru-RU" sz="1400" dirty="0" smtClean="0">
                <a:solidFill>
                  <a:schemeClr val="dk1"/>
                </a:solidFill>
                <a:latin typeface="Times New Roman" pitchFamily="18" charset="0"/>
                <a:cs typeface="Times New Roman" pitchFamily="18" charset="0"/>
                <a:hlinkClick r:id="rId13"/>
              </a:rPr>
              <a:t>государственный</a:t>
            </a:r>
            <a:r>
              <a:rPr lang="ru-RU" sz="1400" dirty="0" smtClean="0">
                <a:solidFill>
                  <a:schemeClr val="dk1"/>
                </a:solidFill>
                <a:latin typeface="Times New Roman" pitchFamily="18" charset="0"/>
                <a:cs typeface="Times New Roman" pitchFamily="18" charset="0"/>
              </a:rPr>
              <a:t> аппарат от иноземцев и дать широкую дорогу представителям </a:t>
            </a:r>
            <a:r>
              <a:rPr lang="ru-RU" sz="1400" dirty="0" smtClean="0">
                <a:solidFill>
                  <a:schemeClr val="dk1"/>
                </a:solidFill>
                <a:latin typeface="Times New Roman" pitchFamily="18" charset="0"/>
                <a:cs typeface="Times New Roman" pitchFamily="18" charset="0"/>
                <a:hlinkClick r:id="rId14"/>
              </a:rPr>
              <a:t>российского</a:t>
            </a:r>
            <a:r>
              <a:rPr lang="ru-RU" sz="1400" dirty="0" smtClean="0">
                <a:solidFill>
                  <a:schemeClr val="dk1"/>
                </a:solidFill>
                <a:latin typeface="Times New Roman" pitchFamily="18" charset="0"/>
                <a:cs typeface="Times New Roman" pitchFamily="18" charset="0"/>
              </a:rPr>
              <a:t> дворянства, восстановить руководящую роль Сената среди правительственных учреждений, улучшить правосудие в </a:t>
            </a:r>
            <a:r>
              <a:rPr lang="ru-RU" sz="1400" dirty="0" smtClean="0">
                <a:solidFill>
                  <a:schemeClr val="dk1"/>
                </a:solidFill>
                <a:latin typeface="Times New Roman" pitchFamily="18" charset="0"/>
                <a:cs typeface="Times New Roman" pitchFamily="18" charset="0"/>
                <a:hlinkClick r:id="rId15"/>
              </a:rPr>
              <a:t>стране</a:t>
            </a:r>
            <a:r>
              <a:rPr lang="ru-RU" sz="1400" dirty="0" smtClean="0">
                <a:solidFill>
                  <a:schemeClr val="dk1"/>
                </a:solidFill>
                <a:latin typeface="Times New Roman" pitchFamily="18" charset="0"/>
                <a:cs typeface="Times New Roman" pitchFamily="18" charset="0"/>
              </a:rPr>
              <a:t> путем кодификации права, в целях распространения просвещения среди россиян основать университет и академии для духовенства. Однако все эти намерения были пресечены Бироном и Остерманом. В 1740 г. он был арестован и затем казнен, жестоким наказаниям подверглись и другие члены крамольного кружка.</a:t>
            </a:r>
          </a:p>
        </p:txBody>
      </p:sp>
      <p:pic>
        <p:nvPicPr>
          <p:cNvPr id="4" name="Picture 2"/>
          <p:cNvPicPr>
            <a:picLocks noChangeAspect="1" noChangeArrowheads="1"/>
          </p:cNvPicPr>
          <p:nvPr/>
        </p:nvPicPr>
        <p:blipFill>
          <a:blip r:embed="rId16" cstate="email"/>
          <a:srcRect/>
          <a:stretch>
            <a:fillRect/>
          </a:stretch>
        </p:blipFill>
        <p:spPr bwMode="auto">
          <a:xfrm>
            <a:off x="0" y="0"/>
            <a:ext cx="2428860" cy="2874150"/>
          </a:xfrm>
          <a:prstGeom prst="rect">
            <a:avLst/>
          </a:prstGeom>
          <a:noFill/>
          <a:ln w="9525">
            <a:noFill/>
            <a:miter lim="800000"/>
            <a:headEnd/>
            <a:tailEnd/>
          </a:ln>
        </p:spPr>
      </p:pic>
      <p:sp>
        <p:nvSpPr>
          <p:cNvPr id="5" name="Прямоугольник 4"/>
          <p:cNvSpPr/>
          <p:nvPr/>
        </p:nvSpPr>
        <p:spPr>
          <a:xfrm>
            <a:off x="2357422" y="642918"/>
            <a:ext cx="6786578" cy="1754326"/>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ru-RU" b="1" dirty="0" err="1" smtClean="0">
                <a:latin typeface="Times New Roman" pitchFamily="18" charset="0"/>
                <a:cs typeface="Times New Roman" pitchFamily="18" charset="0"/>
              </a:rPr>
              <a:t>Арте́мий</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Петро́вич</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Волы́нский</a:t>
            </a:r>
            <a:r>
              <a:rPr lang="ru-RU" dirty="0" smtClean="0">
                <a:latin typeface="Times New Roman" pitchFamily="18" charset="0"/>
                <a:cs typeface="Times New Roman" pitchFamily="18" charset="0"/>
              </a:rPr>
              <a:t> (</a:t>
            </a:r>
            <a:r>
              <a:rPr lang="ru-RU" dirty="0" smtClean="0">
                <a:latin typeface="Times New Roman" pitchFamily="18" charset="0"/>
                <a:cs typeface="Times New Roman" pitchFamily="18" charset="0"/>
                <a:hlinkClick r:id="rId17" tooltip="1689"/>
              </a:rPr>
              <a:t>1689</a:t>
            </a:r>
            <a:r>
              <a:rPr lang="ru-RU" dirty="0" smtClean="0">
                <a:latin typeface="Times New Roman" pitchFamily="18" charset="0"/>
                <a:cs typeface="Times New Roman" pitchFamily="18" charset="0"/>
              </a:rPr>
              <a:t>, </a:t>
            </a:r>
            <a:r>
              <a:rPr lang="ru-RU" dirty="0" smtClean="0">
                <a:latin typeface="Times New Roman" pitchFamily="18" charset="0"/>
                <a:cs typeface="Times New Roman" pitchFamily="18" charset="0"/>
                <a:hlinkClick r:id="rId18" tooltip="Царство Русское"/>
              </a:rPr>
              <a:t>Царство Русское</a:t>
            </a:r>
            <a:r>
              <a:rPr lang="ru-RU" dirty="0" smtClean="0">
                <a:latin typeface="Times New Roman" pitchFamily="18" charset="0"/>
                <a:cs typeface="Times New Roman" pitchFamily="18" charset="0"/>
              </a:rPr>
              <a:t> — </a:t>
            </a:r>
            <a:r>
              <a:rPr lang="ru-RU" dirty="0" smtClean="0">
                <a:latin typeface="Times New Roman" pitchFamily="18" charset="0"/>
                <a:cs typeface="Times New Roman" pitchFamily="18" charset="0"/>
                <a:hlinkClick r:id="rId19" tooltip="27 июня"/>
              </a:rPr>
              <a:t>27 июня</a:t>
            </a:r>
            <a:r>
              <a:rPr lang="ru-RU" dirty="0" smtClean="0">
                <a:latin typeface="Times New Roman" pitchFamily="18" charset="0"/>
                <a:cs typeface="Times New Roman" pitchFamily="18" charset="0"/>
              </a:rPr>
              <a:t> </a:t>
            </a:r>
            <a:r>
              <a:rPr lang="ru-RU" dirty="0" smtClean="0">
                <a:latin typeface="Times New Roman" pitchFamily="18" charset="0"/>
                <a:cs typeface="Times New Roman" pitchFamily="18" charset="0"/>
                <a:hlinkClick r:id="rId20" tooltip="1740"/>
              </a:rPr>
              <a:t>1740</a:t>
            </a:r>
            <a:r>
              <a:rPr lang="ru-RU" dirty="0" smtClean="0">
                <a:latin typeface="Times New Roman" pitchFamily="18" charset="0"/>
                <a:cs typeface="Times New Roman" pitchFamily="18" charset="0"/>
              </a:rPr>
              <a:t>, </a:t>
            </a:r>
            <a:r>
              <a:rPr lang="ru-RU" dirty="0" smtClean="0">
                <a:latin typeface="Times New Roman" pitchFamily="18" charset="0"/>
                <a:cs typeface="Times New Roman" pitchFamily="18" charset="0"/>
                <a:hlinkClick r:id="rId21" tooltip="Санкт-Петербург"/>
              </a:rPr>
              <a:t>Санкт-Петербург</a:t>
            </a:r>
            <a:r>
              <a:rPr lang="ru-RU" dirty="0" smtClean="0">
                <a:latin typeface="Times New Roman" pitchFamily="18" charset="0"/>
                <a:cs typeface="Times New Roman" pitchFamily="18" charset="0"/>
              </a:rPr>
              <a:t>, </a:t>
            </a:r>
            <a:r>
              <a:rPr lang="ru-RU" dirty="0" smtClean="0">
                <a:latin typeface="Times New Roman" pitchFamily="18" charset="0"/>
                <a:cs typeface="Times New Roman" pitchFamily="18" charset="0"/>
                <a:hlinkClick r:id="rId22" tooltip="Российская империя"/>
              </a:rPr>
              <a:t>Российская империя</a:t>
            </a:r>
            <a:r>
              <a:rPr lang="ru-RU" dirty="0" smtClean="0">
                <a:latin typeface="Times New Roman" pitchFamily="18" charset="0"/>
                <a:cs typeface="Times New Roman" pitchFamily="18" charset="0"/>
              </a:rPr>
              <a:t>) — российский государственный деятель и дипломат. В </a:t>
            </a:r>
            <a:r>
              <a:rPr lang="ru-RU" dirty="0" smtClean="0">
                <a:latin typeface="Times New Roman" pitchFamily="18" charset="0"/>
                <a:cs typeface="Times New Roman" pitchFamily="18" charset="0"/>
                <a:hlinkClick r:id="rId23" tooltip="1719"/>
              </a:rPr>
              <a:t>1719</a:t>
            </a:r>
            <a:r>
              <a:rPr lang="ru-RU" dirty="0" smtClean="0">
                <a:latin typeface="Times New Roman" pitchFamily="18" charset="0"/>
                <a:cs typeface="Times New Roman" pitchFamily="18" charset="0"/>
              </a:rPr>
              <a:t>-</a:t>
            </a:r>
            <a:r>
              <a:rPr lang="ru-RU" dirty="0" smtClean="0">
                <a:latin typeface="Times New Roman" pitchFamily="18" charset="0"/>
                <a:cs typeface="Times New Roman" pitchFamily="18" charset="0"/>
                <a:hlinkClick r:id="rId24" tooltip="1730"/>
              </a:rPr>
              <a:t>30</a:t>
            </a:r>
            <a:r>
              <a:rPr lang="ru-RU" dirty="0" smtClean="0">
                <a:latin typeface="Times New Roman" pitchFamily="18" charset="0"/>
                <a:cs typeface="Times New Roman" pitchFamily="18" charset="0"/>
              </a:rPr>
              <a:t> астраханский и казанский губернатор, с </a:t>
            </a:r>
            <a:r>
              <a:rPr lang="ru-RU" dirty="0" smtClean="0">
                <a:latin typeface="Times New Roman" pitchFamily="18" charset="0"/>
                <a:cs typeface="Times New Roman" pitchFamily="18" charset="0"/>
                <a:hlinkClick r:id="rId25" tooltip="1738"/>
              </a:rPr>
              <a:t>1738</a:t>
            </a:r>
            <a:r>
              <a:rPr lang="ru-RU" dirty="0" smtClean="0">
                <a:latin typeface="Times New Roman" pitchFamily="18" charset="0"/>
                <a:cs typeface="Times New Roman" pitchFamily="18" charset="0"/>
              </a:rPr>
              <a:t> кабинет-министр императрицы </a:t>
            </a:r>
            <a:r>
              <a:rPr lang="ru-RU" dirty="0" smtClean="0">
                <a:latin typeface="Times New Roman" pitchFamily="18" charset="0"/>
                <a:cs typeface="Times New Roman" pitchFamily="18" charset="0"/>
                <a:hlinkClick r:id="rId26" tooltip="Анна Иоанновна"/>
              </a:rPr>
              <a:t>Анны Иоановны</a:t>
            </a:r>
            <a:r>
              <a:rPr lang="ru-RU" dirty="0" smtClean="0">
                <a:latin typeface="Times New Roman" pitchFamily="18" charset="0"/>
                <a:cs typeface="Times New Roman" pitchFamily="18" charset="0"/>
              </a:rPr>
              <a:t>. Противник </a:t>
            </a:r>
            <a:r>
              <a:rPr lang="ru-RU" dirty="0" smtClean="0">
                <a:latin typeface="Times New Roman" pitchFamily="18" charset="0"/>
                <a:cs typeface="Times New Roman" pitchFamily="18" charset="0"/>
                <a:hlinkClick r:id="rId27" tooltip="Бироновщина"/>
              </a:rPr>
              <a:t>«бироновщины»</a:t>
            </a:r>
            <a:r>
              <a:rPr lang="ru-RU" dirty="0" smtClean="0">
                <a:latin typeface="Times New Roman" pitchFamily="18" charset="0"/>
                <a:cs typeface="Times New Roman" pitchFamily="18" charset="0"/>
              </a:rPr>
              <a:t>. Во главе кружка дворян составлял проекты государственного переустройства. Казнён.</a:t>
            </a:r>
            <a:endParaRPr lang="ru-RU"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428596" y="642918"/>
          <a:ext cx="2042801" cy="4752460"/>
        </p:xfrm>
        <a:graphic>
          <a:graphicData uri="http://schemas.openxmlformats.org/drawingml/2006/table">
            <a:tbl>
              <a:tblPr/>
              <a:tblGrid>
                <a:gridCol w="1225010"/>
                <a:gridCol w="817791"/>
              </a:tblGrid>
              <a:tr h="439649">
                <a:tc>
                  <a:txBody>
                    <a:bodyPr/>
                    <a:lstStyle/>
                    <a:p>
                      <a:pPr algn="ctr" fontAlgn="ctr">
                        <a:lnSpc>
                          <a:spcPct val="150000"/>
                        </a:lnSpc>
                        <a:spcAft>
                          <a:spcPts val="0"/>
                        </a:spcAft>
                      </a:pPr>
                      <a:r>
                        <a:rPr lang="ru-RU" sz="1200" b="1" dirty="0">
                          <a:solidFill>
                            <a:srgbClr val="FF0000"/>
                          </a:solidFill>
                          <a:latin typeface="Bookman Old Style"/>
                          <a:ea typeface="Times New Roman"/>
                          <a:cs typeface="Bookman Old Style"/>
                        </a:rPr>
                        <a:t>№</a:t>
                      </a:r>
                      <a:endParaRPr lang="ru-RU" sz="1200" dirty="0">
                        <a:solidFill>
                          <a:srgbClr val="FF0000"/>
                        </a:solidFill>
                        <a:latin typeface="Bookman Old Style"/>
                        <a:ea typeface="Times New Roman"/>
                        <a:cs typeface="Times New Roman"/>
                      </a:endParaRPr>
                    </a:p>
                  </a:txBody>
                  <a:tcPr marL="20340" marR="20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lnSpc>
                          <a:spcPct val="150000"/>
                        </a:lnSpc>
                        <a:spcAft>
                          <a:spcPts val="0"/>
                        </a:spcAft>
                      </a:pPr>
                      <a:r>
                        <a:rPr lang="ru-RU" sz="1200" b="1" dirty="0">
                          <a:solidFill>
                            <a:srgbClr val="FF0000"/>
                          </a:solidFill>
                          <a:latin typeface="Bookman Old Style"/>
                          <a:ea typeface="Times New Roman"/>
                          <a:cs typeface="Bookman Old Style"/>
                        </a:rPr>
                        <a:t>Номера заданий</a:t>
                      </a:r>
                      <a:endParaRPr lang="ru-RU" sz="1200" dirty="0">
                        <a:solidFill>
                          <a:srgbClr val="FF0000"/>
                        </a:solidFill>
                        <a:latin typeface="Bookman Old Style"/>
                        <a:ea typeface="Times New Roman"/>
                        <a:cs typeface="Times New Roman"/>
                      </a:endParaRPr>
                    </a:p>
                  </a:txBody>
                  <a:tcPr marL="20340" marR="20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1189">
                <a:tc>
                  <a:txBody>
                    <a:bodyPr/>
                    <a:lstStyle/>
                    <a:p>
                      <a:pPr algn="ctr" fontAlgn="ctr">
                        <a:lnSpc>
                          <a:spcPct val="150000"/>
                        </a:lnSpc>
                        <a:spcAft>
                          <a:spcPts val="0"/>
                        </a:spcAft>
                      </a:pPr>
                      <a:r>
                        <a:rPr lang="ru-RU" sz="1200" b="1" dirty="0">
                          <a:solidFill>
                            <a:srgbClr val="FF0000"/>
                          </a:solidFill>
                          <a:latin typeface="Bookman Old Style"/>
                          <a:ea typeface="Times New Roman"/>
                          <a:cs typeface="Bookman Old Style"/>
                        </a:rPr>
                        <a:t>теста</a:t>
                      </a:r>
                      <a:endParaRPr lang="ru-RU" sz="1200" dirty="0">
                        <a:solidFill>
                          <a:srgbClr val="FF0000"/>
                        </a:solidFill>
                        <a:latin typeface="Bookman Old Style"/>
                        <a:ea typeface="Times New Roman"/>
                        <a:cs typeface="Times New Roman"/>
                      </a:endParaRPr>
                    </a:p>
                  </a:txBody>
                  <a:tcPr marL="20340" marR="20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lnSpc>
                          <a:spcPct val="150000"/>
                        </a:lnSpc>
                        <a:spcAft>
                          <a:spcPts val="0"/>
                        </a:spcAft>
                      </a:pPr>
                      <a:r>
                        <a:rPr lang="ru-RU" sz="1200" b="1" dirty="0">
                          <a:latin typeface="Bookman Old Style"/>
                          <a:ea typeface="Times New Roman"/>
                          <a:cs typeface="Bookman Old Style"/>
                        </a:rPr>
                        <a:t>А6</a:t>
                      </a:r>
                      <a:endParaRPr lang="ru-RU" sz="1200" dirty="0">
                        <a:latin typeface="Bookman Old Style"/>
                        <a:ea typeface="Times New Roman"/>
                        <a:cs typeface="Times New Roman"/>
                      </a:endParaRPr>
                    </a:p>
                  </a:txBody>
                  <a:tcPr marL="20340" marR="20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1189">
                <a:tc>
                  <a:txBody>
                    <a:bodyPr/>
                    <a:lstStyle/>
                    <a:p>
                      <a:pPr algn="ctr" fontAlgn="ctr">
                        <a:lnSpc>
                          <a:spcPct val="150000"/>
                        </a:lnSpc>
                        <a:spcAft>
                          <a:spcPts val="0"/>
                        </a:spcAft>
                      </a:pPr>
                      <a:r>
                        <a:rPr lang="ru-RU" sz="1200" b="1" dirty="0">
                          <a:solidFill>
                            <a:srgbClr val="FF0000"/>
                          </a:solidFill>
                          <a:latin typeface="Bookman Old Style"/>
                          <a:ea typeface="Times New Roman"/>
                          <a:cs typeface="Bookman Old Style"/>
                        </a:rPr>
                        <a:t>1</a:t>
                      </a:r>
                      <a:endParaRPr lang="ru-RU" sz="1200" dirty="0">
                        <a:solidFill>
                          <a:srgbClr val="FF0000"/>
                        </a:solidFill>
                        <a:latin typeface="Bookman Old Style"/>
                        <a:ea typeface="Times New Roman"/>
                        <a:cs typeface="Times New Roman"/>
                      </a:endParaRPr>
                    </a:p>
                  </a:txBody>
                  <a:tcPr marL="20340" marR="20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50000"/>
                        </a:lnSpc>
                        <a:spcAft>
                          <a:spcPts val="0"/>
                        </a:spcAft>
                      </a:pPr>
                      <a:r>
                        <a:rPr lang="ru-RU" sz="1200" b="1">
                          <a:latin typeface="Bookman Old Style"/>
                          <a:ea typeface="Times New Roman"/>
                          <a:cs typeface="Bookman Old Style"/>
                        </a:rPr>
                        <a:t>3</a:t>
                      </a:r>
                      <a:endParaRPr lang="ru-RU" sz="1200">
                        <a:latin typeface="Bookman Old Style"/>
                        <a:ea typeface="Times New Roman"/>
                        <a:cs typeface="Times New Roman"/>
                      </a:endParaRPr>
                    </a:p>
                  </a:txBody>
                  <a:tcPr marL="20340" marR="20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1189">
                <a:tc>
                  <a:txBody>
                    <a:bodyPr/>
                    <a:lstStyle/>
                    <a:p>
                      <a:pPr marL="281305" fontAlgn="ctr">
                        <a:lnSpc>
                          <a:spcPct val="150000"/>
                        </a:lnSpc>
                        <a:spcAft>
                          <a:spcPts val="0"/>
                        </a:spcAft>
                      </a:pPr>
                      <a:r>
                        <a:rPr lang="ru-RU" sz="1200" b="1" spc="250" dirty="0" smtClean="0">
                          <a:solidFill>
                            <a:srgbClr val="FF0000"/>
                          </a:solidFill>
                          <a:latin typeface="Bookman Old Style"/>
                          <a:ea typeface="Times New Roman"/>
                          <a:cs typeface="Bookman Old Style"/>
                        </a:rPr>
                        <a:t>   2</a:t>
                      </a:r>
                      <a:endParaRPr lang="ru-RU" sz="1200" dirty="0">
                        <a:solidFill>
                          <a:srgbClr val="FF0000"/>
                        </a:solidFill>
                        <a:latin typeface="Bookman Old Style"/>
                        <a:ea typeface="Times New Roman"/>
                        <a:cs typeface="Times New Roman"/>
                      </a:endParaRPr>
                    </a:p>
                  </a:txBody>
                  <a:tcPr marL="20340" marR="20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50000"/>
                        </a:lnSpc>
                        <a:spcAft>
                          <a:spcPts val="0"/>
                        </a:spcAft>
                      </a:pPr>
                      <a:r>
                        <a:rPr lang="ru-RU" sz="1200" b="1" dirty="0">
                          <a:latin typeface="Bookman Old Style"/>
                          <a:ea typeface="Times New Roman"/>
                          <a:cs typeface="Bookman Old Style"/>
                        </a:rPr>
                        <a:t>2</a:t>
                      </a:r>
                      <a:endParaRPr lang="ru-RU" sz="1200" dirty="0">
                        <a:latin typeface="Bookman Old Style"/>
                        <a:ea typeface="Times New Roman"/>
                        <a:cs typeface="Times New Roman"/>
                      </a:endParaRPr>
                    </a:p>
                  </a:txBody>
                  <a:tcPr marL="20340" marR="20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8499">
                <a:tc>
                  <a:txBody>
                    <a:bodyPr/>
                    <a:lstStyle/>
                    <a:p>
                      <a:pPr algn="ctr" fontAlgn="ctr">
                        <a:lnSpc>
                          <a:spcPct val="150000"/>
                        </a:lnSpc>
                        <a:spcAft>
                          <a:spcPts val="0"/>
                        </a:spcAft>
                      </a:pPr>
                      <a:r>
                        <a:rPr lang="ru-RU" sz="1200" b="1" dirty="0">
                          <a:solidFill>
                            <a:srgbClr val="FF0000"/>
                          </a:solidFill>
                          <a:latin typeface="Bookman Old Style"/>
                          <a:ea typeface="Times New Roman"/>
                          <a:cs typeface="Bookman Old Style"/>
                        </a:rPr>
                        <a:t>3</a:t>
                      </a:r>
                      <a:endParaRPr lang="ru-RU" sz="1200" dirty="0">
                        <a:solidFill>
                          <a:srgbClr val="FF0000"/>
                        </a:solidFill>
                        <a:latin typeface="Bookman Old Style"/>
                        <a:ea typeface="Times New Roman"/>
                        <a:cs typeface="Times New Roman"/>
                      </a:endParaRPr>
                    </a:p>
                  </a:txBody>
                  <a:tcPr marL="20340" marR="20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50000"/>
                        </a:lnSpc>
                        <a:spcAft>
                          <a:spcPts val="0"/>
                        </a:spcAft>
                      </a:pPr>
                      <a:r>
                        <a:rPr lang="ru-RU" sz="1200" b="1" dirty="0">
                          <a:latin typeface="Bookman Old Style"/>
                          <a:ea typeface="Times New Roman"/>
                          <a:cs typeface="Bookman Old Style"/>
                        </a:rPr>
                        <a:t>1</a:t>
                      </a:r>
                      <a:endParaRPr lang="ru-RU" sz="1200" dirty="0">
                        <a:latin typeface="Bookman Old Style"/>
                        <a:ea typeface="Times New Roman"/>
                        <a:cs typeface="Times New Roman"/>
                      </a:endParaRPr>
                    </a:p>
                  </a:txBody>
                  <a:tcPr marL="20340" marR="20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1189">
                <a:tc>
                  <a:txBody>
                    <a:bodyPr/>
                    <a:lstStyle/>
                    <a:p>
                      <a:pPr algn="ctr" fontAlgn="ctr">
                        <a:lnSpc>
                          <a:spcPct val="150000"/>
                        </a:lnSpc>
                        <a:spcAft>
                          <a:spcPts val="0"/>
                        </a:spcAft>
                      </a:pPr>
                      <a:r>
                        <a:rPr lang="ru-RU" sz="1200" b="1" dirty="0">
                          <a:solidFill>
                            <a:srgbClr val="FF0000"/>
                          </a:solidFill>
                          <a:latin typeface="Bookman Old Style"/>
                          <a:ea typeface="Times New Roman"/>
                          <a:cs typeface="Bookman Old Style"/>
                        </a:rPr>
                        <a:t>4</a:t>
                      </a:r>
                      <a:endParaRPr lang="ru-RU" sz="1200" dirty="0">
                        <a:solidFill>
                          <a:srgbClr val="FF0000"/>
                        </a:solidFill>
                        <a:latin typeface="Bookman Old Style"/>
                        <a:ea typeface="Times New Roman"/>
                        <a:cs typeface="Times New Roman"/>
                      </a:endParaRPr>
                    </a:p>
                  </a:txBody>
                  <a:tcPr marL="20340" marR="20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50000"/>
                        </a:lnSpc>
                        <a:spcAft>
                          <a:spcPts val="0"/>
                        </a:spcAft>
                      </a:pPr>
                      <a:r>
                        <a:rPr lang="ru-RU" sz="1200" b="1" dirty="0">
                          <a:latin typeface="Bookman Old Style"/>
                          <a:ea typeface="Times New Roman"/>
                          <a:cs typeface="Bookman Old Style"/>
                        </a:rPr>
                        <a:t>4</a:t>
                      </a:r>
                      <a:endParaRPr lang="ru-RU" sz="1200" dirty="0">
                        <a:latin typeface="Bookman Old Style"/>
                        <a:ea typeface="Times New Roman"/>
                        <a:cs typeface="Times New Roman"/>
                      </a:endParaRPr>
                    </a:p>
                  </a:txBody>
                  <a:tcPr marL="20340" marR="20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1189">
                <a:tc>
                  <a:txBody>
                    <a:bodyPr/>
                    <a:lstStyle/>
                    <a:p>
                      <a:pPr algn="ctr" fontAlgn="ctr">
                        <a:lnSpc>
                          <a:spcPct val="150000"/>
                        </a:lnSpc>
                        <a:spcAft>
                          <a:spcPts val="0"/>
                        </a:spcAft>
                      </a:pPr>
                      <a:r>
                        <a:rPr lang="ru-RU" sz="1200" b="1" dirty="0">
                          <a:solidFill>
                            <a:srgbClr val="FF0000"/>
                          </a:solidFill>
                          <a:latin typeface="Bookman Old Style"/>
                          <a:ea typeface="Times New Roman"/>
                          <a:cs typeface="Bookman Old Style"/>
                        </a:rPr>
                        <a:t>5</a:t>
                      </a:r>
                      <a:endParaRPr lang="ru-RU" sz="1200" dirty="0">
                        <a:solidFill>
                          <a:srgbClr val="FF0000"/>
                        </a:solidFill>
                        <a:latin typeface="Bookman Old Style"/>
                        <a:ea typeface="Times New Roman"/>
                        <a:cs typeface="Times New Roman"/>
                      </a:endParaRPr>
                    </a:p>
                  </a:txBody>
                  <a:tcPr marL="20340" marR="20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50000"/>
                        </a:lnSpc>
                        <a:spcAft>
                          <a:spcPts val="0"/>
                        </a:spcAft>
                      </a:pPr>
                      <a:r>
                        <a:rPr lang="ru-RU" sz="1200" b="1" dirty="0">
                          <a:latin typeface="Bookman Old Style"/>
                          <a:ea typeface="Times New Roman"/>
                          <a:cs typeface="Bookman Old Style"/>
                        </a:rPr>
                        <a:t>4</a:t>
                      </a:r>
                      <a:endParaRPr lang="ru-RU" sz="1200" dirty="0">
                        <a:latin typeface="Bookman Old Style"/>
                        <a:ea typeface="Times New Roman"/>
                        <a:cs typeface="Times New Roman"/>
                      </a:endParaRPr>
                    </a:p>
                  </a:txBody>
                  <a:tcPr marL="20340" marR="20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1189">
                <a:tc>
                  <a:txBody>
                    <a:bodyPr/>
                    <a:lstStyle/>
                    <a:p>
                      <a:pPr algn="ctr" fontAlgn="ctr">
                        <a:lnSpc>
                          <a:spcPct val="150000"/>
                        </a:lnSpc>
                        <a:spcAft>
                          <a:spcPts val="0"/>
                        </a:spcAft>
                      </a:pPr>
                      <a:r>
                        <a:rPr lang="ru-RU" sz="1200" b="1" dirty="0">
                          <a:solidFill>
                            <a:srgbClr val="FF0000"/>
                          </a:solidFill>
                          <a:latin typeface="Bookman Old Style"/>
                          <a:ea typeface="Times New Roman"/>
                          <a:cs typeface="Bookman Old Style"/>
                        </a:rPr>
                        <a:t>6</a:t>
                      </a:r>
                      <a:endParaRPr lang="ru-RU" sz="1200" dirty="0">
                        <a:solidFill>
                          <a:srgbClr val="FF0000"/>
                        </a:solidFill>
                        <a:latin typeface="Bookman Old Style"/>
                        <a:ea typeface="Times New Roman"/>
                        <a:cs typeface="Times New Roman"/>
                      </a:endParaRPr>
                    </a:p>
                  </a:txBody>
                  <a:tcPr marL="20340" marR="20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50000"/>
                        </a:lnSpc>
                        <a:spcAft>
                          <a:spcPts val="0"/>
                        </a:spcAft>
                      </a:pPr>
                      <a:r>
                        <a:rPr lang="ru-RU" sz="1200" b="1" dirty="0">
                          <a:latin typeface="Bookman Old Style"/>
                          <a:ea typeface="Times New Roman"/>
                          <a:cs typeface="Bookman Old Style"/>
                        </a:rPr>
                        <a:t>2</a:t>
                      </a:r>
                      <a:endParaRPr lang="ru-RU" sz="1200" dirty="0">
                        <a:latin typeface="Bookman Old Style"/>
                        <a:ea typeface="Times New Roman"/>
                        <a:cs typeface="Times New Roman"/>
                      </a:endParaRPr>
                    </a:p>
                  </a:txBody>
                  <a:tcPr marL="20340" marR="20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8499">
                <a:tc>
                  <a:txBody>
                    <a:bodyPr/>
                    <a:lstStyle/>
                    <a:p>
                      <a:pPr algn="ctr" fontAlgn="ctr">
                        <a:lnSpc>
                          <a:spcPct val="150000"/>
                        </a:lnSpc>
                        <a:spcAft>
                          <a:spcPts val="0"/>
                        </a:spcAft>
                      </a:pPr>
                      <a:r>
                        <a:rPr lang="ru-RU" sz="1200" b="1" dirty="0">
                          <a:solidFill>
                            <a:srgbClr val="FF0000"/>
                          </a:solidFill>
                          <a:latin typeface="Bookman Old Style"/>
                          <a:ea typeface="Times New Roman"/>
                          <a:cs typeface="Bookman Old Style"/>
                        </a:rPr>
                        <a:t>7</a:t>
                      </a:r>
                      <a:endParaRPr lang="ru-RU" sz="1200" dirty="0">
                        <a:solidFill>
                          <a:srgbClr val="FF0000"/>
                        </a:solidFill>
                        <a:latin typeface="Bookman Old Style"/>
                        <a:ea typeface="Times New Roman"/>
                        <a:cs typeface="Times New Roman"/>
                      </a:endParaRPr>
                    </a:p>
                  </a:txBody>
                  <a:tcPr marL="20340" marR="20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50000"/>
                        </a:lnSpc>
                        <a:spcAft>
                          <a:spcPts val="0"/>
                        </a:spcAft>
                      </a:pPr>
                      <a:r>
                        <a:rPr lang="ru-RU" sz="1200" b="1" dirty="0">
                          <a:latin typeface="Bookman Old Style"/>
                          <a:ea typeface="Times New Roman"/>
                          <a:cs typeface="Bookman Old Style"/>
                        </a:rPr>
                        <a:t>4</a:t>
                      </a:r>
                      <a:endParaRPr lang="ru-RU" sz="1200" dirty="0">
                        <a:latin typeface="Bookman Old Style"/>
                        <a:ea typeface="Times New Roman"/>
                        <a:cs typeface="Times New Roman"/>
                      </a:endParaRPr>
                    </a:p>
                  </a:txBody>
                  <a:tcPr marL="20340" marR="20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1189">
                <a:tc>
                  <a:txBody>
                    <a:bodyPr/>
                    <a:lstStyle/>
                    <a:p>
                      <a:pPr algn="ctr" fontAlgn="ctr">
                        <a:lnSpc>
                          <a:spcPct val="150000"/>
                        </a:lnSpc>
                        <a:spcAft>
                          <a:spcPts val="0"/>
                        </a:spcAft>
                      </a:pPr>
                      <a:r>
                        <a:rPr lang="ru-RU" sz="1200" b="1" dirty="0">
                          <a:solidFill>
                            <a:srgbClr val="FF0000"/>
                          </a:solidFill>
                          <a:latin typeface="Bookman Old Style"/>
                          <a:ea typeface="Times New Roman"/>
                          <a:cs typeface="Bookman Old Style"/>
                        </a:rPr>
                        <a:t>8</a:t>
                      </a:r>
                      <a:endParaRPr lang="ru-RU" sz="1200" dirty="0">
                        <a:solidFill>
                          <a:srgbClr val="FF0000"/>
                        </a:solidFill>
                        <a:latin typeface="Bookman Old Style"/>
                        <a:ea typeface="Times New Roman"/>
                        <a:cs typeface="Times New Roman"/>
                      </a:endParaRPr>
                    </a:p>
                  </a:txBody>
                  <a:tcPr marL="20340" marR="20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50000"/>
                        </a:lnSpc>
                        <a:spcAft>
                          <a:spcPts val="0"/>
                        </a:spcAft>
                      </a:pPr>
                      <a:r>
                        <a:rPr lang="ru-RU" sz="1200" b="1">
                          <a:latin typeface="Bookman Old Style"/>
                          <a:ea typeface="Times New Roman"/>
                          <a:cs typeface="Bookman Old Style"/>
                        </a:rPr>
                        <a:t>4</a:t>
                      </a:r>
                      <a:endParaRPr lang="ru-RU" sz="1200">
                        <a:latin typeface="Bookman Old Style"/>
                        <a:ea typeface="Times New Roman"/>
                        <a:cs typeface="Times New Roman"/>
                      </a:endParaRPr>
                    </a:p>
                  </a:txBody>
                  <a:tcPr marL="20340" marR="20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8499">
                <a:tc gridSpan="2">
                  <a:txBody>
                    <a:bodyPr/>
                    <a:lstStyle/>
                    <a:p>
                      <a:pPr algn="ctr" fontAlgn="ctr">
                        <a:lnSpc>
                          <a:spcPct val="150000"/>
                        </a:lnSpc>
                        <a:spcAft>
                          <a:spcPts val="0"/>
                        </a:spcAft>
                      </a:pPr>
                      <a:endParaRPr lang="ru-RU" sz="1200" dirty="0">
                        <a:latin typeface="Bookman Old Style"/>
                        <a:ea typeface="Times New Roman"/>
                        <a:cs typeface="Times New Roman"/>
                      </a:endParaRPr>
                    </a:p>
                  </a:txBody>
                  <a:tcPr marL="20340" marR="2034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r>
            </a:tbl>
          </a:graphicData>
        </a:graphic>
      </p:graphicFrame>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1"/>
          <p:cNvSpPr>
            <a:spLocks noChangeArrowheads="1"/>
          </p:cNvSpPr>
          <p:nvPr/>
        </p:nvSpPr>
        <p:spPr bwMode="auto">
          <a:xfrm>
            <a:off x="214282" y="151606"/>
            <a:ext cx="8643966" cy="62170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2900" marR="0" lvl="0" indent="-342900" algn="l" defTabSz="914400" rtl="0" eaLnBrk="1" fontAlgn="base" latinLnBrk="0" hangingPunct="1">
              <a:lnSpc>
                <a:spcPct val="100000"/>
              </a:lnSpc>
              <a:spcBef>
                <a:spcPct val="0"/>
              </a:spcBef>
              <a:spcAft>
                <a:spcPct val="0"/>
              </a:spcAft>
              <a:buClrTx/>
              <a:buSzTx/>
              <a:buFontTx/>
              <a:buAutoNum type="arabicPeriod"/>
              <a:tabLst>
                <a:tab pos="219075" algn="l"/>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Кто из перечисленных лиц относится к сподвижникам Анны Ионовны?</a:t>
            </a:r>
          </a:p>
          <a:p>
            <a:pPr marL="342900" marR="0" lvl="0" indent="-342900" algn="l" defTabSz="914400" rtl="0" eaLnBrk="1" fontAlgn="base" latinLnBrk="0" hangingPunct="1">
              <a:lnSpc>
                <a:spcPct val="100000"/>
              </a:lnSpc>
              <a:spcBef>
                <a:spcPct val="0"/>
              </a:spcBef>
              <a:spcAft>
                <a:spcPct val="0"/>
              </a:spcAft>
              <a:buClrTx/>
              <a:buSzTx/>
              <a:tabLst>
                <a:tab pos="219075" algn="l"/>
              </a:tabLst>
            </a:pPr>
            <a:endParaRPr kumimoji="0" lang="ru-RU" b="0" i="0" u="none" strike="noStrike" cap="none" normalizeH="0" baseline="0" dirty="0" smtClean="0">
              <a:ln>
                <a:noFill/>
              </a:ln>
              <a:solidFill>
                <a:schemeClr val="tx1"/>
              </a:solidFill>
              <a:effectLst/>
              <a:latin typeface="Arial" pitchFamily="34" charset="0"/>
            </a:endParaRPr>
          </a:p>
          <a:p>
            <a:pPr lvl="2" eaLnBrk="0" fontAlgn="base" hangingPunct="0">
              <a:spcBef>
                <a:spcPct val="0"/>
              </a:spcBef>
              <a:spcAft>
                <a:spcPct val="0"/>
              </a:spcAft>
              <a:tabLst>
                <a:tab pos="219075" algn="l"/>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А) Е. Дашкова            </a:t>
            </a:r>
            <a:endPar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lvl="2" eaLnBrk="0" fontAlgn="base" hangingPunct="0">
              <a:spcBef>
                <a:spcPct val="0"/>
              </a:spcBef>
              <a:spcAft>
                <a:spcPct val="0"/>
              </a:spcAft>
              <a:tabLst>
                <a:tab pos="219075" algn="l"/>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Б) А. Меншиков</a:t>
            </a:r>
            <a:endParaRPr kumimoji="0" lang="ru-RU" b="0" i="0" u="none" strike="noStrike" cap="none" normalizeH="0" baseline="0" dirty="0" smtClean="0">
              <a:ln>
                <a:noFill/>
              </a:ln>
              <a:solidFill>
                <a:schemeClr val="tx1"/>
              </a:solidFill>
              <a:effectLst/>
              <a:latin typeface="Arial" pitchFamily="34" charset="0"/>
            </a:endParaRPr>
          </a:p>
          <a:p>
            <a:pPr lvl="2" eaLnBrk="0" fontAlgn="base" hangingPunct="0">
              <a:spcBef>
                <a:spcPct val="0"/>
              </a:spcBef>
              <a:spcAft>
                <a:spcPct val="0"/>
              </a:spcAft>
              <a:tabLst>
                <a:tab pos="219075" algn="l"/>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 А, Остерман           </a:t>
            </a:r>
            <a:endPar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lvl="2" eaLnBrk="0" fontAlgn="base" hangingPunct="0">
              <a:spcBef>
                <a:spcPct val="0"/>
              </a:spcBef>
              <a:spcAft>
                <a:spcPct val="0"/>
              </a:spcAft>
              <a:tabLst>
                <a:tab pos="219075" algn="l"/>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Г) Э. Бирон</a:t>
            </a:r>
            <a:endParaRPr kumimoji="0" lang="ru-RU" b="0" i="0" u="none" strike="noStrike" cap="none" normalizeH="0" baseline="0" dirty="0" smtClean="0">
              <a:ln>
                <a:noFill/>
              </a:ln>
              <a:solidFill>
                <a:schemeClr val="tx1"/>
              </a:solidFill>
              <a:effectLst/>
              <a:latin typeface="Arial" pitchFamily="34" charset="0"/>
            </a:endParaRPr>
          </a:p>
          <a:p>
            <a:pPr lvl="2" eaLnBrk="0" fontAlgn="base" hangingPunct="0">
              <a:spcBef>
                <a:spcPct val="0"/>
              </a:spcBef>
              <a:spcAft>
                <a:spcPct val="0"/>
              </a:spcAft>
              <a:tabLst>
                <a:tab pos="219075" algn="l"/>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Д) А. Волынский </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p>
          <a:p>
            <a:pPr lvl="2" eaLnBrk="0" fontAlgn="base" hangingPunct="0">
              <a:spcBef>
                <a:spcPct val="0"/>
              </a:spcBef>
              <a:spcAft>
                <a:spcPct val="0"/>
              </a:spcAft>
              <a:tabLst>
                <a:tab pos="219075" algn="l"/>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Е) И. Шувалов</a:t>
            </a:r>
            <a:endParaRPr kumimoji="0" lang="ru-RU" b="0" i="0" u="none" strike="noStrike" cap="none" normalizeH="0" baseline="0" dirty="0" smtClean="0">
              <a:ln>
                <a:noFill/>
              </a:ln>
              <a:solidFill>
                <a:schemeClr val="tx1"/>
              </a:solidFill>
              <a:effectLst/>
              <a:latin typeface="Arial" pitchFamily="34" charset="0"/>
            </a:endParaRPr>
          </a:p>
          <a:p>
            <a:pPr lvl="2" eaLnBrk="0" fontAlgn="base" hangingPunct="0">
              <a:spcBef>
                <a:spcPct val="0"/>
              </a:spcBef>
              <a:spcAft>
                <a:spcPct val="0"/>
              </a:spcAft>
              <a:tabLst>
                <a:tab pos="219075" algn="l"/>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Укажите верный ответ,</a:t>
            </a:r>
            <a:endParaRPr kumimoji="0" lang="ru-RU" b="0" i="0" u="none" strike="noStrike" cap="none" normalizeH="0" baseline="0" dirty="0" smtClean="0">
              <a:ln>
                <a:noFill/>
              </a:ln>
              <a:solidFill>
                <a:schemeClr val="tx1"/>
              </a:solidFill>
              <a:effectLst/>
              <a:latin typeface="Arial" pitchFamily="34" charset="0"/>
            </a:endParaRPr>
          </a:p>
          <a:p>
            <a:pPr marL="1371600" lvl="2" indent="-457200" eaLnBrk="0" fontAlgn="base" hangingPunct="0">
              <a:spcBef>
                <a:spcPct val="0"/>
              </a:spcBef>
              <a:spcAft>
                <a:spcPct val="0"/>
              </a:spcAft>
              <a:buAutoNum type="arabicParenR"/>
              <a:tabLst>
                <a:tab pos="219075" algn="l"/>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АДЕ      </a:t>
            </a:r>
            <a:r>
              <a:rPr kumimoji="0" lang="ru-RU"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2) </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БГД       3) ВГД       4) АДЕ</a:t>
            </a:r>
            <a:endPar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1371600" lvl="2" indent="-457200" eaLnBrk="0" fontAlgn="base" hangingPunct="0">
              <a:spcBef>
                <a:spcPct val="0"/>
              </a:spcBef>
              <a:spcAft>
                <a:spcPct val="0"/>
              </a:spcAft>
              <a:buAutoNum type="arabicParenR"/>
              <a:tabLst>
                <a:tab pos="219075" algn="l"/>
              </a:tabLst>
            </a:pPr>
            <a:endParaRPr kumimoji="0" lang="ru-RU"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19075" algn="l"/>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2. Кто из перечисленных лиц относится к сподвижникам Петра I?</a:t>
            </a:r>
          </a:p>
          <a:p>
            <a:pPr marL="0" marR="0" lvl="0" indent="0" algn="l" defTabSz="914400" rtl="0" eaLnBrk="0" fontAlgn="base" latinLnBrk="0" hangingPunct="0">
              <a:lnSpc>
                <a:spcPct val="100000"/>
              </a:lnSpc>
              <a:spcBef>
                <a:spcPct val="0"/>
              </a:spcBef>
              <a:spcAft>
                <a:spcPct val="0"/>
              </a:spcAft>
              <a:buClrTx/>
              <a:buSzTx/>
              <a:buFontTx/>
              <a:buNone/>
              <a:tabLst>
                <a:tab pos="219075" algn="l"/>
              </a:tabLst>
            </a:pPr>
            <a:endParaRPr kumimoji="0" lang="ru-RU" b="0" i="0" u="none" strike="noStrike" cap="none" normalizeH="0" baseline="0" dirty="0" smtClean="0">
              <a:ln>
                <a:noFill/>
              </a:ln>
              <a:solidFill>
                <a:schemeClr val="tx1"/>
              </a:solidFill>
              <a:effectLst/>
              <a:latin typeface="Arial" pitchFamily="34" charset="0"/>
            </a:endParaRPr>
          </a:p>
          <a:p>
            <a:pPr lvl="2" eaLnBrk="0" fontAlgn="base" hangingPunct="0">
              <a:spcBef>
                <a:spcPct val="0"/>
              </a:spcBef>
              <a:spcAft>
                <a:spcPct val="0"/>
              </a:spcAft>
              <a:tabLst>
                <a:tab pos="219075" algn="l"/>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А) Р. Воронцов            </a:t>
            </a:r>
            <a:endPar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lvl="2" eaLnBrk="0" fontAlgn="base" hangingPunct="0">
              <a:spcBef>
                <a:spcPct val="0"/>
              </a:spcBef>
              <a:spcAft>
                <a:spcPct val="0"/>
              </a:spcAft>
              <a:tabLst>
                <a:tab pos="219075" algn="l"/>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Б) И. </a:t>
            </a:r>
            <a:r>
              <a:rPr lang="ru-RU" dirty="0" smtClean="0">
                <a:latin typeface="Times New Roman" pitchFamily="18" charset="0"/>
                <a:ea typeface="Times New Roman" pitchFamily="18" charset="0"/>
                <a:cs typeface="Times New Roman" pitchFamily="18" charset="0"/>
              </a:rPr>
              <a:t>Долгорукий      </a:t>
            </a:r>
            <a:endParaRPr lang="en-US" dirty="0" smtClean="0">
              <a:latin typeface="Times New Roman" pitchFamily="18" charset="0"/>
              <a:ea typeface="Times New Roman" pitchFamily="18" charset="0"/>
              <a:cs typeface="Times New Roman" pitchFamily="18" charset="0"/>
            </a:endParaRPr>
          </a:p>
          <a:p>
            <a:pPr lvl="2" eaLnBrk="0" fontAlgn="base" hangingPunct="0">
              <a:spcBef>
                <a:spcPct val="0"/>
              </a:spcBef>
              <a:spcAft>
                <a:spcPct val="0"/>
              </a:spcAft>
              <a:tabLst>
                <a:tab pos="219075" algn="l"/>
              </a:tabLst>
            </a:pPr>
            <a:r>
              <a:rPr lang="ru-RU" dirty="0" smtClean="0">
                <a:latin typeface="Times New Roman" pitchFamily="18" charset="0"/>
                <a:ea typeface="Times New Roman" pitchFamily="18" charset="0"/>
                <a:cs typeface="Times New Roman" pitchFamily="18" charset="0"/>
              </a:rPr>
              <a:t> В) Ф. Прокопович </a:t>
            </a:r>
          </a:p>
          <a:p>
            <a:pPr lvl="2" eaLnBrk="0" fontAlgn="base" hangingPunct="0">
              <a:spcBef>
                <a:spcPct val="0"/>
              </a:spcBef>
              <a:spcAft>
                <a:spcPct val="0"/>
              </a:spcAft>
              <a:tabLst>
                <a:tab pos="219075" algn="l"/>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Г) П. Ягужинский      </a:t>
            </a:r>
            <a:endPar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lvl="2" eaLnBrk="0" fontAlgn="base" hangingPunct="0">
              <a:spcBef>
                <a:spcPct val="0"/>
              </a:spcBef>
              <a:spcAft>
                <a:spcPct val="0"/>
              </a:spcAft>
              <a:tabLst>
                <a:tab pos="219075" algn="l"/>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Д) Б. Шереметев         </a:t>
            </a:r>
            <a:endPar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lvl="2" eaLnBrk="0" fontAlgn="base" hangingPunct="0">
              <a:spcBef>
                <a:spcPct val="0"/>
              </a:spcBef>
              <a:spcAft>
                <a:spcPct val="0"/>
              </a:spcAft>
              <a:tabLst>
                <a:tab pos="219075" algn="l"/>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Е) Г. Орлов</a:t>
            </a:r>
            <a:endPar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lvl="2" eaLnBrk="0" fontAlgn="base" hangingPunct="0">
              <a:spcBef>
                <a:spcPct val="0"/>
              </a:spcBef>
              <a:spcAft>
                <a:spcPct val="0"/>
              </a:spcAft>
              <a:tabLst>
                <a:tab pos="219075" algn="l"/>
              </a:tabLst>
            </a:pPr>
            <a:endParaRPr kumimoji="0" lang="ru-RU" b="0" i="0" u="none" strike="noStrike" cap="none" normalizeH="0" baseline="0" dirty="0" smtClean="0">
              <a:ln>
                <a:noFill/>
              </a:ln>
              <a:solidFill>
                <a:schemeClr val="tx1"/>
              </a:solidFill>
              <a:effectLst/>
              <a:latin typeface="Arial" pitchFamily="34" charset="0"/>
            </a:endParaRPr>
          </a:p>
          <a:p>
            <a:pPr lvl="2" eaLnBrk="0" fontAlgn="base" hangingPunct="0">
              <a:spcBef>
                <a:spcPct val="0"/>
              </a:spcBef>
              <a:spcAft>
                <a:spcPct val="0"/>
              </a:spcAft>
              <a:tabLst>
                <a:tab pos="219075" algn="l"/>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Укажите верный ответ.</a:t>
            </a:r>
            <a:endParaRPr kumimoji="0" lang="ru-RU" b="0" i="0" u="none" strike="noStrike" cap="none" normalizeH="0" baseline="0" dirty="0" smtClean="0">
              <a:ln>
                <a:noFill/>
              </a:ln>
              <a:solidFill>
                <a:schemeClr val="tx1"/>
              </a:solidFill>
              <a:effectLst/>
              <a:latin typeface="Arial" pitchFamily="34" charset="0"/>
            </a:endParaRPr>
          </a:p>
          <a:p>
            <a:pPr lvl="2" eaLnBrk="0" fontAlgn="base" hangingPunct="0">
              <a:spcBef>
                <a:spcPct val="0"/>
              </a:spcBef>
              <a:spcAft>
                <a:spcPct val="0"/>
              </a:spcAft>
              <a:tabLst>
                <a:tab pos="219075" algn="l"/>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 АБЕ      2) БВД         3) ВГД       4) АДЕ</a:t>
            </a:r>
            <a:endParaRPr kumimoji="0" lang="ru-RU" b="0" i="0" u="none" strike="noStrike" cap="none" normalizeH="0" baseline="0" dirty="0" smtClean="0">
              <a:ln>
                <a:noFill/>
              </a:ln>
              <a:solidFill>
                <a:schemeClr val="tx1"/>
              </a:solidFill>
              <a:effectLst/>
              <a:latin typeface="Arial" pitchFamily="34" charset="0"/>
            </a:endParaRPr>
          </a:p>
        </p:txBody>
      </p:sp>
      <p:sp>
        <p:nvSpPr>
          <p:cNvPr id="3" name="Управляющая кнопка: далее 2">
            <a:hlinkClick r:id="rId2" action="ppaction://hlinksldjump" highlightClick="1"/>
          </p:cNvPr>
          <p:cNvSpPr/>
          <p:nvPr/>
        </p:nvSpPr>
        <p:spPr>
          <a:xfrm>
            <a:off x="714348" y="857232"/>
            <a:ext cx="428628" cy="214314"/>
          </a:xfrm>
          <a:prstGeom prst="actionButtonForwardNex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ru-RU"/>
          </a:p>
        </p:txBody>
      </p:sp>
      <p:sp>
        <p:nvSpPr>
          <p:cNvPr id="4" name="Управляющая кнопка: назад 3">
            <a:hlinkClick r:id="rId3" action="ppaction://hlinksldjump" highlightClick="1"/>
          </p:cNvPr>
          <p:cNvSpPr/>
          <p:nvPr/>
        </p:nvSpPr>
        <p:spPr>
          <a:xfrm>
            <a:off x="714348" y="2000240"/>
            <a:ext cx="428628" cy="142876"/>
          </a:xfrm>
          <a:prstGeom prst="actionButtonBackPrevious">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ru-RU"/>
          </a:p>
        </p:txBody>
      </p:sp>
      <p:sp>
        <p:nvSpPr>
          <p:cNvPr id="5" name="Управляющая кнопка: назад 4">
            <a:hlinkClick r:id="rId4" action="ppaction://hlinksldjump" highlightClick="1"/>
          </p:cNvPr>
          <p:cNvSpPr/>
          <p:nvPr/>
        </p:nvSpPr>
        <p:spPr>
          <a:xfrm>
            <a:off x="714348" y="1142984"/>
            <a:ext cx="428628" cy="142876"/>
          </a:xfrm>
          <a:prstGeom prst="actionButtonBackPrevious">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ru-RU"/>
          </a:p>
        </p:txBody>
      </p:sp>
      <p:sp>
        <p:nvSpPr>
          <p:cNvPr id="6" name="Управляющая кнопка: назад 5">
            <a:hlinkClick r:id="rId2" action="ppaction://hlinksldjump" highlightClick="1"/>
          </p:cNvPr>
          <p:cNvSpPr/>
          <p:nvPr/>
        </p:nvSpPr>
        <p:spPr>
          <a:xfrm>
            <a:off x="714348" y="1428736"/>
            <a:ext cx="428628" cy="142876"/>
          </a:xfrm>
          <a:prstGeom prst="actionButtonBackPrevious">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ru-RU"/>
          </a:p>
        </p:txBody>
      </p:sp>
      <p:sp>
        <p:nvSpPr>
          <p:cNvPr id="7" name="Управляющая кнопка: далее 6">
            <a:hlinkClick r:id="" action="ppaction://hlinkshowjump?jump=nextslide" highlightClick="1"/>
          </p:cNvPr>
          <p:cNvSpPr/>
          <p:nvPr/>
        </p:nvSpPr>
        <p:spPr>
          <a:xfrm>
            <a:off x="714348" y="1714488"/>
            <a:ext cx="428628" cy="142876"/>
          </a:xfrm>
          <a:prstGeom prst="actionButtonForwardNex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ru-RU"/>
          </a:p>
        </p:txBody>
      </p:sp>
      <p:sp>
        <p:nvSpPr>
          <p:cNvPr id="8" name="Управляющая кнопка: далее 7">
            <a:hlinkClick r:id="rId5" action="ppaction://hlinksldjump" highlightClick="1"/>
          </p:cNvPr>
          <p:cNvSpPr/>
          <p:nvPr/>
        </p:nvSpPr>
        <p:spPr>
          <a:xfrm>
            <a:off x="500034" y="3857628"/>
            <a:ext cx="642942" cy="428628"/>
          </a:xfrm>
          <a:prstGeom prst="actionButtonForwardNext">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ru-RU"/>
          </a:p>
        </p:txBody>
      </p:sp>
      <p:sp>
        <p:nvSpPr>
          <p:cNvPr id="9" name="Управляющая кнопка: далее 8">
            <a:hlinkClick r:id="" action="ppaction://hlinkshowjump?jump=nextslide" highlightClick="1"/>
          </p:cNvPr>
          <p:cNvSpPr/>
          <p:nvPr/>
        </p:nvSpPr>
        <p:spPr>
          <a:xfrm>
            <a:off x="642910" y="2214554"/>
            <a:ext cx="428628" cy="142876"/>
          </a:xfrm>
          <a:prstGeom prst="actionButtonForwardNex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ru-RU"/>
          </a:p>
        </p:txBody>
      </p:sp>
      <p:sp>
        <p:nvSpPr>
          <p:cNvPr id="10" name="Управляющая кнопка: далее 9">
            <a:hlinkClick r:id="rId6" action="ppaction://hlinksldjump" highlightClick="1"/>
          </p:cNvPr>
          <p:cNvSpPr/>
          <p:nvPr/>
        </p:nvSpPr>
        <p:spPr>
          <a:xfrm>
            <a:off x="500034" y="4357694"/>
            <a:ext cx="642942" cy="785818"/>
          </a:xfrm>
          <a:prstGeom prst="actionButtonForwardNex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857752" y="0"/>
            <a:ext cx="4143372" cy="3323987"/>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ru-RU" sz="1400" dirty="0" smtClean="0">
                <a:solidFill>
                  <a:schemeClr val="dk1"/>
                </a:solidFill>
                <a:latin typeface="Times New Roman" pitchFamily="18" charset="0"/>
                <a:cs typeface="Times New Roman" pitchFamily="18" charset="0"/>
              </a:rPr>
              <a:t>В 1360 году новгородский посадник Семен Андреевич  и его мать Наталья заложили на берегу Федоровского ручья </a:t>
            </a:r>
            <a:r>
              <a:rPr lang="ru-RU" sz="1400" b="1" dirty="0" smtClean="0">
                <a:solidFill>
                  <a:schemeClr val="dk1"/>
                </a:solidFill>
                <a:latin typeface="Times New Roman" pitchFamily="18" charset="0"/>
                <a:cs typeface="Times New Roman" pitchFamily="18" charset="0"/>
              </a:rPr>
              <a:t>церковь Федора Стратилата</a:t>
            </a:r>
            <a:r>
              <a:rPr lang="ru-RU" sz="1400" dirty="0" smtClean="0">
                <a:solidFill>
                  <a:schemeClr val="dk1"/>
                </a:solidFill>
                <a:latin typeface="Times New Roman" pitchFamily="18" charset="0"/>
                <a:cs typeface="Times New Roman" pitchFamily="18" charset="0"/>
              </a:rPr>
              <a:t>. В следующем году церковь была закончена. Церковь Федора Стратилата относится к классическим памятникам новгородского зодчества второй половины XIV века. </a:t>
            </a:r>
          </a:p>
          <a:p>
            <a:r>
              <a:rPr lang="ru-RU" sz="1400" dirty="0" smtClean="0">
                <a:solidFill>
                  <a:schemeClr val="dk1"/>
                </a:solidFill>
                <a:latin typeface="Times New Roman" pitchFamily="18" charset="0"/>
                <a:cs typeface="Times New Roman" pitchFamily="18" charset="0"/>
              </a:rPr>
              <a:t>Как и храмы первой половины XIV века, церковь Федора Стратилата представляет собой кубического типа четырехстолпную одноглавую постройку, в отношении пространственной композиции близкую к памятникам первой половины XIV века. Однако но сравнению с ними церковь Федора Стратилата — гораздо более законченное, зрелое художественное произведение. </a:t>
            </a:r>
          </a:p>
        </p:txBody>
      </p:sp>
      <p:pic>
        <p:nvPicPr>
          <p:cNvPr id="2050" name="Picture 2"/>
          <p:cNvPicPr>
            <a:picLocks noChangeAspect="1" noChangeArrowheads="1"/>
          </p:cNvPicPr>
          <p:nvPr/>
        </p:nvPicPr>
        <p:blipFill>
          <a:blip r:embed="rId2" cstate="email"/>
          <a:srcRect/>
          <a:stretch>
            <a:fillRect/>
          </a:stretch>
        </p:blipFill>
        <p:spPr bwMode="auto">
          <a:xfrm>
            <a:off x="-1" y="0"/>
            <a:ext cx="4758249" cy="3571876"/>
          </a:xfrm>
          <a:prstGeom prst="rect">
            <a:avLst/>
          </a:prstGeom>
          <a:noFill/>
          <a:ln w="9525">
            <a:noFill/>
            <a:miter lim="800000"/>
            <a:headEnd/>
            <a:tailEnd/>
          </a:ln>
        </p:spPr>
      </p:pic>
      <p:pic>
        <p:nvPicPr>
          <p:cNvPr id="4" name="Picture 2"/>
          <p:cNvPicPr>
            <a:picLocks noChangeAspect="1" noChangeArrowheads="1"/>
          </p:cNvPicPr>
          <p:nvPr/>
        </p:nvPicPr>
        <p:blipFill>
          <a:blip r:embed="rId3" cstate="email"/>
          <a:srcRect/>
          <a:stretch>
            <a:fillRect/>
          </a:stretch>
        </p:blipFill>
        <p:spPr bwMode="auto">
          <a:xfrm>
            <a:off x="-1" y="3672108"/>
            <a:ext cx="4786315" cy="3185892"/>
          </a:xfrm>
          <a:prstGeom prst="rect">
            <a:avLst/>
          </a:prstGeom>
          <a:noFill/>
          <a:ln w="9525">
            <a:noFill/>
            <a:miter lim="800000"/>
            <a:headEnd/>
            <a:tailEnd/>
          </a:ln>
        </p:spPr>
      </p:pic>
      <p:sp>
        <p:nvSpPr>
          <p:cNvPr id="5" name="Прямоугольник 4"/>
          <p:cNvSpPr/>
          <p:nvPr/>
        </p:nvSpPr>
        <p:spPr>
          <a:xfrm>
            <a:off x="5000628" y="3786190"/>
            <a:ext cx="4143372" cy="289310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ru-RU" sz="1400" b="1" dirty="0" err="1" smtClean="0">
                <a:latin typeface="Times New Roman" pitchFamily="18" charset="0"/>
                <a:cs typeface="Times New Roman" pitchFamily="18" charset="0"/>
              </a:rPr>
              <a:t>Собо́р</a:t>
            </a:r>
            <a:r>
              <a:rPr lang="ru-RU" sz="1400" b="1" dirty="0" smtClean="0">
                <a:latin typeface="Times New Roman" pitchFamily="18" charset="0"/>
                <a:cs typeface="Times New Roman" pitchFamily="18" charset="0"/>
              </a:rPr>
              <a:t> </a:t>
            </a:r>
            <a:r>
              <a:rPr lang="ru-RU" sz="1400" b="1" dirty="0" err="1" smtClean="0">
                <a:latin typeface="Times New Roman" pitchFamily="18" charset="0"/>
                <a:cs typeface="Times New Roman" pitchFamily="18" charset="0"/>
              </a:rPr>
              <a:t>Свято́й</a:t>
            </a:r>
            <a:r>
              <a:rPr lang="ru-RU" sz="1400" b="1" dirty="0" smtClean="0">
                <a:latin typeface="Times New Roman" pitchFamily="18" charset="0"/>
                <a:cs typeface="Times New Roman" pitchFamily="18" charset="0"/>
              </a:rPr>
              <a:t> </a:t>
            </a:r>
            <a:r>
              <a:rPr lang="ru-RU" sz="1400" b="1" dirty="0" err="1" smtClean="0">
                <a:latin typeface="Times New Roman" pitchFamily="18" charset="0"/>
                <a:cs typeface="Times New Roman" pitchFamily="18" charset="0"/>
              </a:rPr>
              <a:t>Софи́и</a:t>
            </a:r>
            <a:r>
              <a:rPr lang="ru-RU" sz="1400" dirty="0" smtClean="0">
                <a:latin typeface="Times New Roman" pitchFamily="18" charset="0"/>
                <a:cs typeface="Times New Roman" pitchFamily="18" charset="0"/>
              </a:rPr>
              <a:t> — главный православный храм </a:t>
            </a:r>
            <a:r>
              <a:rPr lang="ru-RU" sz="1400" dirty="0" smtClean="0">
                <a:latin typeface="Times New Roman" pitchFamily="18" charset="0"/>
                <a:cs typeface="Times New Roman" pitchFamily="18" charset="0"/>
                <a:hlinkClick r:id="rId4" tooltip="Великий Новгород"/>
              </a:rPr>
              <a:t>Великого Новгорода</a:t>
            </a:r>
            <a:r>
              <a:rPr lang="ru-RU" sz="1400" dirty="0" smtClean="0">
                <a:latin typeface="Times New Roman" pitchFamily="18" charset="0"/>
                <a:cs typeface="Times New Roman" pitchFamily="18" charset="0"/>
              </a:rPr>
              <a:t>, созданный в </a:t>
            </a:r>
            <a:r>
              <a:rPr lang="ru-RU" sz="1400" dirty="0" smtClean="0">
                <a:latin typeface="Times New Roman" pitchFamily="18" charset="0"/>
                <a:cs typeface="Times New Roman" pitchFamily="18" charset="0"/>
                <a:hlinkClick r:id="rId5" tooltip="1045"/>
              </a:rPr>
              <a:t>1045</a:t>
            </a:r>
            <a:r>
              <a:rPr lang="ru-RU" sz="1400" dirty="0" smtClean="0">
                <a:latin typeface="Times New Roman" pitchFamily="18" charset="0"/>
                <a:cs typeface="Times New Roman" pitchFamily="18" charset="0"/>
              </a:rPr>
              <a:t>—</a:t>
            </a:r>
            <a:r>
              <a:rPr lang="ru-RU" sz="1400" dirty="0" smtClean="0">
                <a:latin typeface="Times New Roman" pitchFamily="18" charset="0"/>
                <a:cs typeface="Times New Roman" pitchFamily="18" charset="0"/>
                <a:hlinkClick r:id="rId6" tooltip="1050 год"/>
              </a:rPr>
              <a:t>1050 годах</a:t>
            </a:r>
            <a:r>
              <a:rPr lang="ru-RU" sz="1400" dirty="0" smtClean="0">
                <a:latin typeface="Times New Roman" pitchFamily="18" charset="0"/>
                <a:cs typeface="Times New Roman" pitchFamily="18" charset="0"/>
              </a:rPr>
              <a:t>. Является древнейшим сохранившимся храмом на территории </a:t>
            </a:r>
            <a:r>
              <a:rPr lang="ru-RU" sz="1400" dirty="0" smtClean="0">
                <a:latin typeface="Times New Roman" pitchFamily="18" charset="0"/>
                <a:cs typeface="Times New Roman" pitchFamily="18" charset="0"/>
                <a:hlinkClick r:id="rId7" tooltip="Россия"/>
              </a:rPr>
              <a:t>России</a:t>
            </a:r>
            <a:r>
              <a:rPr lang="ru-RU" sz="1400" dirty="0" smtClean="0">
                <a:latin typeface="Times New Roman" pitchFamily="18" charset="0"/>
                <a:cs typeface="Times New Roman" pitchFamily="18" charset="0"/>
              </a:rPr>
              <a:t>, построенным </a:t>
            </a:r>
            <a:r>
              <a:rPr lang="ru-RU" sz="1400" dirty="0" smtClean="0">
                <a:latin typeface="Times New Roman" pitchFamily="18" charset="0"/>
                <a:cs typeface="Times New Roman" pitchFamily="18" charset="0"/>
                <a:hlinkClick r:id="rId8" tooltip="Славяне"/>
              </a:rPr>
              <a:t>славянами</a:t>
            </a:r>
            <a:r>
              <a:rPr lang="ru-RU" sz="1400" dirty="0" smtClean="0">
                <a:latin typeface="Times New Roman" pitchFamily="18" charset="0"/>
                <a:cs typeface="Times New Roman" pitchFamily="18" charset="0"/>
              </a:rPr>
              <a:t>. В </a:t>
            </a:r>
            <a:r>
              <a:rPr lang="ru-RU" sz="1400" dirty="0" smtClean="0">
                <a:latin typeface="Times New Roman" pitchFamily="18" charset="0"/>
                <a:cs typeface="Times New Roman" pitchFamily="18" charset="0"/>
                <a:hlinkClick r:id="rId9" tooltip="1045 год"/>
              </a:rPr>
              <a:t>1045 году</a:t>
            </a:r>
            <a:r>
              <a:rPr lang="ru-RU" sz="1400" dirty="0" smtClean="0">
                <a:latin typeface="Times New Roman" pitchFamily="18" charset="0"/>
                <a:cs typeface="Times New Roman" pitchFamily="18" charset="0"/>
              </a:rPr>
              <a:t> </a:t>
            </a:r>
            <a:r>
              <a:rPr lang="ru-RU" sz="1400" dirty="0" smtClean="0">
                <a:latin typeface="Times New Roman" pitchFamily="18" charset="0"/>
                <a:cs typeface="Times New Roman" pitchFamily="18" charset="0"/>
                <a:hlinkClick r:id="rId10" tooltip="Великий князь"/>
              </a:rPr>
              <a:t>великий князь</a:t>
            </a:r>
            <a:r>
              <a:rPr lang="ru-RU" sz="1400" dirty="0" smtClean="0">
                <a:latin typeface="Times New Roman" pitchFamily="18" charset="0"/>
                <a:cs typeface="Times New Roman" pitchFamily="18" charset="0"/>
              </a:rPr>
              <a:t> </a:t>
            </a:r>
            <a:r>
              <a:rPr lang="ru-RU" sz="1400" dirty="0" smtClean="0">
                <a:latin typeface="Times New Roman" pitchFamily="18" charset="0"/>
                <a:cs typeface="Times New Roman" pitchFamily="18" charset="0"/>
                <a:hlinkClick r:id="rId11" tooltip="Ярослав Мудрый"/>
              </a:rPr>
              <a:t>Ярослав Мудрый</a:t>
            </a:r>
            <a:r>
              <a:rPr lang="ru-RU" sz="1400" dirty="0" smtClean="0">
                <a:latin typeface="Times New Roman" pitchFamily="18" charset="0"/>
                <a:cs typeface="Times New Roman" pitchFamily="18" charset="0"/>
              </a:rPr>
              <a:t> и </a:t>
            </a:r>
            <a:r>
              <a:rPr lang="ru-RU" sz="1400" dirty="0" smtClean="0">
                <a:latin typeface="Times New Roman" pitchFamily="18" charset="0"/>
                <a:cs typeface="Times New Roman" pitchFamily="18" charset="0"/>
                <a:hlinkClick r:id="rId12" tooltip="Княгиня"/>
              </a:rPr>
              <a:t>княгиня</a:t>
            </a:r>
            <a:r>
              <a:rPr lang="ru-RU" sz="1400" dirty="0" smtClean="0">
                <a:latin typeface="Times New Roman" pitchFamily="18" charset="0"/>
                <a:cs typeface="Times New Roman" pitchFamily="18" charset="0"/>
              </a:rPr>
              <a:t> </a:t>
            </a:r>
            <a:r>
              <a:rPr lang="ru-RU" sz="1400" dirty="0" smtClean="0">
                <a:latin typeface="Times New Roman" pitchFamily="18" charset="0"/>
                <a:cs typeface="Times New Roman" pitchFamily="18" charset="0"/>
                <a:hlinkClick r:id="rId13" tooltip="Ингегерда"/>
              </a:rPr>
              <a:t>Ирина (</a:t>
            </a:r>
            <a:r>
              <a:rPr lang="ru-RU" sz="1400" dirty="0" err="1" smtClean="0">
                <a:latin typeface="Times New Roman" pitchFamily="18" charset="0"/>
                <a:cs typeface="Times New Roman" pitchFamily="18" charset="0"/>
                <a:hlinkClick r:id="rId13" tooltip="Ингегерда"/>
              </a:rPr>
              <a:t>Ингегерда</a:t>
            </a:r>
            <a:r>
              <a:rPr lang="ru-RU" sz="1400" dirty="0" smtClean="0">
                <a:latin typeface="Times New Roman" pitchFamily="18" charset="0"/>
                <a:cs typeface="Times New Roman" pitchFamily="18" charset="0"/>
                <a:hlinkClick r:id="rId13" tooltip="Ингегерда"/>
              </a:rPr>
              <a:t>)</a:t>
            </a:r>
            <a:r>
              <a:rPr lang="ru-RU" sz="1400" dirty="0" smtClean="0">
                <a:latin typeface="Times New Roman" pitchFamily="18" charset="0"/>
                <a:cs typeface="Times New Roman" pitchFamily="18" charset="0"/>
              </a:rPr>
              <a:t> направились в Новгород из </a:t>
            </a:r>
            <a:r>
              <a:rPr lang="ru-RU" sz="1400" dirty="0" smtClean="0">
                <a:latin typeface="Times New Roman" pitchFamily="18" charset="0"/>
                <a:cs typeface="Times New Roman" pitchFamily="18" charset="0"/>
                <a:hlinkClick r:id="rId14" tooltip="Киев"/>
              </a:rPr>
              <a:t>Киева</a:t>
            </a:r>
            <a:r>
              <a:rPr lang="ru-RU" sz="1400" dirty="0" smtClean="0">
                <a:latin typeface="Times New Roman" pitchFamily="18" charset="0"/>
                <a:cs typeface="Times New Roman" pitchFamily="18" charset="0"/>
              </a:rPr>
              <a:t> к сыну </a:t>
            </a:r>
            <a:r>
              <a:rPr lang="ru-RU" sz="1400" dirty="0" smtClean="0">
                <a:latin typeface="Times New Roman" pitchFamily="18" charset="0"/>
                <a:cs typeface="Times New Roman" pitchFamily="18" charset="0"/>
                <a:hlinkClick r:id="rId15" tooltip="Владимир Ярославич (князь новгородский)"/>
              </a:rPr>
              <a:t>Владимиру</a:t>
            </a:r>
            <a:r>
              <a:rPr lang="ru-RU" sz="1400" dirty="0" smtClean="0">
                <a:latin typeface="Times New Roman" pitchFamily="18" charset="0"/>
                <a:cs typeface="Times New Roman" pitchFamily="18" charset="0"/>
              </a:rPr>
              <a:t> на закладку им Софийского собора. Строился собор примерно до </a:t>
            </a:r>
            <a:r>
              <a:rPr lang="ru-RU" sz="1400" dirty="0" smtClean="0">
                <a:latin typeface="Times New Roman" pitchFamily="18" charset="0"/>
                <a:cs typeface="Times New Roman" pitchFamily="18" charset="0"/>
                <a:hlinkClick r:id="rId6" tooltip="1050 год"/>
              </a:rPr>
              <a:t>1050 года</a:t>
            </a:r>
            <a:r>
              <a:rPr lang="ru-RU" sz="1400" dirty="0" smtClean="0">
                <a:latin typeface="Times New Roman" pitchFamily="18" charset="0"/>
                <a:cs typeface="Times New Roman" pitchFamily="18" charset="0"/>
              </a:rPr>
              <a:t> вместо сгоревшего перед этим 13-главого деревянного храма </a:t>
            </a:r>
            <a:r>
              <a:rPr lang="ru-RU" sz="1400" dirty="0" smtClean="0">
                <a:latin typeface="Times New Roman" pitchFamily="18" charset="0"/>
                <a:cs typeface="Times New Roman" pitchFamily="18" charset="0"/>
                <a:hlinkClick r:id="rId16" tooltip="989 год"/>
              </a:rPr>
              <a:t>989 года</a:t>
            </a:r>
            <a:r>
              <a:rPr lang="ru-RU" sz="1400" dirty="0" smtClean="0">
                <a:latin typeface="Times New Roman" pitchFamily="18" charset="0"/>
                <a:cs typeface="Times New Roman" pitchFamily="18" charset="0"/>
              </a:rPr>
              <a:t>, однако не на том же месте, а севернее. Освящён собор был по данным разных летописей в </a:t>
            </a:r>
            <a:r>
              <a:rPr lang="ru-RU" sz="1400" dirty="0" smtClean="0">
                <a:latin typeface="Times New Roman" pitchFamily="18" charset="0"/>
                <a:cs typeface="Times New Roman" pitchFamily="18" charset="0"/>
                <a:hlinkClick r:id="rId17" tooltip="1050"/>
              </a:rPr>
              <a:t>1050</a:t>
            </a:r>
            <a:r>
              <a:rPr lang="ru-RU" sz="1400" dirty="0" smtClean="0">
                <a:latin typeface="Times New Roman" pitchFamily="18" charset="0"/>
                <a:cs typeface="Times New Roman" pitchFamily="18" charset="0"/>
              </a:rPr>
              <a:t> или </a:t>
            </a:r>
            <a:r>
              <a:rPr lang="ru-RU" sz="1400" dirty="0" smtClean="0">
                <a:latin typeface="Times New Roman" pitchFamily="18" charset="0"/>
                <a:cs typeface="Times New Roman" pitchFamily="18" charset="0"/>
                <a:hlinkClick r:id="rId18" tooltip="1052 год"/>
              </a:rPr>
              <a:t>1052 году</a:t>
            </a:r>
            <a:r>
              <a:rPr lang="ru-RU" sz="1400" dirty="0" smtClean="0">
                <a:latin typeface="Times New Roman" pitchFamily="18" charset="0"/>
                <a:cs typeface="Times New Roman" pitchFamily="18" charset="0"/>
              </a:rPr>
              <a:t> </a:t>
            </a:r>
            <a:r>
              <a:rPr lang="ru-RU" sz="1400" dirty="0" smtClean="0">
                <a:latin typeface="Times New Roman" pitchFamily="18" charset="0"/>
                <a:cs typeface="Times New Roman" pitchFamily="18" charset="0"/>
                <a:hlinkClick r:id="rId19" tooltip="Епископ"/>
              </a:rPr>
              <a:t>епископом</a:t>
            </a:r>
            <a:r>
              <a:rPr lang="ru-RU" sz="1400" dirty="0" smtClean="0">
                <a:latin typeface="Times New Roman" pitchFamily="18" charset="0"/>
                <a:cs typeface="Times New Roman" pitchFamily="18" charset="0"/>
              </a:rPr>
              <a:t> </a:t>
            </a:r>
            <a:r>
              <a:rPr lang="ru-RU" sz="1400" dirty="0" smtClean="0">
                <a:latin typeface="Times New Roman" pitchFamily="18" charset="0"/>
                <a:cs typeface="Times New Roman" pitchFamily="18" charset="0"/>
                <a:hlinkClick r:id="rId20" tooltip="Лука Жидята"/>
              </a:rPr>
              <a:t>Лукой</a:t>
            </a:r>
            <a:r>
              <a:rPr lang="ru-RU" sz="1400" dirty="0" smtClean="0">
                <a:latin typeface="Times New Roman" pitchFamily="18" charset="0"/>
                <a:cs typeface="Times New Roman" pitchFamily="18" charset="0"/>
              </a:rPr>
              <a:t>.</a:t>
            </a:r>
            <a:endParaRPr lang="ru-RU" sz="1400" dirty="0">
              <a:latin typeface="Times New Roman" pitchFamily="18" charset="0"/>
              <a:cs typeface="Times New Roman" pitchFamily="18" charset="0"/>
            </a:endParaRPr>
          </a:p>
        </p:txBody>
      </p:sp>
      <p:sp>
        <p:nvSpPr>
          <p:cNvPr id="6" name="Управляющая кнопка: назад 5">
            <a:hlinkClick r:id="" action="ppaction://hlinkshowjump?jump=firstslide" highlightClick="1"/>
          </p:cNvPr>
          <p:cNvSpPr/>
          <p:nvPr/>
        </p:nvSpPr>
        <p:spPr>
          <a:xfrm>
            <a:off x="8143868" y="6572272"/>
            <a:ext cx="1000132" cy="285728"/>
          </a:xfrm>
          <a:prstGeom prst="actionButtonBackPrevious">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cstate="email"/>
          <a:srcRect/>
          <a:stretch>
            <a:fillRect/>
          </a:stretch>
        </p:blipFill>
        <p:spPr bwMode="auto">
          <a:xfrm>
            <a:off x="1" y="0"/>
            <a:ext cx="2000231" cy="2436948"/>
          </a:xfrm>
          <a:prstGeom prst="rect">
            <a:avLst/>
          </a:prstGeom>
          <a:noFill/>
          <a:ln w="9525">
            <a:noFill/>
            <a:miter lim="800000"/>
            <a:headEnd/>
            <a:tailEnd/>
          </a:ln>
        </p:spPr>
      </p:pic>
      <p:sp>
        <p:nvSpPr>
          <p:cNvPr id="3" name="Прямоугольник 2"/>
          <p:cNvSpPr/>
          <p:nvPr/>
        </p:nvSpPr>
        <p:spPr>
          <a:xfrm>
            <a:off x="2000232" y="0"/>
            <a:ext cx="7143768" cy="2462213"/>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ru-RU" sz="1400" dirty="0" smtClean="0">
                <a:latin typeface="Times New Roman" pitchFamily="18" charset="0"/>
                <a:cs typeface="Times New Roman" pitchFamily="18" charset="0"/>
              </a:rPr>
              <a:t>Курляндский дворянин, граф (</a:t>
            </a:r>
            <a:r>
              <a:rPr lang="ru-RU" sz="1400" dirty="0" smtClean="0">
                <a:latin typeface="Times New Roman" pitchFamily="18" charset="0"/>
                <a:cs typeface="Times New Roman" pitchFamily="18" charset="0"/>
                <a:hlinkClick r:id="rId3" tooltip="1730"/>
              </a:rPr>
              <a:t>1730</a:t>
            </a:r>
            <a:r>
              <a:rPr lang="ru-RU" sz="1400" dirty="0" smtClean="0">
                <a:latin typeface="Times New Roman" pitchFamily="18" charset="0"/>
                <a:cs typeface="Times New Roman" pitchFamily="18" charset="0"/>
              </a:rPr>
              <a:t>), фаворит </a:t>
            </a:r>
            <a:r>
              <a:rPr lang="ru-RU" sz="1400" dirty="0" smtClean="0">
                <a:latin typeface="Times New Roman" pitchFamily="18" charset="0"/>
                <a:cs typeface="Times New Roman" pitchFamily="18" charset="0"/>
                <a:hlinkClick r:id="rId4" tooltip="Правители России"/>
              </a:rPr>
              <a:t>русской императрицы</a:t>
            </a:r>
            <a:r>
              <a:rPr lang="ru-RU" sz="1400" dirty="0" smtClean="0">
                <a:latin typeface="Times New Roman" pitchFamily="18" charset="0"/>
                <a:cs typeface="Times New Roman" pitchFamily="18" charset="0"/>
              </a:rPr>
              <a:t> </a:t>
            </a:r>
            <a:r>
              <a:rPr lang="ru-RU" sz="1400" dirty="0" smtClean="0">
                <a:latin typeface="Times New Roman" pitchFamily="18" charset="0"/>
                <a:cs typeface="Times New Roman" pitchFamily="18" charset="0"/>
                <a:hlinkClick r:id="rId5" tooltip="Анна Иоанновна"/>
              </a:rPr>
              <a:t>Анны Иоанновны</a:t>
            </a:r>
            <a:r>
              <a:rPr lang="ru-RU" sz="1400" dirty="0" smtClean="0">
                <a:latin typeface="Times New Roman" pitchFamily="18" charset="0"/>
                <a:cs typeface="Times New Roman" pitchFamily="18" charset="0"/>
              </a:rPr>
              <a:t>. С </a:t>
            </a:r>
            <a:r>
              <a:rPr lang="ru-RU" sz="1400" dirty="0" smtClean="0">
                <a:latin typeface="Times New Roman" pitchFamily="18" charset="0"/>
                <a:cs typeface="Times New Roman" pitchFamily="18" charset="0"/>
                <a:hlinkClick r:id="rId6" tooltip="1718"/>
              </a:rPr>
              <a:t>1718</a:t>
            </a:r>
            <a:r>
              <a:rPr lang="ru-RU" sz="1400" dirty="0" smtClean="0">
                <a:latin typeface="Times New Roman" pitchFamily="18" charset="0"/>
                <a:cs typeface="Times New Roman" pitchFamily="18" charset="0"/>
              </a:rPr>
              <a:t> находился при её дворе в </a:t>
            </a:r>
            <a:r>
              <a:rPr lang="ru-RU" sz="1400" dirty="0" smtClean="0">
                <a:latin typeface="Times New Roman" pitchFamily="18" charset="0"/>
                <a:cs typeface="Times New Roman" pitchFamily="18" charset="0"/>
                <a:hlinkClick r:id="rId7" tooltip="Курляндия"/>
              </a:rPr>
              <a:t>Курляндии</a:t>
            </a:r>
            <a:r>
              <a:rPr lang="ru-RU" sz="1400" dirty="0" smtClean="0">
                <a:latin typeface="Times New Roman" pitchFamily="18" charset="0"/>
                <a:cs typeface="Times New Roman" pitchFamily="18" charset="0"/>
              </a:rPr>
              <a:t>, в </a:t>
            </a:r>
            <a:r>
              <a:rPr lang="ru-RU" sz="1400" dirty="0" smtClean="0">
                <a:latin typeface="Times New Roman" pitchFamily="18" charset="0"/>
                <a:cs typeface="Times New Roman" pitchFamily="18" charset="0"/>
                <a:hlinkClick r:id="rId3" tooltip="1730"/>
              </a:rPr>
              <a:t>1730</a:t>
            </a:r>
            <a:r>
              <a:rPr lang="ru-RU" sz="1400" dirty="0" smtClean="0">
                <a:latin typeface="Times New Roman" pitchFamily="18" charset="0"/>
                <a:cs typeface="Times New Roman" pitchFamily="18" charset="0"/>
              </a:rPr>
              <a:t> в качестве </a:t>
            </a:r>
            <a:r>
              <a:rPr lang="ru-RU" sz="1400" dirty="0" err="1" smtClean="0">
                <a:latin typeface="Times New Roman" pitchFamily="18" charset="0"/>
                <a:cs typeface="Times New Roman" pitchFamily="18" charset="0"/>
              </a:rPr>
              <a:t>обер-камергера</a:t>
            </a:r>
            <a:r>
              <a:rPr lang="ru-RU" sz="1400" dirty="0" smtClean="0">
                <a:latin typeface="Times New Roman" pitchFamily="18" charset="0"/>
                <a:cs typeface="Times New Roman" pitchFamily="18" charset="0"/>
              </a:rPr>
              <a:t> её двора приехал в </a:t>
            </a:r>
            <a:r>
              <a:rPr lang="ru-RU" sz="1400" dirty="0" smtClean="0">
                <a:latin typeface="Times New Roman" pitchFamily="18" charset="0"/>
                <a:cs typeface="Times New Roman" pitchFamily="18" charset="0"/>
                <a:hlinkClick r:id="rId8" tooltip="Россия"/>
              </a:rPr>
              <a:t>Россию</a:t>
            </a:r>
            <a:r>
              <a:rPr lang="ru-RU" sz="1400" dirty="0" smtClean="0">
                <a:latin typeface="Times New Roman" pitchFamily="18" charset="0"/>
                <a:cs typeface="Times New Roman" pitchFamily="18" charset="0"/>
              </a:rPr>
              <a:t>. Имел огромное влияние на </a:t>
            </a:r>
            <a:r>
              <a:rPr lang="ru-RU" sz="1400" dirty="0" smtClean="0">
                <a:latin typeface="Times New Roman" pitchFamily="18" charset="0"/>
                <a:cs typeface="Times New Roman" pitchFamily="18" charset="0"/>
                <a:hlinkClick r:id="rId9" tooltip="Император"/>
              </a:rPr>
              <a:t>императрицу</a:t>
            </a:r>
            <a:r>
              <a:rPr lang="ru-RU" sz="1400" dirty="0" smtClean="0">
                <a:latin typeface="Times New Roman" pitchFamily="18" charset="0"/>
                <a:cs typeface="Times New Roman" pitchFamily="18" charset="0"/>
              </a:rPr>
              <a:t>. В </a:t>
            </a:r>
            <a:r>
              <a:rPr lang="ru-RU" sz="1400" dirty="0" smtClean="0">
                <a:latin typeface="Times New Roman" pitchFamily="18" charset="0"/>
                <a:cs typeface="Times New Roman" pitchFamily="18" charset="0"/>
                <a:hlinkClick r:id="rId10" tooltip="1737"/>
              </a:rPr>
              <a:t>1737</a:t>
            </a:r>
            <a:r>
              <a:rPr lang="ru-RU" sz="1400" dirty="0" smtClean="0">
                <a:latin typeface="Times New Roman" pitchFamily="18" charset="0"/>
                <a:cs typeface="Times New Roman" pitchFamily="18" charset="0"/>
              </a:rPr>
              <a:t> при содействии Анны Иоанновны был избран герцогом Курляндии, которой управлял из </a:t>
            </a:r>
            <a:r>
              <a:rPr lang="ru-RU" sz="1400" dirty="0" smtClean="0">
                <a:latin typeface="Times New Roman" pitchFamily="18" charset="0"/>
                <a:cs typeface="Times New Roman" pitchFamily="18" charset="0"/>
                <a:hlinkClick r:id="rId11" tooltip="Санкт-Петербург"/>
              </a:rPr>
              <a:t>Петербурга</a:t>
            </a:r>
            <a:r>
              <a:rPr lang="ru-RU" sz="1400" dirty="0" smtClean="0">
                <a:latin typeface="Times New Roman" pitchFamily="18" charset="0"/>
                <a:cs typeface="Times New Roman" pitchFamily="18" charset="0"/>
              </a:rPr>
              <a:t>. По завещанию Анны Ивановны </a:t>
            </a:r>
            <a:r>
              <a:rPr lang="ru-RU" sz="1400" b="1" dirty="0" smtClean="0">
                <a:solidFill>
                  <a:srgbClr val="FF0000"/>
                </a:solidFill>
                <a:latin typeface="Times New Roman" pitchFamily="18" charset="0"/>
                <a:cs typeface="Times New Roman" pitchFamily="18" charset="0"/>
              </a:rPr>
              <a:t>Бирон </a:t>
            </a:r>
            <a:r>
              <a:rPr lang="ru-RU" sz="1400" dirty="0" smtClean="0">
                <a:latin typeface="Times New Roman" pitchFamily="18" charset="0"/>
                <a:cs typeface="Times New Roman" pitchFamily="18" charset="0"/>
              </a:rPr>
              <a:t>после её смерти (</a:t>
            </a:r>
            <a:r>
              <a:rPr lang="ru-RU" sz="1400" dirty="0" smtClean="0">
                <a:latin typeface="Times New Roman" pitchFamily="18" charset="0"/>
                <a:cs typeface="Times New Roman" pitchFamily="18" charset="0"/>
                <a:hlinkClick r:id="rId12" tooltip="17 октября"/>
              </a:rPr>
              <a:t>17 октября</a:t>
            </a:r>
            <a:r>
              <a:rPr lang="ru-RU" sz="1400" dirty="0" smtClean="0">
                <a:latin typeface="Times New Roman" pitchFamily="18" charset="0"/>
                <a:cs typeface="Times New Roman" pitchFamily="18" charset="0"/>
              </a:rPr>
              <a:t> </a:t>
            </a:r>
            <a:r>
              <a:rPr lang="ru-RU" sz="1400" dirty="0" smtClean="0">
                <a:latin typeface="Times New Roman" pitchFamily="18" charset="0"/>
                <a:cs typeface="Times New Roman" pitchFamily="18" charset="0"/>
                <a:hlinkClick r:id="rId13" tooltip="1740"/>
              </a:rPr>
              <a:t>1740</a:t>
            </a:r>
            <a:r>
              <a:rPr lang="ru-RU" sz="1400" dirty="0" smtClean="0">
                <a:latin typeface="Times New Roman" pitchFamily="18" charset="0"/>
                <a:cs typeface="Times New Roman" pitchFamily="18" charset="0"/>
              </a:rPr>
              <a:t>) стал </a:t>
            </a:r>
            <a:r>
              <a:rPr lang="ru-RU" sz="1400" dirty="0" smtClean="0">
                <a:latin typeface="Times New Roman" pitchFamily="18" charset="0"/>
                <a:cs typeface="Times New Roman" pitchFamily="18" charset="0"/>
                <a:hlinkClick r:id="rId14" tooltip="Регент"/>
              </a:rPr>
              <a:t>регентом</a:t>
            </a:r>
            <a:r>
              <a:rPr lang="ru-RU" sz="1400" dirty="0" smtClean="0">
                <a:latin typeface="Times New Roman" pitchFamily="18" charset="0"/>
                <a:cs typeface="Times New Roman" pitchFamily="18" charset="0"/>
              </a:rPr>
              <a:t> при несовершеннолетнем императоре </a:t>
            </a:r>
            <a:r>
              <a:rPr lang="ru-RU" sz="1400" dirty="0" smtClean="0">
                <a:latin typeface="Times New Roman" pitchFamily="18" charset="0"/>
                <a:cs typeface="Times New Roman" pitchFamily="18" charset="0"/>
                <a:hlinkClick r:id="rId15" tooltip="Иван VI"/>
              </a:rPr>
              <a:t>Иване VI Антоновиче</a:t>
            </a:r>
            <a:r>
              <a:rPr lang="ru-RU" sz="1400" dirty="0" smtClean="0">
                <a:latin typeface="Times New Roman" pitchFamily="18" charset="0"/>
                <a:cs typeface="Times New Roman" pitchFamily="18" charset="0"/>
              </a:rPr>
              <a:t>, что вызвало недовольство русского дворянства. В результате борьбы за власть, вылившейся в дворцовый переворот, </a:t>
            </a:r>
            <a:r>
              <a:rPr lang="ru-RU" sz="1400" dirty="0" smtClean="0">
                <a:latin typeface="Times New Roman" pitchFamily="18" charset="0"/>
                <a:cs typeface="Times New Roman" pitchFamily="18" charset="0"/>
                <a:hlinkClick r:id="rId16" tooltip="9 ноября"/>
              </a:rPr>
              <a:t>9 ноября</a:t>
            </a:r>
            <a:r>
              <a:rPr lang="ru-RU" sz="1400" dirty="0" smtClean="0">
                <a:latin typeface="Times New Roman" pitchFamily="18" charset="0"/>
                <a:cs typeface="Times New Roman" pitchFamily="18" charset="0"/>
              </a:rPr>
              <a:t> </a:t>
            </a:r>
            <a:r>
              <a:rPr lang="ru-RU" sz="1400" dirty="0" smtClean="0">
                <a:latin typeface="Times New Roman" pitchFamily="18" charset="0"/>
                <a:cs typeface="Times New Roman" pitchFamily="18" charset="0"/>
                <a:hlinkClick r:id="rId13" tooltip="1740"/>
              </a:rPr>
              <a:t>1740</a:t>
            </a:r>
            <a:r>
              <a:rPr lang="ru-RU" sz="1400" dirty="0" smtClean="0">
                <a:latin typeface="Times New Roman" pitchFamily="18" charset="0"/>
                <a:cs typeface="Times New Roman" pitchFamily="18" charset="0"/>
              </a:rPr>
              <a:t> Бирон был арестован. Правительницей стала мать Ивана VI — </a:t>
            </a:r>
            <a:r>
              <a:rPr lang="ru-RU" sz="1400" dirty="0" smtClean="0">
                <a:latin typeface="Times New Roman" pitchFamily="18" charset="0"/>
                <a:cs typeface="Times New Roman" pitchFamily="18" charset="0"/>
                <a:hlinkClick r:id="rId17" tooltip="Анна Леопольдовна"/>
              </a:rPr>
              <a:t>Анна Леопольдовна</a:t>
            </a:r>
            <a:r>
              <a:rPr lang="ru-RU" sz="1400" dirty="0" smtClean="0">
                <a:latin typeface="Times New Roman" pitchFamily="18" charset="0"/>
                <a:cs typeface="Times New Roman" pitchFamily="18" charset="0"/>
              </a:rPr>
              <a:t>. Бирон по обвинению в «захвате регентства» и стремлении завладеть престолом был приговорён к смертной казни, заменённой ссылкой в </a:t>
            </a:r>
            <a:r>
              <a:rPr lang="ru-RU" sz="1400" dirty="0" smtClean="0">
                <a:latin typeface="Times New Roman" pitchFamily="18" charset="0"/>
                <a:cs typeface="Times New Roman" pitchFamily="18" charset="0"/>
                <a:hlinkClick r:id="rId18" tooltip="Пелым (Гаринский район Свердловской области)"/>
              </a:rPr>
              <a:t>Пелым</a:t>
            </a:r>
            <a:r>
              <a:rPr lang="ru-RU" sz="1400" dirty="0" smtClean="0">
                <a:latin typeface="Times New Roman" pitchFamily="18" charset="0"/>
                <a:cs typeface="Times New Roman" pitchFamily="18" charset="0"/>
              </a:rPr>
              <a:t>, с </a:t>
            </a:r>
            <a:r>
              <a:rPr lang="ru-RU" sz="1400" dirty="0" smtClean="0">
                <a:latin typeface="Times New Roman" pitchFamily="18" charset="0"/>
                <a:cs typeface="Times New Roman" pitchFamily="18" charset="0"/>
                <a:hlinkClick r:id="rId19" tooltip="1742"/>
              </a:rPr>
              <a:t>1742</a:t>
            </a:r>
            <a:r>
              <a:rPr lang="ru-RU" sz="1400" dirty="0" smtClean="0">
                <a:latin typeface="Times New Roman" pitchFamily="18" charset="0"/>
                <a:cs typeface="Times New Roman" pitchFamily="18" charset="0"/>
              </a:rPr>
              <a:t> — в </a:t>
            </a:r>
            <a:r>
              <a:rPr lang="ru-RU" sz="1400" dirty="0" smtClean="0">
                <a:latin typeface="Times New Roman" pitchFamily="18" charset="0"/>
                <a:cs typeface="Times New Roman" pitchFamily="18" charset="0"/>
                <a:hlinkClick r:id="rId20" tooltip="Ярославль"/>
              </a:rPr>
              <a:t>Ярославль</a:t>
            </a:r>
            <a:r>
              <a:rPr lang="ru-RU" sz="1400" dirty="0" smtClean="0">
                <a:latin typeface="Times New Roman" pitchFamily="18" charset="0"/>
                <a:cs typeface="Times New Roman" pitchFamily="18" charset="0"/>
              </a:rPr>
              <a:t>. </a:t>
            </a:r>
          </a:p>
        </p:txBody>
      </p:sp>
      <p:sp>
        <p:nvSpPr>
          <p:cNvPr id="4" name="Прямоугольник 3"/>
          <p:cNvSpPr/>
          <p:nvPr/>
        </p:nvSpPr>
        <p:spPr>
          <a:xfrm>
            <a:off x="0" y="2571744"/>
            <a:ext cx="9144000" cy="138499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ru-RU" sz="1400" dirty="0" smtClean="0">
                <a:latin typeface="Times New Roman" pitchFamily="18" charset="0"/>
                <a:cs typeface="Times New Roman" pitchFamily="18" charset="0"/>
                <a:hlinkClick r:id="rId21" tooltip="Пётр III"/>
              </a:rPr>
              <a:t>Пётр III</a:t>
            </a:r>
            <a:r>
              <a:rPr lang="ru-RU" sz="1400" dirty="0" smtClean="0">
                <a:latin typeface="Times New Roman" pitchFamily="18" charset="0"/>
                <a:cs typeface="Times New Roman" pitchFamily="18" charset="0"/>
              </a:rPr>
              <a:t> вернул Бирона в Петербург; </a:t>
            </a:r>
            <a:r>
              <a:rPr lang="ru-RU" sz="1400" dirty="0" smtClean="0">
                <a:latin typeface="Times New Roman" pitchFamily="18" charset="0"/>
                <a:cs typeface="Times New Roman" pitchFamily="18" charset="0"/>
                <a:hlinkClick r:id="rId22" tooltip="Екатерина II"/>
              </a:rPr>
              <a:t>Екатериной II</a:t>
            </a:r>
            <a:r>
              <a:rPr lang="ru-RU" sz="1400" dirty="0" smtClean="0">
                <a:latin typeface="Times New Roman" pitchFamily="18" charset="0"/>
                <a:cs typeface="Times New Roman" pitchFamily="18" charset="0"/>
              </a:rPr>
              <a:t> он был восстановлен на курляндском герцогском престоле.</a:t>
            </a:r>
          </a:p>
          <a:p>
            <a:r>
              <a:rPr lang="ru-RU" sz="1400" dirty="0" smtClean="0">
                <a:latin typeface="Times New Roman" pitchFamily="18" charset="0"/>
                <a:cs typeface="Times New Roman" pitchFamily="18" charset="0"/>
              </a:rPr>
              <a:t>В российской историографии закрепилось понятие «бироновщины» как крайне реакционного политического режима в России в 1730-х годах в царствование Анны Ивановны; принято считать Э. Бирона создателем этого режима. Часто Бирона называют «временщиком». Характерными чертами бироновщины принято считать засилье иноземцев, главным образом </a:t>
            </a:r>
            <a:r>
              <a:rPr lang="ru-RU" sz="1400" dirty="0" smtClean="0">
                <a:latin typeface="Times New Roman" pitchFamily="18" charset="0"/>
                <a:cs typeface="Times New Roman" pitchFamily="18" charset="0"/>
                <a:hlinkClick r:id="rId23" tooltip="Немцы"/>
              </a:rPr>
              <a:t>немцев</a:t>
            </a:r>
            <a:r>
              <a:rPr lang="ru-RU" sz="1400" dirty="0" smtClean="0">
                <a:latin typeface="Times New Roman" pitchFamily="18" charset="0"/>
                <a:cs typeface="Times New Roman" pitchFamily="18" charset="0"/>
              </a:rPr>
              <a:t>, во всех областях государственной и общественной жизни, хищническую эксплуатацию народа, разграбление богатств страны, жестокие преследования недовольных, шпионаж, доносы.</a:t>
            </a:r>
          </a:p>
        </p:txBody>
      </p:sp>
      <p:pic>
        <p:nvPicPr>
          <p:cNvPr id="1026" name="Picture 2"/>
          <p:cNvPicPr>
            <a:picLocks noChangeAspect="1" noChangeArrowheads="1"/>
          </p:cNvPicPr>
          <p:nvPr/>
        </p:nvPicPr>
        <p:blipFill>
          <a:blip r:embed="rId24" cstate="email"/>
          <a:srcRect/>
          <a:stretch>
            <a:fillRect/>
          </a:stretch>
        </p:blipFill>
        <p:spPr bwMode="auto">
          <a:xfrm>
            <a:off x="0" y="4000504"/>
            <a:ext cx="2223732" cy="2857496"/>
          </a:xfrm>
          <a:prstGeom prst="rect">
            <a:avLst/>
          </a:prstGeom>
          <a:noFill/>
          <a:ln w="9525">
            <a:noFill/>
            <a:miter lim="800000"/>
            <a:headEnd/>
            <a:tailEnd/>
          </a:ln>
        </p:spPr>
      </p:pic>
      <p:sp>
        <p:nvSpPr>
          <p:cNvPr id="6" name="Прямоугольник 5"/>
          <p:cNvSpPr/>
          <p:nvPr/>
        </p:nvSpPr>
        <p:spPr>
          <a:xfrm>
            <a:off x="2214546" y="4071942"/>
            <a:ext cx="6929454" cy="116955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ru-RU" sz="1400" b="1" dirty="0" err="1" smtClean="0">
                <a:solidFill>
                  <a:schemeClr val="dk1"/>
                </a:solidFill>
                <a:latin typeface="Times New Roman" pitchFamily="18" charset="0"/>
                <a:cs typeface="Times New Roman" pitchFamily="18" charset="0"/>
              </a:rPr>
              <a:t>Ива́н</a:t>
            </a:r>
            <a:r>
              <a:rPr lang="ru-RU" sz="1400" b="1" dirty="0" smtClean="0">
                <a:solidFill>
                  <a:schemeClr val="dk1"/>
                </a:solidFill>
                <a:latin typeface="Times New Roman" pitchFamily="18" charset="0"/>
                <a:cs typeface="Times New Roman" pitchFamily="18" charset="0"/>
              </a:rPr>
              <a:t> </a:t>
            </a:r>
            <a:r>
              <a:rPr lang="ru-RU" sz="1400" b="1" dirty="0" err="1" smtClean="0">
                <a:solidFill>
                  <a:schemeClr val="dk1"/>
                </a:solidFill>
                <a:latin typeface="Times New Roman" pitchFamily="18" charset="0"/>
                <a:cs typeface="Times New Roman" pitchFamily="18" charset="0"/>
              </a:rPr>
              <a:t>Ива́нович</a:t>
            </a:r>
            <a:r>
              <a:rPr lang="ru-RU" sz="1400" b="1" dirty="0" smtClean="0">
                <a:solidFill>
                  <a:schemeClr val="dk1"/>
                </a:solidFill>
                <a:latin typeface="Times New Roman" pitchFamily="18" charset="0"/>
                <a:cs typeface="Times New Roman" pitchFamily="18" charset="0"/>
              </a:rPr>
              <a:t> </a:t>
            </a:r>
            <a:r>
              <a:rPr lang="ru-RU" sz="1400" b="1" dirty="0" err="1" smtClean="0">
                <a:solidFill>
                  <a:schemeClr val="dk1"/>
                </a:solidFill>
                <a:latin typeface="Times New Roman" pitchFamily="18" charset="0"/>
                <a:cs typeface="Times New Roman" pitchFamily="18" charset="0"/>
              </a:rPr>
              <a:t>Шува́лов</a:t>
            </a:r>
            <a:r>
              <a:rPr lang="ru-RU" sz="1400" b="1" dirty="0" smtClean="0">
                <a:solidFill>
                  <a:schemeClr val="dk1"/>
                </a:solidFill>
                <a:latin typeface="Times New Roman" pitchFamily="18" charset="0"/>
                <a:cs typeface="Times New Roman" pitchFamily="18" charset="0"/>
              </a:rPr>
              <a:t> </a:t>
            </a:r>
            <a:r>
              <a:rPr lang="ru-RU" sz="1400" dirty="0" smtClean="0">
                <a:solidFill>
                  <a:schemeClr val="dk1"/>
                </a:solidFill>
                <a:latin typeface="Times New Roman" pitchFamily="18" charset="0"/>
                <a:cs typeface="Times New Roman" pitchFamily="18" charset="0"/>
              </a:rPr>
              <a:t>(1 ноября (</a:t>
            </a:r>
            <a:r>
              <a:rPr lang="ru-RU" sz="1400" dirty="0" smtClean="0">
                <a:solidFill>
                  <a:schemeClr val="dk1"/>
                </a:solidFill>
                <a:latin typeface="Times New Roman" pitchFamily="18" charset="0"/>
                <a:cs typeface="Times New Roman" pitchFamily="18" charset="0"/>
                <a:hlinkClick r:id="rId25" tooltip="12 ноября"/>
              </a:rPr>
              <a:t>12 ноября</a:t>
            </a:r>
            <a:r>
              <a:rPr lang="ru-RU" sz="1400" dirty="0" smtClean="0">
                <a:solidFill>
                  <a:schemeClr val="dk1"/>
                </a:solidFill>
                <a:latin typeface="Times New Roman" pitchFamily="18" charset="0"/>
                <a:cs typeface="Times New Roman" pitchFamily="18" charset="0"/>
              </a:rPr>
              <a:t>) </a:t>
            </a:r>
            <a:r>
              <a:rPr lang="ru-RU" sz="1400" dirty="0" smtClean="0">
                <a:solidFill>
                  <a:schemeClr val="dk1"/>
                </a:solidFill>
                <a:latin typeface="Times New Roman" pitchFamily="18" charset="0"/>
                <a:cs typeface="Times New Roman" pitchFamily="18" charset="0"/>
                <a:hlinkClick r:id="rId26" tooltip="1727 год"/>
              </a:rPr>
              <a:t>1727</a:t>
            </a:r>
            <a:r>
              <a:rPr lang="ru-RU" sz="1400" dirty="0" smtClean="0">
                <a:solidFill>
                  <a:schemeClr val="dk1"/>
                </a:solidFill>
                <a:latin typeface="Times New Roman" pitchFamily="18" charset="0"/>
                <a:cs typeface="Times New Roman" pitchFamily="18" charset="0"/>
              </a:rPr>
              <a:t>(17271112), </a:t>
            </a:r>
            <a:r>
              <a:rPr lang="ru-RU" sz="1400" dirty="0" smtClean="0">
                <a:solidFill>
                  <a:schemeClr val="dk1"/>
                </a:solidFill>
                <a:latin typeface="Times New Roman" pitchFamily="18" charset="0"/>
                <a:cs typeface="Times New Roman" pitchFamily="18" charset="0"/>
                <a:hlinkClick r:id="rId27" tooltip="Москва"/>
              </a:rPr>
              <a:t>Москва</a:t>
            </a:r>
            <a:r>
              <a:rPr lang="ru-RU" sz="1400" dirty="0" smtClean="0">
                <a:solidFill>
                  <a:schemeClr val="dk1"/>
                </a:solidFill>
                <a:latin typeface="Times New Roman" pitchFamily="18" charset="0"/>
                <a:cs typeface="Times New Roman" pitchFamily="18" charset="0"/>
              </a:rPr>
              <a:t> — 14 ноября (</a:t>
            </a:r>
            <a:r>
              <a:rPr lang="ru-RU" sz="1400" dirty="0" smtClean="0">
                <a:solidFill>
                  <a:schemeClr val="dk1"/>
                </a:solidFill>
                <a:latin typeface="Times New Roman" pitchFamily="18" charset="0"/>
                <a:cs typeface="Times New Roman" pitchFamily="18" charset="0"/>
                <a:hlinkClick r:id="rId28" tooltip="25 ноября"/>
              </a:rPr>
              <a:t>25 ноября</a:t>
            </a:r>
            <a:r>
              <a:rPr lang="ru-RU" sz="1400" dirty="0" smtClean="0">
                <a:solidFill>
                  <a:schemeClr val="dk1"/>
                </a:solidFill>
                <a:latin typeface="Times New Roman" pitchFamily="18" charset="0"/>
                <a:cs typeface="Times New Roman" pitchFamily="18" charset="0"/>
              </a:rPr>
              <a:t>) </a:t>
            </a:r>
            <a:r>
              <a:rPr lang="ru-RU" sz="1400" dirty="0" smtClean="0">
                <a:solidFill>
                  <a:schemeClr val="dk1"/>
                </a:solidFill>
                <a:latin typeface="Times New Roman" pitchFamily="18" charset="0"/>
                <a:cs typeface="Times New Roman" pitchFamily="18" charset="0"/>
                <a:hlinkClick r:id="rId29" tooltip="1797 год"/>
              </a:rPr>
              <a:t>1797</a:t>
            </a:r>
            <a:r>
              <a:rPr lang="ru-RU" sz="1400" dirty="0" smtClean="0">
                <a:solidFill>
                  <a:schemeClr val="dk1"/>
                </a:solidFill>
                <a:latin typeface="Times New Roman" pitchFamily="18" charset="0"/>
                <a:cs typeface="Times New Roman" pitchFamily="18" charset="0"/>
              </a:rPr>
              <a:t>, </a:t>
            </a:r>
            <a:r>
              <a:rPr lang="ru-RU" sz="1400" dirty="0" smtClean="0">
                <a:solidFill>
                  <a:schemeClr val="dk1"/>
                </a:solidFill>
                <a:latin typeface="Times New Roman" pitchFamily="18" charset="0"/>
                <a:cs typeface="Times New Roman" pitchFamily="18" charset="0"/>
                <a:hlinkClick r:id="rId11" tooltip="Санкт-Петербург"/>
              </a:rPr>
              <a:t>Санкт-Петербург</a:t>
            </a:r>
            <a:r>
              <a:rPr lang="ru-RU" sz="1400" dirty="0" smtClean="0">
                <a:solidFill>
                  <a:schemeClr val="dk1"/>
                </a:solidFill>
                <a:latin typeface="Times New Roman" pitchFamily="18" charset="0"/>
                <a:cs typeface="Times New Roman" pitchFamily="18" charset="0"/>
              </a:rPr>
              <a:t>) — </a:t>
            </a:r>
            <a:r>
              <a:rPr lang="ru-RU" sz="1400" dirty="0" smtClean="0">
                <a:solidFill>
                  <a:schemeClr val="dk1"/>
                </a:solidFill>
                <a:latin typeface="Times New Roman" pitchFamily="18" charset="0"/>
                <a:cs typeface="Times New Roman" pitchFamily="18" charset="0"/>
                <a:hlinkClick r:id="rId8" tooltip="Россия"/>
              </a:rPr>
              <a:t>русский</a:t>
            </a:r>
            <a:r>
              <a:rPr lang="ru-RU" sz="1400" dirty="0" smtClean="0">
                <a:solidFill>
                  <a:schemeClr val="dk1"/>
                </a:solidFill>
                <a:latin typeface="Times New Roman" pitchFamily="18" charset="0"/>
                <a:cs typeface="Times New Roman" pitchFamily="18" charset="0"/>
              </a:rPr>
              <a:t> государственный деятель, генерал-адъютант (</a:t>
            </a:r>
            <a:r>
              <a:rPr lang="ru-RU" sz="1400" dirty="0" smtClean="0">
                <a:solidFill>
                  <a:schemeClr val="dk1"/>
                </a:solidFill>
                <a:latin typeface="Times New Roman" pitchFamily="18" charset="0"/>
                <a:cs typeface="Times New Roman" pitchFamily="18" charset="0"/>
                <a:hlinkClick r:id="rId30" tooltip="1760"/>
              </a:rPr>
              <a:t>1760</a:t>
            </a:r>
            <a:r>
              <a:rPr lang="ru-RU" sz="1400" dirty="0" smtClean="0">
                <a:solidFill>
                  <a:schemeClr val="dk1"/>
                </a:solidFill>
                <a:latin typeface="Times New Roman" pitchFamily="18" charset="0"/>
                <a:cs typeface="Times New Roman" pitchFamily="18" charset="0"/>
              </a:rPr>
              <a:t>), фаворит императрицы </a:t>
            </a:r>
            <a:r>
              <a:rPr lang="ru-RU" sz="1400" dirty="0" smtClean="0">
                <a:solidFill>
                  <a:schemeClr val="dk1"/>
                </a:solidFill>
                <a:latin typeface="Times New Roman" pitchFamily="18" charset="0"/>
                <a:cs typeface="Times New Roman" pitchFamily="18" charset="0"/>
                <a:hlinkClick r:id="rId31" tooltip="Елизавета Петровна"/>
              </a:rPr>
              <a:t>Елизаветы Петровны</a:t>
            </a:r>
            <a:r>
              <a:rPr lang="ru-RU" sz="1400" dirty="0" smtClean="0">
                <a:solidFill>
                  <a:schemeClr val="dk1"/>
                </a:solidFill>
                <a:latin typeface="Times New Roman" pitchFamily="18" charset="0"/>
                <a:cs typeface="Times New Roman" pitchFamily="18" charset="0"/>
              </a:rPr>
              <a:t>, меценат, основатель </a:t>
            </a:r>
            <a:r>
              <a:rPr lang="ru-RU" sz="1400" dirty="0" smtClean="0">
                <a:solidFill>
                  <a:schemeClr val="dk1"/>
                </a:solidFill>
                <a:latin typeface="Times New Roman" pitchFamily="18" charset="0"/>
                <a:cs typeface="Times New Roman" pitchFamily="18" charset="0"/>
                <a:hlinkClick r:id="rId32" tooltip="Московский государственный университет имени М. В. Ломоносова"/>
              </a:rPr>
              <a:t>Московского университета</a:t>
            </a:r>
            <a:r>
              <a:rPr lang="ru-RU" sz="1400" dirty="0" smtClean="0">
                <a:solidFill>
                  <a:schemeClr val="dk1"/>
                </a:solidFill>
                <a:latin typeface="Times New Roman" pitchFamily="18" charset="0"/>
                <a:cs typeface="Times New Roman" pitchFamily="18" charset="0"/>
              </a:rPr>
              <a:t> и </a:t>
            </a:r>
            <a:r>
              <a:rPr lang="ru-RU" sz="1400" dirty="0" smtClean="0">
                <a:solidFill>
                  <a:schemeClr val="dk1"/>
                </a:solidFill>
                <a:latin typeface="Times New Roman" pitchFamily="18" charset="0"/>
                <a:cs typeface="Times New Roman" pitchFamily="18" charset="0"/>
                <a:hlinkClick r:id="rId33" tooltip="Императорская Академия художеств"/>
              </a:rPr>
              <a:t>Петербургской Академии художеств</a:t>
            </a:r>
            <a:r>
              <a:rPr lang="ru-RU" sz="1400" dirty="0" smtClean="0">
                <a:solidFill>
                  <a:schemeClr val="dk1"/>
                </a:solidFill>
                <a:latin typeface="Times New Roman" pitchFamily="18" charset="0"/>
                <a:cs typeface="Times New Roman" pitchFamily="18" charset="0"/>
              </a:rPr>
              <a:t>. Член </a:t>
            </a:r>
            <a:r>
              <a:rPr lang="ru-RU" sz="1400" dirty="0" smtClean="0">
                <a:solidFill>
                  <a:schemeClr val="dk1"/>
                </a:solidFill>
                <a:latin typeface="Times New Roman" pitchFamily="18" charset="0"/>
                <a:cs typeface="Times New Roman" pitchFamily="18" charset="0"/>
                <a:hlinkClick r:id="rId34" tooltip="Академия Российская"/>
              </a:rPr>
              <a:t>Российской академии</a:t>
            </a:r>
            <a:r>
              <a:rPr lang="ru-RU" sz="1400" dirty="0" smtClean="0">
                <a:solidFill>
                  <a:schemeClr val="dk1"/>
                </a:solidFill>
                <a:latin typeface="Times New Roman" pitchFamily="18" charset="0"/>
                <a:cs typeface="Times New Roman" pitchFamily="18" charset="0"/>
              </a:rPr>
              <a:t> (</a:t>
            </a:r>
            <a:r>
              <a:rPr lang="ru-RU" sz="1400" dirty="0" smtClean="0">
                <a:solidFill>
                  <a:schemeClr val="dk1"/>
                </a:solidFill>
                <a:latin typeface="Times New Roman" pitchFamily="18" charset="0"/>
                <a:cs typeface="Times New Roman" pitchFamily="18" charset="0"/>
                <a:hlinkClick r:id="rId35" tooltip="1783"/>
              </a:rPr>
              <a:t>1783</a:t>
            </a:r>
            <a:r>
              <a:rPr lang="ru-RU" sz="1400" dirty="0" smtClean="0">
                <a:solidFill>
                  <a:schemeClr val="dk1"/>
                </a:solidFill>
                <a:latin typeface="Times New Roman" pitchFamily="18" charset="0"/>
                <a:cs typeface="Times New Roman" pitchFamily="18" charset="0"/>
              </a:rPr>
              <a:t>), один из создателей Академического словаря.</a:t>
            </a:r>
          </a:p>
        </p:txBody>
      </p:sp>
      <p:sp>
        <p:nvSpPr>
          <p:cNvPr id="7" name="Прямоугольник 6"/>
          <p:cNvSpPr/>
          <p:nvPr/>
        </p:nvSpPr>
        <p:spPr>
          <a:xfrm>
            <a:off x="2214546" y="5473005"/>
            <a:ext cx="6929454" cy="138499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ru-RU" sz="1400" dirty="0" smtClean="0">
                <a:solidFill>
                  <a:schemeClr val="dk1"/>
                </a:solidFill>
                <a:latin typeface="Times New Roman" pitchFamily="18" charset="0"/>
                <a:cs typeface="Times New Roman" pitchFamily="18" charset="0"/>
              </a:rPr>
              <a:t>После воцарения </a:t>
            </a:r>
            <a:r>
              <a:rPr lang="ru-RU" sz="1400" dirty="0" smtClean="0">
                <a:solidFill>
                  <a:schemeClr val="dk1"/>
                </a:solidFill>
                <a:latin typeface="Times New Roman" pitchFamily="18" charset="0"/>
                <a:cs typeface="Times New Roman" pitchFamily="18" charset="0"/>
                <a:hlinkClick r:id="rId22" tooltip="Екатерина II"/>
              </a:rPr>
              <a:t>Екатерины II</a:t>
            </a:r>
            <a:r>
              <a:rPr lang="ru-RU" sz="1400" dirty="0" smtClean="0">
                <a:solidFill>
                  <a:schemeClr val="dk1"/>
                </a:solidFill>
                <a:latin typeface="Times New Roman" pitchFamily="18" charset="0"/>
                <a:cs typeface="Times New Roman" pitchFamily="18" charset="0"/>
              </a:rPr>
              <a:t> И. И. Шувалов оказался в опале. С 1763 по </a:t>
            </a:r>
            <a:r>
              <a:rPr lang="ru-RU" sz="1400" dirty="0" smtClean="0">
                <a:solidFill>
                  <a:schemeClr val="dk1"/>
                </a:solidFill>
                <a:latin typeface="Times New Roman" pitchFamily="18" charset="0"/>
                <a:cs typeface="Times New Roman" pitchFamily="18" charset="0"/>
                <a:hlinkClick r:id="rId36" tooltip="1777 год"/>
              </a:rPr>
              <a:t>1777 годы</a:t>
            </a:r>
            <a:r>
              <a:rPr lang="ru-RU" sz="1400" dirty="0" smtClean="0">
                <a:solidFill>
                  <a:schemeClr val="dk1"/>
                </a:solidFill>
                <a:latin typeface="Times New Roman" pitchFamily="18" charset="0"/>
                <a:cs typeface="Times New Roman" pitchFamily="18" charset="0"/>
              </a:rPr>
              <a:t> он находился за границей (официально — в отпуске «по болезни»), выполнял ряд дипломатических и других поручений русского правительства. Попутно занимался собиранием коллекции произведений искусства. Впоследствии передал свою коллекцию Академии художеств и </a:t>
            </a:r>
            <a:r>
              <a:rPr lang="ru-RU" sz="1400" dirty="0" smtClean="0">
                <a:solidFill>
                  <a:schemeClr val="dk1"/>
                </a:solidFill>
                <a:latin typeface="Times New Roman" pitchFamily="18" charset="0"/>
                <a:cs typeface="Times New Roman" pitchFamily="18" charset="0"/>
                <a:hlinkClick r:id="rId37" tooltip="Государственный Эрмитаж"/>
              </a:rPr>
              <a:t>Эрмитажу</a:t>
            </a:r>
            <a:r>
              <a:rPr lang="ru-RU" sz="1400" dirty="0" smtClean="0">
                <a:solidFill>
                  <a:schemeClr val="dk1"/>
                </a:solidFill>
                <a:latin typeface="Times New Roman" pitchFamily="18" charset="0"/>
                <a:cs typeface="Times New Roman" pitchFamily="18" charset="0"/>
              </a:rPr>
              <a:t>. Вернувшись в Россию, в политической жизни активно не участвовал.</a:t>
            </a:r>
          </a:p>
        </p:txBody>
      </p:sp>
      <p:sp>
        <p:nvSpPr>
          <p:cNvPr id="8" name="Управляющая кнопка: назад 7">
            <a:hlinkClick r:id="" action="ppaction://hlinkshowjump?jump=previousslide" highlightClick="1"/>
          </p:cNvPr>
          <p:cNvSpPr/>
          <p:nvPr/>
        </p:nvSpPr>
        <p:spPr>
          <a:xfrm>
            <a:off x="8501090" y="6643710"/>
            <a:ext cx="642910" cy="214290"/>
          </a:xfrm>
          <a:prstGeom prst="actionButtonBackPrevious">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ru-RU"/>
          </a:p>
        </p:txBody>
      </p:sp>
      <p:sp>
        <p:nvSpPr>
          <p:cNvPr id="9" name="Управляющая кнопка: назад 8">
            <a:hlinkClick r:id="" action="ppaction://hlinkshowjump?jump=previousslide" highlightClick="1"/>
          </p:cNvPr>
          <p:cNvSpPr/>
          <p:nvPr/>
        </p:nvSpPr>
        <p:spPr>
          <a:xfrm>
            <a:off x="8501090" y="3714752"/>
            <a:ext cx="642910" cy="214290"/>
          </a:xfrm>
          <a:prstGeom prst="actionButtonBackPrevious">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ru-RU"/>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email"/>
          <a:srcRect/>
          <a:stretch>
            <a:fillRect/>
          </a:stretch>
        </p:blipFill>
        <p:spPr bwMode="auto">
          <a:xfrm>
            <a:off x="0" y="0"/>
            <a:ext cx="1857357" cy="2362457"/>
          </a:xfrm>
          <a:prstGeom prst="rect">
            <a:avLst/>
          </a:prstGeom>
          <a:noFill/>
          <a:ln w="9525">
            <a:noFill/>
            <a:miter lim="800000"/>
            <a:headEnd/>
            <a:tailEnd/>
          </a:ln>
        </p:spPr>
      </p:pic>
      <p:sp>
        <p:nvSpPr>
          <p:cNvPr id="3" name="Прямоугольник 2"/>
          <p:cNvSpPr/>
          <p:nvPr/>
        </p:nvSpPr>
        <p:spPr>
          <a:xfrm>
            <a:off x="1857356" y="0"/>
            <a:ext cx="7286644" cy="954107"/>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ru-RU" sz="1400" b="1" dirty="0" smtClean="0">
                <a:latin typeface="Times New Roman" pitchFamily="18" charset="0"/>
                <a:cs typeface="Times New Roman" pitchFamily="18" charset="0"/>
              </a:rPr>
              <a:t>Семён </a:t>
            </a:r>
            <a:r>
              <a:rPr lang="ru-RU" sz="1400" b="1" dirty="0" err="1" smtClean="0">
                <a:latin typeface="Times New Roman" pitchFamily="18" charset="0"/>
                <a:cs typeface="Times New Roman" pitchFamily="18" charset="0"/>
              </a:rPr>
              <a:t>Рома́нович</a:t>
            </a:r>
            <a:r>
              <a:rPr lang="ru-RU" sz="1400" b="1" dirty="0" smtClean="0">
                <a:latin typeface="Times New Roman" pitchFamily="18" charset="0"/>
                <a:cs typeface="Times New Roman" pitchFamily="18" charset="0"/>
              </a:rPr>
              <a:t> </a:t>
            </a:r>
            <a:r>
              <a:rPr lang="ru-RU" sz="1400" b="1" dirty="0" err="1" smtClean="0">
                <a:latin typeface="Times New Roman" pitchFamily="18" charset="0"/>
                <a:cs typeface="Times New Roman" pitchFamily="18" charset="0"/>
              </a:rPr>
              <a:t>Воронцо́в</a:t>
            </a:r>
            <a:r>
              <a:rPr lang="ru-RU" sz="1400" dirty="0" smtClean="0">
                <a:latin typeface="Times New Roman" pitchFamily="18" charset="0"/>
                <a:cs typeface="Times New Roman" pitchFamily="18" charset="0"/>
              </a:rPr>
              <a:t> (1744—1832) — </a:t>
            </a:r>
            <a:r>
              <a:rPr lang="ru-RU" sz="1400" dirty="0" smtClean="0">
                <a:latin typeface="Times New Roman" pitchFamily="18" charset="0"/>
                <a:cs typeface="Times New Roman" pitchFamily="18" charset="0"/>
                <a:hlinkClick r:id="rId3" tooltip="Граф (титул)"/>
              </a:rPr>
              <a:t>граф</a:t>
            </a:r>
            <a:r>
              <a:rPr lang="ru-RU" sz="1400" dirty="0" smtClean="0">
                <a:latin typeface="Times New Roman" pitchFamily="18" charset="0"/>
                <a:cs typeface="Times New Roman" pitchFamily="18" charset="0"/>
              </a:rPr>
              <a:t>, российский политический деятель и дипломат. Был послом в </a:t>
            </a:r>
            <a:r>
              <a:rPr lang="ru-RU" sz="1400" dirty="0" smtClean="0">
                <a:latin typeface="Times New Roman" pitchFamily="18" charset="0"/>
                <a:cs typeface="Times New Roman" pitchFamily="18" charset="0"/>
                <a:hlinkClick r:id="rId4" tooltip="Италия"/>
              </a:rPr>
              <a:t>Италии</a:t>
            </a:r>
            <a:r>
              <a:rPr lang="ru-RU" sz="1400" dirty="0" smtClean="0">
                <a:latin typeface="Times New Roman" pitchFamily="18" charset="0"/>
                <a:cs typeface="Times New Roman" pitchFamily="18" charset="0"/>
              </a:rPr>
              <a:t>, генерал от инфантерии, кавалер всех российских орденов. В </a:t>
            </a:r>
            <a:r>
              <a:rPr lang="ru-RU" sz="1400" dirty="0" smtClean="0">
                <a:latin typeface="Times New Roman" pitchFamily="18" charset="0"/>
                <a:cs typeface="Times New Roman" pitchFamily="18" charset="0"/>
                <a:hlinkClick r:id="rId5" tooltip="1784"/>
              </a:rPr>
              <a:t>1784</a:t>
            </a:r>
            <a:r>
              <a:rPr lang="ru-RU" sz="1400" dirty="0" smtClean="0">
                <a:latin typeface="Times New Roman" pitchFamily="18" charset="0"/>
                <a:cs typeface="Times New Roman" pitchFamily="18" charset="0"/>
              </a:rPr>
              <a:t> российский посол в </a:t>
            </a:r>
            <a:r>
              <a:rPr lang="ru-RU" sz="1400" dirty="0" smtClean="0">
                <a:latin typeface="Times New Roman" pitchFamily="18" charset="0"/>
                <a:cs typeface="Times New Roman" pitchFamily="18" charset="0"/>
                <a:hlinkClick r:id="rId6" tooltip="Лондон"/>
              </a:rPr>
              <a:t>Лондоне</a:t>
            </a:r>
            <a:r>
              <a:rPr lang="ru-RU" sz="1400" dirty="0" smtClean="0">
                <a:latin typeface="Times New Roman" pitchFamily="18" charset="0"/>
                <a:cs typeface="Times New Roman" pitchFamily="18" charset="0"/>
              </a:rPr>
              <a:t>, женат на Екатерине Алексеевне Сенявиной (скончавшейся в Венеции в </a:t>
            </a:r>
            <a:r>
              <a:rPr lang="ru-RU" sz="1400" dirty="0" smtClean="0">
                <a:latin typeface="Times New Roman" pitchFamily="18" charset="0"/>
                <a:cs typeface="Times New Roman" pitchFamily="18" charset="0"/>
                <a:hlinkClick r:id="rId5" tooltip="1784"/>
              </a:rPr>
              <a:t>1784</a:t>
            </a:r>
            <a:r>
              <a:rPr lang="ru-RU" sz="1400" dirty="0" smtClean="0">
                <a:latin typeface="Times New Roman" pitchFamily="18" charset="0"/>
                <a:cs typeface="Times New Roman" pitchFamily="18" charset="0"/>
              </a:rPr>
              <a:t>).</a:t>
            </a:r>
            <a:endParaRPr lang="ru-RU" sz="1400" dirty="0">
              <a:latin typeface="Times New Roman" pitchFamily="18" charset="0"/>
              <a:cs typeface="Times New Roman" pitchFamily="18" charset="0"/>
            </a:endParaRPr>
          </a:p>
        </p:txBody>
      </p:sp>
      <p:sp>
        <p:nvSpPr>
          <p:cNvPr id="4" name="Прямоугольник 3"/>
          <p:cNvSpPr/>
          <p:nvPr/>
        </p:nvSpPr>
        <p:spPr>
          <a:xfrm>
            <a:off x="1857356" y="1000108"/>
            <a:ext cx="7286644" cy="738664"/>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ru-RU" sz="1400" dirty="0" smtClean="0">
                <a:solidFill>
                  <a:schemeClr val="dk1"/>
                </a:solidFill>
                <a:latin typeface="Times New Roman" pitchFamily="18" charset="0"/>
                <a:cs typeface="Times New Roman" pitchFamily="18" charset="0"/>
              </a:rPr>
              <a:t>Вмешательство в эти дела временщика </a:t>
            </a:r>
            <a:r>
              <a:rPr lang="ru-RU" sz="1400" dirty="0" smtClean="0">
                <a:solidFill>
                  <a:schemeClr val="dk1"/>
                </a:solidFill>
                <a:latin typeface="Times New Roman" pitchFamily="18" charset="0"/>
                <a:cs typeface="Times New Roman" pitchFamily="18" charset="0"/>
                <a:hlinkClick r:id="rId7" tooltip="Зубов, Платон Александрович"/>
              </a:rPr>
              <a:t>Зубова</a:t>
            </a:r>
            <a:r>
              <a:rPr lang="ru-RU" sz="1400" dirty="0" smtClean="0">
                <a:solidFill>
                  <a:schemeClr val="dk1"/>
                </a:solidFill>
                <a:latin typeface="Times New Roman" pitchFamily="18" charset="0"/>
                <a:cs typeface="Times New Roman" pitchFamily="18" charset="0"/>
              </a:rPr>
              <a:t>, прямые, доходившие до резкости ответы посла не только в частных письмах, но и официальных бумагах — способствовали значительному охлаждению к нему императрицы.</a:t>
            </a:r>
          </a:p>
        </p:txBody>
      </p:sp>
      <p:sp>
        <p:nvSpPr>
          <p:cNvPr id="5" name="Прямоугольник 4"/>
          <p:cNvSpPr/>
          <p:nvPr/>
        </p:nvSpPr>
        <p:spPr>
          <a:xfrm>
            <a:off x="1857356" y="1785926"/>
            <a:ext cx="7286644" cy="738664"/>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ru-RU" sz="1400" dirty="0" smtClean="0">
                <a:solidFill>
                  <a:schemeClr val="dk1"/>
                </a:solidFill>
                <a:latin typeface="Times New Roman" pitchFamily="18" charset="0"/>
                <a:cs typeface="Times New Roman" pitchFamily="18" charset="0"/>
              </a:rPr>
              <a:t>С воцарением Павла Воронцов был повышен в звание чрезвычайного и полномочного посла в Лондоне, а в 1797 г. возведён в графское достоинство Российской империи и одарён населёнными имениями в Финляндии</a:t>
            </a:r>
          </a:p>
        </p:txBody>
      </p:sp>
      <p:sp>
        <p:nvSpPr>
          <p:cNvPr id="6" name="Прямоугольник 5"/>
          <p:cNvSpPr/>
          <p:nvPr/>
        </p:nvSpPr>
        <p:spPr>
          <a:xfrm>
            <a:off x="0" y="2571744"/>
            <a:ext cx="9144000" cy="116955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ru-RU" sz="1400" dirty="0" smtClean="0">
                <a:solidFill>
                  <a:schemeClr val="dk1"/>
                </a:solidFill>
                <a:latin typeface="Times New Roman" pitchFamily="18" charset="0"/>
                <a:cs typeface="Times New Roman" pitchFamily="18" charset="0"/>
              </a:rPr>
              <a:t>императором </a:t>
            </a:r>
            <a:r>
              <a:rPr lang="ru-RU" sz="1400" dirty="0" smtClean="0">
                <a:solidFill>
                  <a:schemeClr val="dk1"/>
                </a:solidFill>
                <a:latin typeface="Times New Roman" pitchFamily="18" charset="0"/>
                <a:cs typeface="Times New Roman" pitchFamily="18" charset="0"/>
                <a:hlinkClick r:id="rId8" tooltip="Александр I"/>
              </a:rPr>
              <a:t>Александром I</a:t>
            </a:r>
            <a:r>
              <a:rPr lang="ru-RU" sz="1400" dirty="0" smtClean="0">
                <a:solidFill>
                  <a:schemeClr val="dk1"/>
                </a:solidFill>
                <a:latin typeface="Times New Roman" pitchFamily="18" charset="0"/>
                <a:cs typeface="Times New Roman" pitchFamily="18" charset="0"/>
              </a:rPr>
              <a:t> распоряжение это было отменено и он вновь назначен послом в Лондоне. Через 5 лет усложнившиеся политические события, слабость здоровья и семейные невзгоды, особенно смерть брата </a:t>
            </a:r>
            <a:r>
              <a:rPr lang="ru-RU" sz="1400" dirty="0" smtClean="0">
                <a:solidFill>
                  <a:schemeClr val="dk1"/>
                </a:solidFill>
                <a:latin typeface="Times New Roman" pitchFamily="18" charset="0"/>
                <a:cs typeface="Times New Roman" pitchFamily="18" charset="0"/>
                <a:hlinkClick r:id="rId9" tooltip="Воронцов, Александр Романович"/>
              </a:rPr>
              <a:t>Александра</a:t>
            </a:r>
            <a:r>
              <a:rPr lang="ru-RU" sz="1400" dirty="0" smtClean="0">
                <a:solidFill>
                  <a:schemeClr val="dk1"/>
                </a:solidFill>
                <a:latin typeface="Times New Roman" pitchFamily="18" charset="0"/>
                <a:cs typeface="Times New Roman" pitchFamily="18" charset="0"/>
              </a:rPr>
              <a:t>, заставили Семёна Романовича просить отставки, которая и была ему дана в 1806 г. С этого времени он почти безвыездно прожил в Лондоне до своей кончины, последовавшей в 1832 г., не переставая время от времени, в письмах к друзьям и родным, высказывать свои мнения по поводу внешних и внутренних событий России.</a:t>
            </a:r>
          </a:p>
        </p:txBody>
      </p:sp>
      <p:pic>
        <p:nvPicPr>
          <p:cNvPr id="2051" name="Picture 3"/>
          <p:cNvPicPr>
            <a:picLocks noChangeAspect="1" noChangeArrowheads="1"/>
          </p:cNvPicPr>
          <p:nvPr/>
        </p:nvPicPr>
        <p:blipFill>
          <a:blip r:embed="rId10" cstate="email"/>
          <a:srcRect/>
          <a:stretch>
            <a:fillRect/>
          </a:stretch>
        </p:blipFill>
        <p:spPr bwMode="auto">
          <a:xfrm>
            <a:off x="0" y="3786190"/>
            <a:ext cx="2857496" cy="2857496"/>
          </a:xfrm>
          <a:prstGeom prst="rect">
            <a:avLst/>
          </a:prstGeom>
          <a:noFill/>
          <a:ln w="9525">
            <a:noFill/>
            <a:miter lim="800000"/>
            <a:headEnd/>
            <a:tailEnd/>
          </a:ln>
        </p:spPr>
      </p:pic>
      <p:sp>
        <p:nvSpPr>
          <p:cNvPr id="8" name="Прямоугольник 7"/>
          <p:cNvSpPr/>
          <p:nvPr/>
        </p:nvSpPr>
        <p:spPr>
          <a:xfrm>
            <a:off x="2857488" y="3811012"/>
            <a:ext cx="6286512" cy="3046988"/>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ru-RU" sz="1200" dirty="0" smtClean="0">
                <a:solidFill>
                  <a:schemeClr val="dk1"/>
                </a:solidFill>
                <a:latin typeface="Times New Roman" pitchFamily="18" charset="0"/>
                <a:cs typeface="Times New Roman" pitchFamily="18" charset="0"/>
              </a:rPr>
              <a:t>В 1791-1797 годах </a:t>
            </a:r>
            <a:r>
              <a:rPr lang="ru-RU" sz="1200" dirty="0" smtClean="0">
                <a:solidFill>
                  <a:schemeClr val="dk1"/>
                </a:solidFill>
                <a:latin typeface="Times New Roman" pitchFamily="18" charset="0"/>
                <a:cs typeface="Times New Roman" pitchFamily="18" charset="0"/>
                <a:hlinkClick r:id="rId11" tooltip="Иван Долгорукий"/>
              </a:rPr>
              <a:t>Иван Долгорукий</a:t>
            </a:r>
            <a:r>
              <a:rPr lang="ru-RU" sz="1200" dirty="0" smtClean="0">
                <a:solidFill>
                  <a:schemeClr val="dk1"/>
                </a:solidFill>
                <a:latin typeface="Times New Roman" pitchFamily="18" charset="0"/>
                <a:cs typeface="Times New Roman" pitchFamily="18" charset="0"/>
              </a:rPr>
              <a:t> служил в Пензе вице-губернатором. Принимал участие в устройстве гражданской и уголовной палат, в совершенствовании системы откупов и управления казёнными экономиями. Он ввёл казённое содержание детей бедных дворян в учебных заведениях. Службу князь Иван сочетал с литературной и театральной деятельностью. В Пензе Долгорукий создал "философическую оду" "Камин в Пензе", первоначально отпечатанную в частной типографии Н.Е. </a:t>
            </a:r>
            <a:r>
              <a:rPr lang="ru-RU" sz="1200" dirty="0" err="1" smtClean="0">
                <a:solidFill>
                  <a:schemeClr val="dk1"/>
                </a:solidFill>
                <a:latin typeface="Times New Roman" pitchFamily="18" charset="0"/>
                <a:cs typeface="Times New Roman" pitchFamily="18" charset="0"/>
              </a:rPr>
              <a:t>Струйского</a:t>
            </a:r>
            <a:r>
              <a:rPr lang="ru-RU" sz="1200" dirty="0" smtClean="0">
                <a:solidFill>
                  <a:schemeClr val="dk1"/>
                </a:solidFill>
                <a:latin typeface="Times New Roman" pitchFamily="18" charset="0"/>
                <a:cs typeface="Times New Roman" pitchFamily="18" charset="0"/>
              </a:rPr>
              <a:t>, стихотворные послания "К швейцару", "К судьбе", вошедшие в сборник "Бытие сердца моего, или Стихотворения князя Ивана Михайловича Долгорукого" (1802).</a:t>
            </a:r>
          </a:p>
          <a:p>
            <a:r>
              <a:rPr lang="ru-RU" sz="1200" dirty="0" smtClean="0">
                <a:solidFill>
                  <a:schemeClr val="dk1"/>
                </a:solidFill>
                <a:latin typeface="Times New Roman" pitchFamily="18" charset="0"/>
                <a:cs typeface="Times New Roman" pitchFamily="18" charset="0"/>
              </a:rPr>
              <a:t>Иван Михайлович оставил мемуары "Капище сердца моего, или словарь всех тех лиц, с коими я был в разных отношениях в течение моей жизни". Некоторые главы книги посвящены Пензе, Рамзаю, Бессонове, Рузаевке. В "Журнале путешествия из Москвы в Нижний 1813 г." отдельную главу Долгорукий посвятил Пензенской губернии, назвав её "</a:t>
            </a:r>
            <a:r>
              <a:rPr lang="ru-RU" sz="1200" dirty="0" err="1" smtClean="0">
                <a:solidFill>
                  <a:schemeClr val="dk1"/>
                </a:solidFill>
                <a:latin typeface="Times New Roman" pitchFamily="18" charset="0"/>
                <a:cs typeface="Times New Roman" pitchFamily="18" charset="0"/>
              </a:rPr>
              <a:t>Плодоноснейшим</a:t>
            </a:r>
            <a:r>
              <a:rPr lang="ru-RU" sz="1200" dirty="0" smtClean="0">
                <a:solidFill>
                  <a:schemeClr val="dk1"/>
                </a:solidFill>
                <a:latin typeface="Times New Roman" pitchFamily="18" charset="0"/>
                <a:cs typeface="Times New Roman" pitchFamily="18" charset="0"/>
              </a:rPr>
              <a:t> краем нашего Царства".</a:t>
            </a:r>
          </a:p>
          <a:p>
            <a:r>
              <a:rPr lang="ru-RU" sz="1200" dirty="0" smtClean="0">
                <a:solidFill>
                  <a:schemeClr val="dk1"/>
                </a:solidFill>
                <a:latin typeface="Times New Roman" pitchFamily="18" charset="0"/>
                <a:cs typeface="Times New Roman" pitchFamily="18" charset="0"/>
              </a:rPr>
              <a:t>В Пензе по инициативе князя Долгорукого возник первый театр "благородных любителей", для него было построено здание, где с 24 ноября 1493 года местные дворяне ставили спектакли.</a:t>
            </a:r>
          </a:p>
        </p:txBody>
      </p:sp>
      <p:sp>
        <p:nvSpPr>
          <p:cNvPr id="9" name="Управляющая кнопка: назад 8">
            <a:hlinkClick r:id="rId12" action="ppaction://hlinksldjump" highlightClick="1"/>
          </p:cNvPr>
          <p:cNvSpPr/>
          <p:nvPr/>
        </p:nvSpPr>
        <p:spPr>
          <a:xfrm>
            <a:off x="8286776" y="6643710"/>
            <a:ext cx="857224" cy="214290"/>
          </a:xfrm>
          <a:prstGeom prst="actionButtonBackPrevious">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ru-RU"/>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email"/>
          <a:srcRect/>
          <a:stretch>
            <a:fillRect/>
          </a:stretch>
        </p:blipFill>
        <p:spPr bwMode="auto">
          <a:xfrm>
            <a:off x="0" y="0"/>
            <a:ext cx="1071538" cy="1309657"/>
          </a:xfrm>
          <a:prstGeom prst="rect">
            <a:avLst/>
          </a:prstGeom>
          <a:noFill/>
          <a:ln w="9525">
            <a:noFill/>
            <a:miter lim="800000"/>
            <a:headEnd/>
            <a:tailEnd/>
          </a:ln>
        </p:spPr>
      </p:pic>
      <p:sp>
        <p:nvSpPr>
          <p:cNvPr id="3" name="Прямоугольник 2"/>
          <p:cNvSpPr/>
          <p:nvPr/>
        </p:nvSpPr>
        <p:spPr>
          <a:xfrm>
            <a:off x="1071538" y="0"/>
            <a:ext cx="8072462" cy="138499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ru-RU" sz="1400" b="1" dirty="0" smtClean="0">
                <a:latin typeface="Times New Roman" pitchFamily="18" charset="0"/>
                <a:cs typeface="Times New Roman" pitchFamily="18" charset="0"/>
              </a:rPr>
              <a:t>Архиепископ </a:t>
            </a:r>
            <a:r>
              <a:rPr lang="ru-RU" sz="1400" b="1" dirty="0" err="1" smtClean="0">
                <a:latin typeface="Times New Roman" pitchFamily="18" charset="0"/>
                <a:cs typeface="Times New Roman" pitchFamily="18" charset="0"/>
              </a:rPr>
              <a:t>Феофа́н</a:t>
            </a:r>
            <a:r>
              <a:rPr lang="ru-RU" sz="1400" dirty="0" smtClean="0">
                <a:latin typeface="Times New Roman" pitchFamily="18" charset="0"/>
                <a:cs typeface="Times New Roman" pitchFamily="18" charset="0"/>
              </a:rPr>
              <a:t> (в миру — </a:t>
            </a:r>
            <a:r>
              <a:rPr lang="ru-RU" sz="1400" b="1" dirty="0" err="1" smtClean="0">
                <a:latin typeface="Times New Roman" pitchFamily="18" charset="0"/>
                <a:cs typeface="Times New Roman" pitchFamily="18" charset="0"/>
              </a:rPr>
              <a:t>Елеазар</a:t>
            </a:r>
            <a:r>
              <a:rPr lang="ru-RU" sz="1400" b="1" dirty="0" smtClean="0">
                <a:latin typeface="Times New Roman" pitchFamily="18" charset="0"/>
                <a:cs typeface="Times New Roman" pitchFamily="18" charset="0"/>
              </a:rPr>
              <a:t> Прокопович</a:t>
            </a:r>
            <a:r>
              <a:rPr lang="ru-RU" sz="1400" dirty="0" smtClean="0">
                <a:latin typeface="Times New Roman" pitchFamily="18" charset="0"/>
                <a:cs typeface="Times New Roman" pitchFamily="18" charset="0"/>
              </a:rPr>
              <a:t>; </a:t>
            </a:r>
            <a:r>
              <a:rPr lang="ru-RU" sz="1400" dirty="0" smtClean="0">
                <a:latin typeface="Times New Roman" pitchFamily="18" charset="0"/>
                <a:cs typeface="Times New Roman" pitchFamily="18" charset="0"/>
                <a:hlinkClick r:id="rId3" tooltip="18 июня"/>
              </a:rPr>
              <a:t>8 (18) июня</a:t>
            </a:r>
            <a:r>
              <a:rPr lang="ru-RU" sz="1400" dirty="0" smtClean="0">
                <a:latin typeface="Times New Roman" pitchFamily="18" charset="0"/>
                <a:cs typeface="Times New Roman" pitchFamily="18" charset="0"/>
              </a:rPr>
              <a:t> </a:t>
            </a:r>
            <a:r>
              <a:rPr lang="ru-RU" sz="1400" dirty="0" smtClean="0">
                <a:latin typeface="Times New Roman" pitchFamily="18" charset="0"/>
                <a:cs typeface="Times New Roman" pitchFamily="18" charset="0"/>
                <a:hlinkClick r:id="rId4" tooltip="1681"/>
              </a:rPr>
              <a:t>1681</a:t>
            </a:r>
            <a:r>
              <a:rPr lang="ru-RU" sz="1400" dirty="0" smtClean="0">
                <a:latin typeface="Times New Roman" pitchFamily="18" charset="0"/>
                <a:cs typeface="Times New Roman" pitchFamily="18" charset="0"/>
              </a:rPr>
              <a:t>, </a:t>
            </a:r>
            <a:r>
              <a:rPr lang="ru-RU" sz="1400" dirty="0" smtClean="0">
                <a:latin typeface="Times New Roman" pitchFamily="18" charset="0"/>
                <a:cs typeface="Times New Roman" pitchFamily="18" charset="0"/>
                <a:hlinkClick r:id="rId5" tooltip="Киев"/>
              </a:rPr>
              <a:t>Киев</a:t>
            </a:r>
            <a:r>
              <a:rPr lang="ru-RU" sz="1400" dirty="0" smtClean="0">
                <a:latin typeface="Times New Roman" pitchFamily="18" charset="0"/>
                <a:cs typeface="Times New Roman" pitchFamily="18" charset="0"/>
              </a:rPr>
              <a:t> — </a:t>
            </a:r>
            <a:r>
              <a:rPr lang="ru-RU" sz="1400" dirty="0" smtClean="0">
                <a:latin typeface="Times New Roman" pitchFamily="18" charset="0"/>
                <a:cs typeface="Times New Roman" pitchFamily="18" charset="0"/>
                <a:hlinkClick r:id="rId6" tooltip="19 сентября"/>
              </a:rPr>
              <a:t>8 (19) сентября</a:t>
            </a:r>
            <a:r>
              <a:rPr lang="ru-RU" sz="1400" dirty="0" smtClean="0">
                <a:latin typeface="Times New Roman" pitchFamily="18" charset="0"/>
                <a:cs typeface="Times New Roman" pitchFamily="18" charset="0"/>
              </a:rPr>
              <a:t> </a:t>
            </a:r>
            <a:r>
              <a:rPr lang="ru-RU" sz="1400" dirty="0" smtClean="0">
                <a:latin typeface="Times New Roman" pitchFamily="18" charset="0"/>
                <a:cs typeface="Times New Roman" pitchFamily="18" charset="0"/>
                <a:hlinkClick r:id="rId7" tooltip="1736"/>
              </a:rPr>
              <a:t>1736</a:t>
            </a:r>
            <a:r>
              <a:rPr lang="ru-RU" sz="1400" dirty="0" smtClean="0">
                <a:latin typeface="Times New Roman" pitchFamily="18" charset="0"/>
                <a:cs typeface="Times New Roman" pitchFamily="18" charset="0"/>
              </a:rPr>
              <a:t>, </a:t>
            </a:r>
            <a:r>
              <a:rPr lang="ru-RU" sz="1400" dirty="0" smtClean="0">
                <a:latin typeface="Times New Roman" pitchFamily="18" charset="0"/>
                <a:cs typeface="Times New Roman" pitchFamily="18" charset="0"/>
                <a:hlinkClick r:id="rId8" tooltip="Санкт-Петербург"/>
              </a:rPr>
              <a:t>Санкт-Петербург</a:t>
            </a:r>
            <a:r>
              <a:rPr lang="ru-RU" sz="1400" dirty="0" smtClean="0">
                <a:latin typeface="Times New Roman" pitchFamily="18" charset="0"/>
                <a:cs typeface="Times New Roman" pitchFamily="18" charset="0"/>
              </a:rPr>
              <a:t>) — </a:t>
            </a:r>
            <a:r>
              <a:rPr lang="ru-RU" sz="1400" dirty="0" smtClean="0">
                <a:latin typeface="Times New Roman" pitchFamily="18" charset="0"/>
                <a:cs typeface="Times New Roman" pitchFamily="18" charset="0"/>
                <a:hlinkClick r:id="rId9" tooltip="Епископ"/>
              </a:rPr>
              <a:t>епископ</a:t>
            </a:r>
            <a:r>
              <a:rPr lang="ru-RU" sz="1400" dirty="0" smtClean="0">
                <a:latin typeface="Times New Roman" pitchFamily="18" charset="0"/>
                <a:cs typeface="Times New Roman" pitchFamily="18" charset="0"/>
              </a:rPr>
              <a:t> </a:t>
            </a:r>
            <a:r>
              <a:rPr lang="ru-RU" sz="1400" dirty="0" smtClean="0">
                <a:latin typeface="Times New Roman" pitchFamily="18" charset="0"/>
                <a:cs typeface="Times New Roman" pitchFamily="18" charset="0"/>
                <a:hlinkClick r:id="rId10" tooltip="Православная Российская Церковь"/>
              </a:rPr>
              <a:t>Православной Российской Церкви</a:t>
            </a:r>
            <a:r>
              <a:rPr lang="ru-RU" sz="1400" dirty="0" smtClean="0">
                <a:latin typeface="Times New Roman" pitchFamily="18" charset="0"/>
                <a:cs typeface="Times New Roman" pitchFamily="18" charset="0"/>
              </a:rPr>
              <a:t>; с 25 июня </a:t>
            </a:r>
            <a:r>
              <a:rPr lang="ru-RU" sz="1400" dirty="0" smtClean="0">
                <a:latin typeface="Times New Roman" pitchFamily="18" charset="0"/>
                <a:cs typeface="Times New Roman" pitchFamily="18" charset="0"/>
                <a:hlinkClick r:id="rId11" tooltip="1725 год"/>
              </a:rPr>
              <a:t>1725 года</a:t>
            </a:r>
            <a:r>
              <a:rPr lang="ru-RU" sz="1400" dirty="0" smtClean="0">
                <a:latin typeface="Times New Roman" pitchFamily="18" charset="0"/>
                <a:cs typeface="Times New Roman" pitchFamily="18" charset="0"/>
              </a:rPr>
              <a:t> архиепископ </a:t>
            </a:r>
            <a:r>
              <a:rPr lang="ru-RU" sz="1400" dirty="0" smtClean="0">
                <a:latin typeface="Times New Roman" pitchFamily="18" charset="0"/>
                <a:cs typeface="Times New Roman" pitchFamily="18" charset="0"/>
                <a:hlinkClick r:id="rId12" tooltip="Новгородская епархия"/>
              </a:rPr>
              <a:t>Новгородский</a:t>
            </a:r>
            <a:r>
              <a:rPr lang="ru-RU" sz="1400" dirty="0" smtClean="0">
                <a:latin typeface="Times New Roman" pitchFamily="18" charset="0"/>
                <a:cs typeface="Times New Roman" pitchFamily="18" charset="0"/>
              </a:rPr>
              <a:t>. С 25 января 1721 года — первый вице-президент </a:t>
            </a:r>
            <a:r>
              <a:rPr lang="ru-RU" sz="1400" dirty="0" smtClean="0">
                <a:latin typeface="Times New Roman" pitchFamily="18" charset="0"/>
                <a:cs typeface="Times New Roman" pitchFamily="18" charset="0"/>
                <a:hlinkClick r:id="rId13" tooltip="Священный синод"/>
              </a:rPr>
              <a:t>Святейшего Синода</a:t>
            </a:r>
            <a:r>
              <a:rPr lang="ru-RU" sz="1400" dirty="0" smtClean="0">
                <a:latin typeface="Times New Roman" pitchFamily="18" charset="0"/>
                <a:cs typeface="Times New Roman" pitchFamily="18" charset="0"/>
              </a:rPr>
              <a:t> (и по смерти </a:t>
            </a:r>
            <a:r>
              <a:rPr lang="ru-RU" sz="1400" dirty="0" smtClean="0">
                <a:latin typeface="Times New Roman" pitchFamily="18" charset="0"/>
                <a:cs typeface="Times New Roman" pitchFamily="18" charset="0"/>
                <a:hlinkClick r:id="rId14" tooltip="Стефан Яворский"/>
              </a:rPr>
              <a:t>Стефана Яворского</a:t>
            </a:r>
            <a:r>
              <a:rPr lang="ru-RU" sz="1400" dirty="0" smtClean="0">
                <a:latin typeface="Times New Roman" pitchFamily="18" charset="0"/>
                <a:cs typeface="Times New Roman" pitchFamily="18" charset="0"/>
              </a:rPr>
              <a:t> — его фактический руководитель), с 15 июля </a:t>
            </a:r>
            <a:r>
              <a:rPr lang="ru-RU" sz="1400" dirty="0" smtClean="0">
                <a:latin typeface="Times New Roman" pitchFamily="18" charset="0"/>
                <a:cs typeface="Times New Roman" pitchFamily="18" charset="0"/>
                <a:hlinkClick r:id="rId15" tooltip="1726 год"/>
              </a:rPr>
              <a:t>1726 года</a:t>
            </a:r>
            <a:r>
              <a:rPr lang="ru-RU" sz="1400" dirty="0" smtClean="0">
                <a:latin typeface="Times New Roman" pitchFamily="18" charset="0"/>
                <a:cs typeface="Times New Roman" pitchFamily="18" charset="0"/>
              </a:rPr>
              <a:t> — первенствующий член Синода.</a:t>
            </a:r>
          </a:p>
          <a:p>
            <a:r>
              <a:rPr lang="ru-RU" sz="1400" dirty="0" smtClean="0">
                <a:latin typeface="Times New Roman" pitchFamily="18" charset="0"/>
                <a:cs typeface="Times New Roman" pitchFamily="18" charset="0"/>
                <a:hlinkClick r:id="rId16" tooltip="Проповедник"/>
              </a:rPr>
              <a:t>Проповедник</a:t>
            </a:r>
            <a:r>
              <a:rPr lang="ru-RU" sz="1400" dirty="0" smtClean="0">
                <a:latin typeface="Times New Roman" pitchFamily="18" charset="0"/>
                <a:cs typeface="Times New Roman" pitchFamily="18" charset="0"/>
              </a:rPr>
              <a:t> и государственный деятель, публицист, поэт, сподвижник </a:t>
            </a:r>
            <a:r>
              <a:rPr lang="ru-RU" sz="1400" dirty="0" smtClean="0">
                <a:latin typeface="Times New Roman" pitchFamily="18" charset="0"/>
                <a:cs typeface="Times New Roman" pitchFamily="18" charset="0"/>
                <a:hlinkClick r:id="rId17" tooltip="Пётр I"/>
              </a:rPr>
              <a:t>Петра I</a:t>
            </a:r>
            <a:r>
              <a:rPr lang="ru-RU" sz="1400" dirty="0" smtClean="0">
                <a:latin typeface="Times New Roman" pitchFamily="18" charset="0"/>
                <a:cs typeface="Times New Roman" pitchFamily="18" charset="0"/>
              </a:rPr>
              <a:t>.</a:t>
            </a:r>
            <a:endParaRPr lang="ru-RU" sz="1400" dirty="0">
              <a:latin typeface="Times New Roman" pitchFamily="18" charset="0"/>
              <a:cs typeface="Times New Roman" pitchFamily="18" charset="0"/>
            </a:endParaRPr>
          </a:p>
        </p:txBody>
      </p:sp>
      <p:pic>
        <p:nvPicPr>
          <p:cNvPr id="4" name="Picture 4"/>
          <p:cNvPicPr>
            <a:picLocks noChangeAspect="1" noChangeArrowheads="1"/>
          </p:cNvPicPr>
          <p:nvPr/>
        </p:nvPicPr>
        <p:blipFill>
          <a:blip r:embed="rId18" cstate="email"/>
          <a:srcRect/>
          <a:stretch>
            <a:fillRect/>
          </a:stretch>
        </p:blipFill>
        <p:spPr bwMode="auto">
          <a:xfrm>
            <a:off x="0" y="1357299"/>
            <a:ext cx="1431426" cy="1643073"/>
          </a:xfrm>
          <a:prstGeom prst="rect">
            <a:avLst/>
          </a:prstGeom>
          <a:noFill/>
          <a:ln w="9525">
            <a:noFill/>
            <a:miter lim="800000"/>
            <a:headEnd/>
            <a:tailEnd/>
          </a:ln>
        </p:spPr>
      </p:pic>
      <p:sp>
        <p:nvSpPr>
          <p:cNvPr id="5" name="Прямоугольник 4"/>
          <p:cNvSpPr/>
          <p:nvPr/>
        </p:nvSpPr>
        <p:spPr>
          <a:xfrm>
            <a:off x="1428728" y="1357298"/>
            <a:ext cx="7715272" cy="954107"/>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ru-RU" sz="1400" b="1" dirty="0" smtClean="0">
                <a:solidFill>
                  <a:schemeClr val="dk1"/>
                </a:solidFill>
                <a:latin typeface="Times New Roman" pitchFamily="18" charset="0"/>
                <a:cs typeface="Times New Roman" pitchFamily="18" charset="0"/>
              </a:rPr>
              <a:t>Павел Иванович Ягужинский </a:t>
            </a:r>
            <a:r>
              <a:rPr lang="ru-RU" sz="1400" dirty="0" smtClean="0">
                <a:solidFill>
                  <a:schemeClr val="dk1"/>
                </a:solidFill>
                <a:latin typeface="Times New Roman" pitchFamily="18" charset="0"/>
                <a:cs typeface="Times New Roman" pitchFamily="18" charset="0"/>
              </a:rPr>
              <a:t>(</a:t>
            </a:r>
            <a:r>
              <a:rPr lang="ru-RU" sz="1400" dirty="0" err="1" smtClean="0">
                <a:solidFill>
                  <a:schemeClr val="dk1"/>
                </a:solidFill>
                <a:latin typeface="Times New Roman" pitchFamily="18" charset="0"/>
                <a:cs typeface="Times New Roman" pitchFamily="18" charset="0"/>
              </a:rPr>
              <a:t>Ягушинский</a:t>
            </a:r>
            <a:r>
              <a:rPr lang="ru-RU" sz="1400" dirty="0" smtClean="0">
                <a:solidFill>
                  <a:schemeClr val="dk1"/>
                </a:solidFill>
                <a:latin typeface="Times New Roman" pitchFamily="18" charset="0"/>
                <a:cs typeface="Times New Roman" pitchFamily="18" charset="0"/>
              </a:rPr>
              <a:t>) (</a:t>
            </a:r>
            <a:r>
              <a:rPr lang="ru-RU" sz="1400" dirty="0" smtClean="0">
                <a:solidFill>
                  <a:schemeClr val="dk1"/>
                </a:solidFill>
                <a:latin typeface="Times New Roman" pitchFamily="18" charset="0"/>
                <a:cs typeface="Times New Roman" pitchFamily="18" charset="0"/>
                <a:hlinkClick r:id="rId19" tooltip="1683"/>
              </a:rPr>
              <a:t>1683</a:t>
            </a:r>
            <a:r>
              <a:rPr lang="ru-RU" sz="1400" dirty="0" smtClean="0">
                <a:solidFill>
                  <a:schemeClr val="dk1"/>
                </a:solidFill>
                <a:latin typeface="Times New Roman" pitchFamily="18" charset="0"/>
                <a:cs typeface="Times New Roman" pitchFamily="18" charset="0"/>
              </a:rPr>
              <a:t>, </a:t>
            </a:r>
            <a:r>
              <a:rPr lang="ru-RU" sz="1400" dirty="0" smtClean="0">
                <a:solidFill>
                  <a:schemeClr val="dk1"/>
                </a:solidFill>
                <a:latin typeface="Times New Roman" pitchFamily="18" charset="0"/>
                <a:cs typeface="Times New Roman" pitchFamily="18" charset="0"/>
                <a:hlinkClick r:id="rId20" tooltip="Великое Княжество Литовское"/>
              </a:rPr>
              <a:t>Великое Княжество Литовское</a:t>
            </a:r>
            <a:r>
              <a:rPr lang="ru-RU" sz="1400" dirty="0" smtClean="0">
                <a:solidFill>
                  <a:schemeClr val="dk1"/>
                </a:solidFill>
                <a:latin typeface="Times New Roman" pitchFamily="18" charset="0"/>
                <a:cs typeface="Times New Roman" pitchFamily="18" charset="0"/>
              </a:rPr>
              <a:t> - </a:t>
            </a:r>
            <a:r>
              <a:rPr lang="ru-RU" sz="1400" dirty="0" smtClean="0">
                <a:solidFill>
                  <a:schemeClr val="dk1"/>
                </a:solidFill>
                <a:latin typeface="Times New Roman" pitchFamily="18" charset="0"/>
                <a:cs typeface="Times New Roman" pitchFamily="18" charset="0"/>
                <a:hlinkClick r:id="rId21" tooltip="6 апреля"/>
              </a:rPr>
              <a:t>6 апреля</a:t>
            </a:r>
            <a:r>
              <a:rPr lang="ru-RU" sz="1400" dirty="0" smtClean="0">
                <a:solidFill>
                  <a:schemeClr val="dk1"/>
                </a:solidFill>
                <a:latin typeface="Times New Roman" pitchFamily="18" charset="0"/>
                <a:cs typeface="Times New Roman" pitchFamily="18" charset="0"/>
              </a:rPr>
              <a:t> </a:t>
            </a:r>
            <a:r>
              <a:rPr lang="ru-RU" sz="1400" dirty="0" smtClean="0">
                <a:solidFill>
                  <a:schemeClr val="dk1"/>
                </a:solidFill>
                <a:latin typeface="Times New Roman" pitchFamily="18" charset="0"/>
                <a:cs typeface="Times New Roman" pitchFamily="18" charset="0"/>
                <a:hlinkClick r:id="rId7" tooltip="1736"/>
              </a:rPr>
              <a:t>1736</a:t>
            </a:r>
            <a:r>
              <a:rPr lang="ru-RU" sz="1400" dirty="0" smtClean="0">
                <a:solidFill>
                  <a:schemeClr val="dk1"/>
                </a:solidFill>
                <a:latin typeface="Times New Roman" pitchFamily="18" charset="0"/>
                <a:cs typeface="Times New Roman" pitchFamily="18" charset="0"/>
              </a:rPr>
              <a:t>, </a:t>
            </a:r>
            <a:r>
              <a:rPr lang="ru-RU" sz="1400" dirty="0" smtClean="0">
                <a:solidFill>
                  <a:schemeClr val="dk1"/>
                </a:solidFill>
                <a:latin typeface="Times New Roman" pitchFamily="18" charset="0"/>
                <a:cs typeface="Times New Roman" pitchFamily="18" charset="0"/>
                <a:hlinkClick r:id="rId8" tooltip="Санкт-Петербург"/>
              </a:rPr>
              <a:t>Санкт-Петербург</a:t>
            </a:r>
            <a:r>
              <a:rPr lang="ru-RU" sz="1400" dirty="0" smtClean="0">
                <a:solidFill>
                  <a:schemeClr val="dk1"/>
                </a:solidFill>
                <a:latin typeface="Times New Roman" pitchFamily="18" charset="0"/>
                <a:cs typeface="Times New Roman" pitchFamily="18" charset="0"/>
              </a:rPr>
              <a:t>) — граф, генерал-аншеф, русский государственный деятель и дипломат, сподвижник Петра I.</a:t>
            </a:r>
          </a:p>
          <a:p>
            <a:r>
              <a:rPr lang="ru-RU" sz="1400" dirty="0" smtClean="0">
                <a:solidFill>
                  <a:schemeClr val="dk1"/>
                </a:solidFill>
                <a:latin typeface="Times New Roman" pitchFamily="18" charset="0"/>
                <a:cs typeface="Times New Roman" pitchFamily="18" charset="0"/>
              </a:rPr>
              <a:t>Сын органиста, выходца из Литвы.</a:t>
            </a:r>
          </a:p>
        </p:txBody>
      </p:sp>
      <p:sp>
        <p:nvSpPr>
          <p:cNvPr id="3075" name="Rectangle 3"/>
          <p:cNvSpPr>
            <a:spLocks noChangeArrowheads="1"/>
          </p:cNvSpPr>
          <p:nvPr/>
        </p:nvSpPr>
        <p:spPr bwMode="auto">
          <a:xfrm>
            <a:off x="1428728" y="2357430"/>
            <a:ext cx="7715272" cy="523220"/>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ru-RU" sz="1400" dirty="0" smtClean="0">
                <a:solidFill>
                  <a:schemeClr val="dk1"/>
                </a:solidFill>
                <a:latin typeface="Times New Roman" pitchFamily="18" charset="0"/>
                <a:cs typeface="Times New Roman" pitchFamily="18" charset="0"/>
              </a:rPr>
              <a:t>В 1701 стал известен Петру I и принял Православие, в 1722 Петр назначил </a:t>
            </a:r>
            <a:r>
              <a:rPr lang="ru-RU" sz="1400" dirty="0" err="1" smtClean="0">
                <a:solidFill>
                  <a:schemeClr val="dk1"/>
                </a:solidFill>
                <a:latin typeface="Times New Roman" pitchFamily="18" charset="0"/>
                <a:cs typeface="Times New Roman" pitchFamily="18" charset="0"/>
              </a:rPr>
              <a:t>Ягужинского</a:t>
            </a:r>
            <a:r>
              <a:rPr lang="ru-RU" sz="1400" dirty="0" smtClean="0">
                <a:solidFill>
                  <a:schemeClr val="dk1"/>
                </a:solidFill>
                <a:latin typeface="Times New Roman" pitchFamily="18" charset="0"/>
                <a:cs typeface="Times New Roman" pitchFamily="18" charset="0"/>
              </a:rPr>
              <a:t> генерал-прокурором в Сенат, «своим оком», как выражался царь. </a:t>
            </a:r>
          </a:p>
        </p:txBody>
      </p:sp>
      <p:sp>
        <p:nvSpPr>
          <p:cNvPr id="8" name="Прямоугольник 7"/>
          <p:cNvSpPr/>
          <p:nvPr/>
        </p:nvSpPr>
        <p:spPr>
          <a:xfrm>
            <a:off x="0" y="3000372"/>
            <a:ext cx="9144000" cy="203132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ru-RU" sz="1400" dirty="0" smtClean="0">
                <a:solidFill>
                  <a:schemeClr val="dk1"/>
                </a:solidFill>
                <a:latin typeface="Times New Roman" pitchFamily="18" charset="0"/>
                <a:cs typeface="Times New Roman" pitchFamily="18" charset="0"/>
              </a:rPr>
              <a:t>В январе 1730 принял участие в заговоре </a:t>
            </a:r>
            <a:r>
              <a:rPr lang="ru-RU" sz="1400" dirty="0" err="1" smtClean="0">
                <a:solidFill>
                  <a:schemeClr val="dk1"/>
                </a:solidFill>
                <a:latin typeface="Times New Roman" pitchFamily="18" charset="0"/>
                <a:cs typeface="Times New Roman" pitchFamily="18" charset="0"/>
              </a:rPr>
              <a:t>верховников</a:t>
            </a:r>
            <a:r>
              <a:rPr lang="ru-RU" sz="1400" dirty="0" smtClean="0">
                <a:solidFill>
                  <a:schemeClr val="dk1"/>
                </a:solidFill>
                <a:latin typeface="Times New Roman" pitchFamily="18" charset="0"/>
                <a:cs typeface="Times New Roman" pitchFamily="18" charset="0"/>
              </a:rPr>
              <a:t>, но затем известил императрицу Анну Ивановну о заговоре и дал ей совет отречься от кондиций, ограничивавших ее власть. По решению Верховного тайного совета Ягужинский был арестован, но вскоре освобожден. Ягужинский назначен послом в Берлин. В инструкции говорилось, что назначение </a:t>
            </a:r>
            <a:r>
              <a:rPr lang="ru-RU" sz="1400" dirty="0" err="1" smtClean="0">
                <a:solidFill>
                  <a:schemeClr val="dk1"/>
                </a:solidFill>
                <a:latin typeface="Times New Roman" pitchFamily="18" charset="0"/>
                <a:cs typeface="Times New Roman" pitchFamily="18" charset="0"/>
              </a:rPr>
              <a:t>Ягужинского</a:t>
            </a:r>
            <a:r>
              <a:rPr lang="ru-RU" sz="1400" dirty="0" smtClean="0">
                <a:solidFill>
                  <a:schemeClr val="dk1"/>
                </a:solidFill>
                <a:latin typeface="Times New Roman" pitchFamily="18" charset="0"/>
                <a:cs typeface="Times New Roman" pitchFamily="18" charset="0"/>
              </a:rPr>
              <a:t> последовало именно потому, что императрица решила «иметь при дворе королевского величества Прусского ради лучшего предостережения высоких своих интересов знатную персону». Однако в 1732 </a:t>
            </a:r>
            <a:r>
              <a:rPr lang="ru-RU" sz="1400" dirty="0" err="1" smtClean="0">
                <a:solidFill>
                  <a:schemeClr val="dk1"/>
                </a:solidFill>
                <a:latin typeface="Times New Roman" pitchFamily="18" charset="0"/>
                <a:cs typeface="Times New Roman" pitchFamily="18" charset="0"/>
              </a:rPr>
              <a:t>Ягужинского</a:t>
            </a:r>
            <a:r>
              <a:rPr lang="ru-RU" sz="1400" dirty="0" smtClean="0">
                <a:solidFill>
                  <a:schemeClr val="dk1"/>
                </a:solidFill>
                <a:latin typeface="Times New Roman" pitchFamily="18" charset="0"/>
                <a:cs typeface="Times New Roman" pitchFamily="18" charset="0"/>
              </a:rPr>
              <a:t> лишили должности </a:t>
            </a:r>
            <a:r>
              <a:rPr lang="ru-RU" sz="1400" dirty="0" err="1" smtClean="0">
                <a:solidFill>
                  <a:schemeClr val="dk1"/>
                </a:solidFill>
                <a:latin typeface="Times New Roman" pitchFamily="18" charset="0"/>
                <a:cs typeface="Times New Roman" pitchFamily="18" charset="0"/>
              </a:rPr>
              <a:t>обер-шталмейстера</a:t>
            </a:r>
            <a:r>
              <a:rPr lang="ru-RU" sz="1400" dirty="0" smtClean="0">
                <a:solidFill>
                  <a:schemeClr val="dk1"/>
                </a:solidFill>
                <a:latin typeface="Times New Roman" pitchFamily="18" charset="0"/>
                <a:cs typeface="Times New Roman" pitchFamily="18" charset="0"/>
              </a:rPr>
              <a:t>. Пребывание </a:t>
            </a:r>
            <a:r>
              <a:rPr lang="ru-RU" sz="1400" dirty="0" err="1" smtClean="0">
                <a:solidFill>
                  <a:schemeClr val="dk1"/>
                </a:solidFill>
                <a:latin typeface="Times New Roman" pitchFamily="18" charset="0"/>
                <a:cs typeface="Times New Roman" pitchFamily="18" charset="0"/>
              </a:rPr>
              <a:t>Ягужинского</a:t>
            </a:r>
            <a:r>
              <a:rPr lang="ru-RU" sz="1400" dirty="0" smtClean="0">
                <a:solidFill>
                  <a:schemeClr val="dk1"/>
                </a:solidFill>
                <a:latin typeface="Times New Roman" pitchFamily="18" charset="0"/>
                <a:cs typeface="Times New Roman" pitchFamily="18" charset="0"/>
              </a:rPr>
              <a:t> в Берлине носило скорее характер почетной ссылки. В 1734 он стал усиленно хлопотать о возвращении в Россию. 19.11.1743 он получил разрешение вернуться. 28.4.1735 последовал именной указ о назначении </a:t>
            </a:r>
            <a:r>
              <a:rPr lang="ru-RU" sz="1400" dirty="0" err="1" smtClean="0">
                <a:solidFill>
                  <a:schemeClr val="dk1"/>
                </a:solidFill>
                <a:latin typeface="Times New Roman" pitchFamily="18" charset="0"/>
                <a:cs typeface="Times New Roman" pitchFamily="18" charset="0"/>
              </a:rPr>
              <a:t>Ягужинского</a:t>
            </a:r>
            <a:r>
              <a:rPr lang="ru-RU" sz="1400" dirty="0" smtClean="0">
                <a:solidFill>
                  <a:schemeClr val="dk1"/>
                </a:solidFill>
                <a:latin typeface="Times New Roman" pitchFamily="18" charset="0"/>
                <a:cs typeface="Times New Roman" pitchFamily="18" charset="0"/>
              </a:rPr>
              <a:t> в </a:t>
            </a:r>
            <a:r>
              <a:rPr lang="ru-RU" sz="1400" dirty="0" err="1" smtClean="0">
                <a:solidFill>
                  <a:schemeClr val="dk1"/>
                </a:solidFill>
                <a:latin typeface="Times New Roman" pitchFamily="18" charset="0"/>
                <a:cs typeface="Times New Roman" pitchFamily="18" charset="0"/>
              </a:rPr>
              <a:t>кабинет-министры</a:t>
            </a:r>
            <a:r>
              <a:rPr lang="ru-RU" sz="1400" dirty="0" smtClean="0">
                <a:solidFill>
                  <a:schemeClr val="dk1"/>
                </a:solidFill>
                <a:latin typeface="Times New Roman" pitchFamily="18" charset="0"/>
                <a:cs typeface="Times New Roman" pitchFamily="18" charset="0"/>
              </a:rPr>
              <a:t>. Одновременно ему возвратили должность </a:t>
            </a:r>
            <a:r>
              <a:rPr lang="ru-RU" sz="1400" dirty="0" err="1" smtClean="0">
                <a:solidFill>
                  <a:schemeClr val="dk1"/>
                </a:solidFill>
                <a:latin typeface="Times New Roman" pitchFamily="18" charset="0"/>
                <a:cs typeface="Times New Roman" pitchFamily="18" charset="0"/>
              </a:rPr>
              <a:t>обер-шталмейстера</a:t>
            </a:r>
            <a:r>
              <a:rPr lang="ru-RU" sz="1400" dirty="0" smtClean="0">
                <a:solidFill>
                  <a:schemeClr val="dk1"/>
                </a:solidFill>
                <a:latin typeface="Times New Roman" pitchFamily="18" charset="0"/>
                <a:cs typeface="Times New Roman" pitchFamily="18" charset="0"/>
              </a:rPr>
              <a:t>.</a:t>
            </a:r>
          </a:p>
        </p:txBody>
      </p:sp>
      <p:sp>
        <p:nvSpPr>
          <p:cNvPr id="9" name="Прямоугольник 8"/>
          <p:cNvSpPr/>
          <p:nvPr/>
        </p:nvSpPr>
        <p:spPr>
          <a:xfrm>
            <a:off x="1428728" y="5072074"/>
            <a:ext cx="7715272" cy="64633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ru-RU" sz="1200" b="1" dirty="0" err="1" smtClean="0">
                <a:solidFill>
                  <a:schemeClr val="dk1"/>
                </a:solidFill>
                <a:latin typeface="Times New Roman" pitchFamily="18" charset="0"/>
                <a:cs typeface="Times New Roman" pitchFamily="18" charset="0"/>
              </a:rPr>
              <a:t>Бори́с</a:t>
            </a:r>
            <a:r>
              <a:rPr lang="ru-RU" sz="1200" b="1" dirty="0" smtClean="0">
                <a:solidFill>
                  <a:schemeClr val="dk1"/>
                </a:solidFill>
                <a:latin typeface="Times New Roman" pitchFamily="18" charset="0"/>
                <a:cs typeface="Times New Roman" pitchFamily="18" charset="0"/>
              </a:rPr>
              <a:t> </a:t>
            </a:r>
            <a:r>
              <a:rPr lang="ru-RU" sz="1200" b="1" dirty="0" err="1" smtClean="0">
                <a:solidFill>
                  <a:schemeClr val="dk1"/>
                </a:solidFill>
                <a:latin typeface="Times New Roman" pitchFamily="18" charset="0"/>
                <a:cs typeface="Times New Roman" pitchFamily="18" charset="0"/>
              </a:rPr>
              <a:t>Петро́вич</a:t>
            </a:r>
            <a:r>
              <a:rPr lang="ru-RU" sz="1200" b="1" dirty="0" smtClean="0">
                <a:solidFill>
                  <a:schemeClr val="dk1"/>
                </a:solidFill>
                <a:latin typeface="Times New Roman" pitchFamily="18" charset="0"/>
                <a:cs typeface="Times New Roman" pitchFamily="18" charset="0"/>
              </a:rPr>
              <a:t> </a:t>
            </a:r>
            <a:r>
              <a:rPr lang="ru-RU" sz="1200" b="1" dirty="0" err="1" smtClean="0">
                <a:solidFill>
                  <a:schemeClr val="dk1"/>
                </a:solidFill>
                <a:latin typeface="Times New Roman" pitchFamily="18" charset="0"/>
                <a:cs typeface="Times New Roman" pitchFamily="18" charset="0"/>
              </a:rPr>
              <a:t>Шереме́тев</a:t>
            </a:r>
            <a:r>
              <a:rPr lang="ru-RU" sz="1200" b="1" dirty="0" smtClean="0">
                <a:solidFill>
                  <a:schemeClr val="dk1"/>
                </a:solidFill>
                <a:latin typeface="Times New Roman" pitchFamily="18" charset="0"/>
                <a:cs typeface="Times New Roman" pitchFamily="18" charset="0"/>
              </a:rPr>
              <a:t> </a:t>
            </a:r>
            <a:r>
              <a:rPr lang="ru-RU" sz="1200" dirty="0" smtClean="0">
                <a:solidFill>
                  <a:schemeClr val="dk1"/>
                </a:solidFill>
                <a:latin typeface="Times New Roman" pitchFamily="18" charset="0"/>
                <a:cs typeface="Times New Roman" pitchFamily="18" charset="0"/>
              </a:rPr>
              <a:t>(</a:t>
            </a:r>
            <a:r>
              <a:rPr lang="ru-RU" sz="1200" dirty="0" smtClean="0">
                <a:solidFill>
                  <a:schemeClr val="dk1"/>
                </a:solidFill>
                <a:latin typeface="Times New Roman" pitchFamily="18" charset="0"/>
                <a:cs typeface="Times New Roman" pitchFamily="18" charset="0"/>
                <a:hlinkClick r:id="rId22" tooltip="25 апреля"/>
              </a:rPr>
              <a:t>25 апреля</a:t>
            </a:r>
            <a:r>
              <a:rPr lang="ru-RU" sz="1200" dirty="0" smtClean="0">
                <a:solidFill>
                  <a:schemeClr val="dk1"/>
                </a:solidFill>
                <a:latin typeface="Times New Roman" pitchFamily="18" charset="0"/>
                <a:cs typeface="Times New Roman" pitchFamily="18" charset="0"/>
              </a:rPr>
              <a:t> </a:t>
            </a:r>
            <a:r>
              <a:rPr lang="ru-RU" sz="1200" dirty="0" smtClean="0">
                <a:solidFill>
                  <a:schemeClr val="dk1"/>
                </a:solidFill>
                <a:latin typeface="Times New Roman" pitchFamily="18" charset="0"/>
                <a:cs typeface="Times New Roman" pitchFamily="18" charset="0"/>
                <a:hlinkClick r:id="rId23" tooltip="1652"/>
              </a:rPr>
              <a:t>1652</a:t>
            </a:r>
            <a:r>
              <a:rPr lang="ru-RU" sz="1200" dirty="0" smtClean="0">
                <a:solidFill>
                  <a:schemeClr val="dk1"/>
                </a:solidFill>
                <a:latin typeface="Times New Roman" pitchFamily="18" charset="0"/>
                <a:cs typeface="Times New Roman" pitchFamily="18" charset="0"/>
              </a:rPr>
              <a:t> — </a:t>
            </a:r>
            <a:r>
              <a:rPr lang="ru-RU" sz="1200" dirty="0" smtClean="0">
                <a:solidFill>
                  <a:schemeClr val="dk1"/>
                </a:solidFill>
                <a:latin typeface="Times New Roman" pitchFamily="18" charset="0"/>
                <a:cs typeface="Times New Roman" pitchFamily="18" charset="0"/>
                <a:hlinkClick r:id="rId24" tooltip="17 февраля"/>
              </a:rPr>
              <a:t>17 февраля</a:t>
            </a:r>
            <a:r>
              <a:rPr lang="ru-RU" sz="1200" dirty="0" smtClean="0">
                <a:solidFill>
                  <a:schemeClr val="dk1"/>
                </a:solidFill>
                <a:latin typeface="Times New Roman" pitchFamily="18" charset="0"/>
                <a:cs typeface="Times New Roman" pitchFamily="18" charset="0"/>
              </a:rPr>
              <a:t> </a:t>
            </a:r>
            <a:r>
              <a:rPr lang="ru-RU" sz="1200" dirty="0" smtClean="0">
                <a:solidFill>
                  <a:schemeClr val="dk1"/>
                </a:solidFill>
                <a:latin typeface="Times New Roman" pitchFamily="18" charset="0"/>
                <a:cs typeface="Times New Roman" pitchFamily="18" charset="0"/>
                <a:hlinkClick r:id="rId25" tooltip="1719"/>
              </a:rPr>
              <a:t>1719</a:t>
            </a:r>
            <a:r>
              <a:rPr lang="ru-RU" sz="1200" dirty="0" smtClean="0">
                <a:solidFill>
                  <a:schemeClr val="dk1"/>
                </a:solidFill>
                <a:latin typeface="Times New Roman" pitchFamily="18" charset="0"/>
                <a:cs typeface="Times New Roman" pitchFamily="18" charset="0"/>
              </a:rPr>
              <a:t>) — военный деятель, дипломат, генерал-фельдмаршал (</a:t>
            </a:r>
            <a:r>
              <a:rPr lang="ru-RU" sz="1200" dirty="0" smtClean="0">
                <a:solidFill>
                  <a:schemeClr val="dk1"/>
                </a:solidFill>
                <a:latin typeface="Times New Roman" pitchFamily="18" charset="0"/>
                <a:cs typeface="Times New Roman" pitchFamily="18" charset="0"/>
                <a:hlinkClick r:id="rId26" tooltip="1701"/>
              </a:rPr>
              <a:t>1701</a:t>
            </a:r>
            <a:r>
              <a:rPr lang="ru-RU" sz="1200" dirty="0" smtClean="0">
                <a:solidFill>
                  <a:schemeClr val="dk1"/>
                </a:solidFill>
                <a:latin typeface="Times New Roman" pitchFamily="18" charset="0"/>
                <a:cs typeface="Times New Roman" pitchFamily="18" charset="0"/>
              </a:rPr>
              <a:t>), </a:t>
            </a:r>
            <a:r>
              <a:rPr lang="ru-RU" sz="1200" dirty="0" smtClean="0">
                <a:solidFill>
                  <a:schemeClr val="dk1"/>
                </a:solidFill>
                <a:latin typeface="Times New Roman" pitchFamily="18" charset="0"/>
                <a:cs typeface="Times New Roman" pitchFamily="18" charset="0"/>
                <a:hlinkClick r:id="rId27" tooltip="Граф (титул)"/>
              </a:rPr>
              <a:t>граф</a:t>
            </a:r>
            <a:r>
              <a:rPr lang="ru-RU" sz="1200" dirty="0" smtClean="0">
                <a:solidFill>
                  <a:schemeClr val="dk1"/>
                </a:solidFill>
                <a:latin typeface="Times New Roman" pitchFamily="18" charset="0"/>
                <a:cs typeface="Times New Roman" pitchFamily="18" charset="0"/>
              </a:rPr>
              <a:t> (</a:t>
            </a:r>
            <a:r>
              <a:rPr lang="ru-RU" sz="1200" dirty="0" smtClean="0">
                <a:solidFill>
                  <a:schemeClr val="dk1"/>
                </a:solidFill>
                <a:latin typeface="Times New Roman" pitchFamily="18" charset="0"/>
                <a:cs typeface="Times New Roman" pitchFamily="18" charset="0"/>
                <a:hlinkClick r:id="rId28" tooltip="1706"/>
              </a:rPr>
              <a:t>1706</a:t>
            </a:r>
            <a:r>
              <a:rPr lang="ru-RU" sz="1200" dirty="0" smtClean="0">
                <a:solidFill>
                  <a:schemeClr val="dk1"/>
                </a:solidFill>
                <a:latin typeface="Times New Roman" pitchFamily="18" charset="0"/>
                <a:cs typeface="Times New Roman" pitchFamily="18" charset="0"/>
              </a:rPr>
              <a:t>).</a:t>
            </a:r>
            <a:r>
              <a:rPr lang="ru-RU" sz="1200" dirty="0" smtClean="0"/>
              <a:t> </a:t>
            </a:r>
          </a:p>
          <a:p>
            <a:r>
              <a:rPr lang="ru-RU" sz="1200" dirty="0" smtClean="0"/>
              <a:t>В </a:t>
            </a:r>
            <a:r>
              <a:rPr lang="ru-RU" sz="1200" dirty="0" smtClean="0">
                <a:hlinkClick r:id="rId29" tooltip="1717"/>
              </a:rPr>
              <a:t>1717</a:t>
            </a:r>
            <a:r>
              <a:rPr lang="ru-RU" sz="1200" dirty="0" smtClean="0"/>
              <a:t> он возвратился в </a:t>
            </a:r>
            <a:r>
              <a:rPr lang="ru-RU" sz="1200" dirty="0" smtClean="0">
                <a:hlinkClick r:id="rId30" tooltip="Москва"/>
              </a:rPr>
              <a:t>Москву</a:t>
            </a:r>
            <a:r>
              <a:rPr lang="ru-RU" sz="1200" dirty="0" smtClean="0"/>
              <a:t> и после тяжёлой болезни скончался.</a:t>
            </a:r>
            <a:endParaRPr lang="ru-RU" sz="1200" dirty="0" smtClean="0">
              <a:solidFill>
                <a:schemeClr val="dk1"/>
              </a:solidFill>
              <a:latin typeface="Times New Roman" pitchFamily="18" charset="0"/>
              <a:cs typeface="Times New Roman" pitchFamily="18" charset="0"/>
            </a:endParaRPr>
          </a:p>
        </p:txBody>
      </p:sp>
      <p:sp>
        <p:nvSpPr>
          <p:cNvPr id="10" name="Прямоугольник 9"/>
          <p:cNvSpPr/>
          <p:nvPr/>
        </p:nvSpPr>
        <p:spPr>
          <a:xfrm>
            <a:off x="1428728" y="5715016"/>
            <a:ext cx="7715272" cy="46166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ru-RU" sz="1200" dirty="0" smtClean="0">
                <a:solidFill>
                  <a:schemeClr val="dk1"/>
                </a:solidFill>
                <a:latin typeface="Times New Roman" pitchFamily="18" charset="0"/>
                <a:cs typeface="Times New Roman" pitchFamily="18" charset="0"/>
              </a:rPr>
              <a:t>В </a:t>
            </a:r>
            <a:r>
              <a:rPr lang="ru-RU" sz="1200" dirty="0" smtClean="0">
                <a:solidFill>
                  <a:schemeClr val="dk1"/>
                </a:solidFill>
                <a:latin typeface="Times New Roman" pitchFamily="18" charset="0"/>
                <a:cs typeface="Times New Roman" pitchFamily="18" charset="0"/>
                <a:hlinkClick r:id="rId31" tooltip="1686"/>
              </a:rPr>
              <a:t>1686</a:t>
            </a:r>
            <a:r>
              <a:rPr lang="ru-RU" sz="1200" dirty="0" smtClean="0">
                <a:solidFill>
                  <a:schemeClr val="dk1"/>
                </a:solidFill>
                <a:latin typeface="Times New Roman" pitchFamily="18" charset="0"/>
                <a:cs typeface="Times New Roman" pitchFamily="18" charset="0"/>
              </a:rPr>
              <a:t> участвовал в заключении «</a:t>
            </a:r>
            <a:r>
              <a:rPr lang="ru-RU" sz="1200" dirty="0" smtClean="0">
                <a:solidFill>
                  <a:schemeClr val="dk1"/>
                </a:solidFill>
                <a:latin typeface="Times New Roman" pitchFamily="18" charset="0"/>
                <a:cs typeface="Times New Roman" pitchFamily="18" charset="0"/>
                <a:hlinkClick r:id="rId32" tooltip="Вечный мир (1686)"/>
              </a:rPr>
              <a:t>Вечного мира</a:t>
            </a:r>
            <a:r>
              <a:rPr lang="ru-RU" sz="1200" dirty="0" smtClean="0">
                <a:solidFill>
                  <a:schemeClr val="dk1"/>
                </a:solidFill>
                <a:latin typeface="Times New Roman" pitchFamily="18" charset="0"/>
                <a:cs typeface="Times New Roman" pitchFamily="18" charset="0"/>
              </a:rPr>
              <a:t>» в </a:t>
            </a:r>
            <a:r>
              <a:rPr lang="ru-RU" sz="1200" dirty="0" smtClean="0">
                <a:solidFill>
                  <a:schemeClr val="dk1"/>
                </a:solidFill>
                <a:latin typeface="Times New Roman" pitchFamily="18" charset="0"/>
                <a:cs typeface="Times New Roman" pitchFamily="18" charset="0"/>
                <a:hlinkClick r:id="rId30" tooltip="Москва"/>
              </a:rPr>
              <a:t>Москве</a:t>
            </a:r>
            <a:r>
              <a:rPr lang="ru-RU" sz="1200" dirty="0" smtClean="0">
                <a:solidFill>
                  <a:schemeClr val="dk1"/>
                </a:solidFill>
                <a:latin typeface="Times New Roman" pitchFamily="18" charset="0"/>
                <a:cs typeface="Times New Roman" pitchFamily="18" charset="0"/>
              </a:rPr>
              <a:t> с </a:t>
            </a:r>
            <a:r>
              <a:rPr lang="ru-RU" sz="1200" dirty="0" smtClean="0">
                <a:solidFill>
                  <a:schemeClr val="dk1"/>
                </a:solidFill>
                <a:latin typeface="Times New Roman" pitchFamily="18" charset="0"/>
                <a:cs typeface="Times New Roman" pitchFamily="18" charset="0"/>
                <a:hlinkClick r:id="rId33" tooltip="Речь Посполитая"/>
              </a:rPr>
              <a:t>Речью </a:t>
            </a:r>
            <a:r>
              <a:rPr lang="ru-RU" sz="1200" dirty="0" err="1" smtClean="0">
                <a:solidFill>
                  <a:schemeClr val="dk1"/>
                </a:solidFill>
                <a:latin typeface="Times New Roman" pitchFamily="18" charset="0"/>
                <a:cs typeface="Times New Roman" pitchFamily="18" charset="0"/>
                <a:hlinkClick r:id="rId33" tooltip="Речь Посполитая"/>
              </a:rPr>
              <a:t>Посполитой</a:t>
            </a:r>
            <a:r>
              <a:rPr lang="ru-RU" sz="1200" dirty="0" smtClean="0">
                <a:solidFill>
                  <a:schemeClr val="dk1"/>
                </a:solidFill>
                <a:latin typeface="Times New Roman" pitchFamily="18" charset="0"/>
                <a:cs typeface="Times New Roman" pitchFamily="18" charset="0"/>
              </a:rPr>
              <a:t>, а затем был поставлен во главе посольства, отправленного в </a:t>
            </a:r>
            <a:r>
              <a:rPr lang="ru-RU" sz="1200" dirty="0" smtClean="0">
                <a:solidFill>
                  <a:schemeClr val="dk1"/>
                </a:solidFill>
                <a:latin typeface="Times New Roman" pitchFamily="18" charset="0"/>
                <a:cs typeface="Times New Roman" pitchFamily="18" charset="0"/>
                <a:hlinkClick r:id="rId34" tooltip="Варшава"/>
              </a:rPr>
              <a:t>Варшаву</a:t>
            </a:r>
            <a:r>
              <a:rPr lang="ru-RU" sz="1200" dirty="0" smtClean="0">
                <a:solidFill>
                  <a:schemeClr val="dk1"/>
                </a:solidFill>
                <a:latin typeface="Times New Roman" pitchFamily="18" charset="0"/>
                <a:cs typeface="Times New Roman" pitchFamily="18" charset="0"/>
              </a:rPr>
              <a:t> для ратификации заключенного мира.</a:t>
            </a:r>
          </a:p>
        </p:txBody>
      </p:sp>
      <p:pic>
        <p:nvPicPr>
          <p:cNvPr id="3076" name="Picture 4"/>
          <p:cNvPicPr>
            <a:picLocks noChangeAspect="1" noChangeArrowheads="1"/>
          </p:cNvPicPr>
          <p:nvPr/>
        </p:nvPicPr>
        <p:blipFill>
          <a:blip r:embed="rId35" cstate="email"/>
          <a:srcRect/>
          <a:stretch>
            <a:fillRect/>
          </a:stretch>
        </p:blipFill>
        <p:spPr bwMode="auto">
          <a:xfrm>
            <a:off x="0" y="5137754"/>
            <a:ext cx="1285884" cy="1720246"/>
          </a:xfrm>
          <a:prstGeom prst="rect">
            <a:avLst/>
          </a:prstGeom>
          <a:noFill/>
          <a:ln w="9525">
            <a:noFill/>
            <a:miter lim="800000"/>
            <a:headEnd/>
            <a:tailEnd/>
          </a:ln>
        </p:spPr>
      </p:pic>
      <p:sp>
        <p:nvSpPr>
          <p:cNvPr id="12" name="Прямоугольник 11"/>
          <p:cNvSpPr/>
          <p:nvPr/>
        </p:nvSpPr>
        <p:spPr>
          <a:xfrm>
            <a:off x="1428728" y="6143644"/>
            <a:ext cx="7715272" cy="52322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ru-RU" sz="1400" dirty="0" smtClean="0">
                <a:latin typeface="Times New Roman" pitchFamily="18" charset="0"/>
                <a:cs typeface="Times New Roman" pitchFamily="18" charset="0"/>
              </a:rPr>
              <a:t>В </a:t>
            </a:r>
            <a:r>
              <a:rPr lang="ru-RU" sz="1400" dirty="0" smtClean="0">
                <a:latin typeface="Times New Roman" pitchFamily="18" charset="0"/>
                <a:cs typeface="Times New Roman" pitchFamily="18" charset="0"/>
                <a:hlinkClick r:id="rId36" tooltip="1702"/>
              </a:rPr>
              <a:t>1702</a:t>
            </a:r>
            <a:r>
              <a:rPr lang="ru-RU" sz="1400" dirty="0" smtClean="0">
                <a:latin typeface="Times New Roman" pitchFamily="18" charset="0"/>
                <a:cs typeface="Times New Roman" pitchFamily="18" charset="0"/>
              </a:rPr>
              <a:t> Шереметев </a:t>
            </a:r>
            <a:r>
              <a:rPr lang="ru-RU" sz="1400" dirty="0" smtClean="0">
                <a:latin typeface="Times New Roman" pitchFamily="18" charset="0"/>
                <a:cs typeface="Times New Roman" pitchFamily="18" charset="0"/>
                <a:hlinkClick r:id="rId37" tooltip="Сражение при Гуммельсгофе"/>
              </a:rPr>
              <a:t>нанёс поражение шведам при селении </a:t>
            </a:r>
            <a:r>
              <a:rPr lang="ru-RU" sz="1400" dirty="0" err="1" smtClean="0">
                <a:latin typeface="Times New Roman" pitchFamily="18" charset="0"/>
                <a:cs typeface="Times New Roman" pitchFamily="18" charset="0"/>
                <a:hlinkClick r:id="rId37" tooltip="Сражение при Гуммельсгофе"/>
              </a:rPr>
              <a:t>Гуммельсгофе</a:t>
            </a:r>
            <a:r>
              <a:rPr lang="ru-RU" sz="1400" dirty="0" smtClean="0">
                <a:latin typeface="Times New Roman" pitchFamily="18" charset="0"/>
                <a:cs typeface="Times New Roman" pitchFamily="18" charset="0"/>
              </a:rPr>
              <a:t>, в </a:t>
            </a:r>
            <a:r>
              <a:rPr lang="ru-RU" sz="1400" dirty="0" smtClean="0">
                <a:latin typeface="Times New Roman" pitchFamily="18" charset="0"/>
                <a:cs typeface="Times New Roman" pitchFamily="18" charset="0"/>
                <a:hlinkClick r:id="rId38" tooltip="1703"/>
              </a:rPr>
              <a:t>1703</a:t>
            </a:r>
            <a:r>
              <a:rPr lang="ru-RU" sz="1400" dirty="0" smtClean="0">
                <a:latin typeface="Times New Roman" pitchFamily="18" charset="0"/>
                <a:cs typeface="Times New Roman" pitchFamily="18" charset="0"/>
              </a:rPr>
              <a:t> взял гг. </a:t>
            </a:r>
            <a:r>
              <a:rPr lang="ru-RU" sz="1400" dirty="0" err="1" smtClean="0">
                <a:latin typeface="Times New Roman" pitchFamily="18" charset="0"/>
                <a:cs typeface="Times New Roman" pitchFamily="18" charset="0"/>
                <a:hlinkClick r:id="rId39" tooltip="Валмиера"/>
              </a:rPr>
              <a:t>Вольмар</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hlinkClick r:id="rId40" tooltip="Алуксне"/>
              </a:rPr>
              <a:t>Мариенбург</a:t>
            </a:r>
            <a:r>
              <a:rPr lang="ru-RU" sz="1400" dirty="0" smtClean="0">
                <a:latin typeface="Times New Roman" pitchFamily="18" charset="0"/>
                <a:cs typeface="Times New Roman" pitchFamily="18" charset="0"/>
              </a:rPr>
              <a:t> и </a:t>
            </a:r>
            <a:r>
              <a:rPr lang="ru-RU" sz="1400" dirty="0" err="1" smtClean="0">
                <a:latin typeface="Times New Roman" pitchFamily="18" charset="0"/>
                <a:cs typeface="Times New Roman" pitchFamily="18" charset="0"/>
                <a:hlinkClick r:id="rId41" tooltip="Нотебург"/>
              </a:rPr>
              <a:t>Нотебург</a:t>
            </a:r>
            <a:r>
              <a:rPr lang="ru-RU" sz="1400" dirty="0" smtClean="0">
                <a:latin typeface="Times New Roman" pitchFamily="18" charset="0"/>
                <a:cs typeface="Times New Roman" pitchFamily="18" charset="0"/>
              </a:rPr>
              <a:t>, переименованный в </a:t>
            </a:r>
            <a:r>
              <a:rPr lang="ru-RU" sz="1400" dirty="0" smtClean="0">
                <a:latin typeface="Times New Roman" pitchFamily="18" charset="0"/>
                <a:cs typeface="Times New Roman" pitchFamily="18" charset="0"/>
                <a:hlinkClick r:id="rId42" tooltip="Шлиссельбург"/>
              </a:rPr>
              <a:t>Шлиссельбург</a:t>
            </a:r>
            <a:r>
              <a:rPr lang="ru-RU" sz="1400" dirty="0" smtClean="0">
                <a:latin typeface="Times New Roman" pitchFamily="18" charset="0"/>
                <a:cs typeface="Times New Roman" pitchFamily="18" charset="0"/>
              </a:rPr>
              <a:t>; в </a:t>
            </a:r>
            <a:r>
              <a:rPr lang="ru-RU" sz="1400" dirty="0" smtClean="0">
                <a:latin typeface="Times New Roman" pitchFamily="18" charset="0"/>
                <a:cs typeface="Times New Roman" pitchFamily="18" charset="0"/>
                <a:hlinkClick r:id="rId43" tooltip="1704"/>
              </a:rPr>
              <a:t>1704</a:t>
            </a:r>
            <a:r>
              <a:rPr lang="ru-RU" sz="1400" dirty="0" smtClean="0">
                <a:latin typeface="Times New Roman" pitchFamily="18" charset="0"/>
                <a:cs typeface="Times New Roman" pitchFamily="18" charset="0"/>
              </a:rPr>
              <a:t> овладел </a:t>
            </a:r>
            <a:r>
              <a:rPr lang="ru-RU" sz="1400" dirty="0" smtClean="0">
                <a:latin typeface="Times New Roman" pitchFamily="18" charset="0"/>
                <a:cs typeface="Times New Roman" pitchFamily="18" charset="0"/>
                <a:hlinkClick r:id="rId44" tooltip="Дерпт"/>
              </a:rPr>
              <a:t>Дерптом</a:t>
            </a:r>
            <a:r>
              <a:rPr lang="ru-RU" sz="1400" dirty="0" smtClean="0">
                <a:latin typeface="Times New Roman" pitchFamily="18" charset="0"/>
                <a:cs typeface="Times New Roman" pitchFamily="18" charset="0"/>
              </a:rPr>
              <a:t>.</a:t>
            </a:r>
            <a:endParaRPr lang="ru-RU" sz="1400" dirty="0">
              <a:latin typeface="Times New Roman" pitchFamily="18" charset="0"/>
              <a:cs typeface="Times New Roman" pitchFamily="18" charset="0"/>
            </a:endParaRPr>
          </a:p>
        </p:txBody>
      </p:sp>
      <p:sp>
        <p:nvSpPr>
          <p:cNvPr id="13" name="Управляющая кнопка: назад 12">
            <a:hlinkClick r:id="rId45" action="ppaction://hlinksldjump" highlightClick="1"/>
          </p:cNvPr>
          <p:cNvSpPr/>
          <p:nvPr/>
        </p:nvSpPr>
        <p:spPr>
          <a:xfrm>
            <a:off x="8286776" y="5500702"/>
            <a:ext cx="857224" cy="214314"/>
          </a:xfrm>
          <a:prstGeom prst="actionButtonBackPrevious">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ru-RU"/>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57158" y="797511"/>
            <a:ext cx="8358246" cy="5509200"/>
          </a:xfrm>
          <a:prstGeom prst="rect">
            <a:avLst/>
          </a:prstGeom>
        </p:spPr>
        <p:txBody>
          <a:bodyPr wrap="square">
            <a:spAutoFit/>
          </a:bodyPr>
          <a:lstStyle/>
          <a:p>
            <a:pPr lvl="0" eaLnBrk="0" fontAlgn="base" hangingPunct="0">
              <a:spcBef>
                <a:spcPct val="0"/>
              </a:spcBef>
              <a:spcAft>
                <a:spcPct val="0"/>
              </a:spcAft>
              <a:tabLst>
                <a:tab pos="219075" algn="l"/>
              </a:tabLst>
            </a:pPr>
            <a:r>
              <a:rPr lang="ru-RU" sz="1600" dirty="0" smtClean="0">
                <a:latin typeface="Times New Roman" pitchFamily="18" charset="0"/>
                <a:ea typeface="Times New Roman" pitchFamily="18" charset="0"/>
                <a:cs typeface="Times New Roman" pitchFamily="18" charset="0"/>
              </a:rPr>
              <a:t>3. Какие из перечисленных зданий были построены в первой половине  XVIII в.?</a:t>
            </a:r>
          </a:p>
          <a:p>
            <a:pPr lvl="0" eaLnBrk="0" fontAlgn="base" hangingPunct="0">
              <a:spcBef>
                <a:spcPct val="0"/>
              </a:spcBef>
              <a:spcAft>
                <a:spcPct val="0"/>
              </a:spcAft>
              <a:tabLst>
                <a:tab pos="219075" algn="l"/>
              </a:tabLst>
            </a:pPr>
            <a:endParaRPr lang="ru-RU" sz="1600" dirty="0" smtClean="0">
              <a:latin typeface="Arial" pitchFamily="34" charset="0"/>
            </a:endParaRPr>
          </a:p>
          <a:p>
            <a:pPr lvl="2" eaLnBrk="0" fontAlgn="base" hangingPunct="0">
              <a:spcBef>
                <a:spcPct val="0"/>
              </a:spcBef>
              <a:spcAft>
                <a:spcPct val="0"/>
              </a:spcAft>
              <a:tabLst>
                <a:tab pos="219075" algn="l"/>
              </a:tabLst>
            </a:pPr>
            <a:r>
              <a:rPr lang="ru-RU" sz="1600" dirty="0" smtClean="0">
                <a:latin typeface="Times New Roman" pitchFamily="18" charset="0"/>
                <a:ea typeface="Times New Roman" pitchFamily="18" charset="0"/>
                <a:cs typeface="Times New Roman" pitchFamily="18" charset="0"/>
              </a:rPr>
              <a:t>A) Собор Василия Блаженного</a:t>
            </a:r>
            <a:endParaRPr lang="ru-RU" sz="1600" dirty="0" smtClean="0">
              <a:latin typeface="Arial" pitchFamily="34" charset="0"/>
            </a:endParaRPr>
          </a:p>
          <a:p>
            <a:pPr lvl="2" eaLnBrk="0" fontAlgn="base" hangingPunct="0">
              <a:spcBef>
                <a:spcPct val="0"/>
              </a:spcBef>
              <a:spcAft>
                <a:spcPct val="0"/>
              </a:spcAft>
              <a:tabLst>
                <a:tab pos="219075" algn="l"/>
              </a:tabLst>
            </a:pPr>
            <a:r>
              <a:rPr lang="ru-RU" sz="1600" dirty="0" smtClean="0">
                <a:latin typeface="Times New Roman" pitchFamily="18" charset="0"/>
                <a:ea typeface="Times New Roman" pitchFamily="18" charset="0"/>
                <a:cs typeface="Times New Roman" pitchFamily="18" charset="0"/>
              </a:rPr>
              <a:t>Б) церковь Вознесения в Коломенском</a:t>
            </a:r>
            <a:endParaRPr lang="ru-RU" sz="1600" dirty="0" smtClean="0">
              <a:latin typeface="Arial" pitchFamily="34" charset="0"/>
            </a:endParaRPr>
          </a:p>
          <a:p>
            <a:pPr lvl="2" eaLnBrk="0" fontAlgn="base" hangingPunct="0">
              <a:spcBef>
                <a:spcPct val="0"/>
              </a:spcBef>
              <a:spcAft>
                <a:spcPct val="0"/>
              </a:spcAft>
              <a:tabLst>
                <a:tab pos="219075" algn="l"/>
              </a:tabLst>
            </a:pPr>
            <a:r>
              <a:rPr lang="ru-RU" sz="1600" dirty="0" smtClean="0">
                <a:latin typeface="Times New Roman" pitchFamily="18" charset="0"/>
                <a:ea typeface="Times New Roman" pitchFamily="18" charset="0"/>
                <a:cs typeface="Times New Roman" pitchFamily="18" charset="0"/>
              </a:rPr>
              <a:t>B) здание Адмиралтейства</a:t>
            </a:r>
            <a:br>
              <a:rPr lang="ru-RU" sz="1600" dirty="0" smtClean="0">
                <a:latin typeface="Times New Roman" pitchFamily="18" charset="0"/>
                <a:ea typeface="Times New Roman" pitchFamily="18" charset="0"/>
                <a:cs typeface="Times New Roman" pitchFamily="18" charset="0"/>
              </a:rPr>
            </a:br>
            <a:r>
              <a:rPr lang="ru-RU" sz="1600" dirty="0" smtClean="0">
                <a:latin typeface="Times New Roman" pitchFamily="18" charset="0"/>
                <a:ea typeface="Times New Roman" pitchFamily="18" charset="0"/>
                <a:cs typeface="Times New Roman" pitchFamily="18" charset="0"/>
              </a:rPr>
              <a:t>Г) Петропавловский собор</a:t>
            </a:r>
            <a:br>
              <a:rPr lang="ru-RU" sz="1600" dirty="0" smtClean="0">
                <a:latin typeface="Times New Roman" pitchFamily="18" charset="0"/>
                <a:ea typeface="Times New Roman" pitchFamily="18" charset="0"/>
                <a:cs typeface="Times New Roman" pitchFamily="18" charset="0"/>
              </a:rPr>
            </a:br>
            <a:r>
              <a:rPr lang="ru-RU" sz="1600" dirty="0" smtClean="0">
                <a:latin typeface="Times New Roman" pitchFamily="18" charset="0"/>
                <a:ea typeface="Times New Roman" pitchFamily="18" charset="0"/>
                <a:cs typeface="Times New Roman" pitchFamily="18" charset="0"/>
              </a:rPr>
              <a:t>Д) дом Пашкова в Москве</a:t>
            </a:r>
            <a:br>
              <a:rPr lang="ru-RU" sz="1600" dirty="0" smtClean="0">
                <a:latin typeface="Times New Roman" pitchFamily="18" charset="0"/>
                <a:ea typeface="Times New Roman" pitchFamily="18" charset="0"/>
                <a:cs typeface="Times New Roman" pitchFamily="18" charset="0"/>
              </a:rPr>
            </a:br>
            <a:r>
              <a:rPr lang="ru-RU" sz="1600" dirty="0" smtClean="0">
                <a:latin typeface="Times New Roman" pitchFamily="18" charset="0"/>
                <a:ea typeface="Times New Roman" pitchFamily="18" charset="0"/>
                <a:cs typeface="Times New Roman" pitchFamily="18" charset="0"/>
              </a:rPr>
              <a:t>Е) Летний дворец Петра I</a:t>
            </a:r>
            <a:endParaRPr lang="ru-RU" sz="1600" dirty="0" smtClean="0">
              <a:latin typeface="Arial" pitchFamily="34" charset="0"/>
            </a:endParaRPr>
          </a:p>
          <a:p>
            <a:pPr lvl="2" eaLnBrk="0" fontAlgn="base" hangingPunct="0">
              <a:spcBef>
                <a:spcPct val="0"/>
              </a:spcBef>
              <a:spcAft>
                <a:spcPct val="0"/>
              </a:spcAft>
              <a:tabLst>
                <a:tab pos="219075" algn="l"/>
              </a:tabLst>
            </a:pPr>
            <a:r>
              <a:rPr lang="ru-RU" sz="1600" dirty="0" smtClean="0">
                <a:latin typeface="Times New Roman" pitchFamily="18" charset="0"/>
                <a:ea typeface="Times New Roman" pitchFamily="18" charset="0"/>
                <a:cs typeface="Times New Roman" pitchFamily="18" charset="0"/>
              </a:rPr>
              <a:t>Укажите верный ответ.</a:t>
            </a:r>
            <a:endParaRPr lang="ru-RU" sz="1600" dirty="0" smtClean="0">
              <a:latin typeface="Arial" pitchFamily="34" charset="0"/>
            </a:endParaRPr>
          </a:p>
          <a:p>
            <a:pPr marL="1257300" lvl="2" indent="-342900" eaLnBrk="0" fontAlgn="base" hangingPunct="0">
              <a:spcBef>
                <a:spcPct val="0"/>
              </a:spcBef>
              <a:spcAft>
                <a:spcPct val="0"/>
              </a:spcAft>
              <a:buAutoNum type="arabicParenR"/>
              <a:tabLst>
                <a:tab pos="219075" algn="l"/>
              </a:tabLst>
            </a:pPr>
            <a:r>
              <a:rPr lang="ru-RU" sz="1600" dirty="0" smtClean="0">
                <a:latin typeface="Times New Roman" pitchFamily="18" charset="0"/>
                <a:ea typeface="Times New Roman" pitchFamily="18" charset="0"/>
                <a:cs typeface="Times New Roman" pitchFamily="18" charset="0"/>
              </a:rPr>
              <a:t>АДЕ      2) БВД         3) ВГЕ       4) БДЕ</a:t>
            </a:r>
          </a:p>
          <a:p>
            <a:pPr marL="1257300" lvl="2" indent="-342900" eaLnBrk="0" fontAlgn="base" hangingPunct="0">
              <a:spcBef>
                <a:spcPct val="0"/>
              </a:spcBef>
              <a:spcAft>
                <a:spcPct val="0"/>
              </a:spcAft>
              <a:buAutoNum type="arabicParenR"/>
              <a:tabLst>
                <a:tab pos="219075" algn="l"/>
              </a:tabLst>
            </a:pPr>
            <a:endParaRPr lang="ru-RU" sz="1600" dirty="0" smtClean="0">
              <a:latin typeface="Arial" pitchFamily="34" charset="0"/>
            </a:endParaRPr>
          </a:p>
          <a:p>
            <a:pPr lvl="0" eaLnBrk="0" fontAlgn="base" hangingPunct="0">
              <a:spcBef>
                <a:spcPct val="0"/>
              </a:spcBef>
              <a:spcAft>
                <a:spcPct val="0"/>
              </a:spcAft>
              <a:tabLst>
                <a:tab pos="219075" algn="l"/>
              </a:tabLst>
            </a:pPr>
            <a:r>
              <a:rPr lang="ru-RU" sz="1600" dirty="0" smtClean="0">
                <a:latin typeface="Times New Roman" pitchFamily="18" charset="0"/>
                <a:ea typeface="Times New Roman" pitchFamily="18" charset="0"/>
                <a:cs typeface="Times New Roman" pitchFamily="18" charset="0"/>
              </a:rPr>
              <a:t>4. Какие из перечисленных восстаний произошли в XVII в.?</a:t>
            </a:r>
          </a:p>
          <a:p>
            <a:pPr lvl="0" eaLnBrk="0" fontAlgn="base" hangingPunct="0">
              <a:spcBef>
                <a:spcPct val="0"/>
              </a:spcBef>
              <a:spcAft>
                <a:spcPct val="0"/>
              </a:spcAft>
              <a:tabLst>
                <a:tab pos="219075" algn="l"/>
              </a:tabLst>
            </a:pPr>
            <a:endParaRPr lang="ru-RU" sz="1600" dirty="0" smtClean="0">
              <a:latin typeface="Arial" pitchFamily="34" charset="0"/>
            </a:endParaRPr>
          </a:p>
          <a:p>
            <a:pPr lvl="2" eaLnBrk="0" fontAlgn="base" hangingPunct="0">
              <a:spcBef>
                <a:spcPct val="0"/>
              </a:spcBef>
              <a:spcAft>
                <a:spcPct val="0"/>
              </a:spcAft>
              <a:tabLst>
                <a:tab pos="219075" algn="l"/>
              </a:tabLst>
            </a:pPr>
            <a:r>
              <a:rPr lang="ru-RU" sz="1600" dirty="0" smtClean="0">
                <a:latin typeface="Times New Roman" pitchFamily="18" charset="0"/>
                <a:ea typeface="Times New Roman" pitchFamily="18" charset="0"/>
                <a:cs typeface="Times New Roman" pitchFamily="18" charset="0"/>
              </a:rPr>
              <a:t>A) восстание под руководством Степана Разина</a:t>
            </a:r>
            <a:endParaRPr lang="ru-RU" sz="1600" dirty="0" smtClean="0">
              <a:latin typeface="Arial" pitchFamily="34" charset="0"/>
            </a:endParaRPr>
          </a:p>
          <a:p>
            <a:pPr lvl="2" eaLnBrk="0" fontAlgn="base" hangingPunct="0">
              <a:spcBef>
                <a:spcPct val="0"/>
              </a:spcBef>
              <a:spcAft>
                <a:spcPct val="0"/>
              </a:spcAft>
              <a:tabLst>
                <a:tab pos="219075" algn="l"/>
              </a:tabLst>
            </a:pPr>
            <a:r>
              <a:rPr lang="ru-RU" sz="1600" dirty="0" smtClean="0">
                <a:latin typeface="Times New Roman" pitchFamily="18" charset="0"/>
                <a:ea typeface="Times New Roman" pitchFamily="18" charset="0"/>
                <a:cs typeface="Times New Roman" pitchFamily="18" charset="0"/>
              </a:rPr>
              <a:t>Б) восстание под руководством Кондратия Булавина</a:t>
            </a:r>
            <a:endParaRPr lang="ru-RU" sz="1600" dirty="0" smtClean="0">
              <a:latin typeface="Arial" pitchFamily="34" charset="0"/>
            </a:endParaRPr>
          </a:p>
          <a:p>
            <a:pPr lvl="2" eaLnBrk="0" fontAlgn="base" hangingPunct="0">
              <a:spcBef>
                <a:spcPct val="0"/>
              </a:spcBef>
              <a:spcAft>
                <a:spcPct val="0"/>
              </a:spcAft>
              <a:tabLst>
                <a:tab pos="219075" algn="l"/>
              </a:tabLst>
            </a:pPr>
            <a:r>
              <a:rPr lang="ru-RU" sz="1600" dirty="0" smtClean="0">
                <a:latin typeface="Times New Roman" pitchFamily="18" charset="0"/>
                <a:ea typeface="Times New Roman" pitchFamily="18" charset="0"/>
                <a:cs typeface="Times New Roman" pitchFamily="18" charset="0"/>
              </a:rPr>
              <a:t>B) восстание под руководством Емельяна Пугачева</a:t>
            </a:r>
            <a:br>
              <a:rPr lang="ru-RU" sz="1600" dirty="0" smtClean="0">
                <a:latin typeface="Times New Roman" pitchFamily="18" charset="0"/>
                <a:ea typeface="Times New Roman" pitchFamily="18" charset="0"/>
                <a:cs typeface="Times New Roman" pitchFamily="18" charset="0"/>
              </a:rPr>
            </a:br>
            <a:r>
              <a:rPr lang="ru-RU" sz="1600" dirty="0" smtClean="0">
                <a:latin typeface="Times New Roman" pitchFamily="18" charset="0"/>
                <a:ea typeface="Times New Roman" pitchFamily="18" charset="0"/>
                <a:cs typeface="Times New Roman" pitchFamily="18" charset="0"/>
              </a:rPr>
              <a:t>Г) Медный бунт</a:t>
            </a:r>
            <a:endParaRPr lang="ru-RU" sz="1600" dirty="0" smtClean="0">
              <a:latin typeface="Arial" pitchFamily="34" charset="0"/>
            </a:endParaRPr>
          </a:p>
          <a:p>
            <a:pPr lvl="2" eaLnBrk="0" fontAlgn="base" hangingPunct="0">
              <a:spcBef>
                <a:spcPct val="0"/>
              </a:spcBef>
              <a:spcAft>
                <a:spcPct val="0"/>
              </a:spcAft>
              <a:tabLst>
                <a:tab pos="219075" algn="l"/>
              </a:tabLst>
            </a:pPr>
            <a:r>
              <a:rPr lang="ru-RU" sz="1600" dirty="0" smtClean="0">
                <a:latin typeface="Times New Roman" pitchFamily="18" charset="0"/>
                <a:ea typeface="Times New Roman" pitchFamily="18" charset="0"/>
                <a:cs typeface="Times New Roman" pitchFamily="18" charset="0"/>
              </a:rPr>
              <a:t>Д) восстание под руководством И. Болотникова       </a:t>
            </a:r>
          </a:p>
          <a:p>
            <a:pPr lvl="2" eaLnBrk="0" fontAlgn="base" hangingPunct="0">
              <a:spcBef>
                <a:spcPct val="0"/>
              </a:spcBef>
              <a:spcAft>
                <a:spcPct val="0"/>
              </a:spcAft>
              <a:tabLst>
                <a:tab pos="219075" algn="l"/>
              </a:tabLst>
            </a:pPr>
            <a:r>
              <a:rPr lang="ru-RU" sz="1600" dirty="0" smtClean="0">
                <a:latin typeface="Times New Roman" pitchFamily="18" charset="0"/>
                <a:ea typeface="Times New Roman" pitchFamily="18" charset="0"/>
                <a:cs typeface="Times New Roman" pitchFamily="18" charset="0"/>
              </a:rPr>
              <a:t>Е) восстание Семеновского полка</a:t>
            </a:r>
          </a:p>
          <a:p>
            <a:pPr lvl="2" eaLnBrk="0" fontAlgn="base" hangingPunct="0">
              <a:spcBef>
                <a:spcPct val="0"/>
              </a:spcBef>
              <a:spcAft>
                <a:spcPct val="0"/>
              </a:spcAft>
              <a:tabLst>
                <a:tab pos="219075" algn="l"/>
              </a:tabLst>
            </a:pPr>
            <a:endParaRPr lang="ru-RU" sz="1600" dirty="0" smtClean="0">
              <a:latin typeface="Arial" pitchFamily="34" charset="0"/>
            </a:endParaRPr>
          </a:p>
          <a:p>
            <a:pPr lvl="2" eaLnBrk="0" fontAlgn="base" hangingPunct="0">
              <a:spcBef>
                <a:spcPct val="0"/>
              </a:spcBef>
              <a:spcAft>
                <a:spcPct val="0"/>
              </a:spcAft>
              <a:tabLst>
                <a:tab pos="219075" algn="l"/>
              </a:tabLst>
            </a:pPr>
            <a:r>
              <a:rPr lang="ru-RU" sz="1600" dirty="0" smtClean="0">
                <a:latin typeface="Times New Roman" pitchFamily="18" charset="0"/>
                <a:ea typeface="Times New Roman" pitchFamily="18" charset="0"/>
                <a:cs typeface="Times New Roman" pitchFamily="18" charset="0"/>
              </a:rPr>
              <a:t>Укажите верный ответ.</a:t>
            </a:r>
            <a:endParaRPr lang="ru-RU" sz="1600" dirty="0" smtClean="0">
              <a:latin typeface="Arial" pitchFamily="34" charset="0"/>
            </a:endParaRPr>
          </a:p>
          <a:p>
            <a:pPr lvl="2" eaLnBrk="0" fontAlgn="base" hangingPunct="0">
              <a:spcBef>
                <a:spcPct val="0"/>
              </a:spcBef>
              <a:spcAft>
                <a:spcPct val="0"/>
              </a:spcAft>
              <a:tabLst>
                <a:tab pos="219075" algn="l"/>
              </a:tabLst>
            </a:pPr>
            <a:r>
              <a:rPr lang="ru-RU" sz="1600" dirty="0" smtClean="0">
                <a:latin typeface="Times New Roman" pitchFamily="18" charset="0"/>
                <a:ea typeface="Times New Roman" pitchFamily="18" charset="0"/>
                <a:cs typeface="Times New Roman" pitchFamily="18" charset="0"/>
              </a:rPr>
              <a:t>1)АВЕ      2) АГД       3) ВГЕ       4) БВД</a:t>
            </a:r>
            <a:endParaRPr lang="ru-RU" sz="1600" dirty="0" smtClean="0">
              <a:latin typeface="Arial" pitchFamily="34" charset="0"/>
            </a:endParaRPr>
          </a:p>
        </p:txBody>
      </p:sp>
      <p:sp>
        <p:nvSpPr>
          <p:cNvPr id="3" name="Управляющая кнопка: далее 2">
            <a:hlinkClick r:id="" action="ppaction://hlinkshowjump?jump=nextslide" highlightClick="1"/>
          </p:cNvPr>
          <p:cNvSpPr/>
          <p:nvPr/>
        </p:nvSpPr>
        <p:spPr>
          <a:xfrm>
            <a:off x="857224" y="1357298"/>
            <a:ext cx="428628" cy="428628"/>
          </a:xfrm>
          <a:prstGeom prst="actionButtonForwardNex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p>
        </p:txBody>
      </p:sp>
      <p:sp>
        <p:nvSpPr>
          <p:cNvPr id="4" name="Управляющая кнопка: далее 3">
            <a:hlinkClick r:id="rId2" action="ppaction://hlinksldjump" highlightClick="1"/>
          </p:cNvPr>
          <p:cNvSpPr/>
          <p:nvPr/>
        </p:nvSpPr>
        <p:spPr>
          <a:xfrm>
            <a:off x="857224" y="1928802"/>
            <a:ext cx="428628" cy="571504"/>
          </a:xfrm>
          <a:prstGeom prst="actionButtonForwardNex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ru-RU"/>
          </a:p>
        </p:txBody>
      </p:sp>
      <p:sp>
        <p:nvSpPr>
          <p:cNvPr id="5" name="Управляющая кнопка: далее 4">
            <a:hlinkClick r:id="rId3" action="ppaction://hlinksldjump" highlightClick="1"/>
          </p:cNvPr>
          <p:cNvSpPr/>
          <p:nvPr/>
        </p:nvSpPr>
        <p:spPr>
          <a:xfrm>
            <a:off x="857224" y="2571744"/>
            <a:ext cx="428628" cy="142876"/>
          </a:xfrm>
          <a:prstGeom prst="actionButtonForwardNex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ru-RU"/>
          </a:p>
        </p:txBody>
      </p:sp>
      <p:sp>
        <p:nvSpPr>
          <p:cNvPr id="6" name="Управляющая кнопка: далее 5">
            <a:hlinkClick r:id="rId3" action="ppaction://hlinksldjump" highlightClick="1"/>
          </p:cNvPr>
          <p:cNvSpPr/>
          <p:nvPr/>
        </p:nvSpPr>
        <p:spPr>
          <a:xfrm flipV="1">
            <a:off x="857224" y="4071942"/>
            <a:ext cx="428628" cy="204790"/>
          </a:xfrm>
          <a:prstGeom prst="actionButtonForwardNex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ru-RU"/>
          </a:p>
        </p:txBody>
      </p:sp>
      <p:sp>
        <p:nvSpPr>
          <p:cNvPr id="7" name="Управляющая кнопка: далее 6">
            <a:hlinkClick r:id="rId4" action="ppaction://hlinksldjump" highlightClick="1"/>
          </p:cNvPr>
          <p:cNvSpPr/>
          <p:nvPr/>
        </p:nvSpPr>
        <p:spPr>
          <a:xfrm>
            <a:off x="785786" y="4357694"/>
            <a:ext cx="500066" cy="357190"/>
          </a:xfrm>
          <a:prstGeom prst="actionButtonForwardNex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ru-RU"/>
          </a:p>
        </p:txBody>
      </p:sp>
      <p:sp>
        <p:nvSpPr>
          <p:cNvPr id="8" name="Управляющая кнопка: далее 7">
            <a:hlinkClick r:id="rId5" action="ppaction://hlinksldjump" highlightClick="1"/>
          </p:cNvPr>
          <p:cNvSpPr/>
          <p:nvPr/>
        </p:nvSpPr>
        <p:spPr>
          <a:xfrm flipV="1">
            <a:off x="857224" y="4786322"/>
            <a:ext cx="428628" cy="204790"/>
          </a:xfrm>
          <a:prstGeom prst="actionButtonForwardNex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ru-RU"/>
          </a:p>
        </p:txBody>
      </p:sp>
      <p:sp>
        <p:nvSpPr>
          <p:cNvPr id="9" name="Управляющая кнопка: далее 8">
            <a:hlinkClick r:id="rId6" action="ppaction://hlinksldjump" highlightClick="1"/>
          </p:cNvPr>
          <p:cNvSpPr/>
          <p:nvPr/>
        </p:nvSpPr>
        <p:spPr>
          <a:xfrm>
            <a:off x="857224" y="5072074"/>
            <a:ext cx="428628" cy="35719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p:cNvPicPr>
            <a:picLocks noChangeAspect="1" noChangeArrowheads="1"/>
          </p:cNvPicPr>
          <p:nvPr/>
        </p:nvPicPr>
        <p:blipFill>
          <a:blip r:embed="rId2" cstate="email"/>
          <a:srcRect/>
          <a:stretch>
            <a:fillRect/>
          </a:stretch>
        </p:blipFill>
        <p:spPr bwMode="auto">
          <a:xfrm>
            <a:off x="0" y="0"/>
            <a:ext cx="2893222" cy="3857628"/>
          </a:xfrm>
          <a:prstGeom prst="rect">
            <a:avLst/>
          </a:prstGeom>
          <a:noFill/>
          <a:ln w="9525">
            <a:noFill/>
            <a:miter lim="800000"/>
            <a:headEnd/>
            <a:tailEnd/>
          </a:ln>
        </p:spPr>
      </p:pic>
      <p:sp>
        <p:nvSpPr>
          <p:cNvPr id="3" name="Прямоугольник 2"/>
          <p:cNvSpPr/>
          <p:nvPr/>
        </p:nvSpPr>
        <p:spPr>
          <a:xfrm>
            <a:off x="2928926" y="0"/>
            <a:ext cx="6215074" cy="3970318"/>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ru-RU" sz="1400" dirty="0" smtClean="0">
                <a:latin typeface="Times New Roman" pitchFamily="18" charset="0"/>
                <a:cs typeface="Times New Roman" pitchFamily="18" charset="0"/>
              </a:rPr>
              <a:t>Покровский собор был построен в </a:t>
            </a:r>
            <a:r>
              <a:rPr lang="ru-RU" sz="1400" dirty="0" smtClean="0">
                <a:latin typeface="Times New Roman" pitchFamily="18" charset="0"/>
                <a:cs typeface="Times New Roman" pitchFamily="18" charset="0"/>
                <a:hlinkClick r:id="rId3" tooltip="1555"/>
              </a:rPr>
              <a:t>1555</a:t>
            </a:r>
            <a:r>
              <a:rPr lang="ru-RU" sz="1400" dirty="0" smtClean="0">
                <a:latin typeface="Times New Roman" pitchFamily="18" charset="0"/>
                <a:cs typeface="Times New Roman" pitchFamily="18" charset="0"/>
              </a:rPr>
              <a:t>—</a:t>
            </a:r>
            <a:r>
              <a:rPr lang="ru-RU" sz="1400" dirty="0" smtClean="0">
                <a:latin typeface="Times New Roman" pitchFamily="18" charset="0"/>
                <a:cs typeface="Times New Roman" pitchFamily="18" charset="0"/>
                <a:hlinkClick r:id="rId4" tooltip="1560"/>
              </a:rPr>
              <a:t>60</a:t>
            </a:r>
            <a:r>
              <a:rPr lang="ru-RU" sz="1400" dirty="0" smtClean="0">
                <a:latin typeface="Times New Roman" pitchFamily="18" charset="0"/>
                <a:cs typeface="Times New Roman" pitchFamily="18" charset="0"/>
              </a:rPr>
              <a:t> годах по приказу </a:t>
            </a:r>
            <a:r>
              <a:rPr lang="ru-RU" sz="1400" dirty="0" smtClean="0">
                <a:latin typeface="Times New Roman" pitchFamily="18" charset="0"/>
                <a:cs typeface="Times New Roman" pitchFamily="18" charset="0"/>
                <a:hlinkClick r:id="rId5" tooltip="Иван IV"/>
              </a:rPr>
              <a:t>Ивана Грозного</a:t>
            </a:r>
            <a:r>
              <a:rPr lang="ru-RU" sz="1400" dirty="0" smtClean="0">
                <a:latin typeface="Times New Roman" pitchFamily="18" charset="0"/>
                <a:cs typeface="Times New Roman" pitchFamily="18" charset="0"/>
              </a:rPr>
              <a:t> в память о взятии </a:t>
            </a:r>
            <a:r>
              <a:rPr lang="ru-RU" sz="1400" dirty="0" smtClean="0">
                <a:latin typeface="Times New Roman" pitchFamily="18" charset="0"/>
                <a:cs typeface="Times New Roman" pitchFamily="18" charset="0"/>
                <a:hlinkClick r:id="rId6" tooltip="Казань"/>
              </a:rPr>
              <a:t>Казани</a:t>
            </a:r>
            <a:r>
              <a:rPr lang="ru-RU" sz="1400" dirty="0" smtClean="0">
                <a:latin typeface="Times New Roman" pitchFamily="18" charset="0"/>
                <a:cs typeface="Times New Roman" pitchFamily="18" charset="0"/>
              </a:rPr>
              <a:t> и победе над </a:t>
            </a:r>
            <a:r>
              <a:rPr lang="ru-RU" sz="1400" dirty="0" smtClean="0">
                <a:latin typeface="Times New Roman" pitchFamily="18" charset="0"/>
                <a:cs typeface="Times New Roman" pitchFamily="18" charset="0"/>
                <a:hlinkClick r:id="rId7" tooltip="Казанское ханство"/>
              </a:rPr>
              <a:t>Казанским ханством</a:t>
            </a:r>
            <a:r>
              <a:rPr lang="ru-RU" sz="1400" dirty="0" smtClean="0">
                <a:latin typeface="Times New Roman" pitchFamily="18" charset="0"/>
                <a:cs typeface="Times New Roman" pitchFamily="18" charset="0"/>
              </a:rPr>
              <a:t>.</a:t>
            </a:r>
          </a:p>
          <a:p>
            <a:r>
              <a:rPr lang="ru-RU" sz="1400" dirty="0" smtClean="0">
                <a:latin typeface="Times New Roman" pitchFamily="18" charset="0"/>
                <a:cs typeface="Times New Roman" pitchFamily="18" charset="0"/>
              </a:rPr>
              <a:t>Существует несколько версий о создателях собора.</a:t>
            </a:r>
          </a:p>
          <a:p>
            <a:r>
              <a:rPr lang="ru-RU" sz="1400" dirty="0" smtClean="0">
                <a:latin typeface="Times New Roman" pitchFamily="18" charset="0"/>
                <a:cs typeface="Times New Roman" pitchFamily="18" charset="0"/>
              </a:rPr>
              <a:t>По одной из версий, архитектором был известный </a:t>
            </a:r>
            <a:r>
              <a:rPr lang="ru-RU" sz="1400" dirty="0" smtClean="0">
                <a:latin typeface="Times New Roman" pitchFamily="18" charset="0"/>
                <a:cs typeface="Times New Roman" pitchFamily="18" charset="0"/>
                <a:hlinkClick r:id="rId8" tooltip="Псков"/>
              </a:rPr>
              <a:t>псковский</a:t>
            </a:r>
            <a:r>
              <a:rPr lang="ru-RU" sz="1400" dirty="0" smtClean="0">
                <a:latin typeface="Times New Roman" pitchFamily="18" charset="0"/>
                <a:cs typeface="Times New Roman" pitchFamily="18" charset="0"/>
              </a:rPr>
              <a:t> мастер </a:t>
            </a:r>
            <a:r>
              <a:rPr lang="ru-RU" sz="1400" dirty="0" smtClean="0">
                <a:latin typeface="Times New Roman" pitchFamily="18" charset="0"/>
                <a:cs typeface="Times New Roman" pitchFamily="18" charset="0"/>
                <a:hlinkClick r:id="rId9" tooltip="Постник Яковлев (страница отсутствует)"/>
              </a:rPr>
              <a:t>Постник Яковлев</a:t>
            </a:r>
            <a:r>
              <a:rPr lang="ru-RU" sz="1400" dirty="0" smtClean="0">
                <a:latin typeface="Times New Roman" pitchFamily="18" charset="0"/>
                <a:cs typeface="Times New Roman" pitchFamily="18" charset="0"/>
              </a:rPr>
              <a:t> по прозвищу </a:t>
            </a:r>
            <a:r>
              <a:rPr lang="ru-RU" sz="1400" dirty="0" err="1" smtClean="0">
                <a:latin typeface="Times New Roman" pitchFamily="18" charset="0"/>
                <a:cs typeface="Times New Roman" pitchFamily="18" charset="0"/>
                <a:hlinkClick r:id="rId10" tooltip="Барма"/>
              </a:rPr>
              <a:t>Барма</a:t>
            </a:r>
            <a:r>
              <a:rPr lang="ru-RU" sz="1400" dirty="0" smtClean="0">
                <a:latin typeface="Times New Roman" pitchFamily="18" charset="0"/>
                <a:cs typeface="Times New Roman" pitchFamily="18" charset="0"/>
              </a:rPr>
              <a:t>.</a:t>
            </a:r>
          </a:p>
          <a:p>
            <a:r>
              <a:rPr lang="ru-RU" sz="1400" dirty="0" smtClean="0">
                <a:latin typeface="Times New Roman" pitchFamily="18" charset="0"/>
                <a:cs typeface="Times New Roman" pitchFamily="18" charset="0"/>
              </a:rPr>
              <a:t>По другой, широко известной версии </a:t>
            </a:r>
            <a:r>
              <a:rPr lang="ru-RU" sz="1400" dirty="0" err="1" smtClean="0">
                <a:latin typeface="Times New Roman" pitchFamily="18" charset="0"/>
                <a:cs typeface="Times New Roman" pitchFamily="18" charset="0"/>
              </a:rPr>
              <a:t>Барма</a:t>
            </a:r>
            <a:r>
              <a:rPr lang="ru-RU" sz="1400" dirty="0" smtClean="0">
                <a:latin typeface="Times New Roman" pitchFamily="18" charset="0"/>
                <a:cs typeface="Times New Roman" pitchFamily="18" charset="0"/>
              </a:rPr>
              <a:t> и </a:t>
            </a:r>
            <a:r>
              <a:rPr lang="ru-RU" sz="1400" dirty="0" smtClean="0">
                <a:latin typeface="Times New Roman" pitchFamily="18" charset="0"/>
                <a:cs typeface="Times New Roman" pitchFamily="18" charset="0"/>
                <a:hlinkClick r:id="rId9" tooltip="Постник Яковлев (страница отсутствует)"/>
              </a:rPr>
              <a:t>Постник</a:t>
            </a:r>
            <a:r>
              <a:rPr lang="ru-RU" sz="1400" dirty="0" smtClean="0">
                <a:latin typeface="Times New Roman" pitchFamily="18" charset="0"/>
                <a:cs typeface="Times New Roman" pitchFamily="18" charset="0"/>
              </a:rPr>
              <a:t> — два разных архитектора, оба участвовавших в строительстве, эта версия ныне устарела.</a:t>
            </a:r>
          </a:p>
          <a:p>
            <a:r>
              <a:rPr lang="ru-RU" sz="1400" dirty="0" smtClean="0">
                <a:latin typeface="Times New Roman" pitchFamily="18" charset="0"/>
                <a:cs typeface="Times New Roman" pitchFamily="18" charset="0"/>
              </a:rPr>
              <a:t>По третьей версии, собор был построен неизвестным западноевропейским мастером (предположительно </a:t>
            </a:r>
            <a:r>
              <a:rPr lang="ru-RU" sz="1400" dirty="0" smtClean="0">
                <a:latin typeface="Times New Roman" pitchFamily="18" charset="0"/>
                <a:cs typeface="Times New Roman" pitchFamily="18" charset="0"/>
                <a:hlinkClick r:id="rId11" tooltip="Итальянцы"/>
              </a:rPr>
              <a:t>итальянцем</a:t>
            </a:r>
            <a:r>
              <a:rPr lang="ru-RU" sz="1400" dirty="0" smtClean="0">
                <a:latin typeface="Times New Roman" pitchFamily="18" charset="0"/>
                <a:cs typeface="Times New Roman" pitchFamily="18" charset="0"/>
              </a:rPr>
              <a:t>, как и ранее — значительная часть сооружений </a:t>
            </a:r>
            <a:r>
              <a:rPr lang="ru-RU" sz="1400" dirty="0" smtClean="0">
                <a:latin typeface="Times New Roman" pitchFamily="18" charset="0"/>
                <a:cs typeface="Times New Roman" pitchFamily="18" charset="0"/>
                <a:hlinkClick r:id="rId12" tooltip="Московский Кремль"/>
              </a:rPr>
              <a:t>Московского Кремля</a:t>
            </a:r>
            <a:r>
              <a:rPr lang="ru-RU" sz="1400" dirty="0" smtClean="0">
                <a:latin typeface="Times New Roman" pitchFamily="18" charset="0"/>
                <a:cs typeface="Times New Roman" pitchFamily="18" charset="0"/>
              </a:rPr>
              <a:t>), отсюда и столь неповторимый стиль, сочетающий в себе традиции как русского зодчества, так и европейского зодчества </a:t>
            </a:r>
            <a:r>
              <a:rPr lang="ru-RU" sz="1400" dirty="0" smtClean="0">
                <a:latin typeface="Times New Roman" pitchFamily="18" charset="0"/>
                <a:cs typeface="Times New Roman" pitchFamily="18" charset="0"/>
                <a:hlinkClick r:id="rId13" tooltip="Эпоха Возрождения"/>
              </a:rPr>
              <a:t>эпохи Возрождения</a:t>
            </a:r>
            <a:r>
              <a:rPr lang="ru-RU" sz="1400" dirty="0" smtClean="0">
                <a:latin typeface="Times New Roman" pitchFamily="18" charset="0"/>
                <a:cs typeface="Times New Roman" pitchFamily="18" charset="0"/>
              </a:rPr>
              <a:t>, но эта версия пока так и не нашла никакого чёткого документального подтверждения.</a:t>
            </a:r>
          </a:p>
          <a:p>
            <a:r>
              <a:rPr lang="ru-RU" sz="1400" dirty="0" smtClean="0">
                <a:latin typeface="Times New Roman" pitchFamily="18" charset="0"/>
                <a:cs typeface="Times New Roman" pitchFamily="18" charset="0"/>
              </a:rPr>
              <a:t>Согласно легенде, архитектор (архитекторы) собора были ослеплены по приказу </a:t>
            </a:r>
            <a:r>
              <a:rPr lang="ru-RU" sz="1400" dirty="0" smtClean="0">
                <a:latin typeface="Times New Roman" pitchFamily="18" charset="0"/>
                <a:cs typeface="Times New Roman" pitchFamily="18" charset="0"/>
                <a:hlinkClick r:id="rId5" tooltip="Иван IV"/>
              </a:rPr>
              <a:t>Ивана Грозного</a:t>
            </a:r>
            <a:r>
              <a:rPr lang="ru-RU" sz="1400" dirty="0" smtClean="0">
                <a:latin typeface="Times New Roman" pitchFamily="18" charset="0"/>
                <a:cs typeface="Times New Roman" pitchFamily="18" charset="0"/>
              </a:rPr>
              <a:t>, чтобы они не смогли больше построить подобного храма. Однако, если автором собора является Постник, то он не мог быть ослеплён, поскольку в течение нескольких лет после строительства собора участвовал в создании </a:t>
            </a:r>
            <a:r>
              <a:rPr lang="ru-RU" sz="1400" dirty="0" smtClean="0">
                <a:latin typeface="Times New Roman" pitchFamily="18" charset="0"/>
                <a:cs typeface="Times New Roman" pitchFamily="18" charset="0"/>
                <a:hlinkClick r:id="rId14" tooltip="Казанский кремль"/>
              </a:rPr>
              <a:t>Казанского кремля</a:t>
            </a:r>
            <a:r>
              <a:rPr lang="ru-RU" sz="1400" dirty="0" smtClean="0">
                <a:latin typeface="Times New Roman" pitchFamily="18" charset="0"/>
                <a:cs typeface="Times New Roman" pitchFamily="18" charset="0"/>
              </a:rPr>
              <a:t>.</a:t>
            </a:r>
            <a:endParaRPr lang="ru-RU" sz="1400" dirty="0">
              <a:latin typeface="Times New Roman" pitchFamily="18" charset="0"/>
              <a:cs typeface="Times New Roman" pitchFamily="18" charset="0"/>
            </a:endParaRPr>
          </a:p>
        </p:txBody>
      </p:sp>
      <p:sp>
        <p:nvSpPr>
          <p:cNvPr id="4" name="Управляющая кнопка: назад 3">
            <a:hlinkClick r:id="" action="ppaction://hlinkshowjump?jump=previousslide" highlightClick="1"/>
          </p:cNvPr>
          <p:cNvSpPr/>
          <p:nvPr/>
        </p:nvSpPr>
        <p:spPr>
          <a:xfrm>
            <a:off x="8358214" y="3929066"/>
            <a:ext cx="785786" cy="428628"/>
          </a:xfrm>
          <a:prstGeom prst="actionButtonBackPrevious">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ru-RU"/>
          </a:p>
        </p:txBody>
      </p:sp>
      <p:pic>
        <p:nvPicPr>
          <p:cNvPr id="66563" name="Picture 3"/>
          <p:cNvPicPr>
            <a:picLocks noChangeAspect="1" noChangeArrowheads="1"/>
          </p:cNvPicPr>
          <p:nvPr/>
        </p:nvPicPr>
        <p:blipFill>
          <a:blip r:embed="rId15" cstate="email"/>
          <a:srcRect/>
          <a:stretch>
            <a:fillRect/>
          </a:stretch>
        </p:blipFill>
        <p:spPr bwMode="auto">
          <a:xfrm>
            <a:off x="0" y="3857628"/>
            <a:ext cx="4000496" cy="3000372"/>
          </a:xfrm>
          <a:prstGeom prst="rect">
            <a:avLst/>
          </a:prstGeom>
          <a:noFill/>
          <a:ln w="9525">
            <a:noFill/>
            <a:miter lim="800000"/>
            <a:headEnd/>
            <a:tailEnd/>
          </a:ln>
        </p:spPr>
      </p:pic>
      <p:sp>
        <p:nvSpPr>
          <p:cNvPr id="6" name="Прямоугольник 5"/>
          <p:cNvSpPr/>
          <p:nvPr/>
        </p:nvSpPr>
        <p:spPr>
          <a:xfrm>
            <a:off x="4000496" y="4143380"/>
            <a:ext cx="5143504" cy="249299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ru-RU" sz="1200" dirty="0" smtClean="0">
                <a:latin typeface="Times New Roman" pitchFamily="18" charset="0"/>
                <a:cs typeface="Times New Roman" pitchFamily="18" charset="0"/>
              </a:rPr>
              <a:t>Возведена в Коломенском в </a:t>
            </a:r>
            <a:r>
              <a:rPr lang="ru-RU" sz="1200" dirty="0" smtClean="0">
                <a:latin typeface="Times New Roman" pitchFamily="18" charset="0"/>
                <a:cs typeface="Times New Roman" pitchFamily="18" charset="0"/>
                <a:hlinkClick r:id="rId16" tooltip="1528"/>
              </a:rPr>
              <a:t>1528</a:t>
            </a:r>
            <a:r>
              <a:rPr lang="ru-RU" sz="1200" dirty="0" smtClean="0">
                <a:latin typeface="Times New Roman" pitchFamily="18" charset="0"/>
                <a:cs typeface="Times New Roman" pitchFamily="18" charset="0"/>
              </a:rPr>
              <a:t>—</a:t>
            </a:r>
            <a:r>
              <a:rPr lang="ru-RU" sz="1200" dirty="0" smtClean="0">
                <a:latin typeface="Times New Roman" pitchFamily="18" charset="0"/>
                <a:cs typeface="Times New Roman" pitchFamily="18" charset="0"/>
                <a:hlinkClick r:id="rId17" tooltip="1532 год"/>
              </a:rPr>
              <a:t>1532 годах</a:t>
            </a:r>
            <a:r>
              <a:rPr lang="ru-RU" sz="1200" dirty="0" smtClean="0">
                <a:latin typeface="Times New Roman" pitchFamily="18" charset="0"/>
                <a:cs typeface="Times New Roman" pitchFamily="18" charset="0"/>
              </a:rPr>
              <a:t> (предположительно </a:t>
            </a:r>
            <a:r>
              <a:rPr lang="ru-RU" sz="1200" dirty="0" smtClean="0">
                <a:latin typeface="Times New Roman" pitchFamily="18" charset="0"/>
                <a:cs typeface="Times New Roman" pitchFamily="18" charset="0"/>
                <a:hlinkClick r:id="rId18" tooltip="Италия"/>
              </a:rPr>
              <a:t>итальянским</a:t>
            </a:r>
            <a:r>
              <a:rPr lang="ru-RU" sz="1200" dirty="0" smtClean="0">
                <a:latin typeface="Times New Roman" pitchFamily="18" charset="0"/>
                <a:cs typeface="Times New Roman" pitchFamily="18" charset="0"/>
              </a:rPr>
              <a:t> архитектором </a:t>
            </a:r>
            <a:r>
              <a:rPr lang="ru-RU" sz="1200" dirty="0" smtClean="0">
                <a:latin typeface="Times New Roman" pitchFamily="18" charset="0"/>
                <a:cs typeface="Times New Roman" pitchFamily="18" charset="0"/>
                <a:hlinkClick r:id="rId19" tooltip="Петрок Малый"/>
              </a:rPr>
              <a:t>Петром </a:t>
            </a:r>
            <a:r>
              <a:rPr lang="ru-RU" sz="1200" dirty="0" err="1" smtClean="0">
                <a:latin typeface="Times New Roman" pitchFamily="18" charset="0"/>
                <a:cs typeface="Times New Roman" pitchFamily="18" charset="0"/>
                <a:hlinkClick r:id="rId19" tooltip="Петрок Малый"/>
              </a:rPr>
              <a:t>Францизском</a:t>
            </a:r>
            <a:r>
              <a:rPr lang="ru-RU" sz="1200" dirty="0" smtClean="0">
                <a:latin typeface="Times New Roman" pitchFamily="18" charset="0"/>
                <a:cs typeface="Times New Roman" pitchFamily="18" charset="0"/>
                <a:hlinkClick r:id="rId19" tooltip="Петрок Малый"/>
              </a:rPr>
              <a:t> </a:t>
            </a:r>
            <a:r>
              <a:rPr lang="ru-RU" sz="1200" dirty="0" err="1" smtClean="0">
                <a:latin typeface="Times New Roman" pitchFamily="18" charset="0"/>
                <a:cs typeface="Times New Roman" pitchFamily="18" charset="0"/>
                <a:hlinkClick r:id="rId19" tooltip="Петрок Малый"/>
              </a:rPr>
              <a:t>Анибале</a:t>
            </a:r>
            <a:r>
              <a:rPr lang="ru-RU" sz="1200" dirty="0" smtClean="0">
                <a:latin typeface="Times New Roman" pitchFamily="18" charset="0"/>
                <a:cs typeface="Times New Roman" pitchFamily="18" charset="0"/>
                <a:hlinkClick r:id="rId19" tooltip="Петрок Малый"/>
              </a:rPr>
              <a:t>, по русским летописям </a:t>
            </a:r>
            <a:r>
              <a:rPr lang="ru-RU" sz="1200" dirty="0" err="1" smtClean="0">
                <a:latin typeface="Times New Roman" pitchFamily="18" charset="0"/>
                <a:cs typeface="Times New Roman" pitchFamily="18" charset="0"/>
                <a:hlinkClick r:id="rId19" tooltip="Петрок Малый"/>
              </a:rPr>
              <a:t>Петроком</a:t>
            </a:r>
            <a:r>
              <a:rPr lang="ru-RU" sz="1200" dirty="0" smtClean="0">
                <a:latin typeface="Times New Roman" pitchFamily="18" charset="0"/>
                <a:cs typeface="Times New Roman" pitchFamily="18" charset="0"/>
                <a:hlinkClick r:id="rId19" tooltip="Петрок Малый"/>
              </a:rPr>
              <a:t> Малым</a:t>
            </a:r>
            <a:r>
              <a:rPr lang="ru-RU" sz="1200" dirty="0" smtClean="0">
                <a:latin typeface="Times New Roman" pitchFamily="18" charset="0"/>
                <a:cs typeface="Times New Roman" pitchFamily="18" charset="0"/>
              </a:rPr>
              <a:t>) на правом берегу </a:t>
            </a:r>
            <a:r>
              <a:rPr lang="ru-RU" sz="1200" dirty="0" smtClean="0">
                <a:latin typeface="Times New Roman" pitchFamily="18" charset="0"/>
                <a:cs typeface="Times New Roman" pitchFamily="18" charset="0"/>
                <a:hlinkClick r:id="rId20" tooltip="Москва (река)"/>
              </a:rPr>
              <a:t>Москвы-реки</a:t>
            </a:r>
            <a:r>
              <a:rPr lang="ru-RU" sz="1200" dirty="0" smtClean="0">
                <a:latin typeface="Times New Roman" pitchFamily="18" charset="0"/>
                <a:cs typeface="Times New Roman" pitchFamily="18" charset="0"/>
              </a:rPr>
              <a:t>. </a:t>
            </a:r>
            <a:r>
              <a:rPr lang="ru-RU" sz="1200" dirty="0" smtClean="0">
                <a:latin typeface="Times New Roman" pitchFamily="18" charset="0"/>
                <a:cs typeface="Times New Roman" pitchFamily="18" charset="0"/>
                <a:hlinkClick r:id="rId21" tooltip="Ктитор"/>
              </a:rPr>
              <a:t>Ктитор</a:t>
            </a:r>
            <a:r>
              <a:rPr lang="ru-RU" sz="1200" dirty="0" smtClean="0">
                <a:latin typeface="Times New Roman" pitchFamily="18" charset="0"/>
                <a:cs typeface="Times New Roman" pitchFamily="18" charset="0"/>
              </a:rPr>
              <a:t> храма — великий князь Московский </a:t>
            </a:r>
            <a:r>
              <a:rPr lang="ru-RU" sz="1200" dirty="0" smtClean="0">
                <a:latin typeface="Times New Roman" pitchFamily="18" charset="0"/>
                <a:cs typeface="Times New Roman" pitchFamily="18" charset="0"/>
                <a:hlinkClick r:id="rId22" tooltip="Василий III"/>
              </a:rPr>
              <a:t>Василий III</a:t>
            </a:r>
            <a:r>
              <a:rPr lang="ru-RU" sz="1200" dirty="0" smtClean="0">
                <a:latin typeface="Times New Roman" pitchFamily="18" charset="0"/>
                <a:cs typeface="Times New Roman" pitchFamily="18" charset="0"/>
              </a:rPr>
              <a:t>. Храм возведен как моленный, для моления о чадородии великокняжеской четы. Сразу после окончания двухгодичного срока епитимьи, выпрошенной Василием III для очищения от греха двоеженства, к папе римскому явились послы великого князя. По его просьбе </a:t>
            </a:r>
            <a:r>
              <a:rPr lang="ru-RU" sz="1200" dirty="0" err="1" smtClean="0">
                <a:latin typeface="Times New Roman" pitchFamily="18" charset="0"/>
                <a:cs typeface="Times New Roman" pitchFamily="18" charset="0"/>
              </a:rPr>
              <a:t>Климент</a:t>
            </a:r>
            <a:r>
              <a:rPr lang="ru-RU" sz="1200" dirty="0" smtClean="0">
                <a:latin typeface="Times New Roman" pitchFamily="18" charset="0"/>
                <a:cs typeface="Times New Roman" pitchFamily="18" charset="0"/>
              </a:rPr>
              <a:t> VII отпустил в Москву архитектора </a:t>
            </a:r>
            <a:r>
              <a:rPr lang="ru-RU" sz="1200" dirty="0" err="1" smtClean="0">
                <a:latin typeface="Times New Roman" pitchFamily="18" charset="0"/>
                <a:cs typeface="Times New Roman" pitchFamily="18" charset="0"/>
              </a:rPr>
              <a:t>Анибале</a:t>
            </a:r>
            <a:r>
              <a:rPr lang="ru-RU" sz="1200" dirty="0" smtClean="0">
                <a:latin typeface="Times New Roman" pitchFamily="18" charset="0"/>
                <a:cs typeface="Times New Roman" pitchFamily="18" charset="0"/>
              </a:rPr>
              <a:t> для строительства моленных церквей в соответствии с моленной программой. В Москву архитектор приехал в начале лета 1528 года и через 2-3 недели уже приступил к работе. Место для церкви Вознесения выбрали на крутом берегу, в основании которого бил ключ, считавшийся чудодейственным.</a:t>
            </a:r>
            <a:endParaRPr lang="ru-RU" sz="1200" dirty="0">
              <a:latin typeface="Times New Roman" pitchFamily="18" charset="0"/>
              <a:cs typeface="Times New Roman" pitchFamily="18"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000232" y="428604"/>
            <a:ext cx="7143768" cy="181588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ru-RU" sz="1400" b="1" dirty="0" smtClean="0">
                <a:solidFill>
                  <a:srgbClr val="FF0000"/>
                </a:solidFill>
                <a:latin typeface="Times New Roman" pitchFamily="18" charset="0"/>
                <a:cs typeface="Times New Roman" pitchFamily="18" charset="0"/>
              </a:rPr>
              <a:t>Адмиралтейство </a:t>
            </a:r>
            <a:r>
              <a:rPr lang="ru-RU" sz="1400" dirty="0" smtClean="0">
                <a:latin typeface="Times New Roman" pitchFamily="18" charset="0"/>
                <a:cs typeface="Times New Roman" pitchFamily="18" charset="0"/>
              </a:rPr>
              <a:t>было заложено </a:t>
            </a:r>
            <a:r>
              <a:rPr lang="ru-RU" sz="1400" dirty="0" smtClean="0">
                <a:latin typeface="Times New Roman" pitchFamily="18" charset="0"/>
                <a:cs typeface="Times New Roman" pitchFamily="18" charset="0"/>
                <a:hlinkClick r:id="rId2" tooltip="5 ноября"/>
              </a:rPr>
              <a:t>5 ноября</a:t>
            </a:r>
            <a:r>
              <a:rPr lang="ru-RU" sz="1400" dirty="0" smtClean="0">
                <a:latin typeface="Times New Roman" pitchFamily="18" charset="0"/>
                <a:cs typeface="Times New Roman" pitchFamily="18" charset="0"/>
              </a:rPr>
              <a:t> </a:t>
            </a:r>
            <a:r>
              <a:rPr lang="ru-RU" sz="1400" dirty="0" smtClean="0">
                <a:latin typeface="Times New Roman" pitchFamily="18" charset="0"/>
                <a:cs typeface="Times New Roman" pitchFamily="18" charset="0"/>
                <a:hlinkClick r:id="rId3" tooltip="1704"/>
              </a:rPr>
              <a:t>1704</a:t>
            </a:r>
            <a:r>
              <a:rPr lang="ru-RU" sz="1400" dirty="0" smtClean="0">
                <a:latin typeface="Times New Roman" pitchFamily="18" charset="0"/>
                <a:cs typeface="Times New Roman" pitchFamily="18" charset="0"/>
              </a:rPr>
              <a:t> года. Изначально Адмиралтейство строилось как верфь по чертежам самого </a:t>
            </a:r>
            <a:r>
              <a:rPr lang="ru-RU" sz="1400" dirty="0" smtClean="0">
                <a:latin typeface="Times New Roman" pitchFamily="18" charset="0"/>
                <a:cs typeface="Times New Roman" pitchFamily="18" charset="0"/>
                <a:hlinkClick r:id="rId4" tooltip="Пётр I Великий"/>
              </a:rPr>
              <a:t>Петра I</a:t>
            </a:r>
            <a:r>
              <a:rPr lang="ru-RU" sz="1400" dirty="0" smtClean="0">
                <a:latin typeface="Times New Roman" pitchFamily="18" charset="0"/>
                <a:cs typeface="Times New Roman" pitchFamily="18" charset="0"/>
              </a:rPr>
              <a:t>. В условиях войны необходимо было защищать верфь, поэтому в </a:t>
            </a:r>
            <a:r>
              <a:rPr lang="ru-RU" sz="1400" dirty="0" smtClean="0">
                <a:latin typeface="Times New Roman" pitchFamily="18" charset="0"/>
                <a:cs typeface="Times New Roman" pitchFamily="18" charset="0"/>
                <a:hlinkClick r:id="rId5" tooltip="1706 год"/>
              </a:rPr>
              <a:t>1706 году</a:t>
            </a:r>
            <a:r>
              <a:rPr lang="ru-RU" sz="1400" dirty="0" smtClean="0">
                <a:latin typeface="Times New Roman" pitchFamily="18" charset="0"/>
                <a:cs typeface="Times New Roman" pitchFamily="18" charset="0"/>
              </a:rPr>
              <a:t> Адмиралтейство представляло собой крепость. Оно было ограждено земляным валом с пятью земляными бастионами. По периметру — рвы, заполненные водой, </a:t>
            </a:r>
            <a:r>
              <a:rPr lang="ru-RU" sz="1400" dirty="0" smtClean="0">
                <a:latin typeface="Times New Roman" pitchFamily="18" charset="0"/>
                <a:cs typeface="Times New Roman" pitchFamily="18" charset="0"/>
                <a:hlinkClick r:id="rId6" tooltip="Гласис"/>
              </a:rPr>
              <a:t>насыпь гласиса</a:t>
            </a:r>
            <a:r>
              <a:rPr lang="ru-RU" sz="1400" dirty="0" smtClean="0">
                <a:latin typeface="Times New Roman" pitchFamily="18" charset="0"/>
                <a:cs typeface="Times New Roman" pitchFamily="18" charset="0"/>
              </a:rPr>
              <a:t> и обширный луг для обзора местности обстрела в случае внезапного нападения противника.</a:t>
            </a:r>
          </a:p>
          <a:p>
            <a:r>
              <a:rPr lang="ru-RU" sz="1400" dirty="0" smtClean="0">
                <a:latin typeface="Times New Roman" pitchFamily="18" charset="0"/>
                <a:cs typeface="Times New Roman" pitchFamily="18" charset="0"/>
                <a:hlinkClick r:id="rId7" tooltip="29 апреля"/>
              </a:rPr>
              <a:t>29 апреля</a:t>
            </a:r>
            <a:r>
              <a:rPr lang="ru-RU" sz="1400" dirty="0" smtClean="0">
                <a:latin typeface="Times New Roman" pitchFamily="18" charset="0"/>
                <a:cs typeface="Times New Roman" pitchFamily="18" charset="0"/>
              </a:rPr>
              <a:t> </a:t>
            </a:r>
            <a:r>
              <a:rPr lang="ru-RU" sz="1400" dirty="0" smtClean="0">
                <a:latin typeface="Times New Roman" pitchFamily="18" charset="0"/>
                <a:cs typeface="Times New Roman" pitchFamily="18" charset="0"/>
                <a:hlinkClick r:id="rId5" tooltip="1706 год"/>
              </a:rPr>
              <a:t>1706 года</a:t>
            </a:r>
            <a:r>
              <a:rPr lang="ru-RU" sz="1400" dirty="0" smtClean="0">
                <a:latin typeface="Times New Roman" pitchFamily="18" charset="0"/>
                <a:cs typeface="Times New Roman" pitchFamily="18" charset="0"/>
              </a:rPr>
              <a:t> состоялся первый </a:t>
            </a:r>
            <a:r>
              <a:rPr lang="ru-RU" sz="1400" dirty="0" smtClean="0">
                <a:latin typeface="Times New Roman" pitchFamily="18" charset="0"/>
                <a:cs typeface="Times New Roman" pitchFamily="18" charset="0"/>
                <a:hlinkClick r:id="rId8" tooltip="Ритуал спуска корабля на воду"/>
              </a:rPr>
              <a:t>спуск корабля на воду</a:t>
            </a:r>
            <a:r>
              <a:rPr lang="ru-RU" sz="1400" dirty="0" smtClean="0">
                <a:latin typeface="Times New Roman" pitchFamily="18" charset="0"/>
                <a:cs typeface="Times New Roman" pitchFamily="18" charset="0"/>
              </a:rPr>
              <a:t>. К </a:t>
            </a:r>
            <a:r>
              <a:rPr lang="ru-RU" sz="1400" dirty="0" smtClean="0">
                <a:latin typeface="Times New Roman" pitchFamily="18" charset="0"/>
                <a:cs typeface="Times New Roman" pitchFamily="18" charset="0"/>
                <a:hlinkClick r:id="rId9" tooltip="1715 год"/>
              </a:rPr>
              <a:t>1715 году</a:t>
            </a:r>
            <a:r>
              <a:rPr lang="ru-RU" sz="1400" dirty="0" smtClean="0">
                <a:latin typeface="Times New Roman" pitchFamily="18" charset="0"/>
                <a:cs typeface="Times New Roman" pitchFamily="18" charset="0"/>
              </a:rPr>
              <a:t> в этом подразделении </a:t>
            </a:r>
            <a:r>
              <a:rPr lang="ru-RU" sz="1400" dirty="0" smtClean="0">
                <a:latin typeface="Times New Roman" pitchFamily="18" charset="0"/>
                <a:cs typeface="Times New Roman" pitchFamily="18" charset="0"/>
                <a:hlinkClick r:id="rId10" tooltip="Адмиралтейский приказ"/>
              </a:rPr>
              <a:t>Адмиралтейского приказа</a:t>
            </a:r>
            <a:r>
              <a:rPr lang="ru-RU" sz="1400" dirty="0" smtClean="0">
                <a:latin typeface="Times New Roman" pitchFamily="18" charset="0"/>
                <a:cs typeface="Times New Roman" pitchFamily="18" charset="0"/>
              </a:rPr>
              <a:t> работало около десяти тысяч человек.</a:t>
            </a:r>
            <a:endParaRPr lang="ru-RU" sz="1400" dirty="0">
              <a:latin typeface="Times New Roman" pitchFamily="18" charset="0"/>
              <a:cs typeface="Times New Roman" pitchFamily="18" charset="0"/>
            </a:endParaRPr>
          </a:p>
        </p:txBody>
      </p:sp>
      <p:pic>
        <p:nvPicPr>
          <p:cNvPr id="67586" name="Picture 2"/>
          <p:cNvPicPr>
            <a:picLocks noChangeAspect="1" noChangeArrowheads="1"/>
          </p:cNvPicPr>
          <p:nvPr/>
        </p:nvPicPr>
        <p:blipFill>
          <a:blip r:embed="rId11" cstate="email"/>
          <a:srcRect/>
          <a:stretch>
            <a:fillRect/>
          </a:stretch>
        </p:blipFill>
        <p:spPr bwMode="auto">
          <a:xfrm>
            <a:off x="0" y="0"/>
            <a:ext cx="2000232" cy="2287759"/>
          </a:xfrm>
          <a:prstGeom prst="rect">
            <a:avLst/>
          </a:prstGeom>
          <a:noFill/>
          <a:ln w="9525">
            <a:noFill/>
            <a:miter lim="800000"/>
            <a:headEnd/>
            <a:tailEnd/>
          </a:ln>
        </p:spPr>
      </p:pic>
      <p:pic>
        <p:nvPicPr>
          <p:cNvPr id="67587" name="Picture 3"/>
          <p:cNvPicPr>
            <a:picLocks noChangeAspect="1" noChangeArrowheads="1"/>
          </p:cNvPicPr>
          <p:nvPr/>
        </p:nvPicPr>
        <p:blipFill>
          <a:blip r:embed="rId12" cstate="email"/>
          <a:srcRect/>
          <a:stretch>
            <a:fillRect/>
          </a:stretch>
        </p:blipFill>
        <p:spPr bwMode="auto">
          <a:xfrm>
            <a:off x="0" y="2285993"/>
            <a:ext cx="2000232" cy="2664309"/>
          </a:xfrm>
          <a:prstGeom prst="rect">
            <a:avLst/>
          </a:prstGeom>
          <a:noFill/>
          <a:ln w="9525">
            <a:noFill/>
            <a:miter lim="800000"/>
            <a:headEnd/>
            <a:tailEnd/>
          </a:ln>
        </p:spPr>
      </p:pic>
      <p:sp>
        <p:nvSpPr>
          <p:cNvPr id="5" name="Прямоугольник 4"/>
          <p:cNvSpPr/>
          <p:nvPr/>
        </p:nvSpPr>
        <p:spPr>
          <a:xfrm>
            <a:off x="2000232" y="2333685"/>
            <a:ext cx="7143768" cy="2677656"/>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ru-RU" sz="1400" dirty="0" smtClean="0">
                <a:solidFill>
                  <a:schemeClr val="dk1"/>
                </a:solidFill>
                <a:latin typeface="Times New Roman" pitchFamily="18" charset="0"/>
                <a:cs typeface="Times New Roman" pitchFamily="18" charset="0"/>
              </a:rPr>
              <a:t>Возведён в </a:t>
            </a:r>
            <a:r>
              <a:rPr lang="ru-RU" sz="1400" dirty="0" smtClean="0">
                <a:solidFill>
                  <a:schemeClr val="dk1"/>
                </a:solidFill>
                <a:latin typeface="Times New Roman" pitchFamily="18" charset="0"/>
                <a:cs typeface="Times New Roman" pitchFamily="18" charset="0"/>
                <a:hlinkClick r:id="rId13" tooltip="1712"/>
              </a:rPr>
              <a:t>1712</a:t>
            </a:r>
            <a:r>
              <a:rPr lang="ru-RU" sz="1400" dirty="0" smtClean="0">
                <a:solidFill>
                  <a:schemeClr val="dk1"/>
                </a:solidFill>
                <a:latin typeface="Times New Roman" pitchFamily="18" charset="0"/>
                <a:cs typeface="Times New Roman" pitchFamily="18" charset="0"/>
              </a:rPr>
              <a:t>—</a:t>
            </a:r>
            <a:r>
              <a:rPr lang="ru-RU" sz="1400" dirty="0" smtClean="0">
                <a:solidFill>
                  <a:schemeClr val="dk1"/>
                </a:solidFill>
                <a:latin typeface="Times New Roman" pitchFamily="18" charset="0"/>
                <a:cs typeface="Times New Roman" pitchFamily="18" charset="0"/>
                <a:hlinkClick r:id="rId14" tooltip="1733 год"/>
              </a:rPr>
              <a:t>1733 годах</a:t>
            </a:r>
            <a:r>
              <a:rPr lang="ru-RU" sz="1400" dirty="0" smtClean="0">
                <a:solidFill>
                  <a:schemeClr val="dk1"/>
                </a:solidFill>
                <a:latin typeface="Times New Roman" pitchFamily="18" charset="0"/>
                <a:cs typeface="Times New Roman" pitchFamily="18" charset="0"/>
              </a:rPr>
              <a:t> (архитектор </a:t>
            </a:r>
            <a:r>
              <a:rPr lang="ru-RU" sz="1400" dirty="0" err="1" smtClean="0">
                <a:solidFill>
                  <a:schemeClr val="dk1"/>
                </a:solidFill>
                <a:latin typeface="Times New Roman" pitchFamily="18" charset="0"/>
                <a:cs typeface="Times New Roman" pitchFamily="18" charset="0"/>
                <a:hlinkClick r:id="rId15" tooltip="Трезини, Доменико"/>
              </a:rPr>
              <a:t>Доменико</a:t>
            </a:r>
            <a:r>
              <a:rPr lang="ru-RU" sz="1400" dirty="0" smtClean="0">
                <a:solidFill>
                  <a:schemeClr val="dk1"/>
                </a:solidFill>
                <a:latin typeface="Times New Roman" pitchFamily="18" charset="0"/>
                <a:cs typeface="Times New Roman" pitchFamily="18" charset="0"/>
                <a:hlinkClick r:id="rId15" tooltip="Трезини, Доменико"/>
              </a:rPr>
              <a:t> </a:t>
            </a:r>
            <a:r>
              <a:rPr lang="ru-RU" sz="1400" dirty="0" err="1" smtClean="0">
                <a:solidFill>
                  <a:schemeClr val="dk1"/>
                </a:solidFill>
                <a:latin typeface="Times New Roman" pitchFamily="18" charset="0"/>
                <a:cs typeface="Times New Roman" pitchFamily="18" charset="0"/>
                <a:hlinkClick r:id="rId15" tooltip="Трезини, Доменико"/>
              </a:rPr>
              <a:t>Трезини</a:t>
            </a:r>
            <a:r>
              <a:rPr lang="ru-RU" sz="1400" dirty="0" smtClean="0">
                <a:solidFill>
                  <a:schemeClr val="dk1"/>
                </a:solidFill>
                <a:latin typeface="Times New Roman" pitchFamily="18" charset="0"/>
                <a:cs typeface="Times New Roman" pitchFamily="18" charset="0"/>
              </a:rPr>
              <a:t>) на месте одноимённой деревянной церкви (</a:t>
            </a:r>
            <a:r>
              <a:rPr lang="ru-RU" sz="1400" dirty="0" smtClean="0">
                <a:solidFill>
                  <a:schemeClr val="dk1"/>
                </a:solidFill>
                <a:latin typeface="Times New Roman" pitchFamily="18" charset="0"/>
                <a:cs typeface="Times New Roman" pitchFamily="18" charset="0"/>
                <a:hlinkClick r:id="rId16" tooltip="1703"/>
              </a:rPr>
              <a:t>1703</a:t>
            </a:r>
            <a:r>
              <a:rPr lang="ru-RU" sz="1400" dirty="0" smtClean="0">
                <a:solidFill>
                  <a:schemeClr val="dk1"/>
                </a:solidFill>
                <a:latin typeface="Times New Roman" pitchFamily="18" charset="0"/>
                <a:cs typeface="Times New Roman" pitchFamily="18" charset="0"/>
              </a:rPr>
              <a:t>—</a:t>
            </a:r>
            <a:r>
              <a:rPr lang="ru-RU" sz="1400" dirty="0" smtClean="0">
                <a:solidFill>
                  <a:schemeClr val="dk1"/>
                </a:solidFill>
                <a:latin typeface="Times New Roman" pitchFamily="18" charset="0"/>
                <a:cs typeface="Times New Roman" pitchFamily="18" charset="0"/>
                <a:hlinkClick r:id="rId3" tooltip="1704"/>
              </a:rPr>
              <a:t>1704</a:t>
            </a:r>
            <a:r>
              <a:rPr lang="ru-RU" sz="1400" dirty="0" smtClean="0">
                <a:solidFill>
                  <a:schemeClr val="dk1"/>
                </a:solidFill>
                <a:latin typeface="Times New Roman" pitchFamily="18" charset="0"/>
                <a:cs typeface="Times New Roman" pitchFamily="18" charset="0"/>
              </a:rPr>
              <a:t>). До </a:t>
            </a:r>
            <a:r>
              <a:rPr lang="ru-RU" sz="1400" dirty="0" smtClean="0">
                <a:solidFill>
                  <a:schemeClr val="dk1"/>
                </a:solidFill>
                <a:latin typeface="Times New Roman" pitchFamily="18" charset="0"/>
                <a:cs typeface="Times New Roman" pitchFamily="18" charset="0"/>
                <a:hlinkClick r:id="rId17" tooltip="1859 год"/>
              </a:rPr>
              <a:t>1859 года</a:t>
            </a:r>
            <a:r>
              <a:rPr lang="ru-RU" sz="1400" dirty="0" smtClean="0">
                <a:solidFill>
                  <a:schemeClr val="dk1"/>
                </a:solidFill>
                <a:latin typeface="Times New Roman" pitchFamily="18" charset="0"/>
                <a:cs typeface="Times New Roman" pitchFamily="18" charset="0"/>
              </a:rPr>
              <a:t> — кафедральный.</a:t>
            </a:r>
          </a:p>
          <a:p>
            <a:r>
              <a:rPr lang="ru-RU" sz="1400" dirty="0" smtClean="0">
                <a:solidFill>
                  <a:schemeClr val="dk1"/>
                </a:solidFill>
                <a:latin typeface="Times New Roman" pitchFamily="18" charset="0"/>
                <a:cs typeface="Times New Roman" pitchFamily="18" charset="0"/>
              </a:rPr>
              <a:t>Трёхъярусная колокольня </a:t>
            </a:r>
            <a:r>
              <a:rPr lang="ru-RU" sz="1400" b="1" dirty="0" smtClean="0">
                <a:solidFill>
                  <a:srgbClr val="FF0000"/>
                </a:solidFill>
                <a:latin typeface="Times New Roman" pitchFamily="18" charset="0"/>
                <a:cs typeface="Times New Roman" pitchFamily="18" charset="0"/>
              </a:rPr>
              <a:t>Петропавловского собора </a:t>
            </a:r>
            <a:r>
              <a:rPr lang="ru-RU" sz="1400" dirty="0" smtClean="0">
                <a:solidFill>
                  <a:schemeClr val="dk1"/>
                </a:solidFill>
                <a:latin typeface="Times New Roman" pitchFamily="18" charset="0"/>
                <a:cs typeface="Times New Roman" pitchFamily="18" charset="0"/>
              </a:rPr>
              <a:t>высотой 122,5 метра, увенчанная золочёным </a:t>
            </a:r>
            <a:r>
              <a:rPr lang="ru-RU" sz="1400" dirty="0" smtClean="0">
                <a:solidFill>
                  <a:schemeClr val="dk1"/>
                </a:solidFill>
                <a:latin typeface="Times New Roman" pitchFamily="18" charset="0"/>
                <a:cs typeface="Times New Roman" pitchFamily="18" charset="0"/>
                <a:hlinkClick r:id="rId18" tooltip="Шпиль"/>
              </a:rPr>
              <a:t>шпилем</a:t>
            </a:r>
            <a:r>
              <a:rPr lang="ru-RU" sz="1400" dirty="0" smtClean="0">
                <a:solidFill>
                  <a:schemeClr val="dk1"/>
                </a:solidFill>
                <a:latin typeface="Times New Roman" pitchFamily="18" charset="0"/>
                <a:cs typeface="Times New Roman" pitchFamily="18" charset="0"/>
              </a:rPr>
              <a:t> с фигурой летящего ангела, является высотной доминантой и символом города. Шпиль колокольни водружён голландским мастером </a:t>
            </a:r>
            <a:r>
              <a:rPr lang="ru-RU" sz="1400" dirty="0" smtClean="0">
                <a:solidFill>
                  <a:schemeClr val="dk1"/>
                </a:solidFill>
                <a:latin typeface="Times New Roman" pitchFamily="18" charset="0"/>
                <a:cs typeface="Times New Roman" pitchFamily="18" charset="0"/>
                <a:hlinkClick r:id="rId19" tooltip="Болес, Герман"/>
              </a:rPr>
              <a:t>Г. </a:t>
            </a:r>
            <a:r>
              <a:rPr lang="ru-RU" sz="1400" dirty="0" err="1" smtClean="0">
                <a:solidFill>
                  <a:schemeClr val="dk1"/>
                </a:solidFill>
                <a:latin typeface="Times New Roman" pitchFamily="18" charset="0"/>
                <a:cs typeface="Times New Roman" pitchFamily="18" charset="0"/>
                <a:hlinkClick r:id="rId19" tooltip="Болес, Герман"/>
              </a:rPr>
              <a:t>ван</a:t>
            </a:r>
            <a:r>
              <a:rPr lang="ru-RU" sz="1400" dirty="0" smtClean="0">
                <a:solidFill>
                  <a:schemeClr val="dk1"/>
                </a:solidFill>
                <a:latin typeface="Times New Roman" pitchFamily="18" charset="0"/>
                <a:cs typeface="Times New Roman" pitchFamily="18" charset="0"/>
                <a:hlinkClick r:id="rId19" tooltip="Болес, Герман"/>
              </a:rPr>
              <a:t> </a:t>
            </a:r>
            <a:r>
              <a:rPr lang="ru-RU" sz="1400" dirty="0" err="1" smtClean="0">
                <a:solidFill>
                  <a:schemeClr val="dk1"/>
                </a:solidFill>
                <a:latin typeface="Times New Roman" pitchFamily="18" charset="0"/>
                <a:cs typeface="Times New Roman" pitchFamily="18" charset="0"/>
                <a:hlinkClick r:id="rId19" tooltip="Болес, Герман"/>
              </a:rPr>
              <a:t>Болесом</a:t>
            </a:r>
            <a:r>
              <a:rPr lang="ru-RU" sz="1400" dirty="0" smtClean="0">
                <a:solidFill>
                  <a:schemeClr val="dk1"/>
                </a:solidFill>
                <a:latin typeface="Times New Roman" pitchFamily="18" charset="0"/>
                <a:cs typeface="Times New Roman" pitchFamily="18" charset="0"/>
                <a:hlinkClick r:id="rId20"/>
              </a:rPr>
              <a:t>[1]</a:t>
            </a:r>
            <a:r>
              <a:rPr lang="ru-RU" sz="1400" dirty="0" smtClean="0">
                <a:solidFill>
                  <a:schemeClr val="dk1"/>
                </a:solidFill>
                <a:latin typeface="Times New Roman" pitchFamily="18" charset="0"/>
                <a:cs typeface="Times New Roman" pitchFamily="18" charset="0"/>
              </a:rPr>
              <a:t>. Зального типа здание внутри разделено </a:t>
            </a:r>
            <a:r>
              <a:rPr lang="ru-RU" sz="1400" dirty="0" smtClean="0">
                <a:solidFill>
                  <a:schemeClr val="dk1"/>
                </a:solidFill>
                <a:latin typeface="Times New Roman" pitchFamily="18" charset="0"/>
                <a:cs typeface="Times New Roman" pitchFamily="18" charset="0"/>
                <a:hlinkClick r:id="rId21" tooltip="Пилон"/>
              </a:rPr>
              <a:t>пилонами</a:t>
            </a:r>
            <a:r>
              <a:rPr lang="ru-RU" sz="1400" dirty="0" smtClean="0">
                <a:solidFill>
                  <a:schemeClr val="dk1"/>
                </a:solidFill>
                <a:latin typeface="Times New Roman" pitchFamily="18" charset="0"/>
                <a:cs typeface="Times New Roman" pitchFamily="18" charset="0"/>
              </a:rPr>
              <a:t> на три нефа и по стенам украшено </a:t>
            </a:r>
            <a:r>
              <a:rPr lang="ru-RU" sz="1400" dirty="0" err="1" smtClean="0">
                <a:solidFill>
                  <a:schemeClr val="dk1"/>
                </a:solidFill>
                <a:latin typeface="Times New Roman" pitchFamily="18" charset="0"/>
                <a:cs typeface="Times New Roman" pitchFamily="18" charset="0"/>
              </a:rPr>
              <a:t>раскрепованными</a:t>
            </a:r>
            <a:r>
              <a:rPr lang="ru-RU" sz="1400" dirty="0" smtClean="0">
                <a:solidFill>
                  <a:schemeClr val="dk1"/>
                </a:solidFill>
                <a:latin typeface="Times New Roman" pitchFamily="18" charset="0"/>
                <a:cs typeface="Times New Roman" pitchFamily="18" charset="0"/>
              </a:rPr>
              <a:t> </a:t>
            </a:r>
            <a:r>
              <a:rPr lang="ru-RU" sz="1400" dirty="0" smtClean="0">
                <a:solidFill>
                  <a:schemeClr val="dk1"/>
                </a:solidFill>
                <a:latin typeface="Times New Roman" pitchFamily="18" charset="0"/>
                <a:cs typeface="Times New Roman" pitchFamily="18" charset="0"/>
                <a:hlinkClick r:id="rId22" tooltip="Пилястра"/>
              </a:rPr>
              <a:t>пилястрами</a:t>
            </a:r>
            <a:r>
              <a:rPr lang="ru-RU" sz="1400" dirty="0" smtClean="0">
                <a:solidFill>
                  <a:schemeClr val="dk1"/>
                </a:solidFill>
                <a:latin typeface="Times New Roman" pitchFamily="18" charset="0"/>
                <a:cs typeface="Times New Roman" pitchFamily="18" charset="0"/>
              </a:rPr>
              <a:t>. В </a:t>
            </a:r>
            <a:r>
              <a:rPr lang="ru-RU" sz="1400" dirty="0" smtClean="0">
                <a:solidFill>
                  <a:schemeClr val="dk1"/>
                </a:solidFill>
                <a:latin typeface="Times New Roman" pitchFamily="18" charset="0"/>
                <a:cs typeface="Times New Roman" pitchFamily="18" charset="0"/>
                <a:hlinkClick r:id="rId23" tooltip="Интерьер"/>
              </a:rPr>
              <a:t>интерьере</a:t>
            </a:r>
            <a:r>
              <a:rPr lang="ru-RU" sz="1400" dirty="0" smtClean="0">
                <a:solidFill>
                  <a:schemeClr val="dk1"/>
                </a:solidFill>
                <a:latin typeface="Times New Roman" pitchFamily="18" charset="0"/>
                <a:cs typeface="Times New Roman" pitchFamily="18" charset="0"/>
              </a:rPr>
              <a:t> помещены копии </a:t>
            </a:r>
            <a:r>
              <a:rPr lang="ru-RU" sz="1400" dirty="0" smtClean="0">
                <a:solidFill>
                  <a:schemeClr val="dk1"/>
                </a:solidFill>
                <a:latin typeface="Times New Roman" pitchFamily="18" charset="0"/>
                <a:cs typeface="Times New Roman" pitchFamily="18" charset="0"/>
                <a:hlinkClick r:id="rId24" tooltip="Трофей (добыча)"/>
              </a:rPr>
              <a:t>трофейных</a:t>
            </a:r>
            <a:r>
              <a:rPr lang="ru-RU" sz="1400" dirty="0" smtClean="0">
                <a:solidFill>
                  <a:schemeClr val="dk1"/>
                </a:solidFill>
                <a:latin typeface="Times New Roman" pitchFamily="18" charset="0"/>
                <a:cs typeface="Times New Roman" pitchFamily="18" charset="0"/>
              </a:rPr>
              <a:t> знамён (подлинники находятся в </a:t>
            </a:r>
            <a:r>
              <a:rPr lang="ru-RU" sz="1400" dirty="0" smtClean="0">
                <a:solidFill>
                  <a:schemeClr val="dk1"/>
                </a:solidFill>
                <a:latin typeface="Times New Roman" pitchFamily="18" charset="0"/>
                <a:cs typeface="Times New Roman" pitchFamily="18" charset="0"/>
                <a:hlinkClick r:id="rId25" tooltip="Эрмитаж"/>
              </a:rPr>
              <a:t>Эрмитаже</a:t>
            </a:r>
            <a:r>
              <a:rPr lang="ru-RU" sz="1400" dirty="0" smtClean="0">
                <a:solidFill>
                  <a:schemeClr val="dk1"/>
                </a:solidFill>
                <a:latin typeface="Times New Roman" pitchFamily="18" charset="0"/>
                <a:cs typeface="Times New Roman" pitchFamily="18" charset="0"/>
              </a:rPr>
              <a:t>).</a:t>
            </a:r>
          </a:p>
          <a:p>
            <a:r>
              <a:rPr lang="ru-RU" sz="1400" dirty="0" smtClean="0">
                <a:solidFill>
                  <a:schemeClr val="dk1"/>
                </a:solidFill>
                <a:latin typeface="Times New Roman" pitchFamily="18" charset="0"/>
                <a:cs typeface="Times New Roman" pitchFamily="18" charset="0"/>
              </a:rPr>
              <a:t>Позолоченный резной </a:t>
            </a:r>
            <a:r>
              <a:rPr lang="ru-RU" sz="1400" dirty="0" smtClean="0">
                <a:solidFill>
                  <a:schemeClr val="dk1"/>
                </a:solidFill>
                <a:latin typeface="Times New Roman" pitchFamily="18" charset="0"/>
                <a:cs typeface="Times New Roman" pitchFamily="18" charset="0"/>
                <a:hlinkClick r:id="rId26" tooltip="Иконостас"/>
              </a:rPr>
              <a:t>иконостас</a:t>
            </a:r>
            <a:r>
              <a:rPr lang="ru-RU" sz="1400" dirty="0" smtClean="0">
                <a:solidFill>
                  <a:schemeClr val="dk1"/>
                </a:solidFill>
                <a:latin typeface="Times New Roman" pitchFamily="18" charset="0"/>
                <a:cs typeface="Times New Roman" pitchFamily="18" charset="0"/>
              </a:rPr>
              <a:t> исполнен в </a:t>
            </a:r>
            <a:r>
              <a:rPr lang="ru-RU" sz="1400" dirty="0" smtClean="0">
                <a:solidFill>
                  <a:schemeClr val="dk1"/>
                </a:solidFill>
                <a:latin typeface="Times New Roman" pitchFamily="18" charset="0"/>
                <a:cs typeface="Times New Roman" pitchFamily="18" charset="0"/>
                <a:hlinkClick r:id="rId27" tooltip="1722"/>
              </a:rPr>
              <a:t>1722</a:t>
            </a:r>
            <a:r>
              <a:rPr lang="ru-RU" sz="1400" dirty="0" smtClean="0">
                <a:solidFill>
                  <a:schemeClr val="dk1"/>
                </a:solidFill>
                <a:latin typeface="Times New Roman" pitchFamily="18" charset="0"/>
                <a:cs typeface="Times New Roman" pitchFamily="18" charset="0"/>
              </a:rPr>
              <a:t>—</a:t>
            </a:r>
            <a:r>
              <a:rPr lang="ru-RU" sz="1400" dirty="0" smtClean="0">
                <a:solidFill>
                  <a:schemeClr val="dk1"/>
                </a:solidFill>
                <a:latin typeface="Times New Roman" pitchFamily="18" charset="0"/>
                <a:cs typeface="Times New Roman" pitchFamily="18" charset="0"/>
                <a:hlinkClick r:id="rId28" tooltip="1726"/>
              </a:rPr>
              <a:t>1726</a:t>
            </a:r>
            <a:r>
              <a:rPr lang="ru-RU" sz="1400" dirty="0" smtClean="0">
                <a:solidFill>
                  <a:schemeClr val="dk1"/>
                </a:solidFill>
                <a:latin typeface="Times New Roman" pitchFamily="18" charset="0"/>
                <a:cs typeface="Times New Roman" pitchFamily="18" charset="0"/>
              </a:rPr>
              <a:t> году в </a:t>
            </a:r>
            <a:r>
              <a:rPr lang="ru-RU" sz="1400" dirty="0" smtClean="0">
                <a:solidFill>
                  <a:schemeClr val="dk1"/>
                </a:solidFill>
                <a:latin typeface="Times New Roman" pitchFamily="18" charset="0"/>
                <a:cs typeface="Times New Roman" pitchFamily="18" charset="0"/>
                <a:hlinkClick r:id="rId29" tooltip="Москва"/>
              </a:rPr>
              <a:t>Москве</a:t>
            </a:r>
            <a:r>
              <a:rPr lang="ru-RU" sz="1400" dirty="0" smtClean="0">
                <a:solidFill>
                  <a:schemeClr val="dk1"/>
                </a:solidFill>
                <a:latin typeface="Times New Roman" pitchFamily="18" charset="0"/>
                <a:cs typeface="Times New Roman" pitchFamily="18" charset="0"/>
              </a:rPr>
              <a:t> (архитектор </a:t>
            </a:r>
            <a:r>
              <a:rPr lang="ru-RU" sz="1400" dirty="0" smtClean="0">
                <a:solidFill>
                  <a:schemeClr val="dk1"/>
                </a:solidFill>
                <a:latin typeface="Times New Roman" pitchFamily="18" charset="0"/>
                <a:cs typeface="Times New Roman" pitchFamily="18" charset="0"/>
                <a:hlinkClick r:id="rId30" tooltip="Зарудный, Иван Петрович"/>
              </a:rPr>
              <a:t>И. П. Зарудный</a:t>
            </a:r>
            <a:r>
              <a:rPr lang="ru-RU" sz="1400" dirty="0" smtClean="0">
                <a:solidFill>
                  <a:schemeClr val="dk1"/>
                </a:solidFill>
                <a:latin typeface="Times New Roman" pitchFamily="18" charset="0"/>
                <a:cs typeface="Times New Roman" pitchFamily="18" charset="0"/>
              </a:rPr>
              <a:t>, резьба — Трофим Иванов, Иван Телега; иконы — М. А. Меркурьев, Ф. Артемьев), лепной </a:t>
            </a:r>
            <a:r>
              <a:rPr lang="ru-RU" sz="1400" dirty="0" smtClean="0">
                <a:solidFill>
                  <a:schemeClr val="dk1"/>
                </a:solidFill>
                <a:latin typeface="Times New Roman" pitchFamily="18" charset="0"/>
                <a:cs typeface="Times New Roman" pitchFamily="18" charset="0"/>
                <a:hlinkClick r:id="rId31" tooltip="Декор"/>
              </a:rPr>
              <a:t>декор</a:t>
            </a:r>
            <a:r>
              <a:rPr lang="ru-RU" sz="1400" dirty="0" smtClean="0">
                <a:solidFill>
                  <a:schemeClr val="dk1"/>
                </a:solidFill>
                <a:latin typeface="Times New Roman" pitchFamily="18" charset="0"/>
                <a:cs typeface="Times New Roman" pitchFamily="18" charset="0"/>
              </a:rPr>
              <a:t> выполнили </a:t>
            </a:r>
            <a:r>
              <a:rPr lang="ru-RU" sz="1400" dirty="0" smtClean="0">
                <a:solidFill>
                  <a:schemeClr val="dk1"/>
                </a:solidFill>
                <a:latin typeface="Times New Roman" pitchFamily="18" charset="0"/>
                <a:cs typeface="Times New Roman" pitchFamily="18" charset="0"/>
                <a:hlinkClick r:id="rId32" tooltip="Росси, Игнацио Лудовико (страница отсутствует)"/>
              </a:rPr>
              <a:t>И. Росси</a:t>
            </a:r>
            <a:r>
              <a:rPr lang="ru-RU" sz="1400" dirty="0" smtClean="0">
                <a:solidFill>
                  <a:schemeClr val="dk1"/>
                </a:solidFill>
                <a:latin typeface="Times New Roman" pitchFamily="18" charset="0"/>
                <a:cs typeface="Times New Roman" pitchFamily="18" charset="0"/>
              </a:rPr>
              <a:t> и </a:t>
            </a:r>
            <a:r>
              <a:rPr lang="ru-RU" sz="1400" dirty="0" smtClean="0">
                <a:solidFill>
                  <a:schemeClr val="dk1"/>
                </a:solidFill>
                <a:latin typeface="Times New Roman" pitchFamily="18" charset="0"/>
                <a:cs typeface="Times New Roman" pitchFamily="18" charset="0"/>
                <a:hlinkClick r:id="rId33" tooltip="Квадри, Антонио (лепных дел мастер) (страница отсутствует)"/>
              </a:rPr>
              <a:t>А. </a:t>
            </a:r>
            <a:r>
              <a:rPr lang="ru-RU" sz="1400" dirty="0" err="1" smtClean="0">
                <a:solidFill>
                  <a:schemeClr val="dk1"/>
                </a:solidFill>
                <a:latin typeface="Times New Roman" pitchFamily="18" charset="0"/>
                <a:cs typeface="Times New Roman" pitchFamily="18" charset="0"/>
                <a:hlinkClick r:id="rId33" tooltip="Квадри, Антонио (лепных дел мастер) (страница отсутствует)"/>
              </a:rPr>
              <a:t>Квадри</a:t>
            </a:r>
            <a:r>
              <a:rPr lang="ru-RU" sz="1400" dirty="0" smtClean="0">
                <a:solidFill>
                  <a:schemeClr val="dk1"/>
                </a:solidFill>
                <a:latin typeface="Times New Roman" pitchFamily="18" charset="0"/>
                <a:cs typeface="Times New Roman" pitchFamily="18" charset="0"/>
              </a:rPr>
              <a:t>, росписи — </a:t>
            </a:r>
            <a:r>
              <a:rPr lang="ru-RU" sz="1400" dirty="0" smtClean="0">
                <a:solidFill>
                  <a:schemeClr val="dk1"/>
                </a:solidFill>
                <a:latin typeface="Times New Roman" pitchFamily="18" charset="0"/>
                <a:cs typeface="Times New Roman" pitchFamily="18" charset="0"/>
                <a:hlinkClick r:id="rId34" tooltip="Гзель, Георг (страница отсутствует)"/>
              </a:rPr>
              <a:t>Г. </a:t>
            </a:r>
            <a:r>
              <a:rPr lang="ru-RU" sz="1400" dirty="0" err="1" smtClean="0">
                <a:solidFill>
                  <a:schemeClr val="dk1"/>
                </a:solidFill>
                <a:latin typeface="Times New Roman" pitchFamily="18" charset="0"/>
                <a:cs typeface="Times New Roman" pitchFamily="18" charset="0"/>
                <a:hlinkClick r:id="rId34" tooltip="Гзель, Георг (страница отсутствует)"/>
              </a:rPr>
              <a:t>Гзель</a:t>
            </a:r>
            <a:r>
              <a:rPr lang="ru-RU" sz="1400" dirty="0" smtClean="0">
                <a:solidFill>
                  <a:schemeClr val="dk1"/>
                </a:solidFill>
                <a:latin typeface="Times New Roman" pitchFamily="18" charset="0"/>
                <a:cs typeface="Times New Roman" pitchFamily="18" charset="0"/>
              </a:rPr>
              <a:t>, </a:t>
            </a:r>
            <a:r>
              <a:rPr lang="ru-RU" sz="1400" dirty="0" smtClean="0">
                <a:solidFill>
                  <a:schemeClr val="dk1"/>
                </a:solidFill>
                <a:latin typeface="Times New Roman" pitchFamily="18" charset="0"/>
                <a:cs typeface="Times New Roman" pitchFamily="18" charset="0"/>
                <a:hlinkClick r:id="rId35" tooltip="Ярошевский, Василий (страница отсутствует)"/>
              </a:rPr>
              <a:t>В. </a:t>
            </a:r>
            <a:r>
              <a:rPr lang="ru-RU" sz="1400" dirty="0" err="1" smtClean="0">
                <a:solidFill>
                  <a:schemeClr val="dk1"/>
                </a:solidFill>
                <a:latin typeface="Times New Roman" pitchFamily="18" charset="0"/>
                <a:cs typeface="Times New Roman" pitchFamily="18" charset="0"/>
                <a:hlinkClick r:id="rId35" tooltip="Ярошевский, Василий (страница отсутствует)"/>
              </a:rPr>
              <a:t>Ярошевский</a:t>
            </a:r>
            <a:r>
              <a:rPr lang="ru-RU" sz="1400" dirty="0" smtClean="0">
                <a:solidFill>
                  <a:schemeClr val="dk1"/>
                </a:solidFill>
                <a:latin typeface="Times New Roman" pitchFamily="18" charset="0"/>
                <a:cs typeface="Times New Roman" pitchFamily="18" charset="0"/>
              </a:rPr>
              <a:t>, </a:t>
            </a:r>
            <a:r>
              <a:rPr lang="ru-RU" sz="1400" dirty="0" smtClean="0">
                <a:solidFill>
                  <a:schemeClr val="dk1"/>
                </a:solidFill>
                <a:latin typeface="Times New Roman" pitchFamily="18" charset="0"/>
                <a:cs typeface="Times New Roman" pitchFamily="18" charset="0"/>
                <a:hlinkClick r:id="rId36" tooltip="Захаров, Михаил Александрович (страница отсутствует)"/>
              </a:rPr>
              <a:t>М. А. Захаров</a:t>
            </a:r>
            <a:r>
              <a:rPr lang="ru-RU" sz="1400" dirty="0" smtClean="0">
                <a:solidFill>
                  <a:schemeClr val="dk1"/>
                </a:solidFill>
                <a:latin typeface="Times New Roman" pitchFamily="18" charset="0"/>
                <a:cs typeface="Times New Roman" pitchFamily="18" charset="0"/>
              </a:rPr>
              <a:t> и другие.</a:t>
            </a:r>
          </a:p>
        </p:txBody>
      </p:sp>
      <p:pic>
        <p:nvPicPr>
          <p:cNvPr id="67588" name="Picture 4"/>
          <p:cNvPicPr>
            <a:picLocks noChangeAspect="1" noChangeArrowheads="1"/>
          </p:cNvPicPr>
          <p:nvPr/>
        </p:nvPicPr>
        <p:blipFill>
          <a:blip r:embed="rId37" cstate="email"/>
          <a:srcRect/>
          <a:stretch>
            <a:fillRect/>
          </a:stretch>
        </p:blipFill>
        <p:spPr bwMode="auto">
          <a:xfrm>
            <a:off x="0" y="5012066"/>
            <a:ext cx="2428860" cy="1845933"/>
          </a:xfrm>
          <a:prstGeom prst="rect">
            <a:avLst/>
          </a:prstGeom>
          <a:noFill/>
          <a:ln w="9525">
            <a:noFill/>
            <a:miter lim="800000"/>
            <a:headEnd/>
            <a:tailEnd/>
          </a:ln>
        </p:spPr>
      </p:pic>
      <p:sp>
        <p:nvSpPr>
          <p:cNvPr id="7" name="Прямоугольник 6"/>
          <p:cNvSpPr/>
          <p:nvPr/>
        </p:nvSpPr>
        <p:spPr>
          <a:xfrm>
            <a:off x="2500298" y="5072074"/>
            <a:ext cx="6643702" cy="1600438"/>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ru-RU" sz="1400" dirty="0" smtClean="0">
                <a:latin typeface="Times New Roman" pitchFamily="18" charset="0"/>
                <a:cs typeface="Times New Roman" pitchFamily="18" charset="0"/>
              </a:rPr>
              <a:t>Пашков дом был построен в </a:t>
            </a:r>
            <a:r>
              <a:rPr lang="ru-RU" sz="1400" dirty="0" smtClean="0">
                <a:latin typeface="Times New Roman" pitchFamily="18" charset="0"/>
                <a:cs typeface="Times New Roman" pitchFamily="18" charset="0"/>
                <a:hlinkClick r:id="rId38" tooltip="1784"/>
              </a:rPr>
              <a:t>1784</a:t>
            </a:r>
            <a:r>
              <a:rPr lang="ru-RU" sz="1400" dirty="0" smtClean="0">
                <a:latin typeface="Times New Roman" pitchFamily="18" charset="0"/>
                <a:cs typeface="Times New Roman" pitchFamily="18" charset="0"/>
              </a:rPr>
              <a:t>—</a:t>
            </a:r>
            <a:r>
              <a:rPr lang="ru-RU" sz="1400" dirty="0" smtClean="0">
                <a:latin typeface="Times New Roman" pitchFamily="18" charset="0"/>
                <a:cs typeface="Times New Roman" pitchFamily="18" charset="0"/>
                <a:hlinkClick r:id="rId39" tooltip="1786"/>
              </a:rPr>
              <a:t>1786</a:t>
            </a:r>
            <a:r>
              <a:rPr lang="ru-RU" sz="1400" dirty="0" smtClean="0">
                <a:latin typeface="Times New Roman" pitchFamily="18" charset="0"/>
                <a:cs typeface="Times New Roman" pitchFamily="18" charset="0"/>
              </a:rPr>
              <a:t> гг. по заказу </a:t>
            </a:r>
            <a:r>
              <a:rPr lang="ru-RU" sz="1400" dirty="0" err="1" smtClean="0">
                <a:latin typeface="Times New Roman" pitchFamily="18" charset="0"/>
                <a:cs typeface="Times New Roman" pitchFamily="18" charset="0"/>
              </a:rPr>
              <a:t>капитан-поручика</a:t>
            </a:r>
            <a:r>
              <a:rPr lang="ru-RU" sz="1400" dirty="0" smtClean="0">
                <a:latin typeface="Times New Roman" pitchFamily="18" charset="0"/>
                <a:cs typeface="Times New Roman" pitchFamily="18" charset="0"/>
              </a:rPr>
              <a:t> лейб-гвардии Семеновского полка </a:t>
            </a:r>
            <a:r>
              <a:rPr lang="ru-RU" sz="1400" dirty="0" smtClean="0">
                <a:latin typeface="Times New Roman" pitchFamily="18" charset="0"/>
                <a:cs typeface="Times New Roman" pitchFamily="18" charset="0"/>
                <a:hlinkClick r:id="rId40" tooltip="Пашков, Петр Егорович (страница отсутствует)"/>
              </a:rPr>
              <a:t>Петра Егоровича Пашкова</a:t>
            </a:r>
            <a:r>
              <a:rPr lang="ru-RU" sz="1400" baseline="30000" dirty="0" smtClean="0">
                <a:latin typeface="Times New Roman" pitchFamily="18" charset="0"/>
                <a:cs typeface="Times New Roman" pitchFamily="18" charset="0"/>
                <a:hlinkClick r:id="rId41"/>
              </a:rPr>
              <a:t>[1]</a:t>
            </a:r>
            <a:r>
              <a:rPr lang="ru-RU" sz="1400" dirty="0" smtClean="0">
                <a:latin typeface="Times New Roman" pitchFamily="18" charset="0"/>
                <a:cs typeface="Times New Roman" pitchFamily="18" charset="0"/>
              </a:rPr>
              <a:t>, сына денщика Петра I, предположительно, по проекту архитектора </a:t>
            </a:r>
            <a:r>
              <a:rPr lang="ru-RU" sz="1400" dirty="0" smtClean="0">
                <a:latin typeface="Times New Roman" pitchFamily="18" charset="0"/>
                <a:cs typeface="Times New Roman" pitchFamily="18" charset="0"/>
                <a:hlinkClick r:id="rId42" tooltip="Баженов, Василий Иванович"/>
              </a:rPr>
              <a:t>Василия Ивановича Баженова</a:t>
            </a:r>
            <a:r>
              <a:rPr lang="ru-RU" sz="1400" dirty="0" smtClean="0">
                <a:latin typeface="Times New Roman" pitchFamily="18" charset="0"/>
                <a:cs typeface="Times New Roman" pitchFamily="18" charset="0"/>
              </a:rPr>
              <a:t>. На протяжении XX в. высказывались различные точки зрения по вопросу его авторства, так как письменных свидетельств не сохранилось, и единственное, что доказывает принадлежность его Баженову, это устная традиция и архитектурная </a:t>
            </a:r>
            <a:r>
              <a:rPr lang="ru-RU" sz="1400" dirty="0" err="1" smtClean="0">
                <a:latin typeface="Times New Roman" pitchFamily="18" charset="0"/>
                <a:cs typeface="Times New Roman" pitchFamily="18" charset="0"/>
              </a:rPr>
              <a:t>баженовская</a:t>
            </a:r>
            <a:r>
              <a:rPr lang="ru-RU" sz="1400" dirty="0" smtClean="0">
                <a:latin typeface="Times New Roman" pitchFamily="18" charset="0"/>
                <a:cs typeface="Times New Roman" pitchFamily="18" charset="0"/>
              </a:rPr>
              <a:t> манера.</a:t>
            </a:r>
            <a:endParaRPr lang="ru-RU" sz="1400" dirty="0">
              <a:latin typeface="Times New Roman" pitchFamily="18" charset="0"/>
              <a:cs typeface="Times New Roman" pitchFamily="18" charset="0"/>
            </a:endParaRPr>
          </a:p>
        </p:txBody>
      </p:sp>
      <p:sp>
        <p:nvSpPr>
          <p:cNvPr id="8" name="Управляющая кнопка: назад 7">
            <a:hlinkClick r:id="" action="ppaction://hlinkshowjump?jump=previousslide" highlightClick="1"/>
          </p:cNvPr>
          <p:cNvSpPr/>
          <p:nvPr/>
        </p:nvSpPr>
        <p:spPr>
          <a:xfrm>
            <a:off x="8358214" y="6500834"/>
            <a:ext cx="785786" cy="357166"/>
          </a:xfrm>
          <a:prstGeom prst="actionButtonBackPrevious">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ru-RU"/>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p:cNvPicPr>
            <a:picLocks noChangeAspect="1" noChangeArrowheads="1"/>
          </p:cNvPicPr>
          <p:nvPr/>
        </p:nvPicPr>
        <p:blipFill>
          <a:blip r:embed="rId2" cstate="email"/>
          <a:srcRect/>
          <a:stretch>
            <a:fillRect/>
          </a:stretch>
        </p:blipFill>
        <p:spPr bwMode="auto">
          <a:xfrm>
            <a:off x="0" y="0"/>
            <a:ext cx="2857500" cy="2357430"/>
          </a:xfrm>
          <a:prstGeom prst="rect">
            <a:avLst/>
          </a:prstGeom>
          <a:noFill/>
          <a:ln w="9525">
            <a:noFill/>
            <a:miter lim="800000"/>
            <a:headEnd/>
            <a:tailEnd/>
          </a:ln>
        </p:spPr>
      </p:pic>
      <p:sp>
        <p:nvSpPr>
          <p:cNvPr id="3" name="Прямоугольник 2"/>
          <p:cNvSpPr/>
          <p:nvPr/>
        </p:nvSpPr>
        <p:spPr>
          <a:xfrm>
            <a:off x="2857488" y="58847"/>
            <a:ext cx="6286512" cy="2308324"/>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ru-RU" sz="1200" dirty="0" smtClean="0">
                <a:latin typeface="Times New Roman" pitchFamily="18" charset="0"/>
                <a:cs typeface="Times New Roman" pitchFamily="18" charset="0"/>
              </a:rPr>
              <a:t>Летний дворец был построен в стиле </a:t>
            </a:r>
            <a:r>
              <a:rPr lang="ru-RU" sz="1200" dirty="0" smtClean="0">
                <a:latin typeface="Times New Roman" pitchFamily="18" charset="0"/>
                <a:cs typeface="Times New Roman" pitchFamily="18" charset="0"/>
                <a:hlinkClick r:id="rId3" tooltip="Барокко"/>
              </a:rPr>
              <a:t>барокко</a:t>
            </a:r>
            <a:r>
              <a:rPr lang="ru-RU" sz="1200" dirty="0" smtClean="0">
                <a:latin typeface="Times New Roman" pitchFamily="18" charset="0"/>
                <a:cs typeface="Times New Roman" pitchFamily="18" charset="0"/>
              </a:rPr>
              <a:t> по проекту </a:t>
            </a:r>
            <a:r>
              <a:rPr lang="ru-RU" sz="1200" dirty="0" err="1" smtClean="0">
                <a:latin typeface="Times New Roman" pitchFamily="18" charset="0"/>
                <a:cs typeface="Times New Roman" pitchFamily="18" charset="0"/>
                <a:hlinkClick r:id="rId4" tooltip="Трезини, Доменико"/>
              </a:rPr>
              <a:t>Доменико</a:t>
            </a:r>
            <a:r>
              <a:rPr lang="ru-RU" sz="1200" dirty="0" smtClean="0">
                <a:latin typeface="Times New Roman" pitchFamily="18" charset="0"/>
                <a:cs typeface="Times New Roman" pitchFamily="18" charset="0"/>
                <a:hlinkClick r:id="rId4" tooltip="Трезини, Доменико"/>
              </a:rPr>
              <a:t> </a:t>
            </a:r>
            <a:r>
              <a:rPr lang="ru-RU" sz="1200" dirty="0" err="1" smtClean="0">
                <a:latin typeface="Times New Roman" pitchFamily="18" charset="0"/>
                <a:cs typeface="Times New Roman" pitchFamily="18" charset="0"/>
                <a:hlinkClick r:id="rId4" tooltip="Трезини, Доменико"/>
              </a:rPr>
              <a:t>Трезини</a:t>
            </a:r>
            <a:r>
              <a:rPr lang="ru-RU" sz="1200" dirty="0" smtClean="0">
                <a:latin typeface="Times New Roman" pitchFamily="18" charset="0"/>
                <a:cs typeface="Times New Roman" pitchFamily="18" charset="0"/>
              </a:rPr>
              <a:t> в </a:t>
            </a:r>
            <a:r>
              <a:rPr lang="ru-RU" sz="1200" dirty="0" smtClean="0">
                <a:latin typeface="Times New Roman" pitchFamily="18" charset="0"/>
                <a:cs typeface="Times New Roman" pitchFamily="18" charset="0"/>
                <a:hlinkClick r:id="rId5" tooltip="1710"/>
              </a:rPr>
              <a:t>1710</a:t>
            </a:r>
            <a:r>
              <a:rPr lang="ru-RU" sz="1200" dirty="0" smtClean="0">
                <a:latin typeface="Times New Roman" pitchFamily="18" charset="0"/>
                <a:cs typeface="Times New Roman" pitchFamily="18" charset="0"/>
              </a:rPr>
              <a:t>—</a:t>
            </a:r>
            <a:r>
              <a:rPr lang="ru-RU" sz="1200" dirty="0" smtClean="0">
                <a:latin typeface="Times New Roman" pitchFamily="18" charset="0"/>
                <a:cs typeface="Times New Roman" pitchFamily="18" charset="0"/>
                <a:hlinkClick r:id="rId6" tooltip="1714 год"/>
              </a:rPr>
              <a:t>1714 годах</a:t>
            </a:r>
            <a:r>
              <a:rPr lang="ru-RU" sz="1200" dirty="0" smtClean="0">
                <a:latin typeface="Times New Roman" pitchFamily="18" charset="0"/>
                <a:cs typeface="Times New Roman" pitchFamily="18" charset="0"/>
              </a:rPr>
              <a:t>. Это одно из старейших зданий города. Двухэтажный дворец достаточно скромен и состоит всего из 14 комнат.</a:t>
            </a:r>
          </a:p>
          <a:p>
            <a:r>
              <a:rPr lang="ru-RU" sz="1200" dirty="0" smtClean="0">
                <a:latin typeface="Times New Roman" pitchFamily="18" charset="0"/>
                <a:cs typeface="Times New Roman" pitchFamily="18" charset="0"/>
              </a:rPr>
              <a:t>Фасад дворца украшен 28-ю барельефами, на которых в аллегорической форме изображены события </a:t>
            </a:r>
            <a:r>
              <a:rPr lang="ru-RU" sz="1200" dirty="0" smtClean="0">
                <a:latin typeface="Times New Roman" pitchFamily="18" charset="0"/>
                <a:cs typeface="Times New Roman" pitchFamily="18" charset="0"/>
                <a:hlinkClick r:id="rId7" tooltip="Северная война"/>
              </a:rPr>
              <a:t>Северной войны</a:t>
            </a:r>
            <a:r>
              <a:rPr lang="ru-RU" sz="1200" dirty="0" smtClean="0">
                <a:latin typeface="Times New Roman" pitchFamily="18" charset="0"/>
                <a:cs typeface="Times New Roman" pitchFamily="18" charset="0"/>
              </a:rPr>
              <a:t>. Барельефы выполнены немецким архитектором и скульптором </a:t>
            </a:r>
            <a:r>
              <a:rPr lang="ru-RU" sz="1200" dirty="0" smtClean="0">
                <a:latin typeface="Times New Roman" pitchFamily="18" charset="0"/>
                <a:cs typeface="Times New Roman" pitchFamily="18" charset="0"/>
                <a:hlinkClick r:id="rId8" tooltip="Шлютер, Андреас"/>
              </a:rPr>
              <a:t>Андреасом </a:t>
            </a:r>
            <a:r>
              <a:rPr lang="ru-RU" sz="1200" dirty="0" err="1" smtClean="0">
                <a:latin typeface="Times New Roman" pitchFamily="18" charset="0"/>
                <a:cs typeface="Times New Roman" pitchFamily="18" charset="0"/>
                <a:hlinkClick r:id="rId8" tooltip="Шлютер, Андреас"/>
              </a:rPr>
              <a:t>Шлютером</a:t>
            </a:r>
            <a:r>
              <a:rPr lang="ru-RU" sz="1200" dirty="0" smtClean="0">
                <a:latin typeface="Times New Roman" pitchFamily="18" charset="0"/>
                <a:cs typeface="Times New Roman" pitchFamily="18" charset="0"/>
              </a:rPr>
              <a:t>.</a:t>
            </a:r>
          </a:p>
          <a:p>
            <a:r>
              <a:rPr lang="ru-RU" sz="1200" dirty="0" smtClean="0">
                <a:latin typeface="Times New Roman" pitchFamily="18" charset="0"/>
                <a:cs typeface="Times New Roman" pitchFamily="18" charset="0"/>
              </a:rPr>
              <a:t>Резиденция предназначалась для использования только в тёплое время года — с мая по октябрь, поэтому стены в ней достаточно тонкие, а в окнах — одинарные рамы. Отделка помещений была создана художниками А.Захаровым, </a:t>
            </a:r>
            <a:r>
              <a:rPr lang="ru-RU" sz="1200" dirty="0" err="1" smtClean="0">
                <a:latin typeface="Times New Roman" pitchFamily="18" charset="0"/>
                <a:cs typeface="Times New Roman" pitchFamily="18" charset="0"/>
              </a:rPr>
              <a:t>И.Заварзиным</a:t>
            </a:r>
            <a:r>
              <a:rPr lang="ru-RU" sz="1200" dirty="0" smtClean="0">
                <a:latin typeface="Times New Roman" pitchFamily="18" charset="0"/>
                <a:cs typeface="Times New Roman" pitchFamily="18" charset="0"/>
              </a:rPr>
              <a:t>, Ф.Матвеевым.</a:t>
            </a:r>
          </a:p>
          <a:p>
            <a:r>
              <a:rPr lang="ru-RU" sz="1200" dirty="0" smtClean="0">
                <a:latin typeface="Times New Roman" pitchFamily="18" charset="0"/>
                <a:cs typeface="Times New Roman" pitchFamily="18" charset="0"/>
              </a:rPr>
              <a:t>Пётр въехал в частично отделанный дворец в </a:t>
            </a:r>
            <a:r>
              <a:rPr lang="ru-RU" sz="1200" dirty="0" smtClean="0">
                <a:latin typeface="Times New Roman" pitchFamily="18" charset="0"/>
                <a:cs typeface="Times New Roman" pitchFamily="18" charset="0"/>
                <a:hlinkClick r:id="rId9" tooltip="1712 год"/>
              </a:rPr>
              <a:t>1712 году</a:t>
            </a:r>
            <a:r>
              <a:rPr lang="ru-RU" sz="1200" dirty="0" smtClean="0">
                <a:latin typeface="Times New Roman" pitchFamily="18" charset="0"/>
                <a:cs typeface="Times New Roman" pitchFamily="18" charset="0"/>
              </a:rPr>
              <a:t> и жил там летом до самой смерти (</a:t>
            </a:r>
            <a:r>
              <a:rPr lang="ru-RU" sz="1200" dirty="0" smtClean="0">
                <a:latin typeface="Times New Roman" pitchFamily="18" charset="0"/>
                <a:cs typeface="Times New Roman" pitchFamily="18" charset="0"/>
                <a:hlinkClick r:id="rId10" tooltip="1725"/>
              </a:rPr>
              <a:t>1725</a:t>
            </a:r>
            <a:r>
              <a:rPr lang="ru-RU" sz="1200" dirty="0" smtClean="0">
                <a:latin typeface="Times New Roman" pitchFamily="18" charset="0"/>
                <a:cs typeface="Times New Roman" pitchFamily="18" charset="0"/>
              </a:rPr>
              <a:t>). Он занимал нижний этаж, а помещения второго этажа предназначались для </a:t>
            </a:r>
            <a:r>
              <a:rPr lang="ru-RU" sz="1200" dirty="0" smtClean="0">
                <a:latin typeface="Times New Roman" pitchFamily="18" charset="0"/>
                <a:cs typeface="Times New Roman" pitchFamily="18" charset="0"/>
                <a:hlinkClick r:id="rId11" tooltip="Екатерина I"/>
              </a:rPr>
              <a:t>Екатерины</a:t>
            </a:r>
            <a:r>
              <a:rPr lang="ru-RU" sz="1200" dirty="0" smtClean="0">
                <a:latin typeface="Times New Roman" pitchFamily="18" charset="0"/>
                <a:cs typeface="Times New Roman" pitchFamily="18" charset="0"/>
              </a:rPr>
              <a:t>.</a:t>
            </a:r>
            <a:endParaRPr lang="ru-RU" sz="1200" dirty="0">
              <a:latin typeface="Times New Roman" pitchFamily="18" charset="0"/>
              <a:cs typeface="Times New Roman" pitchFamily="18" charset="0"/>
            </a:endParaRPr>
          </a:p>
        </p:txBody>
      </p:sp>
      <p:sp>
        <p:nvSpPr>
          <p:cNvPr id="4" name="Управляющая кнопка: назад 3">
            <a:hlinkClick r:id="" action="ppaction://hlinkshowjump?jump=previousslide" highlightClick="1"/>
          </p:cNvPr>
          <p:cNvSpPr/>
          <p:nvPr/>
        </p:nvSpPr>
        <p:spPr>
          <a:xfrm>
            <a:off x="8358214" y="6500834"/>
            <a:ext cx="785786" cy="357166"/>
          </a:xfrm>
          <a:prstGeom prst="actionButtonBackPrevious">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ru-RU"/>
          </a:p>
        </p:txBody>
      </p:sp>
      <p:sp>
        <p:nvSpPr>
          <p:cNvPr id="5" name="Прямоугольник 4"/>
          <p:cNvSpPr/>
          <p:nvPr/>
        </p:nvSpPr>
        <p:spPr>
          <a:xfrm>
            <a:off x="2000232" y="2413338"/>
            <a:ext cx="7143768" cy="4154984"/>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ru-RU" sz="1200" b="1" dirty="0" smtClean="0">
                <a:latin typeface="Times New Roman" pitchFamily="18" charset="0"/>
                <a:cs typeface="Times New Roman" pitchFamily="18" charset="0"/>
              </a:rPr>
              <a:t>Под руководством Разина был </a:t>
            </a:r>
            <a:r>
              <a:rPr lang="ru-RU" sz="1200" dirty="0" smtClean="0">
                <a:latin typeface="Times New Roman" pitchFamily="18" charset="0"/>
                <a:cs typeface="Times New Roman" pitchFamily="18" charset="0"/>
              </a:rPr>
              <a:t>осуществлён удачный грабительский поход казацкой </a:t>
            </a:r>
            <a:r>
              <a:rPr lang="ru-RU" sz="1200" dirty="0" smtClean="0">
                <a:latin typeface="Times New Roman" pitchFamily="18" charset="0"/>
                <a:cs typeface="Times New Roman" pitchFamily="18" charset="0"/>
                <a:hlinkClick r:id="rId12" tooltip="Голытьба"/>
              </a:rPr>
              <a:t>голытьбы</a:t>
            </a:r>
            <a:r>
              <a:rPr lang="ru-RU" sz="1200" dirty="0" smtClean="0">
                <a:latin typeface="Times New Roman" pitchFamily="18" charset="0"/>
                <a:cs typeface="Times New Roman" pitchFamily="18" charset="0"/>
              </a:rPr>
              <a:t> на нижнюю Волгу, на </a:t>
            </a:r>
            <a:r>
              <a:rPr lang="ru-RU" sz="1200" dirty="0" smtClean="0">
                <a:latin typeface="Times New Roman" pitchFamily="18" charset="0"/>
                <a:cs typeface="Times New Roman" pitchFamily="18" charset="0"/>
                <a:hlinkClick r:id="rId13" tooltip="Урал (река)"/>
              </a:rPr>
              <a:t>Яик</a:t>
            </a:r>
            <a:r>
              <a:rPr lang="ru-RU" sz="1200" dirty="0" smtClean="0">
                <a:latin typeface="Times New Roman" pitchFamily="18" charset="0"/>
                <a:cs typeface="Times New Roman" pitchFamily="18" charset="0"/>
              </a:rPr>
              <a:t> и в </a:t>
            </a:r>
            <a:r>
              <a:rPr lang="ru-RU" sz="1200" dirty="0" smtClean="0">
                <a:latin typeface="Times New Roman" pitchFamily="18" charset="0"/>
                <a:cs typeface="Times New Roman" pitchFamily="18" charset="0"/>
                <a:hlinkClick r:id="rId14" tooltip="Иран"/>
              </a:rPr>
              <a:t>Персию</a:t>
            </a:r>
            <a:r>
              <a:rPr lang="ru-RU" sz="1200" dirty="0" smtClean="0">
                <a:latin typeface="Times New Roman" pitchFamily="18" charset="0"/>
                <a:cs typeface="Times New Roman" pitchFamily="18" charset="0"/>
              </a:rPr>
              <a:t> (</a:t>
            </a:r>
            <a:r>
              <a:rPr lang="ru-RU" sz="1200" dirty="0" smtClean="0">
                <a:latin typeface="Times New Roman" pitchFamily="18" charset="0"/>
                <a:cs typeface="Times New Roman" pitchFamily="18" charset="0"/>
                <a:hlinkClick r:id="rId15" tooltip="1667"/>
              </a:rPr>
              <a:t>1667</a:t>
            </a:r>
            <a:r>
              <a:rPr lang="ru-RU" sz="1200" dirty="0" smtClean="0">
                <a:latin typeface="Times New Roman" pitchFamily="18" charset="0"/>
                <a:cs typeface="Times New Roman" pitchFamily="18" charset="0"/>
              </a:rPr>
              <a:t>) — так называемый «поход за зипунами»; этот поход носил характер неповиновения правительству и блокировал торговый путь на Волгу.... </a:t>
            </a:r>
          </a:p>
          <a:p>
            <a:r>
              <a:rPr lang="ru-RU" sz="1200" dirty="0" smtClean="0">
                <a:latin typeface="Times New Roman" pitchFamily="18" charset="0"/>
                <a:cs typeface="Times New Roman" pitchFamily="18" charset="0"/>
              </a:rPr>
              <a:t>Весной </a:t>
            </a:r>
            <a:r>
              <a:rPr lang="ru-RU" sz="1200" dirty="0" smtClean="0">
                <a:latin typeface="Times New Roman" pitchFamily="18" charset="0"/>
                <a:cs typeface="Times New Roman" pitchFamily="18" charset="0"/>
                <a:hlinkClick r:id="rId16" tooltip="1670 год"/>
              </a:rPr>
              <a:t>1670 года</a:t>
            </a:r>
            <a:r>
              <a:rPr lang="ru-RU" sz="1200" dirty="0" smtClean="0">
                <a:latin typeface="Times New Roman" pitchFamily="18" charset="0"/>
                <a:cs typeface="Times New Roman" pitchFamily="18" charset="0"/>
              </a:rPr>
              <a:t> Разин организовал новый поход на Волгу, имевший уже характер открытого восстания. Он рассылал «прелестные» (прельстительные) письма, в которых призывал на свою сторону всех ищущих воли и желающих служить ему. Он не собирался (по крайней мере, на словах) свергать царя </a:t>
            </a:r>
            <a:r>
              <a:rPr lang="ru-RU" sz="1200" dirty="0" smtClean="0">
                <a:latin typeface="Times New Roman" pitchFamily="18" charset="0"/>
                <a:cs typeface="Times New Roman" pitchFamily="18" charset="0"/>
                <a:hlinkClick r:id="rId17" tooltip="Алексей Михайлович"/>
              </a:rPr>
              <a:t>Алексея Михайловича</a:t>
            </a:r>
            <a:r>
              <a:rPr lang="ru-RU" sz="1200" dirty="0" smtClean="0">
                <a:latin typeface="Times New Roman" pitchFamily="18" charset="0"/>
                <a:cs typeface="Times New Roman" pitchFamily="18" charset="0"/>
              </a:rPr>
              <a:t>, однако объявил себя врагом всей официальной администрации — воевод, дьяков, представителей церкви, обвинив их в «измене» царю. </a:t>
            </a:r>
            <a:r>
              <a:rPr lang="ru-RU" sz="1200" dirty="0" err="1" smtClean="0">
                <a:latin typeface="Times New Roman" pitchFamily="18" charset="0"/>
                <a:cs typeface="Times New Roman" pitchFamily="18" charset="0"/>
              </a:rPr>
              <a:t>Разинцы</a:t>
            </a:r>
            <a:r>
              <a:rPr lang="ru-RU" sz="1200" dirty="0" smtClean="0">
                <a:latin typeface="Times New Roman" pitchFamily="18" charset="0"/>
                <a:cs typeface="Times New Roman" pitchFamily="18" charset="0"/>
              </a:rPr>
              <a:t> распустили слух, что в их рядах находятся царевич </a:t>
            </a:r>
            <a:r>
              <a:rPr lang="ru-RU" sz="1200" dirty="0" smtClean="0">
                <a:latin typeface="Times New Roman" pitchFamily="18" charset="0"/>
                <a:cs typeface="Times New Roman" pitchFamily="18" charset="0"/>
                <a:hlinkClick r:id="rId18" tooltip="Алексей Алексеевич"/>
              </a:rPr>
              <a:t>Алексей Алексеевич</a:t>
            </a:r>
            <a:r>
              <a:rPr lang="ru-RU" sz="1200" dirty="0" smtClean="0">
                <a:latin typeface="Times New Roman" pitchFamily="18" charset="0"/>
                <a:cs typeface="Times New Roman" pitchFamily="18" charset="0"/>
              </a:rPr>
              <a:t> (в действительности умерший в Москве </a:t>
            </a:r>
            <a:r>
              <a:rPr lang="ru-RU" sz="1200" dirty="0" smtClean="0">
                <a:latin typeface="Times New Roman" pitchFamily="18" charset="0"/>
                <a:cs typeface="Times New Roman" pitchFamily="18" charset="0"/>
                <a:hlinkClick r:id="rId19" tooltip="17 января"/>
              </a:rPr>
              <a:t>17 января</a:t>
            </a:r>
            <a:r>
              <a:rPr lang="ru-RU" sz="1200" dirty="0" smtClean="0">
                <a:latin typeface="Times New Roman" pitchFamily="18" charset="0"/>
                <a:cs typeface="Times New Roman" pitchFamily="18" charset="0"/>
              </a:rPr>
              <a:t> </a:t>
            </a:r>
            <a:r>
              <a:rPr lang="ru-RU" sz="1200" dirty="0" smtClean="0">
                <a:latin typeface="Times New Roman" pitchFamily="18" charset="0"/>
                <a:cs typeface="Times New Roman" pitchFamily="18" charset="0"/>
                <a:hlinkClick r:id="rId20" tooltip="1670"/>
              </a:rPr>
              <a:t>1670</a:t>
            </a:r>
            <a:r>
              <a:rPr lang="ru-RU" sz="1200" dirty="0" smtClean="0">
                <a:latin typeface="Times New Roman" pitchFamily="18" charset="0"/>
                <a:cs typeface="Times New Roman" pitchFamily="18" charset="0"/>
              </a:rPr>
              <a:t>) и патриарх </a:t>
            </a:r>
            <a:r>
              <a:rPr lang="ru-RU" sz="1200" dirty="0" smtClean="0">
                <a:latin typeface="Times New Roman" pitchFamily="18" charset="0"/>
                <a:cs typeface="Times New Roman" pitchFamily="18" charset="0"/>
                <a:hlinkClick r:id="rId21" tooltip="Никон, Патриарх Московский"/>
              </a:rPr>
              <a:t>Никон</a:t>
            </a:r>
            <a:r>
              <a:rPr lang="ru-RU" sz="1200" dirty="0" smtClean="0">
                <a:latin typeface="Times New Roman" pitchFamily="18" charset="0"/>
                <a:cs typeface="Times New Roman" pitchFamily="18" charset="0"/>
              </a:rPr>
              <a:t> (в то время находившийся в ссылке) </a:t>
            </a:r>
          </a:p>
          <a:p>
            <a:r>
              <a:rPr lang="ru-RU" sz="1200" dirty="0" smtClean="0">
                <a:latin typeface="Times New Roman" pitchFamily="18" charset="0"/>
                <a:cs typeface="Times New Roman" pitchFamily="18" charset="0"/>
              </a:rPr>
              <a:t>Захватив </a:t>
            </a:r>
            <a:r>
              <a:rPr lang="ru-RU" sz="1200" dirty="0" smtClean="0">
                <a:latin typeface="Times New Roman" pitchFamily="18" charset="0"/>
                <a:cs typeface="Times New Roman" pitchFamily="18" charset="0"/>
                <a:hlinkClick r:id="rId22" tooltip="Астрахань"/>
              </a:rPr>
              <a:t>Астрахань</a:t>
            </a:r>
            <a:r>
              <a:rPr lang="ru-RU" sz="1200" dirty="0" smtClean="0">
                <a:latin typeface="Times New Roman" pitchFamily="18" charset="0"/>
                <a:cs typeface="Times New Roman" pitchFamily="18" charset="0"/>
              </a:rPr>
              <a:t>, </a:t>
            </a:r>
            <a:r>
              <a:rPr lang="ru-RU" sz="1200" dirty="0" smtClean="0">
                <a:latin typeface="Times New Roman" pitchFamily="18" charset="0"/>
                <a:cs typeface="Times New Roman" pitchFamily="18" charset="0"/>
                <a:hlinkClick r:id="rId23" tooltip="Царицын"/>
              </a:rPr>
              <a:t>Царицын</a:t>
            </a:r>
            <a:r>
              <a:rPr lang="ru-RU" sz="1200" dirty="0" smtClean="0">
                <a:latin typeface="Times New Roman" pitchFamily="18" charset="0"/>
                <a:cs typeface="Times New Roman" pitchFamily="18" charset="0"/>
              </a:rPr>
              <a:t>, </a:t>
            </a:r>
            <a:r>
              <a:rPr lang="ru-RU" sz="1200" dirty="0" smtClean="0">
                <a:latin typeface="Times New Roman" pitchFamily="18" charset="0"/>
                <a:cs typeface="Times New Roman" pitchFamily="18" charset="0"/>
                <a:hlinkClick r:id="rId24" tooltip="Саратов"/>
              </a:rPr>
              <a:t>Саратов</a:t>
            </a:r>
            <a:r>
              <a:rPr lang="ru-RU" sz="1200" dirty="0" smtClean="0">
                <a:latin typeface="Times New Roman" pitchFamily="18" charset="0"/>
                <a:cs typeface="Times New Roman" pitchFamily="18" charset="0"/>
              </a:rPr>
              <a:t> и </a:t>
            </a:r>
            <a:r>
              <a:rPr lang="ru-RU" sz="1200" dirty="0" smtClean="0">
                <a:latin typeface="Times New Roman" pitchFamily="18" charset="0"/>
                <a:cs typeface="Times New Roman" pitchFamily="18" charset="0"/>
                <a:hlinkClick r:id="rId25" tooltip="Самара"/>
              </a:rPr>
              <a:t>Самару</a:t>
            </a:r>
            <a:r>
              <a:rPr lang="ru-RU" sz="1200" dirty="0" smtClean="0">
                <a:latin typeface="Times New Roman" pitchFamily="18" charset="0"/>
                <a:cs typeface="Times New Roman" pitchFamily="18" charset="0"/>
              </a:rPr>
              <a:t>, а также ряд второстепенных крепостей, Разин не смог успешно завершить осаду </a:t>
            </a:r>
            <a:r>
              <a:rPr lang="ru-RU" sz="1200" dirty="0" smtClean="0">
                <a:latin typeface="Times New Roman" pitchFamily="18" charset="0"/>
                <a:cs typeface="Times New Roman" pitchFamily="18" charset="0"/>
                <a:hlinkClick r:id="rId26" tooltip="Симбирск"/>
              </a:rPr>
              <a:t>Симбирска</a:t>
            </a:r>
            <a:r>
              <a:rPr lang="ru-RU" sz="1200" dirty="0" smtClean="0">
                <a:latin typeface="Times New Roman" pitchFamily="18" charset="0"/>
                <a:cs typeface="Times New Roman" pitchFamily="18" charset="0"/>
              </a:rPr>
              <a:t> осенью 1670 г., был ранен (</a:t>
            </a:r>
            <a:r>
              <a:rPr lang="ru-RU" sz="1200" dirty="0" smtClean="0">
                <a:latin typeface="Times New Roman" pitchFamily="18" charset="0"/>
                <a:cs typeface="Times New Roman" pitchFamily="18" charset="0"/>
                <a:hlinkClick r:id="rId27" tooltip="4 октября"/>
              </a:rPr>
              <a:t>4 октября</a:t>
            </a:r>
            <a:r>
              <a:rPr lang="ru-RU" sz="1200" dirty="0" smtClean="0">
                <a:latin typeface="Times New Roman" pitchFamily="18" charset="0"/>
                <a:cs typeface="Times New Roman" pitchFamily="18" charset="0"/>
              </a:rPr>
              <a:t> </a:t>
            </a:r>
            <a:r>
              <a:rPr lang="ru-RU" sz="1200" dirty="0" smtClean="0">
                <a:latin typeface="Times New Roman" pitchFamily="18" charset="0"/>
                <a:cs typeface="Times New Roman" pitchFamily="18" charset="0"/>
                <a:hlinkClick r:id="rId20" tooltip="1670"/>
              </a:rPr>
              <a:t>1670</a:t>
            </a:r>
            <a:r>
              <a:rPr lang="ru-RU" sz="1200" dirty="0" smtClean="0">
                <a:latin typeface="Times New Roman" pitchFamily="18" charset="0"/>
                <a:cs typeface="Times New Roman" pitchFamily="18" charset="0"/>
              </a:rPr>
              <a:t>) и удалился на Дон, где со своими сторонниками укрепился в </a:t>
            </a:r>
            <a:r>
              <a:rPr lang="ru-RU" sz="1200" dirty="0" err="1" smtClean="0">
                <a:latin typeface="Times New Roman" pitchFamily="18" charset="0"/>
                <a:cs typeface="Times New Roman" pitchFamily="18" charset="0"/>
              </a:rPr>
              <a:t>Кагальницком</a:t>
            </a:r>
            <a:r>
              <a:rPr lang="ru-RU" sz="1200" dirty="0" smtClean="0">
                <a:latin typeface="Times New Roman" pitchFamily="18" charset="0"/>
                <a:cs typeface="Times New Roman" pitchFamily="18" charset="0"/>
              </a:rPr>
              <a:t> городке. </a:t>
            </a:r>
          </a:p>
          <a:p>
            <a:r>
              <a:rPr lang="ru-RU" sz="1200" dirty="0" smtClean="0">
                <a:latin typeface="Times New Roman" pitchFamily="18" charset="0"/>
                <a:cs typeface="Times New Roman" pitchFamily="18" charset="0"/>
              </a:rPr>
              <a:t>В апреле 1671 года Разин был пленён казачьими старейшинами, которые взяли </a:t>
            </a:r>
            <a:r>
              <a:rPr lang="ru-RU" sz="1200" dirty="0" err="1" smtClean="0">
                <a:latin typeface="Times New Roman" pitchFamily="18" charset="0"/>
                <a:cs typeface="Times New Roman" pitchFamily="18" charset="0"/>
              </a:rPr>
              <a:t>Кагальницкий</a:t>
            </a:r>
            <a:r>
              <a:rPr lang="ru-RU" sz="1200" dirty="0" smtClean="0">
                <a:latin typeface="Times New Roman" pitchFamily="18" charset="0"/>
                <a:cs typeface="Times New Roman" pitchFamily="18" charset="0"/>
              </a:rPr>
              <a:t> городок штурмом. Он вместе с младшим братом Фролом (</a:t>
            </a:r>
            <a:r>
              <a:rPr lang="ru-RU" sz="1200" dirty="0" err="1" smtClean="0">
                <a:latin typeface="Times New Roman" pitchFamily="18" charset="0"/>
                <a:cs typeface="Times New Roman" pitchFamily="18" charset="0"/>
              </a:rPr>
              <a:t>Фролкой</a:t>
            </a:r>
            <a:r>
              <a:rPr lang="ru-RU" sz="1200" dirty="0" smtClean="0">
                <a:latin typeface="Times New Roman" pitchFamily="18" charset="0"/>
                <a:cs typeface="Times New Roman" pitchFamily="18" charset="0"/>
              </a:rPr>
              <a:t>) был выдан царскому правительству, привезён в Москву (</a:t>
            </a:r>
            <a:r>
              <a:rPr lang="ru-RU" sz="1200" dirty="0" smtClean="0">
                <a:latin typeface="Times New Roman" pitchFamily="18" charset="0"/>
                <a:cs typeface="Times New Roman" pitchFamily="18" charset="0"/>
                <a:hlinkClick r:id="rId28" tooltip="2 июня"/>
              </a:rPr>
              <a:t>2 июня</a:t>
            </a:r>
            <a:r>
              <a:rPr lang="ru-RU" sz="1200" dirty="0" smtClean="0">
                <a:latin typeface="Times New Roman" pitchFamily="18" charset="0"/>
                <a:cs typeface="Times New Roman" pitchFamily="18" charset="0"/>
              </a:rPr>
              <a:t>) и подвергнут пыткам, во время которых сохранял замечательное мужество. </a:t>
            </a:r>
            <a:r>
              <a:rPr lang="ru-RU" sz="1200" dirty="0" smtClean="0">
                <a:latin typeface="Times New Roman" pitchFamily="18" charset="0"/>
                <a:cs typeface="Times New Roman" pitchFamily="18" charset="0"/>
                <a:hlinkClick r:id="rId29" tooltip="6 июня"/>
              </a:rPr>
              <a:t>6 июня</a:t>
            </a:r>
            <a:r>
              <a:rPr lang="ru-RU" sz="1200" dirty="0" smtClean="0">
                <a:latin typeface="Times New Roman" pitchFamily="18" charset="0"/>
                <a:cs typeface="Times New Roman" pitchFamily="18" charset="0"/>
              </a:rPr>
              <a:t> </a:t>
            </a:r>
            <a:r>
              <a:rPr lang="ru-RU" sz="1200" dirty="0" smtClean="0">
                <a:latin typeface="Times New Roman" pitchFamily="18" charset="0"/>
                <a:cs typeface="Times New Roman" pitchFamily="18" charset="0"/>
                <a:hlinkClick r:id="rId30" tooltip="1671"/>
              </a:rPr>
              <a:t>1671</a:t>
            </a:r>
            <a:r>
              <a:rPr lang="ru-RU" sz="1200" dirty="0" smtClean="0">
                <a:latin typeface="Times New Roman" pitchFamily="18" charset="0"/>
                <a:cs typeface="Times New Roman" pitchFamily="18" charset="0"/>
              </a:rPr>
              <a:t> Степан был после оглашения приговора </a:t>
            </a:r>
            <a:r>
              <a:rPr lang="ru-RU" sz="1200" dirty="0" smtClean="0">
                <a:latin typeface="Times New Roman" pitchFamily="18" charset="0"/>
                <a:cs typeface="Times New Roman" pitchFamily="18" charset="0"/>
                <a:hlinkClick r:id="rId31" tooltip="Четвертование"/>
              </a:rPr>
              <a:t>четвертован</a:t>
            </a:r>
            <a:r>
              <a:rPr lang="ru-RU" sz="1200" dirty="0" smtClean="0">
                <a:latin typeface="Times New Roman" pitchFamily="18" charset="0"/>
                <a:cs typeface="Times New Roman" pitchFamily="18" charset="0"/>
              </a:rPr>
              <a:t> на эшафоте возле </a:t>
            </a:r>
            <a:r>
              <a:rPr lang="ru-RU" sz="1200" dirty="0" smtClean="0">
                <a:latin typeface="Times New Roman" pitchFamily="18" charset="0"/>
                <a:cs typeface="Times New Roman" pitchFamily="18" charset="0"/>
                <a:hlinkClick r:id="rId32" tooltip="Лобное место"/>
              </a:rPr>
              <a:t>Лобного места</a:t>
            </a:r>
            <a:r>
              <a:rPr lang="ru-RU" sz="1200" dirty="0" smtClean="0">
                <a:latin typeface="Times New Roman" pitchFamily="18" charset="0"/>
                <a:cs typeface="Times New Roman" pitchFamily="18" charset="0"/>
              </a:rPr>
              <a:t> на Красной площади.</a:t>
            </a:r>
            <a:r>
              <a:rPr lang="ru-RU" sz="1200" dirty="0" smtClean="0"/>
              <a:t> </a:t>
            </a:r>
          </a:p>
          <a:p>
            <a:r>
              <a:rPr lang="ru-RU" sz="1200" dirty="0" smtClean="0"/>
              <a:t>Казачья война на Волге и крестьянская в Поволжье продолжались и после отступления Разина на Дон, и после его казни, под предводительством атаманов </a:t>
            </a:r>
            <a:r>
              <a:rPr lang="ru-RU" sz="1200" dirty="0" smtClean="0">
                <a:hlinkClick r:id="rId33" tooltip="Ус, Василий"/>
              </a:rPr>
              <a:t>Василия Уса</a:t>
            </a:r>
            <a:r>
              <a:rPr lang="ru-RU" sz="1200" dirty="0" smtClean="0"/>
              <a:t> и </a:t>
            </a:r>
            <a:r>
              <a:rPr lang="ru-RU" sz="1200" dirty="0" smtClean="0">
                <a:hlinkClick r:id="rId34" tooltip="Шелудяк, Фёдор"/>
              </a:rPr>
              <a:t>Фёдора </a:t>
            </a:r>
            <a:r>
              <a:rPr lang="ru-RU" sz="1200" dirty="0" err="1" smtClean="0">
                <a:hlinkClick r:id="rId34" tooltip="Шелудяк, Фёдор"/>
              </a:rPr>
              <a:t>Шелудяка</a:t>
            </a:r>
            <a:r>
              <a:rPr lang="ru-RU" sz="1200" dirty="0" smtClean="0"/>
              <a:t>. Лишь </a:t>
            </a:r>
            <a:r>
              <a:rPr lang="ru-RU" sz="1200" dirty="0" smtClean="0">
                <a:hlinkClick r:id="rId35" tooltip="27 ноября"/>
              </a:rPr>
              <a:t>27 ноября</a:t>
            </a:r>
            <a:r>
              <a:rPr lang="ru-RU" sz="1200" dirty="0" smtClean="0"/>
              <a:t> </a:t>
            </a:r>
            <a:r>
              <a:rPr lang="ru-RU" sz="1200" dirty="0" smtClean="0">
                <a:hlinkClick r:id="rId36" tooltip="1671 год"/>
              </a:rPr>
              <a:t>1671 года</a:t>
            </a:r>
            <a:r>
              <a:rPr lang="ru-RU" sz="1200" dirty="0" smtClean="0"/>
              <a:t> правительственные войска овладели столицей </a:t>
            </a:r>
            <a:r>
              <a:rPr lang="ru-RU" sz="1200" dirty="0" err="1" smtClean="0"/>
              <a:t>разинцев</a:t>
            </a:r>
            <a:r>
              <a:rPr lang="ru-RU" sz="1200" dirty="0" smtClean="0"/>
              <a:t> — </a:t>
            </a:r>
            <a:r>
              <a:rPr lang="ru-RU" sz="1200" dirty="0" smtClean="0">
                <a:hlinkClick r:id="rId22" tooltip="Астрахань"/>
              </a:rPr>
              <a:t>Астраханью</a:t>
            </a:r>
            <a:r>
              <a:rPr lang="ru-RU" sz="1200" dirty="0" smtClean="0"/>
              <a:t>. В ходе мятежа исключительную жестокость проявляли и повстанцы, и каратели.</a:t>
            </a:r>
            <a:endParaRPr lang="ru-RU" sz="1200" dirty="0" smtClean="0">
              <a:latin typeface="Times New Roman" pitchFamily="18" charset="0"/>
              <a:cs typeface="Times New Roman" pitchFamily="18" charset="0"/>
            </a:endParaRPr>
          </a:p>
        </p:txBody>
      </p:sp>
      <p:pic>
        <p:nvPicPr>
          <p:cNvPr id="68611" name="Picture 3"/>
          <p:cNvPicPr>
            <a:picLocks noChangeAspect="1" noChangeArrowheads="1"/>
          </p:cNvPicPr>
          <p:nvPr/>
        </p:nvPicPr>
        <p:blipFill>
          <a:blip r:embed="rId37" cstate="email"/>
          <a:srcRect/>
          <a:stretch>
            <a:fillRect/>
          </a:stretch>
        </p:blipFill>
        <p:spPr bwMode="auto">
          <a:xfrm>
            <a:off x="0" y="2357430"/>
            <a:ext cx="1905000" cy="2114550"/>
          </a:xfrm>
          <a:prstGeom prst="rect">
            <a:avLst/>
          </a:prstGeom>
          <a:noFill/>
          <a:ln w="9525">
            <a:noFill/>
            <a:miter lim="800000"/>
            <a:headEnd/>
            <a:tailEnd/>
          </a:ln>
        </p:spPr>
      </p:pic>
      <p:pic>
        <p:nvPicPr>
          <p:cNvPr id="68612" name="Picture 4"/>
          <p:cNvPicPr>
            <a:picLocks noChangeAspect="1" noChangeArrowheads="1"/>
          </p:cNvPicPr>
          <p:nvPr/>
        </p:nvPicPr>
        <p:blipFill>
          <a:blip r:embed="rId38" cstate="email"/>
          <a:srcRect/>
          <a:stretch>
            <a:fillRect/>
          </a:stretch>
        </p:blipFill>
        <p:spPr bwMode="auto">
          <a:xfrm>
            <a:off x="0" y="4929198"/>
            <a:ext cx="1991605" cy="1643074"/>
          </a:xfrm>
          <a:prstGeom prst="rect">
            <a:avLst/>
          </a:prstGeom>
          <a:noFill/>
          <a:ln w="9525">
            <a:noFill/>
            <a:miter lim="800000"/>
            <a:headEnd/>
            <a:tailEnd/>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3108543"/>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ru-RU" sz="1400" b="1" dirty="0" err="1" smtClean="0">
                <a:latin typeface="Times New Roman" pitchFamily="18" charset="0"/>
                <a:cs typeface="Times New Roman" pitchFamily="18" charset="0"/>
              </a:rPr>
              <a:t>Булавинское</a:t>
            </a:r>
            <a:r>
              <a:rPr lang="ru-RU" sz="1400" b="1" dirty="0" smtClean="0">
                <a:latin typeface="Times New Roman" pitchFamily="18" charset="0"/>
                <a:cs typeface="Times New Roman" pitchFamily="18" charset="0"/>
              </a:rPr>
              <a:t> восстание</a:t>
            </a:r>
            <a:r>
              <a:rPr lang="ru-RU" sz="1400" dirty="0" smtClean="0">
                <a:latin typeface="Times New Roman" pitchFamily="18" charset="0"/>
                <a:cs typeface="Times New Roman" pitchFamily="18" charset="0"/>
              </a:rPr>
              <a:t> (1707-1709) — крестьянско-казацкое восстание в России. Названо по имени </a:t>
            </a:r>
            <a:r>
              <a:rPr lang="ru-RU" sz="1400" dirty="0" smtClean="0">
                <a:latin typeface="Times New Roman" pitchFamily="18" charset="0"/>
                <a:cs typeface="Times New Roman" pitchFamily="18" charset="0"/>
                <a:hlinkClick r:id="rId2" tooltip="Булавин Кондратий Афанасьевич"/>
              </a:rPr>
              <a:t>Кондратия Булавина</a:t>
            </a:r>
            <a:r>
              <a:rPr lang="ru-RU" sz="1400" dirty="0" smtClean="0">
                <a:latin typeface="Times New Roman" pitchFamily="18" charset="0"/>
                <a:cs typeface="Times New Roman" pitchFamily="18" charset="0"/>
              </a:rPr>
              <a:t>, предводителя восставших.</a:t>
            </a:r>
          </a:p>
          <a:p>
            <a:r>
              <a:rPr lang="ru-RU" sz="1400" dirty="0" smtClean="0">
                <a:latin typeface="Times New Roman" pitchFamily="18" charset="0"/>
                <a:cs typeface="Times New Roman" pitchFamily="18" charset="0"/>
              </a:rPr>
              <a:t>Основной движущей силой стали </a:t>
            </a:r>
            <a:r>
              <a:rPr lang="ru-RU" sz="1400" dirty="0" smtClean="0">
                <a:latin typeface="Times New Roman" pitchFamily="18" charset="0"/>
                <a:cs typeface="Times New Roman" pitchFamily="18" charset="0"/>
                <a:hlinkClick r:id="rId3" tooltip="Донские казаки"/>
              </a:rPr>
              <a:t>донские казаки</a:t>
            </a:r>
            <a:r>
              <a:rPr lang="ru-RU" sz="1400" dirty="0" smtClean="0">
                <a:latin typeface="Times New Roman" pitchFamily="18" charset="0"/>
                <a:cs typeface="Times New Roman" pitchFamily="18" charset="0"/>
              </a:rPr>
              <a:t>. Активное участие принимали бурлаки (работники казаков, жившие на Дону, но не входившие в состав казачества), мелкие посадские люди и угнетённые народности — татары, мордва и др. Казаки также противились указу </a:t>
            </a:r>
            <a:r>
              <a:rPr lang="ru-RU" sz="1400" dirty="0" smtClean="0">
                <a:latin typeface="Times New Roman" pitchFamily="18" charset="0"/>
                <a:cs typeface="Times New Roman" pitchFamily="18" charset="0"/>
                <a:hlinkClick r:id="rId4" tooltip="Петр I"/>
              </a:rPr>
              <a:t>Петра I-го</a:t>
            </a:r>
            <a:r>
              <a:rPr lang="ru-RU" sz="1400" dirty="0" smtClean="0">
                <a:latin typeface="Times New Roman" pitchFamily="18" charset="0"/>
                <a:cs typeface="Times New Roman" pitchFamily="18" charset="0"/>
              </a:rPr>
              <a:t> о запрете носить </a:t>
            </a:r>
            <a:r>
              <a:rPr lang="ru-RU" sz="1400" dirty="0" smtClean="0">
                <a:latin typeface="Times New Roman" pitchFamily="18" charset="0"/>
                <a:cs typeface="Times New Roman" pitchFamily="18" charset="0"/>
                <a:hlinkClick r:id="rId5" tooltip="Борода"/>
              </a:rPr>
              <a:t>бороду</a:t>
            </a:r>
            <a:r>
              <a:rPr lang="ru-RU" sz="1400" dirty="0" smtClean="0">
                <a:latin typeface="Times New Roman" pitchFamily="18" charset="0"/>
                <a:cs typeface="Times New Roman" pitchFamily="18" charset="0"/>
              </a:rPr>
              <a:t> и </a:t>
            </a:r>
            <a:r>
              <a:rPr lang="ru-RU" sz="1400" dirty="0" smtClean="0">
                <a:latin typeface="Times New Roman" pitchFamily="18" charset="0"/>
                <a:cs typeface="Times New Roman" pitchFamily="18" charset="0"/>
                <a:hlinkClick r:id="rId6" tooltip="Русский национальный костюм"/>
              </a:rPr>
              <a:t>традиционную русскую одежду</a:t>
            </a:r>
            <a:r>
              <a:rPr lang="ru-RU" sz="1400" dirty="0" smtClean="0">
                <a:latin typeface="Times New Roman" pitchFamily="18" charset="0"/>
                <a:cs typeface="Times New Roman" pitchFamily="18" charset="0"/>
              </a:rPr>
              <a:t>.</a:t>
            </a:r>
            <a:r>
              <a:rPr lang="ru-RU" sz="1400" baseline="30000" dirty="0" smtClean="0">
                <a:latin typeface="Times New Roman" pitchFamily="18" charset="0"/>
                <a:cs typeface="Times New Roman" pitchFamily="18" charset="0"/>
                <a:hlinkClick r:id="rId7"/>
              </a:rPr>
              <a:t>[1]</a:t>
            </a:r>
            <a:endParaRPr lang="ru-RU" sz="1400" dirty="0" smtClean="0">
              <a:latin typeface="Times New Roman" pitchFamily="18" charset="0"/>
              <a:cs typeface="Times New Roman" pitchFamily="18" charset="0"/>
            </a:endParaRPr>
          </a:p>
          <a:p>
            <a:r>
              <a:rPr lang="ru-RU" sz="1400" dirty="0" smtClean="0">
                <a:latin typeface="Times New Roman" pitchFamily="18" charset="0"/>
                <a:cs typeface="Times New Roman" pitchFamily="18" charset="0"/>
              </a:rPr>
              <a:t>Непосредственным поводом к восстанию явились действия карательного отряда князя </a:t>
            </a:r>
            <a:r>
              <a:rPr lang="ru-RU" sz="1400" dirty="0" smtClean="0">
                <a:latin typeface="Times New Roman" pitchFamily="18" charset="0"/>
                <a:cs typeface="Times New Roman" pitchFamily="18" charset="0"/>
                <a:hlinkClick r:id="rId8" tooltip="Долгоруков, Юрий Владимирович (полковник)"/>
              </a:rPr>
              <a:t>Ю. В. Долгорукого</a:t>
            </a:r>
            <a:r>
              <a:rPr lang="ru-RU" sz="1400" dirty="0" smtClean="0">
                <a:latin typeface="Times New Roman" pitchFamily="18" charset="0"/>
                <a:cs typeface="Times New Roman" pitchFamily="18" charset="0"/>
              </a:rPr>
              <a:t>, посланного на </a:t>
            </a:r>
            <a:r>
              <a:rPr lang="ru-RU" sz="1400" dirty="0" smtClean="0">
                <a:latin typeface="Times New Roman" pitchFamily="18" charset="0"/>
                <a:cs typeface="Times New Roman" pitchFamily="18" charset="0"/>
                <a:hlinkClick r:id="rId9" tooltip="Дон"/>
              </a:rPr>
              <a:t>Дон</a:t>
            </a:r>
            <a:r>
              <a:rPr lang="ru-RU" sz="1400" dirty="0" smtClean="0">
                <a:latin typeface="Times New Roman" pitchFamily="18" charset="0"/>
                <a:cs typeface="Times New Roman" pitchFamily="18" charset="0"/>
              </a:rPr>
              <a:t> для сыска и возврата беглых </a:t>
            </a:r>
            <a:r>
              <a:rPr lang="ru-RU" sz="1400" dirty="0" smtClean="0">
                <a:latin typeface="Times New Roman" pitchFamily="18" charset="0"/>
                <a:cs typeface="Times New Roman" pitchFamily="18" charset="0"/>
                <a:hlinkClick r:id="rId10" tooltip="Крепостные крестьяне"/>
              </a:rPr>
              <a:t>крепостных</a:t>
            </a:r>
            <a:r>
              <a:rPr lang="ru-RU" sz="1400" dirty="0" smtClean="0">
                <a:latin typeface="Times New Roman" pitchFamily="18" charset="0"/>
                <a:cs typeface="Times New Roman" pitchFamily="18" charset="0"/>
              </a:rPr>
              <a:t>. В ночь на 9 октября 1707 свыше 200 человек во главе с Булавиным у </a:t>
            </a:r>
            <a:r>
              <a:rPr lang="ru-RU" sz="1400" dirty="0" err="1" smtClean="0">
                <a:latin typeface="Times New Roman" pitchFamily="18" charset="0"/>
                <a:cs typeface="Times New Roman" pitchFamily="18" charset="0"/>
              </a:rPr>
              <a:t>Шульгинского</a:t>
            </a:r>
            <a:r>
              <a:rPr lang="ru-RU" sz="1400" dirty="0" smtClean="0">
                <a:latin typeface="Times New Roman" pitchFamily="18" charset="0"/>
                <a:cs typeface="Times New Roman" pitchFamily="18" charset="0"/>
              </a:rPr>
              <a:t> городка на р. </a:t>
            </a:r>
            <a:r>
              <a:rPr lang="ru-RU" sz="1400" dirty="0" smtClean="0">
                <a:latin typeface="Times New Roman" pitchFamily="18" charset="0"/>
                <a:cs typeface="Times New Roman" pitchFamily="18" charset="0"/>
                <a:hlinkClick r:id="rId11" tooltip="Айдар (река)"/>
              </a:rPr>
              <a:t>Айдаре</a:t>
            </a:r>
            <a:r>
              <a:rPr lang="ru-RU" sz="1400" dirty="0" smtClean="0">
                <a:latin typeface="Times New Roman" pitchFamily="18" charset="0"/>
                <a:cs typeface="Times New Roman" pitchFamily="18" charset="0"/>
              </a:rPr>
              <a:t> уничтожили одну из партий карателей. Восстание быстро распространилось по городкам верхнего течения Дона. Против повстанцев были двинуты отряды зажиточных казаков и калмыков. В бою на р. Айдаре, близ городка </a:t>
            </a:r>
            <a:r>
              <a:rPr lang="ru-RU" sz="1400" dirty="0" err="1" smtClean="0">
                <a:latin typeface="Times New Roman" pitchFamily="18" charset="0"/>
                <a:cs typeface="Times New Roman" pitchFamily="18" charset="0"/>
              </a:rPr>
              <a:t>Закотного</a:t>
            </a:r>
            <a:r>
              <a:rPr lang="ru-RU" sz="1400" dirty="0" smtClean="0">
                <a:latin typeface="Times New Roman" pitchFamily="18" charset="0"/>
                <a:cs typeface="Times New Roman" pitchFamily="18" charset="0"/>
              </a:rPr>
              <a:t>, повстанцы потерпели поражение, Булавин с несколькими приверженцами бежал в </a:t>
            </a:r>
            <a:r>
              <a:rPr lang="ru-RU" sz="1400" dirty="0" smtClean="0">
                <a:latin typeface="Times New Roman" pitchFamily="18" charset="0"/>
                <a:cs typeface="Times New Roman" pitchFamily="18" charset="0"/>
                <a:hlinkClick r:id="rId12" tooltip="Запорожская Сечь"/>
              </a:rPr>
              <a:t>Запорожскую Сечь</a:t>
            </a:r>
            <a:r>
              <a:rPr lang="ru-RU" sz="1400" dirty="0" smtClean="0">
                <a:latin typeface="Times New Roman" pitchFamily="18" charset="0"/>
                <a:cs typeface="Times New Roman" pitchFamily="18" charset="0"/>
              </a:rPr>
              <a:t>. Первые вспышки восстания были подавлены.</a:t>
            </a:r>
          </a:p>
          <a:p>
            <a:r>
              <a:rPr lang="ru-RU" sz="1400" dirty="0" smtClean="0">
                <a:latin typeface="Times New Roman" pitchFamily="18" charset="0"/>
                <a:cs typeface="Times New Roman" pitchFamily="18" charset="0"/>
              </a:rPr>
              <a:t>В конце 1707 г. восстание вспыхнуло вновь. Центром движения стал Пристанский городок на </a:t>
            </a:r>
            <a:r>
              <a:rPr lang="ru-RU" sz="1400" dirty="0" err="1" smtClean="0">
                <a:latin typeface="Times New Roman" pitchFamily="18" charset="0"/>
                <a:cs typeface="Times New Roman" pitchFamily="18" charset="0"/>
                <a:hlinkClick r:id="rId13" tooltip="Хопёр (река)"/>
              </a:rPr>
              <a:t>Хопре</a:t>
            </a:r>
            <a:r>
              <a:rPr lang="ru-RU" sz="1400" dirty="0" smtClean="0">
                <a:latin typeface="Times New Roman" pitchFamily="18" charset="0"/>
                <a:cs typeface="Times New Roman" pitchFamily="18" charset="0"/>
              </a:rPr>
              <a:t>, куда в марте 1708 прибыл Булавин. Отсюда рассылались «прелестные» письма с призывами к восстанию, которое вскоре охватило </a:t>
            </a:r>
            <a:r>
              <a:rPr lang="ru-RU" sz="1400" dirty="0" err="1" smtClean="0">
                <a:latin typeface="Times New Roman" pitchFamily="18" charset="0"/>
                <a:cs typeface="Times New Roman" pitchFamily="18" charset="0"/>
              </a:rPr>
              <a:t>Верхнеломовской</a:t>
            </a:r>
            <a:r>
              <a:rPr lang="ru-RU" sz="1400" dirty="0" smtClean="0">
                <a:latin typeface="Times New Roman" pitchFamily="18" charset="0"/>
                <a:cs typeface="Times New Roman" pitchFamily="18" charset="0"/>
              </a:rPr>
              <a:t> и </a:t>
            </a:r>
            <a:r>
              <a:rPr lang="ru-RU" sz="1400" dirty="0" err="1" smtClean="0">
                <a:latin typeface="Times New Roman" pitchFamily="18" charset="0"/>
                <a:cs typeface="Times New Roman" pitchFamily="18" charset="0"/>
              </a:rPr>
              <a:t>Нижнеломовской</a:t>
            </a:r>
            <a:r>
              <a:rPr lang="ru-RU" sz="1400" dirty="0" smtClean="0">
                <a:latin typeface="Times New Roman" pitchFamily="18" charset="0"/>
                <a:cs typeface="Times New Roman" pitchFamily="18" charset="0"/>
              </a:rPr>
              <a:t> уезды, </a:t>
            </a:r>
            <a:r>
              <a:rPr lang="ru-RU" sz="1400" dirty="0" smtClean="0">
                <a:latin typeface="Times New Roman" pitchFamily="18" charset="0"/>
                <a:cs typeface="Times New Roman" pitchFamily="18" charset="0"/>
                <a:hlinkClick r:id="rId14" tooltip="Левобережная Украина"/>
              </a:rPr>
              <a:t>Левобережную</a:t>
            </a:r>
            <a:r>
              <a:rPr lang="ru-RU" sz="1400" dirty="0" smtClean="0">
                <a:latin typeface="Times New Roman" pitchFamily="18" charset="0"/>
                <a:cs typeface="Times New Roman" pitchFamily="18" charset="0"/>
              </a:rPr>
              <a:t> и </a:t>
            </a:r>
            <a:r>
              <a:rPr lang="ru-RU" sz="1400" dirty="0" smtClean="0">
                <a:latin typeface="Times New Roman" pitchFamily="18" charset="0"/>
                <a:cs typeface="Times New Roman" pitchFamily="18" charset="0"/>
                <a:hlinkClick r:id="rId15" tooltip="Слободская Украина"/>
              </a:rPr>
              <a:t>Слободскую Украину</a:t>
            </a:r>
            <a:r>
              <a:rPr lang="ru-RU" sz="1400" dirty="0" smtClean="0">
                <a:latin typeface="Times New Roman" pitchFamily="18" charset="0"/>
                <a:cs typeface="Times New Roman" pitchFamily="18" charset="0"/>
              </a:rPr>
              <a:t>.</a:t>
            </a:r>
            <a:endParaRPr lang="ru-RU" sz="1400" dirty="0">
              <a:latin typeface="Times New Roman" pitchFamily="18" charset="0"/>
              <a:cs typeface="Times New Roman" pitchFamily="18" charset="0"/>
            </a:endParaRPr>
          </a:p>
        </p:txBody>
      </p:sp>
      <p:sp>
        <p:nvSpPr>
          <p:cNvPr id="3" name="Прямоугольник 2"/>
          <p:cNvSpPr/>
          <p:nvPr/>
        </p:nvSpPr>
        <p:spPr>
          <a:xfrm>
            <a:off x="0" y="3214686"/>
            <a:ext cx="9144000" cy="138499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ru-RU" sz="1400" dirty="0" smtClean="0">
                <a:solidFill>
                  <a:schemeClr val="dk1"/>
                </a:solidFill>
                <a:latin typeface="Times New Roman" pitchFamily="18" charset="0"/>
                <a:cs typeface="Times New Roman" pitchFamily="18" charset="0"/>
              </a:rPr>
              <a:t>Раздробление сил восставших, однако, привело к их разгрому. Для подавления восстания была создана специальная армия (32 тыс. чел.) под командованием </a:t>
            </a:r>
            <a:r>
              <a:rPr lang="ru-RU" sz="1400" dirty="0" smtClean="0">
                <a:solidFill>
                  <a:schemeClr val="dk1"/>
                </a:solidFill>
                <a:latin typeface="Times New Roman" pitchFamily="18" charset="0"/>
                <a:cs typeface="Times New Roman" pitchFamily="18" charset="0"/>
                <a:hlinkClick r:id="rId16" tooltip="Долгоруков, Василий Владимирович"/>
              </a:rPr>
              <a:t>В. В. Долгорукого</a:t>
            </a:r>
            <a:r>
              <a:rPr lang="ru-RU" sz="1400" dirty="0" smtClean="0">
                <a:solidFill>
                  <a:schemeClr val="dk1"/>
                </a:solidFill>
                <a:latin typeface="Times New Roman" pitchFamily="18" charset="0"/>
                <a:cs typeface="Times New Roman" pitchFamily="18" charset="0"/>
              </a:rPr>
              <a:t>. 30 июня и 2 июля 1708 г. отряды Драного и Беспалого потерпели серьёзные поражения под местечком Тор и в урочище Кривая Лука на Северном Донце. Попытка восставших захватить Азов 6 июля окончилась неудачей. Верхушка казачества, временно примкнувшая к восстанию, отошла от него после взятия </a:t>
            </a:r>
            <a:r>
              <a:rPr lang="ru-RU" sz="1400" dirty="0" err="1" smtClean="0">
                <a:solidFill>
                  <a:schemeClr val="dk1"/>
                </a:solidFill>
                <a:latin typeface="Times New Roman" pitchFamily="18" charset="0"/>
                <a:cs typeface="Times New Roman" pitchFamily="18" charset="0"/>
              </a:rPr>
              <a:t>Черкасска</a:t>
            </a:r>
            <a:r>
              <a:rPr lang="ru-RU" sz="1400" dirty="0" smtClean="0">
                <a:solidFill>
                  <a:schemeClr val="dk1"/>
                </a:solidFill>
                <a:latin typeface="Times New Roman" pitchFamily="18" charset="0"/>
                <a:cs typeface="Times New Roman" pitchFamily="18" charset="0"/>
              </a:rPr>
              <a:t> и организовала заговор. 7 июля 1708 г. в </a:t>
            </a:r>
            <a:r>
              <a:rPr lang="ru-RU" sz="1400" dirty="0" err="1" smtClean="0">
                <a:solidFill>
                  <a:schemeClr val="dk1"/>
                </a:solidFill>
                <a:latin typeface="Times New Roman" pitchFamily="18" charset="0"/>
                <a:cs typeface="Times New Roman" pitchFamily="18" charset="0"/>
              </a:rPr>
              <a:t>Черкасске</a:t>
            </a:r>
            <a:r>
              <a:rPr lang="ru-RU" sz="1400" dirty="0" smtClean="0">
                <a:solidFill>
                  <a:schemeClr val="dk1"/>
                </a:solidFill>
                <a:latin typeface="Times New Roman" pitchFamily="18" charset="0"/>
                <a:cs typeface="Times New Roman" pitchFamily="18" charset="0"/>
              </a:rPr>
              <a:t> заговорщики расправились с </a:t>
            </a:r>
            <a:r>
              <a:rPr lang="ru-RU" sz="1400" b="1" dirty="0" smtClean="0">
                <a:solidFill>
                  <a:schemeClr val="dk1"/>
                </a:solidFill>
                <a:latin typeface="Times New Roman" pitchFamily="18" charset="0"/>
                <a:cs typeface="Times New Roman" pitchFamily="18" charset="0"/>
              </a:rPr>
              <a:t>Булавиным.</a:t>
            </a:r>
          </a:p>
        </p:txBody>
      </p:sp>
      <p:pic>
        <p:nvPicPr>
          <p:cNvPr id="69634" name="Picture 2"/>
          <p:cNvPicPr>
            <a:picLocks noChangeAspect="1" noChangeArrowheads="1"/>
          </p:cNvPicPr>
          <p:nvPr/>
        </p:nvPicPr>
        <p:blipFill>
          <a:blip r:embed="rId17" cstate="email"/>
          <a:srcRect/>
          <a:stretch>
            <a:fillRect/>
          </a:stretch>
        </p:blipFill>
        <p:spPr bwMode="auto">
          <a:xfrm>
            <a:off x="0" y="4714884"/>
            <a:ext cx="1733230" cy="2143116"/>
          </a:xfrm>
          <a:prstGeom prst="rect">
            <a:avLst/>
          </a:prstGeom>
          <a:noFill/>
          <a:ln w="9525">
            <a:noFill/>
            <a:miter lim="800000"/>
            <a:headEnd/>
            <a:tailEnd/>
          </a:ln>
        </p:spPr>
      </p:pic>
      <p:sp>
        <p:nvSpPr>
          <p:cNvPr id="5" name="Прямоугольник 4"/>
          <p:cNvSpPr/>
          <p:nvPr/>
        </p:nvSpPr>
        <p:spPr>
          <a:xfrm>
            <a:off x="1785918" y="4643446"/>
            <a:ext cx="7358082" cy="52322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ru-RU" sz="1400" dirty="0" smtClean="0">
                <a:solidFill>
                  <a:schemeClr val="dk1"/>
                </a:solidFill>
                <a:latin typeface="Times New Roman" pitchFamily="18" charset="0"/>
                <a:cs typeface="Times New Roman" pitchFamily="18" charset="0"/>
              </a:rPr>
              <a:t>Пугачёв Емельян Иванович [</a:t>
            </a:r>
            <a:r>
              <a:rPr lang="ru-RU" sz="1400" dirty="0" err="1" smtClean="0">
                <a:solidFill>
                  <a:schemeClr val="dk1"/>
                </a:solidFill>
                <a:latin typeface="Times New Roman" pitchFamily="18" charset="0"/>
                <a:cs typeface="Times New Roman" pitchFamily="18" charset="0"/>
              </a:rPr>
              <a:t>ок</a:t>
            </a:r>
            <a:r>
              <a:rPr lang="ru-RU" sz="1400" dirty="0" smtClean="0">
                <a:solidFill>
                  <a:schemeClr val="dk1"/>
                </a:solidFill>
                <a:latin typeface="Times New Roman" pitchFamily="18" charset="0"/>
                <a:cs typeface="Times New Roman" pitchFamily="18" charset="0"/>
              </a:rPr>
              <a:t>. 1742, станица </a:t>
            </a:r>
            <a:r>
              <a:rPr lang="ru-RU" sz="1400" dirty="0" err="1" smtClean="0">
                <a:solidFill>
                  <a:schemeClr val="dk1"/>
                </a:solidFill>
                <a:latin typeface="Times New Roman" pitchFamily="18" charset="0"/>
                <a:cs typeface="Times New Roman" pitchFamily="18" charset="0"/>
              </a:rPr>
              <a:t>Зимовейская-на-Дону</a:t>
            </a:r>
            <a:r>
              <a:rPr lang="ru-RU" sz="1400" dirty="0" smtClean="0">
                <a:solidFill>
                  <a:schemeClr val="dk1"/>
                </a:solidFill>
                <a:latin typeface="Times New Roman" pitchFamily="18" charset="0"/>
                <a:cs typeface="Times New Roman" pitchFamily="18" charset="0"/>
              </a:rPr>
              <a:t>,— 10(21). 1775, Москва], предводитель Крестьянской войны 1773—75 в России </a:t>
            </a:r>
          </a:p>
        </p:txBody>
      </p:sp>
      <p:sp>
        <p:nvSpPr>
          <p:cNvPr id="6" name="Прямоугольник 5"/>
          <p:cNvSpPr/>
          <p:nvPr/>
        </p:nvSpPr>
        <p:spPr>
          <a:xfrm>
            <a:off x="1714480" y="5214950"/>
            <a:ext cx="7429520" cy="738664"/>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ru-RU" sz="1400" dirty="0" smtClean="0">
                <a:solidFill>
                  <a:schemeClr val="dk1"/>
                </a:solidFill>
                <a:latin typeface="Times New Roman" pitchFamily="18" charset="0"/>
                <a:cs typeface="Times New Roman" pitchFamily="18" charset="0"/>
              </a:rPr>
              <a:t>Возглавив восстание, П. принял имя убитого </a:t>
            </a:r>
            <a:r>
              <a:rPr lang="ru-RU" sz="1400" dirty="0" err="1" smtClean="0">
                <a:solidFill>
                  <a:schemeClr val="dk1"/>
                </a:solidFill>
                <a:latin typeface="Times New Roman" pitchFamily="18" charset="0"/>
                <a:cs typeface="Times New Roman" pitchFamily="18" charset="0"/>
              </a:rPr>
              <a:t>имп</a:t>
            </a:r>
            <a:r>
              <a:rPr lang="ru-RU" sz="1400" dirty="0" smtClean="0">
                <a:solidFill>
                  <a:schemeClr val="dk1"/>
                </a:solidFill>
                <a:latin typeface="Times New Roman" pitchFamily="18" charset="0"/>
                <a:cs typeface="Times New Roman" pitchFamily="18" charset="0"/>
              </a:rPr>
              <a:t>. Петра III. 17 сент. П. обнародовал манифест, </a:t>
            </a:r>
            <a:r>
              <a:rPr lang="ru-RU" sz="1400" dirty="0" err="1" smtClean="0">
                <a:solidFill>
                  <a:schemeClr val="dk1"/>
                </a:solidFill>
                <a:latin typeface="Times New Roman" pitchFamily="18" charset="0"/>
                <a:cs typeface="Times New Roman" pitchFamily="18" charset="0"/>
              </a:rPr>
              <a:t>к-рым</a:t>
            </a:r>
            <a:r>
              <a:rPr lang="ru-RU" sz="1400" dirty="0" smtClean="0">
                <a:solidFill>
                  <a:schemeClr val="dk1"/>
                </a:solidFill>
                <a:latin typeface="Times New Roman" pitchFamily="18" charset="0"/>
                <a:cs typeface="Times New Roman" pitchFamily="18" charset="0"/>
              </a:rPr>
              <a:t> пожаловал казаков, татар, калмыков, служивших в Яицком войске, старинными казачьими вольностями.</a:t>
            </a:r>
          </a:p>
        </p:txBody>
      </p:sp>
      <p:sp>
        <p:nvSpPr>
          <p:cNvPr id="7" name="Прямоугольник 6"/>
          <p:cNvSpPr/>
          <p:nvPr/>
        </p:nvSpPr>
        <p:spPr>
          <a:xfrm>
            <a:off x="1643042" y="5903893"/>
            <a:ext cx="7500958" cy="954107"/>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ru-RU" sz="1400" dirty="0" smtClean="0">
                <a:solidFill>
                  <a:schemeClr val="dk1"/>
                </a:solidFill>
                <a:latin typeface="Times New Roman" pitchFamily="18" charset="0"/>
                <a:cs typeface="Times New Roman" pitchFamily="18" charset="0"/>
              </a:rPr>
              <a:t>8 сент. 1774 П. был арестован в Заволжских степях заговорщиками, </a:t>
            </a:r>
            <a:r>
              <a:rPr lang="ru-RU" sz="1400" dirty="0" err="1" smtClean="0">
                <a:solidFill>
                  <a:schemeClr val="dk1"/>
                </a:solidFill>
                <a:latin typeface="Times New Roman" pitchFamily="18" charset="0"/>
                <a:cs typeface="Times New Roman" pitchFamily="18" charset="0"/>
              </a:rPr>
              <a:t>к-рые</a:t>
            </a:r>
            <a:r>
              <a:rPr lang="ru-RU" sz="1400" dirty="0" smtClean="0">
                <a:solidFill>
                  <a:schemeClr val="dk1"/>
                </a:solidFill>
                <a:latin typeface="Times New Roman" pitchFamily="18" charset="0"/>
                <a:cs typeface="Times New Roman" pitchFamily="18" charset="0"/>
              </a:rPr>
              <a:t> выдали его властям. По приговору Сената, утверждённому Екатериной II, П. и четверо его сподвижников (А. П. Перфильев, М. Г. </a:t>
            </a:r>
            <a:r>
              <a:rPr lang="ru-RU" sz="1400" dirty="0" err="1" smtClean="0">
                <a:solidFill>
                  <a:schemeClr val="dk1"/>
                </a:solidFill>
                <a:latin typeface="Times New Roman" pitchFamily="18" charset="0"/>
                <a:cs typeface="Times New Roman" pitchFamily="18" charset="0"/>
              </a:rPr>
              <a:t>Шигаев</a:t>
            </a:r>
            <a:r>
              <a:rPr lang="ru-RU" sz="1400" dirty="0" smtClean="0">
                <a:solidFill>
                  <a:schemeClr val="dk1"/>
                </a:solidFill>
                <a:latin typeface="Times New Roman" pitchFamily="18" charset="0"/>
                <a:cs typeface="Times New Roman" pitchFamily="18" charset="0"/>
              </a:rPr>
              <a:t>, Т. И. </a:t>
            </a:r>
            <a:r>
              <a:rPr lang="ru-RU" sz="1400" dirty="0" err="1" smtClean="0">
                <a:solidFill>
                  <a:schemeClr val="dk1"/>
                </a:solidFill>
                <a:latin typeface="Times New Roman" pitchFamily="18" charset="0"/>
                <a:cs typeface="Times New Roman" pitchFamily="18" charset="0"/>
              </a:rPr>
              <a:t>Подуров</a:t>
            </a:r>
            <a:r>
              <a:rPr lang="ru-RU" sz="1400" dirty="0" smtClean="0">
                <a:solidFill>
                  <a:schemeClr val="dk1"/>
                </a:solidFill>
                <a:latin typeface="Times New Roman" pitchFamily="18" charset="0"/>
                <a:cs typeface="Times New Roman" pitchFamily="18" charset="0"/>
              </a:rPr>
              <a:t>, В. И. Торнов) были казнены в Москве на Болотной пл. 10 янв. 1775. </a:t>
            </a:r>
          </a:p>
        </p:txBody>
      </p:sp>
      <p:sp>
        <p:nvSpPr>
          <p:cNvPr id="8" name="Управляющая кнопка: назад 7">
            <a:hlinkClick r:id="" action="ppaction://hlinkshowjump?jump=previousslide" highlightClick="1"/>
          </p:cNvPr>
          <p:cNvSpPr/>
          <p:nvPr/>
        </p:nvSpPr>
        <p:spPr>
          <a:xfrm>
            <a:off x="8358214" y="6643710"/>
            <a:ext cx="785786" cy="214290"/>
          </a:xfrm>
          <a:prstGeom prst="actionButtonBackPrevious">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ru-RU"/>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116955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ru-RU" sz="1400" b="1" dirty="0" smtClean="0">
                <a:solidFill>
                  <a:schemeClr val="dk1"/>
                </a:solidFill>
                <a:latin typeface="Times New Roman" pitchFamily="18" charset="0"/>
                <a:cs typeface="Times New Roman" pitchFamily="18" charset="0"/>
              </a:rPr>
              <a:t>Медный бунт </a:t>
            </a:r>
            <a:r>
              <a:rPr lang="ru-RU" sz="1400" dirty="0" smtClean="0">
                <a:solidFill>
                  <a:schemeClr val="dk1"/>
                </a:solidFill>
                <a:latin typeface="Times New Roman" pitchFamily="18" charset="0"/>
                <a:cs typeface="Times New Roman" pitchFamily="18" charset="0"/>
              </a:rPr>
              <a:t>— произошедшее в Москве </a:t>
            </a:r>
            <a:r>
              <a:rPr lang="ru-RU" sz="1400" dirty="0" smtClean="0">
                <a:solidFill>
                  <a:schemeClr val="dk1"/>
                </a:solidFill>
                <a:latin typeface="Times New Roman" pitchFamily="18" charset="0"/>
                <a:cs typeface="Times New Roman" pitchFamily="18" charset="0"/>
                <a:hlinkClick r:id="rId2" tooltip="25 июля"/>
              </a:rPr>
              <a:t>25 июля</a:t>
            </a:r>
            <a:r>
              <a:rPr lang="ru-RU" sz="1400" dirty="0" smtClean="0">
                <a:solidFill>
                  <a:schemeClr val="dk1"/>
                </a:solidFill>
                <a:latin typeface="Times New Roman" pitchFamily="18" charset="0"/>
                <a:cs typeface="Times New Roman" pitchFamily="18" charset="0"/>
              </a:rPr>
              <a:t> </a:t>
            </a:r>
            <a:r>
              <a:rPr lang="ru-RU" sz="1400" dirty="0" smtClean="0">
                <a:solidFill>
                  <a:schemeClr val="dk1"/>
                </a:solidFill>
                <a:latin typeface="Times New Roman" pitchFamily="18" charset="0"/>
                <a:cs typeface="Times New Roman" pitchFamily="18" charset="0"/>
                <a:hlinkClick r:id="rId3" tooltip="1662"/>
              </a:rPr>
              <a:t>1662</a:t>
            </a:r>
            <a:r>
              <a:rPr lang="ru-RU" sz="1400" dirty="0" smtClean="0">
                <a:solidFill>
                  <a:schemeClr val="dk1"/>
                </a:solidFill>
                <a:latin typeface="Times New Roman" pitchFamily="18" charset="0"/>
                <a:cs typeface="Times New Roman" pitchFamily="18" charset="0"/>
              </a:rPr>
              <a:t> г. восстание городских низов против выпуска медных копеек, которые с </a:t>
            </a:r>
            <a:r>
              <a:rPr lang="ru-RU" sz="1400" dirty="0" smtClean="0">
                <a:solidFill>
                  <a:schemeClr val="dk1"/>
                </a:solidFill>
                <a:latin typeface="Times New Roman" pitchFamily="18" charset="0"/>
                <a:cs typeface="Times New Roman" pitchFamily="18" charset="0"/>
                <a:hlinkClick r:id="rId4" tooltip="1655"/>
              </a:rPr>
              <a:t>1655</a:t>
            </a:r>
            <a:r>
              <a:rPr lang="ru-RU" sz="1400" dirty="0" smtClean="0">
                <a:solidFill>
                  <a:schemeClr val="dk1"/>
                </a:solidFill>
                <a:latin typeface="Times New Roman" pitchFamily="18" charset="0"/>
                <a:cs typeface="Times New Roman" pitchFamily="18" charset="0"/>
              </a:rPr>
              <a:t> г. чеканились на русских денежных дворах для замены серебряных. Выпуск медных денег привел к их обесцениванию в сравнении с серебряными. Через год после бунта чеканка медных монет была прекращена. Как и </a:t>
            </a:r>
            <a:r>
              <a:rPr lang="ru-RU" sz="1400" dirty="0" smtClean="0">
                <a:solidFill>
                  <a:schemeClr val="dk1"/>
                </a:solidFill>
                <a:latin typeface="Times New Roman" pitchFamily="18" charset="0"/>
                <a:cs typeface="Times New Roman" pitchFamily="18" charset="0"/>
                <a:hlinkClick r:id="rId5" tooltip="Соляной бунт"/>
              </a:rPr>
              <a:t>Соляной бунт</a:t>
            </a:r>
            <a:r>
              <a:rPr lang="ru-RU" sz="1400" dirty="0" smtClean="0">
                <a:solidFill>
                  <a:schemeClr val="dk1"/>
                </a:solidFill>
                <a:latin typeface="Times New Roman" pitchFamily="18" charset="0"/>
                <a:cs typeface="Times New Roman" pitchFamily="18" charset="0"/>
              </a:rPr>
              <a:t>, Медный бунт был, в основном, выступлением бедноты против неудачной политики первых Романовых и конкретно правительства </a:t>
            </a:r>
            <a:r>
              <a:rPr lang="ru-RU" sz="1400" dirty="0" smtClean="0">
                <a:solidFill>
                  <a:schemeClr val="dk1"/>
                </a:solidFill>
                <a:latin typeface="Times New Roman" pitchFamily="18" charset="0"/>
                <a:cs typeface="Times New Roman" pitchFamily="18" charset="0"/>
                <a:hlinkClick r:id="rId6" tooltip="Романов, Алексей Михайлович"/>
              </a:rPr>
              <a:t>Алексея Михайловича</a:t>
            </a:r>
            <a:r>
              <a:rPr lang="ru-RU" sz="1400" dirty="0" smtClean="0">
                <a:solidFill>
                  <a:schemeClr val="dk1"/>
                </a:solidFill>
                <a:latin typeface="Times New Roman" pitchFamily="18" charset="0"/>
                <a:cs typeface="Times New Roman" pitchFamily="18" charset="0"/>
              </a:rPr>
              <a:t>.</a:t>
            </a:r>
          </a:p>
        </p:txBody>
      </p:sp>
      <p:sp>
        <p:nvSpPr>
          <p:cNvPr id="3" name="Прямоугольник 2"/>
          <p:cNvSpPr/>
          <p:nvPr/>
        </p:nvSpPr>
        <p:spPr>
          <a:xfrm>
            <a:off x="0" y="1714488"/>
            <a:ext cx="9144000" cy="224676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ru-RU" sz="1400" dirty="0" smtClean="0">
                <a:solidFill>
                  <a:schemeClr val="dk1"/>
                </a:solidFill>
                <a:latin typeface="Times New Roman" pitchFamily="18" charset="0"/>
                <a:cs typeface="Times New Roman" pitchFamily="18" charset="0"/>
              </a:rPr>
              <a:t>В то время в Московском государстве не было собственных золотых и серебряных рудников, и эти материалы ввозились из-за границы. На Денежном дворе из иностранных монет чеканили русскую монету: </a:t>
            </a:r>
            <a:r>
              <a:rPr lang="ru-RU" sz="1400" dirty="0" smtClean="0">
                <a:solidFill>
                  <a:schemeClr val="dk1"/>
                </a:solidFill>
                <a:latin typeface="Times New Roman" pitchFamily="18" charset="0"/>
                <a:cs typeface="Times New Roman" pitchFamily="18" charset="0"/>
                <a:hlinkClick r:id="rId7" tooltip="Копейка"/>
              </a:rPr>
              <a:t>копейки</a:t>
            </a:r>
            <a:r>
              <a:rPr lang="ru-RU" sz="1400" dirty="0" smtClean="0">
                <a:solidFill>
                  <a:schemeClr val="dk1"/>
                </a:solidFill>
                <a:latin typeface="Times New Roman" pitchFamily="18" charset="0"/>
                <a:cs typeface="Times New Roman" pitchFamily="18" charset="0"/>
              </a:rPr>
              <a:t>, </a:t>
            </a:r>
            <a:r>
              <a:rPr lang="ru-RU" sz="1400" dirty="0" smtClean="0">
                <a:solidFill>
                  <a:schemeClr val="dk1"/>
                </a:solidFill>
                <a:latin typeface="Times New Roman" pitchFamily="18" charset="0"/>
                <a:cs typeface="Times New Roman" pitchFamily="18" charset="0"/>
                <a:hlinkClick r:id="rId8" tooltip="Деньга"/>
              </a:rPr>
              <a:t>деньги</a:t>
            </a:r>
            <a:r>
              <a:rPr lang="ru-RU" sz="1400" dirty="0" smtClean="0">
                <a:solidFill>
                  <a:schemeClr val="dk1"/>
                </a:solidFill>
                <a:latin typeface="Times New Roman" pitchFamily="18" charset="0"/>
                <a:cs typeface="Times New Roman" pitchFamily="18" charset="0"/>
              </a:rPr>
              <a:t> и </a:t>
            </a:r>
            <a:r>
              <a:rPr lang="ru-RU" sz="1400" dirty="0" smtClean="0">
                <a:solidFill>
                  <a:schemeClr val="dk1"/>
                </a:solidFill>
                <a:latin typeface="Times New Roman" pitchFamily="18" charset="0"/>
                <a:cs typeface="Times New Roman" pitchFamily="18" charset="0"/>
                <a:hlinkClick r:id="rId9" tooltip="Полушка"/>
              </a:rPr>
              <a:t>полушки</a:t>
            </a:r>
            <a:r>
              <a:rPr lang="ru-RU" sz="1400" dirty="0" smtClean="0">
                <a:solidFill>
                  <a:schemeClr val="dk1"/>
                </a:solidFill>
                <a:latin typeface="Times New Roman" pitchFamily="18" charset="0"/>
                <a:cs typeface="Times New Roman" pitchFamily="18" charset="0"/>
              </a:rPr>
              <a:t> (половина деньги).</a:t>
            </a:r>
          </a:p>
          <a:p>
            <a:r>
              <a:rPr lang="ru-RU" sz="1400" dirty="0" smtClean="0">
                <a:solidFill>
                  <a:schemeClr val="dk1"/>
                </a:solidFill>
                <a:latin typeface="Times New Roman" pitchFamily="18" charset="0"/>
                <a:cs typeface="Times New Roman" pitchFamily="18" charset="0"/>
              </a:rPr>
              <a:t>Затяжная </a:t>
            </a:r>
            <a:r>
              <a:rPr lang="ru-RU" sz="1400" dirty="0" smtClean="0">
                <a:solidFill>
                  <a:schemeClr val="dk1"/>
                </a:solidFill>
                <a:latin typeface="Times New Roman" pitchFamily="18" charset="0"/>
                <a:cs typeface="Times New Roman" pitchFamily="18" charset="0"/>
                <a:hlinkClick r:id="rId10" tooltip="Русско-польская война 1654-1667"/>
              </a:rPr>
              <a:t>война с Польшей</a:t>
            </a:r>
            <a:r>
              <a:rPr lang="ru-RU" sz="1400" dirty="0" smtClean="0">
                <a:solidFill>
                  <a:schemeClr val="dk1"/>
                </a:solidFill>
                <a:latin typeface="Times New Roman" pitchFamily="18" charset="0"/>
                <a:cs typeface="Times New Roman" pitchFamily="18" charset="0"/>
              </a:rPr>
              <a:t> из-за Украины потребовала огромных расходов. С целью нахождения денег на продолжение войны </a:t>
            </a:r>
            <a:r>
              <a:rPr lang="ru-RU" sz="1400" dirty="0" smtClean="0">
                <a:solidFill>
                  <a:schemeClr val="dk1"/>
                </a:solidFill>
                <a:latin typeface="Times New Roman" pitchFamily="18" charset="0"/>
                <a:cs typeface="Times New Roman" pitchFamily="18" charset="0"/>
                <a:hlinkClick r:id="rId11" tooltip="Ордин-Нащокин, Афанасий Лаврентьевич"/>
              </a:rPr>
              <a:t>А. Л. </a:t>
            </a:r>
            <a:r>
              <a:rPr lang="ru-RU" sz="1400" dirty="0" err="1" smtClean="0">
                <a:solidFill>
                  <a:schemeClr val="dk1"/>
                </a:solidFill>
                <a:latin typeface="Times New Roman" pitchFamily="18" charset="0"/>
                <a:cs typeface="Times New Roman" pitchFamily="18" charset="0"/>
                <a:hlinkClick r:id="rId11" tooltip="Ордин-Нащокин, Афанасий Лаврентьевич"/>
              </a:rPr>
              <a:t>Ордин-Нащокин</a:t>
            </a:r>
            <a:r>
              <a:rPr lang="ru-RU" sz="1400" dirty="0" smtClean="0">
                <a:solidFill>
                  <a:schemeClr val="dk1"/>
                </a:solidFill>
                <a:latin typeface="Times New Roman" pitchFamily="18" charset="0"/>
                <a:cs typeface="Times New Roman" pitchFamily="18" charset="0"/>
              </a:rPr>
              <a:t> предложил выпускать медные деньги по цене серебряных. Налоги собирались серебром, а жалованье раздавалось медью. Мелкая медная монета поначалу действительно имела хождение наравне с серебряными копейками, однако вскоре чрезмерный выпуск ничем не обеспеченных медных денег, которые чеканились в Москве, Новгороде и Пскове, привёл к обесцениванию медных денег. За 1 рубль серебром давали 17 рублей медью(Источник:"Деньги", Елизаветин Георгий Васильевич, изд. "Детская литература", Москва, 1965).Несмотря на царский указ, все товары резко подорожали.</a:t>
            </a:r>
          </a:p>
        </p:txBody>
      </p:sp>
      <p:sp>
        <p:nvSpPr>
          <p:cNvPr id="4" name="Прямоугольник 3"/>
          <p:cNvSpPr/>
          <p:nvPr/>
        </p:nvSpPr>
        <p:spPr>
          <a:xfrm>
            <a:off x="0" y="4357694"/>
            <a:ext cx="9144000" cy="181588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ru-RU" sz="1400" dirty="0" smtClean="0">
                <a:solidFill>
                  <a:schemeClr val="dk1"/>
                </a:solidFill>
                <a:latin typeface="Times New Roman" pitchFamily="18" charset="0"/>
                <a:cs typeface="Times New Roman" pitchFamily="18" charset="0"/>
              </a:rPr>
              <a:t>Медный бунт был выступлением городских низов</a:t>
            </a:r>
            <a:r>
              <a:rPr lang="ru-RU" sz="1400" dirty="0" smtClean="0">
                <a:solidFill>
                  <a:schemeClr val="dk1"/>
                </a:solidFill>
                <a:latin typeface="Times New Roman" pitchFamily="18" charset="0"/>
                <a:cs typeface="Times New Roman" pitchFamily="18" charset="0"/>
                <a:hlinkClick r:id="rId12" tooltip="Википедия:Ссылки на источники"/>
              </a:rPr>
              <a:t>[источник не указан 171 день]</a:t>
            </a:r>
            <a:r>
              <a:rPr lang="ru-RU" sz="1400" dirty="0" smtClean="0">
                <a:solidFill>
                  <a:schemeClr val="dk1"/>
                </a:solidFill>
                <a:latin typeface="Times New Roman" pitchFamily="18" charset="0"/>
                <a:cs typeface="Times New Roman" pitchFamily="18" charset="0"/>
              </a:rPr>
              <a:t>. В нем приняли участие ремесленники, мясники, пирожники, крестьяне пригородных сел. Из гостей и торговых людей «к тем ворам не пристал ни один человек, еще на тех воров и помогали, и от царя им было </a:t>
            </a:r>
            <a:r>
              <a:rPr lang="ru-RU" sz="1400" dirty="0" err="1" smtClean="0">
                <a:solidFill>
                  <a:schemeClr val="dk1"/>
                </a:solidFill>
                <a:latin typeface="Times New Roman" pitchFamily="18" charset="0"/>
                <a:cs typeface="Times New Roman" pitchFamily="18" charset="0"/>
              </a:rPr>
              <a:t>похваление</a:t>
            </a:r>
            <a:r>
              <a:rPr lang="ru-RU" sz="1400" dirty="0" smtClean="0">
                <a:solidFill>
                  <a:schemeClr val="dk1"/>
                </a:solidFill>
                <a:latin typeface="Times New Roman" pitchFamily="18" charset="0"/>
                <a:cs typeface="Times New Roman" pitchFamily="18" charset="0"/>
              </a:rPr>
              <a:t>»</a:t>
            </a:r>
            <a:r>
              <a:rPr lang="ru-RU" sz="1400" dirty="0" smtClean="0">
                <a:solidFill>
                  <a:schemeClr val="dk1"/>
                </a:solidFill>
                <a:latin typeface="Times New Roman" pitchFamily="18" charset="0"/>
                <a:cs typeface="Times New Roman" pitchFamily="18" charset="0"/>
                <a:hlinkClick r:id="rId12" tooltip="Википедия:Ссылки на источники"/>
              </a:rPr>
              <a:t>[источник не указан 171 день]</a:t>
            </a:r>
            <a:r>
              <a:rPr lang="ru-RU" sz="1400" dirty="0" smtClean="0">
                <a:solidFill>
                  <a:schemeClr val="dk1"/>
                </a:solidFill>
                <a:latin typeface="Times New Roman" pitchFamily="18" charset="0"/>
                <a:cs typeface="Times New Roman" pitchFamily="18" charset="0"/>
              </a:rPr>
              <a:t>. Несмотря на беспощадное подавление бунта, он не прошел бесследно. В 1663 г. по царскому указу медного дела дворы в Новгороде и Пскове были закрыты, а в Москве была возобновлена чеканка серебряной монеты. Жалование всяких чинов служилым людям опять стали выплачивать серебряными деньгами. Медные деньги изъяли из обращения, частным лицам было велено их переплавить на котлы или приносить в казну где за каждый сданный рубль платили 10, а позже еще меньше — 2 деньги серебром</a:t>
            </a:r>
          </a:p>
        </p:txBody>
      </p:sp>
      <p:sp>
        <p:nvSpPr>
          <p:cNvPr id="5" name="Управляющая кнопка: назад 4">
            <a:hlinkClick r:id="" action="ppaction://hlinkshowjump?jump=previousslide" highlightClick="1"/>
          </p:cNvPr>
          <p:cNvSpPr/>
          <p:nvPr/>
        </p:nvSpPr>
        <p:spPr>
          <a:xfrm>
            <a:off x="8358214" y="6643710"/>
            <a:ext cx="785786" cy="214290"/>
          </a:xfrm>
          <a:prstGeom prst="actionButtonBackPrevious">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ru-RU"/>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116955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ru-RU" sz="1400" b="1" dirty="0" smtClean="0">
                <a:latin typeface="Times New Roman" pitchFamily="18" charset="0"/>
                <a:cs typeface="Times New Roman" pitchFamily="18" charset="0"/>
              </a:rPr>
              <a:t>Восстание Болотникова . </a:t>
            </a:r>
            <a:r>
              <a:rPr lang="ru-RU" sz="1400" dirty="0" smtClean="0">
                <a:latin typeface="Times New Roman" pitchFamily="18" charset="0"/>
                <a:cs typeface="Times New Roman" pitchFamily="18" charset="0"/>
              </a:rPr>
              <a:t>Начало восстания Летом 1606 г. на Северской Украине началось одно из самых крупных крестьянских восстаний феодальной Руси. Главной </a:t>
            </a:r>
            <a:r>
              <a:rPr lang="ru-RU" sz="1400" dirty="0" smtClean="0">
                <a:latin typeface="Times New Roman" pitchFamily="18" charset="0"/>
                <a:cs typeface="Times New Roman" pitchFamily="18" charset="0"/>
                <a:hlinkClick r:id="rId2"/>
              </a:rPr>
              <a:t>силой</a:t>
            </a:r>
            <a:r>
              <a:rPr lang="ru-RU" sz="1400" dirty="0" smtClean="0">
                <a:latin typeface="Times New Roman" pitchFamily="18" charset="0"/>
                <a:cs typeface="Times New Roman" pitchFamily="18" charset="0"/>
              </a:rPr>
              <a:t> восстания были закрепощённые крестьяне и </a:t>
            </a:r>
            <a:r>
              <a:rPr lang="ru-RU" sz="1400" dirty="0" smtClean="0">
                <a:latin typeface="Times New Roman" pitchFamily="18" charset="0"/>
                <a:cs typeface="Times New Roman" pitchFamily="18" charset="0"/>
                <a:hlinkClick r:id="rId3"/>
              </a:rPr>
              <a:t>холопы</a:t>
            </a:r>
            <a:r>
              <a:rPr lang="ru-RU" sz="1400" dirty="0" smtClean="0">
                <a:latin typeface="Times New Roman" pitchFamily="18" charset="0"/>
                <a:cs typeface="Times New Roman" pitchFamily="18" charset="0"/>
              </a:rPr>
              <a:t>. Вместе с ними против феодального </a:t>
            </a:r>
            <a:r>
              <a:rPr lang="ru-RU" sz="1400" dirty="0" err="1" smtClean="0">
                <a:latin typeface="Times New Roman" pitchFamily="18" charset="0"/>
                <a:cs typeface="Times New Roman" pitchFamily="18" charset="0"/>
              </a:rPr>
              <a:t>хнёта</a:t>
            </a:r>
            <a:r>
              <a:rPr lang="ru-RU" sz="1400" dirty="0" smtClean="0">
                <a:latin typeface="Times New Roman" pitchFamily="18" charset="0"/>
                <a:cs typeface="Times New Roman" pitchFamily="18" charset="0"/>
              </a:rPr>
              <a:t> поднялись </a:t>
            </a:r>
            <a:r>
              <a:rPr lang="ru-RU" sz="1400" dirty="0" smtClean="0">
                <a:latin typeface="Times New Roman" pitchFamily="18" charset="0"/>
                <a:cs typeface="Times New Roman" pitchFamily="18" charset="0"/>
                <a:hlinkClick r:id="rId4"/>
              </a:rPr>
              <a:t>казаки</a:t>
            </a:r>
            <a:r>
              <a:rPr lang="ru-RU" sz="1400" dirty="0" smtClean="0">
                <a:latin typeface="Times New Roman" pitchFamily="18" charset="0"/>
                <a:cs typeface="Times New Roman" pitchFamily="18" charset="0"/>
              </a:rPr>
              <a:t>, </a:t>
            </a:r>
            <a:r>
              <a:rPr lang="ru-RU" sz="1400" dirty="0" smtClean="0">
                <a:latin typeface="Times New Roman" pitchFamily="18" charset="0"/>
                <a:cs typeface="Times New Roman" pitchFamily="18" charset="0"/>
                <a:hlinkClick r:id="rId5"/>
              </a:rPr>
              <a:t>посадские люди</a:t>
            </a:r>
            <a:r>
              <a:rPr lang="ru-RU" sz="1400" dirty="0" smtClean="0">
                <a:latin typeface="Times New Roman" pitchFamily="18" charset="0"/>
                <a:cs typeface="Times New Roman" pitchFamily="18" charset="0"/>
              </a:rPr>
              <a:t> и </a:t>
            </a:r>
            <a:r>
              <a:rPr lang="ru-RU" sz="1400" dirty="0" smtClean="0">
                <a:latin typeface="Times New Roman" pitchFamily="18" charset="0"/>
                <a:cs typeface="Times New Roman" pitchFamily="18" charset="0"/>
                <a:hlinkClick r:id="rId6"/>
              </a:rPr>
              <a:t>стрельцы</a:t>
            </a:r>
            <a:r>
              <a:rPr lang="ru-RU" sz="1400" dirty="0" smtClean="0">
                <a:latin typeface="Times New Roman" pitchFamily="18" charset="0"/>
                <a:cs typeface="Times New Roman" pitchFamily="18" charset="0"/>
              </a:rPr>
              <a:t> пограничных (</a:t>
            </a:r>
            <a:r>
              <a:rPr lang="ru-RU" sz="1400" dirty="0" err="1" smtClean="0">
                <a:latin typeface="Times New Roman" pitchFamily="18" charset="0"/>
                <a:cs typeface="Times New Roman" pitchFamily="18" charset="0"/>
              </a:rPr>
              <a:t>украинных</a:t>
            </a:r>
            <a:r>
              <a:rPr lang="ru-RU" sz="1400" dirty="0" smtClean="0">
                <a:latin typeface="Times New Roman" pitchFamily="18" charset="0"/>
                <a:cs typeface="Times New Roman" pitchFamily="18" charset="0"/>
              </a:rPr>
              <a:t>) городов. Восстание не случайно началось на юго-западе Русского </a:t>
            </a:r>
            <a:r>
              <a:rPr lang="ru-RU" sz="1400" dirty="0" err="1" smtClean="0">
                <a:latin typeface="Times New Roman" pitchFamily="18" charset="0"/>
                <a:cs typeface="Times New Roman" pitchFamily="18" charset="0"/>
              </a:rPr>
              <a:t>юсударства</a:t>
            </a:r>
            <a:r>
              <a:rPr lang="ru-RU" sz="1400" dirty="0" smtClean="0">
                <a:latin typeface="Times New Roman" pitchFamily="18" charset="0"/>
                <a:cs typeface="Times New Roman" pitchFamily="18" charset="0"/>
              </a:rPr>
              <a:t>. Здесь в большом числе скопились беглые крестьяне и </a:t>
            </a:r>
            <a:r>
              <a:rPr lang="ru-RU" sz="1400" dirty="0" smtClean="0">
                <a:latin typeface="Times New Roman" pitchFamily="18" charset="0"/>
                <a:cs typeface="Times New Roman" pitchFamily="18" charset="0"/>
                <a:hlinkClick r:id="rId7"/>
              </a:rPr>
              <a:t>холопы</a:t>
            </a:r>
            <a:r>
              <a:rPr lang="ru-RU" sz="1400" dirty="0" smtClean="0">
                <a:latin typeface="Times New Roman" pitchFamily="18" charset="0"/>
                <a:cs typeface="Times New Roman" pitchFamily="18" charset="0"/>
              </a:rPr>
              <a:t>, искали </a:t>
            </a:r>
            <a:r>
              <a:rPr lang="ru-RU" sz="1400" dirty="0" smtClean="0">
                <a:latin typeface="Times New Roman" pitchFamily="18" charset="0"/>
                <a:cs typeface="Times New Roman" pitchFamily="18" charset="0"/>
                <a:hlinkClick r:id="rId8"/>
              </a:rPr>
              <a:t>убежища</a:t>
            </a:r>
            <a:r>
              <a:rPr lang="ru-RU" sz="1400" dirty="0" smtClean="0">
                <a:latin typeface="Times New Roman" pitchFamily="18" charset="0"/>
                <a:cs typeface="Times New Roman" pitchFamily="18" charset="0"/>
              </a:rPr>
              <a:t> уцелевшие участники восстания Хлопка.</a:t>
            </a:r>
            <a:endParaRPr lang="ru-RU" sz="1400" dirty="0">
              <a:latin typeface="Times New Roman" pitchFamily="18" charset="0"/>
              <a:cs typeface="Times New Roman" pitchFamily="18" charset="0"/>
            </a:endParaRPr>
          </a:p>
        </p:txBody>
      </p:sp>
      <p:sp>
        <p:nvSpPr>
          <p:cNvPr id="3" name="Прямоугольник 2"/>
          <p:cNvSpPr/>
          <p:nvPr/>
        </p:nvSpPr>
        <p:spPr>
          <a:xfrm>
            <a:off x="0" y="1214422"/>
            <a:ext cx="9144000" cy="2462213"/>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ru-RU" sz="1400" dirty="0" smtClean="0">
                <a:solidFill>
                  <a:schemeClr val="dk1"/>
                </a:solidFill>
                <a:latin typeface="Times New Roman" pitchFamily="18" charset="0"/>
                <a:cs typeface="Times New Roman" pitchFamily="18" charset="0"/>
              </a:rPr>
              <a:t>Правительство Шуйского предприняло ряд мер с </a:t>
            </a:r>
            <a:r>
              <a:rPr lang="ru-RU" sz="1400" dirty="0" smtClean="0">
                <a:solidFill>
                  <a:schemeClr val="dk1"/>
                </a:solidFill>
                <a:latin typeface="Times New Roman" pitchFamily="18" charset="0"/>
                <a:cs typeface="Times New Roman" pitchFamily="18" charset="0"/>
                <a:hlinkClick r:id="rId9"/>
              </a:rPr>
              <a:t>целью</a:t>
            </a:r>
            <a:r>
              <a:rPr lang="ru-RU" sz="1400" dirty="0" smtClean="0">
                <a:solidFill>
                  <a:schemeClr val="dk1"/>
                </a:solidFill>
                <a:latin typeface="Times New Roman" pitchFamily="18" charset="0"/>
                <a:cs typeface="Times New Roman" pitchFamily="18" charset="0"/>
              </a:rPr>
              <a:t> разложения армии Болотникова. В результате этого изменили </a:t>
            </a:r>
            <a:r>
              <a:rPr lang="ru-RU" sz="1400" dirty="0" err="1" smtClean="0">
                <a:solidFill>
                  <a:schemeClr val="dk1"/>
                </a:solidFill>
                <a:latin typeface="Times New Roman" pitchFamily="18" charset="0"/>
                <a:cs typeface="Times New Roman" pitchFamily="18" charset="0"/>
              </a:rPr>
              <a:t>Болотникову</a:t>
            </a:r>
            <a:r>
              <a:rPr lang="ru-RU" sz="1400" dirty="0" smtClean="0">
                <a:solidFill>
                  <a:schemeClr val="dk1"/>
                </a:solidFill>
                <a:latin typeface="Times New Roman" pitchFamily="18" charset="0"/>
                <a:cs typeface="Times New Roman" pitchFamily="18" charset="0"/>
              </a:rPr>
              <a:t> случайные попутчики и дворянско-помещичьи </a:t>
            </a:r>
            <a:r>
              <a:rPr lang="ru-RU" sz="1400" dirty="0" smtClean="0">
                <a:solidFill>
                  <a:schemeClr val="dk1"/>
                </a:solidFill>
                <a:latin typeface="Times New Roman" pitchFamily="18" charset="0"/>
                <a:cs typeface="Times New Roman" pitchFamily="18" charset="0"/>
                <a:hlinkClick r:id="rId10"/>
              </a:rPr>
              <a:t>элементы</a:t>
            </a:r>
            <a:r>
              <a:rPr lang="ru-RU" sz="1400" dirty="0" smtClean="0">
                <a:solidFill>
                  <a:schemeClr val="dk1"/>
                </a:solidFill>
                <a:latin typeface="Times New Roman" pitchFamily="18" charset="0"/>
                <a:cs typeface="Times New Roman" pitchFamily="18" charset="0"/>
              </a:rPr>
              <a:t> — </a:t>
            </a:r>
            <a:r>
              <a:rPr lang="ru-RU" sz="1400" dirty="0" err="1" smtClean="0">
                <a:solidFill>
                  <a:schemeClr val="dk1"/>
                </a:solidFill>
                <a:latin typeface="Times New Roman" pitchFamily="18" charset="0"/>
                <a:cs typeface="Times New Roman" pitchFamily="18" charset="0"/>
              </a:rPr>
              <a:t>рязанцы</a:t>
            </a:r>
            <a:r>
              <a:rPr lang="ru-RU" sz="1400" dirty="0" smtClean="0">
                <a:solidFill>
                  <a:schemeClr val="dk1"/>
                </a:solidFill>
                <a:latin typeface="Times New Roman" pitchFamily="18" charset="0"/>
                <a:cs typeface="Times New Roman" pitchFamily="18" charset="0"/>
              </a:rPr>
              <a:t> во главе с Ляпуновым и Сумбуловым. Позднее изменил </a:t>
            </a:r>
            <a:r>
              <a:rPr lang="ru-RU" sz="1400" b="1" dirty="0" err="1" smtClean="0">
                <a:solidFill>
                  <a:srgbClr val="FF0000"/>
                </a:solidFill>
                <a:latin typeface="Times New Roman" pitchFamily="18" charset="0"/>
                <a:cs typeface="Times New Roman" pitchFamily="18" charset="0"/>
              </a:rPr>
              <a:t>Болотникову</a:t>
            </a:r>
            <a:r>
              <a:rPr lang="ru-RU" sz="1400" b="1" dirty="0" smtClean="0">
                <a:solidFill>
                  <a:srgbClr val="FF0000"/>
                </a:solidFill>
                <a:latin typeface="Times New Roman" pitchFamily="18" charset="0"/>
                <a:cs typeface="Times New Roman" pitchFamily="18" charset="0"/>
              </a:rPr>
              <a:t> </a:t>
            </a:r>
            <a:r>
              <a:rPr lang="ru-RU" sz="1400" dirty="0" smtClean="0">
                <a:solidFill>
                  <a:schemeClr val="dk1"/>
                </a:solidFill>
                <a:latin typeface="Times New Roman" pitchFamily="18" charset="0"/>
                <a:cs typeface="Times New Roman" pitchFamily="18" charset="0"/>
                <a:hlinkClick r:id="rId11"/>
              </a:rPr>
              <a:t>Истома</a:t>
            </a:r>
            <a:r>
              <a:rPr lang="ru-RU" sz="1400" dirty="0" smtClean="0">
                <a:solidFill>
                  <a:schemeClr val="dk1"/>
                </a:solidFill>
                <a:latin typeface="Times New Roman" pitchFamily="18" charset="0"/>
                <a:cs typeface="Times New Roman" pitchFamily="18" charset="0"/>
              </a:rPr>
              <a:t> Пашков. Это был крупный успех Василия Шуйского в борьбе с </a:t>
            </a:r>
            <a:r>
              <a:rPr lang="ru-RU" sz="1400" dirty="0" err="1" smtClean="0">
                <a:solidFill>
                  <a:schemeClr val="dk1"/>
                </a:solidFill>
                <a:latin typeface="Times New Roman" pitchFamily="18" charset="0"/>
                <a:cs typeface="Times New Roman" pitchFamily="18" charset="0"/>
                <a:hlinkClick r:id="rId12"/>
              </a:rPr>
              <a:t>Болотниковым</a:t>
            </a:r>
            <a:r>
              <a:rPr lang="ru-RU" sz="1400" dirty="0" smtClean="0">
                <a:solidFill>
                  <a:schemeClr val="dk1"/>
                </a:solidFill>
                <a:latin typeface="Times New Roman" pitchFamily="18" charset="0"/>
                <a:cs typeface="Times New Roman" pitchFamily="18" charset="0"/>
              </a:rPr>
              <a:t>. Поражение Болотникова под Москвой 27 ноября Василию Шуйскому удалось нанести поражение </a:t>
            </a:r>
            <a:r>
              <a:rPr lang="ru-RU" sz="1400" dirty="0" err="1" smtClean="0">
                <a:solidFill>
                  <a:schemeClr val="dk1"/>
                </a:solidFill>
                <a:latin typeface="Times New Roman" pitchFamily="18" charset="0"/>
                <a:cs typeface="Times New Roman" pitchFamily="18" charset="0"/>
              </a:rPr>
              <a:t>Болотникову</a:t>
            </a:r>
            <a:r>
              <a:rPr lang="ru-RU" sz="1400" dirty="0" smtClean="0">
                <a:solidFill>
                  <a:schemeClr val="dk1"/>
                </a:solidFill>
                <a:latin typeface="Times New Roman" pitchFamily="18" charset="0"/>
                <a:cs typeface="Times New Roman" pitchFamily="18" charset="0"/>
              </a:rPr>
              <a:t>, а 2 декабря выиграть решающее </a:t>
            </a:r>
            <a:r>
              <a:rPr lang="ru-RU" sz="1400" dirty="0" smtClean="0">
                <a:solidFill>
                  <a:schemeClr val="dk1"/>
                </a:solidFill>
                <a:latin typeface="Times New Roman" pitchFamily="18" charset="0"/>
                <a:cs typeface="Times New Roman" pitchFamily="18" charset="0"/>
                <a:hlinkClick r:id="rId13"/>
              </a:rPr>
              <a:t>сражение</a:t>
            </a:r>
            <a:r>
              <a:rPr lang="ru-RU" sz="1400" dirty="0" smtClean="0">
                <a:solidFill>
                  <a:schemeClr val="dk1"/>
                </a:solidFill>
                <a:latin typeface="Times New Roman" pitchFamily="18" charset="0"/>
                <a:cs typeface="Times New Roman" pitchFamily="18" charset="0"/>
              </a:rPr>
              <a:t> у деревни Котлы. Поражение Болотникова под Москвой произошло в результате изменения соотношения сил борющихся сторон. В конце ноября Шуйский получил большое подкрепление: на помощь ему подошли смоленские, </a:t>
            </a:r>
            <a:r>
              <a:rPr lang="ru-RU" sz="1400" dirty="0" err="1" smtClean="0">
                <a:solidFill>
                  <a:schemeClr val="dk1"/>
                </a:solidFill>
                <a:latin typeface="Times New Roman" pitchFamily="18" charset="0"/>
                <a:cs typeface="Times New Roman" pitchFamily="18" charset="0"/>
                <a:hlinkClick r:id="rId14"/>
              </a:rPr>
              <a:t>ржевские</a:t>
            </a:r>
            <a:r>
              <a:rPr lang="ru-RU" sz="1400" dirty="0" smtClean="0">
                <a:solidFill>
                  <a:schemeClr val="dk1"/>
                </a:solidFill>
                <a:latin typeface="Times New Roman" pitchFamily="18" charset="0"/>
                <a:cs typeface="Times New Roman" pitchFamily="18" charset="0"/>
              </a:rPr>
              <a:t> и другие </a:t>
            </a:r>
            <a:r>
              <a:rPr lang="ru-RU" sz="1400" dirty="0" smtClean="0">
                <a:solidFill>
                  <a:schemeClr val="dk1"/>
                </a:solidFill>
                <a:latin typeface="Times New Roman" pitchFamily="18" charset="0"/>
                <a:cs typeface="Times New Roman" pitchFamily="18" charset="0"/>
                <a:hlinkClick r:id="rId15"/>
              </a:rPr>
              <a:t>полки</a:t>
            </a:r>
            <a:r>
              <a:rPr lang="ru-RU" sz="1400" dirty="0" smtClean="0">
                <a:solidFill>
                  <a:schemeClr val="dk1"/>
                </a:solidFill>
                <a:latin typeface="Times New Roman" pitchFamily="18" charset="0"/>
                <a:cs typeface="Times New Roman" pitchFamily="18" charset="0"/>
              </a:rPr>
              <a:t>. В армии Болотникова также произошли изменения, ослабившие её: к этому времени относится измена Истомы Пашкова, перешедшего 27 ноября на сторону Шуйского вместе со своим отрядом. Поражение Болотникова 2 декабря коренным образом изменило обстановку в стране: оно означало снятие осады Москвы, переход инициативы в руки воевод Шуйского. Царь жестоко расправился с захваченными участниками восстания.</a:t>
            </a:r>
          </a:p>
        </p:txBody>
      </p:sp>
      <p:sp>
        <p:nvSpPr>
          <p:cNvPr id="4" name="Управляющая кнопка: назад 3">
            <a:hlinkClick r:id="" action="ppaction://hlinkshowjump?jump=previousslide" highlightClick="1"/>
          </p:cNvPr>
          <p:cNvSpPr/>
          <p:nvPr/>
        </p:nvSpPr>
        <p:spPr>
          <a:xfrm>
            <a:off x="8358214" y="6643710"/>
            <a:ext cx="785786" cy="214290"/>
          </a:xfrm>
          <a:prstGeom prst="actionButtonBackPrevious">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ru-RU"/>
          </a:p>
        </p:txBody>
      </p:sp>
      <p:sp>
        <p:nvSpPr>
          <p:cNvPr id="5" name="Прямоугольник 4"/>
          <p:cNvSpPr/>
          <p:nvPr/>
        </p:nvSpPr>
        <p:spPr>
          <a:xfrm>
            <a:off x="0" y="3786190"/>
            <a:ext cx="9144000" cy="2677656"/>
          </a:xfrm>
          <a:prstGeom prst="rect">
            <a:avLst/>
          </a:prstGeom>
        </p:spPr>
        <p:txBody>
          <a:bodyPr wrap="square">
            <a:spAutoFit/>
          </a:bodyPr>
          <a:lstStyle/>
          <a:p>
            <a:r>
              <a:rPr lang="ru-RU" sz="1400" b="1" dirty="0" smtClean="0">
                <a:latin typeface="Times New Roman" pitchFamily="18" charset="0"/>
                <a:cs typeface="Times New Roman" pitchFamily="18" charset="0"/>
              </a:rPr>
              <a:t>Восстание Семеновского полка </a:t>
            </a:r>
          </a:p>
          <a:p>
            <a:r>
              <a:rPr lang="ru-RU" sz="1400" dirty="0" smtClean="0">
                <a:latin typeface="Times New Roman" pitchFamily="18" charset="0"/>
                <a:cs typeface="Times New Roman" pitchFamily="18" charset="0"/>
              </a:rPr>
              <a:t>В 1820 г. произошло событие, во многом повлиявшее и на Александра I, и на будущих декабристов - восстание Семеновского полка. В Семеновском полку собрались просвещенные передовые офицеры, установившие значительно более гуманные порядки, нежели в большинстве частей русской армии. Рукоприкладство было исключено, солдат обучали грамоте. Но в 1820 г. командиром полка был назначен жестокий и малокультурный полковник Шварц, который стал насаждать жестокую муштру и палочную дисциплину. Через несколько месяцев последовал бунт. 1-я рота полка заявила, что не желает служить под началом Шварца и потребовала сменить его. Взбунтовавшуюся роту отправили в крепость. Однако остальной полк поддержал ее. Шварцу с трудом удалось спастись.</a:t>
            </a:r>
          </a:p>
          <a:p>
            <a:r>
              <a:rPr lang="ru-RU" sz="1400" dirty="0" smtClean="0">
                <a:latin typeface="Times New Roman" pitchFamily="18" charset="0"/>
                <a:cs typeface="Times New Roman" pitchFamily="18" charset="0"/>
              </a:rPr>
              <a:t>Расправа с бунтовщиками была короткой. Зачинщиков прогнали сквозь строй и отправили на каторгу, несколько сот участников волнений перевели в различные армейские полки. Александр I расценил восстание в Семеновском полку как следствие неумеренного либерализма. Это стало для него </a:t>
            </a:r>
            <a:r>
              <a:rPr lang="ru-RU" sz="1400" dirty="0" err="1" smtClean="0">
                <a:latin typeface="Times New Roman" pitchFamily="18" charset="0"/>
                <a:cs typeface="Times New Roman" pitchFamily="18" charset="0"/>
              </a:rPr>
              <a:t>свидетелством</a:t>
            </a:r>
            <a:r>
              <a:rPr lang="ru-RU" sz="1400" dirty="0" smtClean="0">
                <a:latin typeface="Times New Roman" pitchFamily="18" charset="0"/>
                <a:cs typeface="Times New Roman" pitchFamily="18" charset="0"/>
              </a:rPr>
              <a:t> несвоевременности реформ.</a:t>
            </a:r>
            <a:endParaRPr lang="ru-RU" sz="1400" dirty="0">
              <a:latin typeface="Times New Roman" pitchFamily="18" charset="0"/>
              <a:cs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428596" y="571480"/>
            <a:ext cx="8429684" cy="5786199"/>
          </a:xfrm>
          <a:prstGeom prst="rect">
            <a:avLst/>
          </a:prstGeom>
        </p:spPr>
        <p:txBody>
          <a:bodyPr wrap="square">
            <a:spAutoFit/>
          </a:bodyPr>
          <a:lstStyle/>
          <a:p>
            <a:pPr lvl="0" fontAlgn="base">
              <a:spcBef>
                <a:spcPct val="0"/>
              </a:spcBef>
              <a:spcAft>
                <a:spcPct val="0"/>
              </a:spcAft>
              <a:tabLst>
                <a:tab pos="484188" algn="l"/>
              </a:tabLst>
            </a:pPr>
            <a:r>
              <a:rPr kumimoji="0" lang="ru-RU"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5.</a:t>
            </a:r>
            <a:r>
              <a:rPr kumimoji="0" lang="ru-RU" b="1"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t>
            </a:r>
            <a:r>
              <a:rPr lang="ru-RU" sz="1600" dirty="0" smtClean="0">
                <a:latin typeface="Times New Roman" pitchFamily="18" charset="0"/>
                <a:ea typeface="Times New Roman" pitchFamily="18" charset="0"/>
                <a:cs typeface="Times New Roman" pitchFamily="18" charset="0"/>
              </a:rPr>
              <a:t>Какое </a:t>
            </a:r>
            <a:r>
              <a:rPr lang="ru-RU" sz="1600" dirty="0">
                <a:latin typeface="Times New Roman" pitchFamily="18" charset="0"/>
                <a:ea typeface="Times New Roman" pitchFamily="18" charset="0"/>
                <a:cs typeface="Times New Roman" pitchFamily="18" charset="0"/>
              </a:rPr>
              <a:t>из названных событий произошло в 1113 г.?</a:t>
            </a:r>
          </a:p>
          <a:p>
            <a:pPr marL="800100" lvl="1" indent="-342900" eaLnBrk="0" fontAlgn="base" hangingPunct="0">
              <a:spcBef>
                <a:spcPct val="0"/>
              </a:spcBef>
              <a:spcAft>
                <a:spcPct val="0"/>
              </a:spcAft>
              <a:buFont typeface="+mj-lt"/>
              <a:buAutoNum type="arabicPeriod"/>
              <a:tabLst>
                <a:tab pos="484188" algn="l"/>
              </a:tabLst>
            </a:pPr>
            <a:r>
              <a:rPr lang="ru-RU" sz="1600" dirty="0">
                <a:latin typeface="Times New Roman" pitchFamily="18" charset="0"/>
                <a:ea typeface="Times New Roman" pitchFamily="18" charset="0"/>
                <a:cs typeface="Times New Roman" pitchFamily="18" charset="0"/>
              </a:rPr>
              <a:t>восстание в Новгороде против Чолхана</a:t>
            </a:r>
          </a:p>
          <a:p>
            <a:pPr marL="800100" lvl="1" indent="-342900" eaLnBrk="0" fontAlgn="base" hangingPunct="0">
              <a:spcBef>
                <a:spcPct val="0"/>
              </a:spcBef>
              <a:spcAft>
                <a:spcPct val="0"/>
              </a:spcAft>
              <a:buFont typeface="+mj-lt"/>
              <a:buAutoNum type="arabicPeriod"/>
              <a:tabLst>
                <a:tab pos="484188" algn="l"/>
              </a:tabLst>
            </a:pPr>
            <a:r>
              <a:rPr lang="ru-RU" sz="1600" dirty="0">
                <a:latin typeface="Times New Roman" pitchFamily="18" charset="0"/>
                <a:ea typeface="Times New Roman" pitchFamily="18" charset="0"/>
                <a:cs typeface="Times New Roman" pitchFamily="18" charset="0"/>
              </a:rPr>
              <a:t>боярский заговор против Андрея Боголюбского </a:t>
            </a:r>
          </a:p>
          <a:p>
            <a:pPr marL="800100" lvl="1" indent="-342900" eaLnBrk="0" fontAlgn="base" hangingPunct="0">
              <a:spcBef>
                <a:spcPct val="0"/>
              </a:spcBef>
              <a:spcAft>
                <a:spcPct val="0"/>
              </a:spcAft>
              <a:buFont typeface="+mj-lt"/>
              <a:buAutoNum type="arabicPeriod"/>
              <a:tabLst>
                <a:tab pos="484188" algn="l"/>
              </a:tabLst>
            </a:pPr>
            <a:r>
              <a:rPr lang="ru-RU" sz="1600" dirty="0">
                <a:latin typeface="Times New Roman" pitchFamily="18" charset="0"/>
                <a:ea typeface="Times New Roman" pitchFamily="18" charset="0"/>
                <a:cs typeface="Times New Roman" pitchFamily="18" charset="0"/>
              </a:rPr>
              <a:t>битва на реке Калка</a:t>
            </a:r>
          </a:p>
          <a:p>
            <a:pPr marL="800100" lvl="1" indent="-342900" eaLnBrk="0" fontAlgn="base" hangingPunct="0">
              <a:spcBef>
                <a:spcPct val="0"/>
              </a:spcBef>
              <a:spcAft>
                <a:spcPct val="0"/>
              </a:spcAft>
              <a:buFont typeface="+mj-lt"/>
              <a:buAutoNum type="arabicPeriod"/>
              <a:tabLst>
                <a:tab pos="484188" algn="l"/>
              </a:tabLst>
            </a:pPr>
            <a:r>
              <a:rPr lang="ru-RU" sz="1600" dirty="0">
                <a:latin typeface="Times New Roman" pitchFamily="18" charset="0"/>
                <a:ea typeface="Times New Roman" pitchFamily="18" charset="0"/>
                <a:cs typeface="Times New Roman" pitchFamily="18" charset="0"/>
              </a:rPr>
              <a:t>восстание в Киеве против </a:t>
            </a:r>
            <a:r>
              <a:rPr lang="ru-RU" sz="1600" dirty="0" smtClean="0">
                <a:latin typeface="Times New Roman" pitchFamily="18" charset="0"/>
                <a:ea typeface="Times New Roman" pitchFamily="18" charset="0"/>
                <a:cs typeface="Times New Roman" pitchFamily="18" charset="0"/>
              </a:rPr>
              <a:t>ростовщиков</a:t>
            </a:r>
          </a:p>
          <a:p>
            <a:pPr marL="800100" lvl="1" indent="-342900" eaLnBrk="0" fontAlgn="base" hangingPunct="0">
              <a:spcBef>
                <a:spcPct val="0"/>
              </a:spcBef>
              <a:spcAft>
                <a:spcPct val="0"/>
              </a:spcAft>
              <a:buFont typeface="+mj-lt"/>
              <a:buAutoNum type="arabicPeriod"/>
              <a:tabLst>
                <a:tab pos="484188" algn="l"/>
              </a:tabLst>
            </a:pPr>
            <a:endParaRPr lang="ru-RU" sz="1600" dirty="0">
              <a:latin typeface="Times New Roman" pitchFamily="18" charset="0"/>
              <a:ea typeface="Times New Roman" pitchFamily="18" charset="0"/>
              <a:cs typeface="Times New Roman" pitchFamily="18" charset="0"/>
            </a:endParaRPr>
          </a:p>
          <a:p>
            <a:pPr lvl="0" eaLnBrk="0" fontAlgn="base" hangingPunct="0">
              <a:spcBef>
                <a:spcPct val="0"/>
              </a:spcBef>
              <a:spcAft>
                <a:spcPct val="0"/>
              </a:spcAft>
              <a:tabLst>
                <a:tab pos="484188" algn="l"/>
              </a:tabLst>
            </a:pPr>
            <a:r>
              <a:rPr lang="ru-RU" sz="1600" dirty="0" smtClean="0">
                <a:latin typeface="Times New Roman" pitchFamily="18" charset="0"/>
                <a:ea typeface="Times New Roman" pitchFamily="18" charset="0"/>
                <a:cs typeface="Times New Roman" pitchFamily="18" charset="0"/>
              </a:rPr>
              <a:t>6. Какое </a:t>
            </a:r>
            <a:r>
              <a:rPr lang="ru-RU" sz="1600" dirty="0">
                <a:latin typeface="Times New Roman" pitchFamily="18" charset="0"/>
                <a:ea typeface="Times New Roman" pitchFamily="18" charset="0"/>
                <a:cs typeface="Times New Roman" pitchFamily="18" charset="0"/>
              </a:rPr>
              <a:t>из названных событий произошло в XIII в.?</a:t>
            </a:r>
          </a:p>
          <a:p>
            <a:pPr marL="800100" lvl="1" indent="-342900" eaLnBrk="0" fontAlgn="base" hangingPunct="0">
              <a:spcBef>
                <a:spcPct val="0"/>
              </a:spcBef>
              <a:spcAft>
                <a:spcPct val="0"/>
              </a:spcAft>
              <a:buFont typeface="+mj-lt"/>
              <a:buAutoNum type="arabicPeriod"/>
              <a:tabLst>
                <a:tab pos="484188" algn="l"/>
              </a:tabLst>
            </a:pPr>
            <a:r>
              <a:rPr lang="ru-RU" sz="1600" dirty="0">
                <a:latin typeface="Times New Roman" pitchFamily="18" charset="0"/>
                <a:ea typeface="Times New Roman" pitchFamily="18" charset="0"/>
                <a:cs typeface="Times New Roman" pitchFamily="18" charset="0"/>
              </a:rPr>
              <a:t>началось возвышение Москвы</a:t>
            </a:r>
          </a:p>
          <a:p>
            <a:pPr marL="800100" lvl="1" indent="-342900" eaLnBrk="0" fontAlgn="base" hangingPunct="0">
              <a:spcBef>
                <a:spcPct val="0"/>
              </a:spcBef>
              <a:spcAft>
                <a:spcPct val="0"/>
              </a:spcAft>
              <a:buFont typeface="+mj-lt"/>
              <a:buAutoNum type="arabicPeriod"/>
              <a:tabLst>
                <a:tab pos="484188" algn="l"/>
              </a:tabLst>
            </a:pPr>
            <a:r>
              <a:rPr lang="ru-RU" sz="1600" dirty="0">
                <a:latin typeface="Times New Roman" pitchFamily="18" charset="0"/>
                <a:ea typeface="Times New Roman" pitchFamily="18" charset="0"/>
                <a:cs typeface="Times New Roman" pitchFamily="18" charset="0"/>
              </a:rPr>
              <a:t>установилось монгольское владычество </a:t>
            </a:r>
          </a:p>
          <a:p>
            <a:pPr marL="800100" lvl="1" indent="-342900" eaLnBrk="0" fontAlgn="base" hangingPunct="0">
              <a:spcBef>
                <a:spcPct val="0"/>
              </a:spcBef>
              <a:spcAft>
                <a:spcPct val="0"/>
              </a:spcAft>
              <a:buFont typeface="+mj-lt"/>
              <a:buAutoNum type="arabicPeriod"/>
              <a:tabLst>
                <a:tab pos="484188" algn="l"/>
              </a:tabLst>
            </a:pPr>
            <a:r>
              <a:rPr lang="ru-RU" sz="1600" dirty="0">
                <a:latin typeface="Times New Roman" pitchFamily="18" charset="0"/>
                <a:ea typeface="Times New Roman" pitchFamily="18" charset="0"/>
                <a:cs typeface="Times New Roman" pitchFamily="18" charset="0"/>
              </a:rPr>
              <a:t>началось закрепощение крестьян	</a:t>
            </a:r>
          </a:p>
          <a:p>
            <a:pPr marL="800100" lvl="1" indent="-342900" eaLnBrk="0" fontAlgn="base" hangingPunct="0">
              <a:spcBef>
                <a:spcPct val="0"/>
              </a:spcBef>
              <a:spcAft>
                <a:spcPct val="0"/>
              </a:spcAft>
              <a:buFont typeface="+mj-lt"/>
              <a:buAutoNum type="arabicPeriod"/>
              <a:tabLst>
                <a:tab pos="484188" algn="l"/>
              </a:tabLst>
            </a:pPr>
            <a:r>
              <a:rPr lang="ru-RU" sz="1600" dirty="0">
                <a:latin typeface="Times New Roman" pitchFamily="18" charset="0"/>
                <a:ea typeface="Times New Roman" pitchFamily="18" charset="0"/>
                <a:cs typeface="Times New Roman" pitchFamily="18" charset="0"/>
              </a:rPr>
              <a:t>ликвидирована угроза печенегов</a:t>
            </a:r>
          </a:p>
          <a:p>
            <a:pPr lvl="0" eaLnBrk="0" fontAlgn="base" hangingPunct="0">
              <a:spcBef>
                <a:spcPct val="0"/>
              </a:spcBef>
              <a:spcAft>
                <a:spcPct val="0"/>
              </a:spcAft>
              <a:tabLst>
                <a:tab pos="484188" algn="l"/>
              </a:tabLst>
            </a:pPr>
            <a:endParaRPr lang="ru-RU" sz="1600" dirty="0">
              <a:latin typeface="Times New Roman" pitchFamily="18" charset="0"/>
              <a:ea typeface="Times New Roman" pitchFamily="18" charset="0"/>
              <a:cs typeface="Times New Roman" pitchFamily="18" charset="0"/>
            </a:endParaRPr>
          </a:p>
          <a:p>
            <a:pPr lvl="0" eaLnBrk="0" fontAlgn="base" hangingPunct="0">
              <a:spcBef>
                <a:spcPct val="0"/>
              </a:spcBef>
              <a:spcAft>
                <a:spcPct val="0"/>
              </a:spcAft>
              <a:tabLst>
                <a:tab pos="484188" algn="l"/>
              </a:tabLst>
            </a:pPr>
            <a:r>
              <a:rPr lang="ru-RU" sz="1600" dirty="0" smtClean="0">
                <a:latin typeface="Times New Roman" pitchFamily="18" charset="0"/>
                <a:ea typeface="Times New Roman" pitchFamily="18" charset="0"/>
                <a:cs typeface="Times New Roman" pitchFamily="18" charset="0"/>
              </a:rPr>
              <a:t>7. Какое </a:t>
            </a:r>
            <a:r>
              <a:rPr lang="ru-RU" sz="1600" dirty="0">
                <a:latin typeface="Times New Roman" pitchFamily="18" charset="0"/>
                <a:ea typeface="Times New Roman" pitchFamily="18" charset="0"/>
                <a:cs typeface="Times New Roman" pitchFamily="18" charset="0"/>
              </a:rPr>
              <a:t>из названных произведений появилось в XVI в.?</a:t>
            </a:r>
          </a:p>
          <a:p>
            <a:pPr marL="800100" lvl="1" indent="-342900" eaLnBrk="0" fontAlgn="base" hangingPunct="0">
              <a:spcBef>
                <a:spcPct val="0"/>
              </a:spcBef>
              <a:spcAft>
                <a:spcPct val="0"/>
              </a:spcAft>
              <a:buFont typeface="+mj-lt"/>
              <a:buAutoNum type="arabicPeriod"/>
              <a:tabLst>
                <a:tab pos="484188" algn="l"/>
              </a:tabLst>
            </a:pPr>
            <a:r>
              <a:rPr lang="ru-RU" sz="1600" dirty="0">
                <a:latin typeface="Times New Roman" pitchFamily="18" charset="0"/>
                <a:ea typeface="Times New Roman" pitchFamily="18" charset="0"/>
                <a:cs typeface="Times New Roman" pitchFamily="18" charset="0"/>
              </a:rPr>
              <a:t>«Сказание о князьях владимирских»</a:t>
            </a:r>
          </a:p>
          <a:p>
            <a:pPr marL="800100" lvl="1" indent="-342900" eaLnBrk="0" fontAlgn="base" hangingPunct="0">
              <a:spcBef>
                <a:spcPct val="0"/>
              </a:spcBef>
              <a:spcAft>
                <a:spcPct val="0"/>
              </a:spcAft>
              <a:buFont typeface="+mj-lt"/>
              <a:buAutoNum type="arabicPeriod"/>
              <a:tabLst>
                <a:tab pos="484188" algn="l"/>
              </a:tabLst>
            </a:pPr>
            <a:r>
              <a:rPr lang="ru-RU" sz="1600" dirty="0">
                <a:latin typeface="Times New Roman" pitchFamily="18" charset="0"/>
                <a:ea typeface="Times New Roman" pitchFamily="18" charset="0"/>
                <a:cs typeface="Times New Roman" pitchFamily="18" charset="0"/>
              </a:rPr>
              <a:t>«Моление Даниила Заточника»</a:t>
            </a:r>
          </a:p>
          <a:p>
            <a:pPr marL="800100" lvl="1" indent="-342900" eaLnBrk="0" fontAlgn="base" hangingPunct="0">
              <a:spcBef>
                <a:spcPct val="0"/>
              </a:spcBef>
              <a:spcAft>
                <a:spcPct val="0"/>
              </a:spcAft>
              <a:buFont typeface="+mj-lt"/>
              <a:buAutoNum type="arabicPeriod"/>
              <a:tabLst>
                <a:tab pos="484188" algn="l"/>
              </a:tabLst>
            </a:pPr>
            <a:r>
              <a:rPr lang="ru-RU" sz="1600" dirty="0">
                <a:latin typeface="Times New Roman" pitchFamily="18" charset="0"/>
                <a:ea typeface="Times New Roman" pitchFamily="18" charset="0"/>
                <a:cs typeface="Times New Roman" pitchFamily="18" charset="0"/>
              </a:rPr>
              <a:t>«Задонщина»</a:t>
            </a:r>
          </a:p>
          <a:p>
            <a:pPr marL="800100" lvl="1" indent="-342900" eaLnBrk="0" fontAlgn="base" hangingPunct="0">
              <a:spcBef>
                <a:spcPct val="0"/>
              </a:spcBef>
              <a:spcAft>
                <a:spcPct val="0"/>
              </a:spcAft>
              <a:buFont typeface="+mj-lt"/>
              <a:buAutoNum type="arabicPeriod"/>
              <a:tabLst>
                <a:tab pos="484188" algn="l"/>
              </a:tabLst>
            </a:pPr>
            <a:r>
              <a:rPr lang="ru-RU" sz="1600" dirty="0">
                <a:latin typeface="Times New Roman" pitchFamily="18" charset="0"/>
                <a:ea typeface="Times New Roman" pitchFamily="18" charset="0"/>
                <a:cs typeface="Times New Roman" pitchFamily="18" charset="0"/>
              </a:rPr>
              <a:t>«Слово о полку Игореве</a:t>
            </a:r>
            <a:r>
              <a:rPr lang="ru-RU" sz="1600" dirty="0" smtClean="0">
                <a:latin typeface="Times New Roman" pitchFamily="18" charset="0"/>
                <a:ea typeface="Times New Roman" pitchFamily="18" charset="0"/>
                <a:cs typeface="Times New Roman" pitchFamily="18" charset="0"/>
              </a:rPr>
              <a:t>»</a:t>
            </a:r>
          </a:p>
          <a:p>
            <a:pPr marL="800100" lvl="1" indent="-342900" eaLnBrk="0" fontAlgn="base" hangingPunct="0">
              <a:spcBef>
                <a:spcPct val="0"/>
              </a:spcBef>
              <a:spcAft>
                <a:spcPct val="0"/>
              </a:spcAft>
              <a:buFont typeface="+mj-lt"/>
              <a:buAutoNum type="arabicPeriod"/>
              <a:tabLst>
                <a:tab pos="484188" algn="l"/>
              </a:tabLst>
            </a:pPr>
            <a:endParaRPr lang="ru-RU" sz="1600" dirty="0">
              <a:latin typeface="Times New Roman" pitchFamily="18" charset="0"/>
              <a:ea typeface="Times New Roman" pitchFamily="18" charset="0"/>
              <a:cs typeface="Times New Roman" pitchFamily="18" charset="0"/>
            </a:endParaRPr>
          </a:p>
          <a:p>
            <a:pPr lvl="0" eaLnBrk="0" fontAlgn="base" hangingPunct="0">
              <a:spcBef>
                <a:spcPct val="0"/>
              </a:spcBef>
              <a:spcAft>
                <a:spcPct val="0"/>
              </a:spcAft>
              <a:tabLst>
                <a:tab pos="484188" algn="l"/>
              </a:tabLst>
            </a:pPr>
            <a:r>
              <a:rPr lang="ru-RU" sz="1600" dirty="0" smtClean="0">
                <a:latin typeface="Times New Roman" pitchFamily="18" charset="0"/>
                <a:ea typeface="Times New Roman" pitchFamily="18" charset="0"/>
                <a:cs typeface="Times New Roman" pitchFamily="18" charset="0"/>
              </a:rPr>
              <a:t>8. Какое </a:t>
            </a:r>
            <a:r>
              <a:rPr lang="ru-RU" sz="1600" dirty="0">
                <a:latin typeface="Times New Roman" pitchFamily="18" charset="0"/>
                <a:ea typeface="Times New Roman" pitchFamily="18" charset="0"/>
                <a:cs typeface="Times New Roman" pitchFamily="18" charset="0"/>
              </a:rPr>
              <a:t>из названных событий произошло в IX в.?</a:t>
            </a:r>
          </a:p>
          <a:p>
            <a:pPr marL="800100" lvl="1" indent="-342900" eaLnBrk="0" fontAlgn="base" hangingPunct="0">
              <a:spcBef>
                <a:spcPct val="0"/>
              </a:spcBef>
              <a:spcAft>
                <a:spcPct val="0"/>
              </a:spcAft>
              <a:buFont typeface="+mj-lt"/>
              <a:buAutoNum type="arabicPeriod"/>
              <a:tabLst>
                <a:tab pos="484188" algn="l"/>
              </a:tabLst>
            </a:pPr>
            <a:r>
              <a:rPr lang="ru-RU" sz="1600" dirty="0">
                <a:latin typeface="Times New Roman" pitchFamily="18" charset="0"/>
                <a:ea typeface="Times New Roman" pitchFamily="18" charset="0"/>
                <a:cs typeface="Times New Roman" pitchFamily="18" charset="0"/>
              </a:rPr>
              <a:t>введение уроков и погостов</a:t>
            </a:r>
          </a:p>
          <a:p>
            <a:pPr marL="800100" lvl="1" indent="-342900" eaLnBrk="0" fontAlgn="base" hangingPunct="0">
              <a:spcBef>
                <a:spcPct val="0"/>
              </a:spcBef>
              <a:spcAft>
                <a:spcPct val="0"/>
              </a:spcAft>
              <a:buFont typeface="+mj-lt"/>
              <a:buAutoNum type="arabicPeriod"/>
              <a:tabLst>
                <a:tab pos="484188" algn="l"/>
              </a:tabLst>
            </a:pPr>
            <a:r>
              <a:rPr lang="ru-RU" sz="1600" dirty="0">
                <a:latin typeface="Times New Roman" pitchFamily="18" charset="0"/>
                <a:ea typeface="Times New Roman" pitchFamily="18" charset="0"/>
                <a:cs typeface="Times New Roman" pitchFamily="18" charset="0"/>
              </a:rPr>
              <a:t>крещение Руси</a:t>
            </a:r>
          </a:p>
          <a:p>
            <a:pPr marL="800100" lvl="1" indent="-342900" eaLnBrk="0" fontAlgn="base" hangingPunct="0">
              <a:spcBef>
                <a:spcPct val="0"/>
              </a:spcBef>
              <a:spcAft>
                <a:spcPct val="0"/>
              </a:spcAft>
              <a:buFont typeface="+mj-lt"/>
              <a:buAutoNum type="arabicPeriod"/>
              <a:tabLst>
                <a:tab pos="484188" algn="l"/>
              </a:tabLst>
            </a:pPr>
            <a:r>
              <a:rPr lang="ru-RU" sz="1600" dirty="0" smtClean="0">
                <a:latin typeface="Times New Roman" pitchFamily="18" charset="0"/>
                <a:ea typeface="Times New Roman" pitchFamily="18" charset="0"/>
                <a:cs typeface="Times New Roman" pitchFamily="18" charset="0"/>
              </a:rPr>
              <a:t>объединение </a:t>
            </a:r>
            <a:r>
              <a:rPr lang="ru-RU" sz="1600" dirty="0">
                <a:latin typeface="Times New Roman" pitchFamily="18" charset="0"/>
                <a:ea typeface="Times New Roman" pitchFamily="18" charset="0"/>
                <a:cs typeface="Times New Roman" pitchFamily="18" charset="0"/>
              </a:rPr>
              <a:t>Новгорода и Киева </a:t>
            </a:r>
          </a:p>
          <a:p>
            <a:pPr marL="800100" lvl="1" indent="-342900" eaLnBrk="0" fontAlgn="base" hangingPunct="0">
              <a:spcBef>
                <a:spcPct val="0"/>
              </a:spcBef>
              <a:spcAft>
                <a:spcPct val="0"/>
              </a:spcAft>
              <a:buFont typeface="+mj-lt"/>
              <a:buAutoNum type="arabicPeriod"/>
              <a:tabLst>
                <a:tab pos="484188" algn="l"/>
              </a:tabLst>
            </a:pPr>
            <a:r>
              <a:rPr lang="ru-RU" sz="1600" dirty="0" smtClean="0">
                <a:latin typeface="Times New Roman" pitchFamily="18" charset="0"/>
                <a:ea typeface="Times New Roman" pitchFamily="18" charset="0"/>
                <a:cs typeface="Times New Roman" pitchFamily="18" charset="0"/>
              </a:rPr>
              <a:t>разгром Хазарского </a:t>
            </a:r>
            <a:r>
              <a:rPr lang="ru-RU" sz="1600" dirty="0">
                <a:latin typeface="Times New Roman" pitchFamily="18" charset="0"/>
                <a:ea typeface="Times New Roman" pitchFamily="18" charset="0"/>
                <a:cs typeface="Times New Roman" pitchFamily="18" charset="0"/>
              </a:rPr>
              <a:t>каганата</a:t>
            </a:r>
          </a:p>
        </p:txBody>
      </p:sp>
      <p:sp>
        <p:nvSpPr>
          <p:cNvPr id="4" name="Управляющая кнопка: далее 3">
            <a:hlinkClick r:id="rId2" action="ppaction://hlinksldjump" highlightClick="1"/>
          </p:cNvPr>
          <p:cNvSpPr/>
          <p:nvPr/>
        </p:nvSpPr>
        <p:spPr>
          <a:xfrm>
            <a:off x="4929190" y="1643050"/>
            <a:ext cx="571504" cy="214314"/>
          </a:xfrm>
          <a:prstGeom prst="actionButtonForwardNext">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ru-RU"/>
          </a:p>
        </p:txBody>
      </p:sp>
      <p:sp>
        <p:nvSpPr>
          <p:cNvPr id="5" name="Управляющая кнопка: далее 4">
            <a:hlinkClick r:id="rId3" action="ppaction://hlinksldjump" highlightClick="1"/>
          </p:cNvPr>
          <p:cNvSpPr/>
          <p:nvPr/>
        </p:nvSpPr>
        <p:spPr>
          <a:xfrm>
            <a:off x="5572132" y="1000108"/>
            <a:ext cx="571504" cy="357190"/>
          </a:xfrm>
          <a:prstGeom prst="actionButtonForwardNext">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ru-RU"/>
          </a:p>
        </p:txBody>
      </p:sp>
      <p:sp>
        <p:nvSpPr>
          <p:cNvPr id="6" name="Управляющая кнопка: далее 5">
            <a:hlinkClick r:id="rId4" action="ppaction://hlinksldjump" highlightClick="1"/>
          </p:cNvPr>
          <p:cNvSpPr/>
          <p:nvPr/>
        </p:nvSpPr>
        <p:spPr>
          <a:xfrm>
            <a:off x="4214810" y="2428868"/>
            <a:ext cx="642942" cy="142876"/>
          </a:xfrm>
          <a:prstGeom prst="actionButtonForwardNex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ru-RU"/>
          </a:p>
        </p:txBody>
      </p:sp>
      <p:sp>
        <p:nvSpPr>
          <p:cNvPr id="7" name="Управляющая кнопка: далее 6">
            <a:hlinkClick r:id="rId5" action="ppaction://hlinksldjump" highlightClick="1"/>
          </p:cNvPr>
          <p:cNvSpPr/>
          <p:nvPr/>
        </p:nvSpPr>
        <p:spPr>
          <a:xfrm>
            <a:off x="4357686" y="3143248"/>
            <a:ext cx="714380" cy="214314"/>
          </a:xfrm>
          <a:prstGeom prst="actionButtonForwardNext">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ru-RU"/>
          </a:p>
        </p:txBody>
      </p:sp>
      <p:sp>
        <p:nvSpPr>
          <p:cNvPr id="8" name="Управляющая кнопка: далее 7">
            <a:hlinkClick r:id="rId5" action="ppaction://hlinksldjump" highlightClick="1"/>
          </p:cNvPr>
          <p:cNvSpPr/>
          <p:nvPr/>
        </p:nvSpPr>
        <p:spPr>
          <a:xfrm>
            <a:off x="4643438" y="3857628"/>
            <a:ext cx="642942" cy="642942"/>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1"/>
          <p:cNvSpPr>
            <a:spLocks noChangeArrowheads="1"/>
          </p:cNvSpPr>
          <p:nvPr/>
        </p:nvSpPr>
        <p:spPr bwMode="auto">
          <a:xfrm>
            <a:off x="0" y="285728"/>
            <a:ext cx="9144000" cy="553997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2900" marR="0" lvl="0" indent="-342900" algn="l" defTabSz="914400" rtl="0" eaLnBrk="1" fontAlgn="base" latinLnBrk="0" hangingPunct="1">
              <a:lnSpc>
                <a:spcPct val="100000"/>
              </a:lnSpc>
              <a:spcBef>
                <a:spcPct val="0"/>
              </a:spcBef>
              <a:spcAft>
                <a:spcPct val="0"/>
              </a:spcAft>
              <a:buClrTx/>
              <a:buSzTx/>
              <a:buFontTx/>
              <a:buAutoNum type="arabicPlain" startAt="5"/>
              <a:tabLst>
                <a:tab pos="509588" algn="l"/>
              </a:tabLst>
            </a:pP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Какие из перечисленных государственных учреждений были созданы в правление Петра I?</a:t>
            </a:r>
          </a:p>
          <a:p>
            <a:pPr marL="228600" marR="0" lvl="0" indent="-228600" algn="l" defTabSz="914400" rtl="0" eaLnBrk="1" fontAlgn="base" latinLnBrk="0" hangingPunct="1">
              <a:lnSpc>
                <a:spcPct val="100000"/>
              </a:lnSpc>
              <a:spcBef>
                <a:spcPct val="0"/>
              </a:spcBef>
              <a:spcAft>
                <a:spcPct val="0"/>
              </a:spcAft>
              <a:buClrTx/>
              <a:buSzTx/>
              <a:buFontTx/>
              <a:buAutoNum type="arabicPlain" startAt="5"/>
              <a:tabLst>
                <a:tab pos="509588" algn="l"/>
              </a:tabLst>
            </a:pPr>
            <a:endParaRPr kumimoji="0" lang="ru-RU" sz="1600" b="0" i="0" u="none" strike="noStrike" cap="none" normalizeH="0" baseline="0" dirty="0" smtClean="0">
              <a:ln>
                <a:noFill/>
              </a:ln>
              <a:solidFill>
                <a:schemeClr val="tx1"/>
              </a:solidFill>
              <a:effectLst/>
              <a:latin typeface="Arial" pitchFamily="34" charset="0"/>
            </a:endParaRPr>
          </a:p>
          <a:p>
            <a:pPr lvl="2" eaLnBrk="0" fontAlgn="base" hangingPunct="0">
              <a:spcBef>
                <a:spcPct val="0"/>
              </a:spcBef>
              <a:spcAft>
                <a:spcPct val="0"/>
              </a:spcAft>
              <a:tabLst>
                <a:tab pos="509588" algn="l"/>
              </a:tabLst>
            </a:pP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А) Синод	    </a:t>
            </a:r>
          </a:p>
          <a:p>
            <a:pPr lvl="2" eaLnBrk="0" fontAlgn="base" hangingPunct="0">
              <a:spcBef>
                <a:spcPct val="0"/>
              </a:spcBef>
              <a:spcAft>
                <a:spcPct val="0"/>
              </a:spcAft>
              <a:tabLst>
                <a:tab pos="509588" algn="l"/>
              </a:tabLst>
            </a:pPr>
            <a:r>
              <a:rPr lang="ru-RU" sz="1600" dirty="0" smtClean="0">
                <a:latin typeface="Times New Roman" pitchFamily="18" charset="0"/>
                <a:ea typeface="Times New Roman" pitchFamily="18" charset="0"/>
                <a:cs typeface="Times New Roman" pitchFamily="18" charset="0"/>
              </a:rPr>
              <a:t>Б) Верховный тайный совет                      </a:t>
            </a:r>
          </a:p>
          <a:p>
            <a:pPr lvl="2" eaLnBrk="0" fontAlgn="base" hangingPunct="0">
              <a:spcBef>
                <a:spcPct val="0"/>
              </a:spcBef>
              <a:spcAft>
                <a:spcPct val="0"/>
              </a:spcAft>
              <a:tabLst>
                <a:tab pos="509588" algn="l"/>
              </a:tabLst>
            </a:pPr>
            <a:r>
              <a:rPr lang="ru-RU" sz="1600" dirty="0" smtClean="0">
                <a:latin typeface="Times New Roman" pitchFamily="18" charset="0"/>
                <a:ea typeface="Times New Roman" pitchFamily="18" charset="0"/>
                <a:cs typeface="Times New Roman" pitchFamily="18" charset="0"/>
              </a:rPr>
              <a:t>В) Кабинет трех министров </a:t>
            </a:r>
          </a:p>
          <a:p>
            <a:pPr lvl="2" eaLnBrk="0" fontAlgn="base" hangingPunct="0">
              <a:spcBef>
                <a:spcPct val="0"/>
              </a:spcBef>
              <a:spcAft>
                <a:spcPct val="0"/>
              </a:spcAft>
              <a:tabLst>
                <a:tab pos="509588" algn="l"/>
              </a:tabLst>
            </a:pP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Г) Государственный совет        </a:t>
            </a:r>
          </a:p>
          <a:p>
            <a:pPr lvl="2" eaLnBrk="0" fontAlgn="base" hangingPunct="0">
              <a:spcBef>
                <a:spcPct val="0"/>
              </a:spcBef>
              <a:spcAft>
                <a:spcPct val="0"/>
              </a:spcAft>
              <a:tabLst>
                <a:tab pos="509588" algn="l"/>
              </a:tabLst>
            </a:pP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Д) Главный магистрат    </a:t>
            </a:r>
          </a:p>
          <a:p>
            <a:pPr lvl="2" eaLnBrk="0" fontAlgn="base" hangingPunct="0">
              <a:spcBef>
                <a:spcPct val="0"/>
              </a:spcBef>
              <a:spcAft>
                <a:spcPct val="0"/>
              </a:spcAft>
              <a:tabLst>
                <a:tab pos="509588" algn="l"/>
              </a:tabLst>
            </a:pPr>
            <a:r>
              <a:rPr lang="ru-RU" sz="1600" dirty="0" smtClean="0">
                <a:latin typeface="Times New Roman" pitchFamily="18" charset="0"/>
                <a:ea typeface="Times New Roman" pitchFamily="18" charset="0"/>
                <a:cs typeface="Times New Roman" pitchFamily="18" charset="0"/>
              </a:rPr>
              <a:t>Е) Сенат</a:t>
            </a:r>
          </a:p>
          <a:p>
            <a:pPr lvl="2" eaLnBrk="0" fontAlgn="base" hangingPunct="0">
              <a:spcBef>
                <a:spcPct val="0"/>
              </a:spcBef>
              <a:spcAft>
                <a:spcPct val="0"/>
              </a:spcAft>
              <a:tabLst>
                <a:tab pos="509588" algn="l"/>
              </a:tabLst>
            </a:pP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endParaRPr kumimoji="0" lang="ru-RU" sz="1600" b="0" i="0" u="none" strike="noStrike" cap="none" normalizeH="0" baseline="0" dirty="0" smtClean="0">
              <a:ln>
                <a:noFill/>
              </a:ln>
              <a:solidFill>
                <a:schemeClr val="tx1"/>
              </a:solidFill>
              <a:effectLst/>
              <a:latin typeface="Arial" pitchFamily="34" charset="0"/>
            </a:endParaRPr>
          </a:p>
          <a:p>
            <a:pPr marL="1257300" lvl="2" indent="-342900" eaLnBrk="0" fontAlgn="base" hangingPunct="0">
              <a:spcBef>
                <a:spcPct val="0"/>
              </a:spcBef>
              <a:spcAft>
                <a:spcPct val="0"/>
              </a:spcAft>
              <a:buAutoNum type="arabicParenR"/>
              <a:tabLst>
                <a:tab pos="509588" algn="l"/>
              </a:tabLst>
            </a:pP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АВД      2)БГЕ       3) БВЕ       4) АДЕ</a:t>
            </a:r>
          </a:p>
          <a:p>
            <a:pPr marL="1143000" lvl="2" indent="-228600" eaLnBrk="0" fontAlgn="base" hangingPunct="0">
              <a:spcBef>
                <a:spcPct val="0"/>
              </a:spcBef>
              <a:spcAft>
                <a:spcPct val="0"/>
              </a:spcAft>
              <a:buAutoNum type="arabicParenR"/>
              <a:tabLst>
                <a:tab pos="509588" algn="l"/>
              </a:tabLst>
            </a:pPr>
            <a:endParaRPr kumimoji="0" lang="ru-RU" sz="1600" b="0" i="0" u="none" strike="noStrike" cap="none" normalizeH="0" baseline="0" dirty="0" smtClean="0">
              <a:ln>
                <a:noFill/>
              </a:ln>
              <a:solidFill>
                <a:schemeClr val="tx1"/>
              </a:solidFill>
              <a:effectLst/>
              <a:latin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Tx/>
              <a:buAutoNum type="arabicPlain" startAt="6"/>
              <a:tabLst>
                <a:tab pos="509588" algn="l"/>
              </a:tabLst>
            </a:pP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Что из названного относится к мероприятиям внутренней политики Екатерины II?</a:t>
            </a:r>
          </a:p>
          <a:p>
            <a:pPr marL="228600" marR="0" lvl="0" indent="-228600" algn="l" defTabSz="914400" rtl="0" eaLnBrk="0" fontAlgn="base" latinLnBrk="0" hangingPunct="0">
              <a:lnSpc>
                <a:spcPct val="100000"/>
              </a:lnSpc>
              <a:spcBef>
                <a:spcPct val="0"/>
              </a:spcBef>
              <a:spcAft>
                <a:spcPct val="0"/>
              </a:spcAft>
              <a:buClrTx/>
              <a:buSzTx/>
              <a:buFontTx/>
              <a:buAutoNum type="arabicPlain" startAt="6"/>
              <a:tabLst>
                <a:tab pos="509588" algn="l"/>
              </a:tabLst>
            </a:pPr>
            <a:endParaRPr kumimoji="0" lang="ru-RU" sz="1600" b="0" i="0" u="none" strike="noStrike" cap="none" normalizeH="0" baseline="0" dirty="0" smtClean="0">
              <a:ln>
                <a:noFill/>
              </a:ln>
              <a:solidFill>
                <a:schemeClr val="tx1"/>
              </a:solidFill>
              <a:effectLst/>
              <a:latin typeface="Arial" pitchFamily="34" charset="0"/>
            </a:endParaRPr>
          </a:p>
          <a:p>
            <a:pPr lvl="2" eaLnBrk="0" fontAlgn="base" hangingPunct="0">
              <a:spcBef>
                <a:spcPct val="0"/>
              </a:spcBef>
              <a:spcAft>
                <a:spcPct val="0"/>
              </a:spcAft>
              <a:tabLst>
                <a:tab pos="509588" algn="l"/>
              </a:tabLst>
            </a:pP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А) Жалованная грамота дворянству   </a:t>
            </a:r>
          </a:p>
          <a:p>
            <a:pPr lvl="2" eaLnBrk="0" fontAlgn="base" hangingPunct="0">
              <a:spcBef>
                <a:spcPct val="0"/>
              </a:spcBef>
              <a:spcAft>
                <a:spcPct val="0"/>
              </a:spcAft>
              <a:tabLst>
                <a:tab pos="509588" algn="l"/>
              </a:tabLst>
            </a:pP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Б) указ о трехдневной барщине    </a:t>
            </a:r>
          </a:p>
          <a:p>
            <a:pPr lvl="2" eaLnBrk="0" fontAlgn="base" hangingPunct="0">
              <a:spcBef>
                <a:spcPct val="0"/>
              </a:spcBef>
              <a:spcAft>
                <a:spcPct val="0"/>
              </a:spcAft>
              <a:tabLst>
                <a:tab pos="509588" algn="l"/>
              </a:tabLst>
            </a:pPr>
            <a:r>
              <a:rPr lang="ru-RU" sz="1600" dirty="0" smtClean="0">
                <a:latin typeface="Times New Roman" pitchFamily="18" charset="0"/>
                <a:ea typeface="Times New Roman" pitchFamily="18" charset="0"/>
                <a:cs typeface="Times New Roman" pitchFamily="18" charset="0"/>
              </a:rPr>
              <a:t>В) создание стрелецких полков</a:t>
            </a:r>
          </a:p>
          <a:p>
            <a:pPr lvl="2" eaLnBrk="0" fontAlgn="base" hangingPunct="0">
              <a:spcBef>
                <a:spcPct val="0"/>
              </a:spcBef>
              <a:spcAft>
                <a:spcPct val="0"/>
              </a:spcAft>
              <a:tabLst>
                <a:tab pos="509588" algn="l"/>
              </a:tabLst>
            </a:pP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Г) издание манифеста о свободе предпринимательства</a:t>
            </a:r>
            <a:endParaRPr kumimoji="0" lang="ru-RU" sz="1600" b="0" i="0" u="none" strike="noStrike" cap="none" normalizeH="0" baseline="0" dirty="0" smtClean="0">
              <a:ln>
                <a:noFill/>
              </a:ln>
              <a:solidFill>
                <a:schemeClr val="tx1"/>
              </a:solidFill>
              <a:effectLst/>
              <a:latin typeface="Arial" pitchFamily="34" charset="0"/>
            </a:endParaRPr>
          </a:p>
          <a:p>
            <a:pPr lvl="2" eaLnBrk="0" fontAlgn="base" hangingPunct="0">
              <a:spcBef>
                <a:spcPct val="0"/>
              </a:spcBef>
              <a:spcAft>
                <a:spcPct val="0"/>
              </a:spcAft>
              <a:tabLst>
                <a:tab pos="509588" algn="l"/>
              </a:tabLst>
            </a:pP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Д) открытие Московского университета</a:t>
            </a:r>
            <a:endParaRPr kumimoji="0" lang="ru-RU" sz="1600" b="0" i="0" u="none" strike="noStrike" cap="none" normalizeH="0" baseline="0" dirty="0" smtClean="0">
              <a:ln>
                <a:noFill/>
              </a:ln>
              <a:solidFill>
                <a:schemeClr val="tx1"/>
              </a:solidFill>
              <a:effectLst/>
              <a:latin typeface="Arial" pitchFamily="34" charset="0"/>
            </a:endParaRPr>
          </a:p>
          <a:p>
            <a:pPr lvl="2" eaLnBrk="0" fontAlgn="base" hangingPunct="0">
              <a:spcBef>
                <a:spcPct val="0"/>
              </a:spcBef>
              <a:spcAft>
                <a:spcPct val="0"/>
              </a:spcAft>
              <a:tabLst>
                <a:tab pos="509588" algn="l"/>
              </a:tabLst>
            </a:pP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Е) открытие Смольного института благородных девиц</a:t>
            </a:r>
          </a:p>
          <a:p>
            <a:pPr lvl="2" eaLnBrk="0" fontAlgn="base" hangingPunct="0">
              <a:spcBef>
                <a:spcPct val="0"/>
              </a:spcBef>
              <a:spcAft>
                <a:spcPct val="0"/>
              </a:spcAft>
              <a:tabLst>
                <a:tab pos="509588" algn="l"/>
              </a:tabLst>
            </a:pPr>
            <a:endParaRPr kumimoji="0" lang="ru-RU" sz="1600" b="0" i="0" u="none" strike="noStrike" cap="none" normalizeH="0" baseline="0" dirty="0" smtClean="0">
              <a:ln>
                <a:noFill/>
              </a:ln>
              <a:solidFill>
                <a:schemeClr val="tx1"/>
              </a:solidFill>
              <a:effectLst/>
              <a:latin typeface="Arial" pitchFamily="34" charset="0"/>
            </a:endParaRPr>
          </a:p>
          <a:p>
            <a:pPr lvl="2" eaLnBrk="0" fontAlgn="base" hangingPunct="0">
              <a:spcBef>
                <a:spcPct val="0"/>
              </a:spcBef>
              <a:spcAft>
                <a:spcPct val="0"/>
              </a:spcAft>
              <a:tabLst>
                <a:tab pos="509588" algn="l"/>
              </a:tabLst>
            </a:pP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1)АГЕ       2) БВД	3)БГЕ       4) АВГ</a:t>
            </a:r>
            <a:endParaRPr kumimoji="0" lang="ru-RU" sz="16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09588" algn="l"/>
              </a:tabLst>
            </a:pPr>
            <a:endParaRPr kumimoji="0" lang="ru-RU" b="0" i="0" u="none" strike="noStrike" cap="none" normalizeH="0" baseline="0" dirty="0" smtClean="0">
              <a:ln>
                <a:noFill/>
              </a:ln>
              <a:solidFill>
                <a:schemeClr val="tx1"/>
              </a:solidFill>
              <a:effectLst/>
              <a:latin typeface="Arial" pitchFamily="34" charset="0"/>
            </a:endParaRPr>
          </a:p>
        </p:txBody>
      </p:sp>
      <p:sp>
        <p:nvSpPr>
          <p:cNvPr id="3" name="Управляющая кнопка: далее 2">
            <a:hlinkClick r:id="" action="ppaction://hlinkshowjump?jump=nextslide" highlightClick="1"/>
          </p:cNvPr>
          <p:cNvSpPr/>
          <p:nvPr/>
        </p:nvSpPr>
        <p:spPr>
          <a:xfrm>
            <a:off x="357158" y="928670"/>
            <a:ext cx="571504" cy="357190"/>
          </a:xfrm>
          <a:prstGeom prst="actionButtonForwardNex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ru-RU"/>
          </a:p>
        </p:txBody>
      </p:sp>
      <p:sp>
        <p:nvSpPr>
          <p:cNvPr id="4" name="Управляющая кнопка: далее 3">
            <a:hlinkClick r:id="rId2" action="ppaction://hlinksldjump" highlightClick="1"/>
          </p:cNvPr>
          <p:cNvSpPr/>
          <p:nvPr/>
        </p:nvSpPr>
        <p:spPr>
          <a:xfrm>
            <a:off x="357158" y="1357298"/>
            <a:ext cx="571504" cy="928694"/>
          </a:xfrm>
          <a:prstGeom prst="actionButtonForwardNex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ru-RU"/>
          </a:p>
        </p:txBody>
      </p:sp>
      <p:sp>
        <p:nvSpPr>
          <p:cNvPr id="5" name="Управляющая кнопка: далее 4">
            <a:hlinkClick r:id="rId3" action="ppaction://hlinksldjump" highlightClick="1"/>
          </p:cNvPr>
          <p:cNvSpPr/>
          <p:nvPr/>
        </p:nvSpPr>
        <p:spPr>
          <a:xfrm>
            <a:off x="428596" y="3643314"/>
            <a:ext cx="500066" cy="357190"/>
          </a:xfrm>
          <a:prstGeom prst="actionButtonForwardNex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ru-RU"/>
          </a:p>
        </p:txBody>
      </p:sp>
      <p:sp>
        <p:nvSpPr>
          <p:cNvPr id="6" name="Управляющая кнопка: далее 5">
            <a:hlinkClick r:id="rId4" action="ppaction://hlinksldjump" highlightClick="1"/>
          </p:cNvPr>
          <p:cNvSpPr/>
          <p:nvPr/>
        </p:nvSpPr>
        <p:spPr>
          <a:xfrm>
            <a:off x="428596" y="4071942"/>
            <a:ext cx="500066" cy="357190"/>
          </a:xfrm>
          <a:prstGeom prst="actionButtonForwardNex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ru-RU"/>
          </a:p>
        </p:txBody>
      </p:sp>
      <p:sp>
        <p:nvSpPr>
          <p:cNvPr id="7" name="Управляющая кнопка: далее 6">
            <a:hlinkClick r:id="rId5" action="ppaction://hlinksldjump" highlightClick="1"/>
          </p:cNvPr>
          <p:cNvSpPr/>
          <p:nvPr/>
        </p:nvSpPr>
        <p:spPr>
          <a:xfrm>
            <a:off x="428596" y="4572008"/>
            <a:ext cx="500066" cy="357190"/>
          </a:xfrm>
          <a:prstGeom prst="actionButtonForwardNex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289310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ru-RU" sz="1400" b="1" dirty="0" err="1" smtClean="0">
                <a:latin typeface="Times New Roman" pitchFamily="18" charset="0"/>
                <a:cs typeface="Times New Roman" pitchFamily="18" charset="0"/>
              </a:rPr>
              <a:t>Сино́д</a:t>
            </a:r>
            <a:r>
              <a:rPr lang="ru-RU" sz="1400" dirty="0" smtClean="0">
                <a:latin typeface="Times New Roman" pitchFamily="18" charset="0"/>
                <a:cs typeface="Times New Roman" pitchFamily="18" charset="0"/>
              </a:rPr>
              <a:t> или </a:t>
            </a:r>
            <a:r>
              <a:rPr lang="ru-RU" sz="1400" b="1" dirty="0" err="1" smtClean="0">
                <a:latin typeface="Times New Roman" pitchFamily="18" charset="0"/>
                <a:cs typeface="Times New Roman" pitchFamily="18" charset="0"/>
              </a:rPr>
              <a:t>собо́р</a:t>
            </a:r>
            <a:r>
              <a:rPr lang="ru-RU" sz="1400" dirty="0" smtClean="0">
                <a:latin typeface="Times New Roman" pitchFamily="18" charset="0"/>
                <a:cs typeface="Times New Roman" pitchFamily="18" charset="0"/>
              </a:rPr>
              <a:t> (от </a:t>
            </a:r>
            <a:r>
              <a:rPr lang="ru-RU" sz="1400" dirty="0" smtClean="0">
                <a:latin typeface="Times New Roman" pitchFamily="18" charset="0"/>
                <a:cs typeface="Times New Roman" pitchFamily="18" charset="0"/>
                <a:hlinkClick r:id="rId2" tooltip="Греческий язык"/>
              </a:rPr>
              <a:t>греч.</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Σύνοδος </a:t>
            </a:r>
            <a:r>
              <a:rPr lang="ru-RU" sz="1400" dirty="0" smtClean="0">
                <a:latin typeface="Times New Roman" pitchFamily="18" charset="0"/>
                <a:cs typeface="Times New Roman" pitchFamily="18" charset="0"/>
              </a:rPr>
              <a:t>— «собрание», «собор»; </a:t>
            </a:r>
            <a:r>
              <a:rPr lang="ru-RU" sz="1400" dirty="0" smtClean="0">
                <a:latin typeface="Times New Roman" pitchFamily="18" charset="0"/>
                <a:cs typeface="Times New Roman" pitchFamily="18" charset="0"/>
                <a:hlinkClick r:id="rId3" tooltip="Латинский язык"/>
              </a:rPr>
              <a:t>лат.</a:t>
            </a:r>
            <a:r>
              <a:rPr lang="ru-RU" sz="1400" dirty="0" smtClean="0">
                <a:latin typeface="Times New Roman" pitchFamily="18" charset="0"/>
                <a:cs typeface="Times New Roman" pitchFamily="18" charset="0"/>
              </a:rPr>
              <a:t> </a:t>
            </a:r>
            <a:r>
              <a:rPr lang="ru-RU" sz="1400" i="1" dirty="0" err="1" smtClean="0">
                <a:latin typeface="Times New Roman" pitchFamily="18" charset="0"/>
                <a:cs typeface="Times New Roman" pitchFamily="18" charset="0"/>
              </a:rPr>
              <a:t>concilium</a:t>
            </a:r>
            <a:r>
              <a:rPr lang="ru-RU" sz="1400" dirty="0" smtClean="0">
                <a:latin typeface="Times New Roman" pitchFamily="18" charset="0"/>
                <a:cs typeface="Times New Roman" pitchFamily="18" charset="0"/>
              </a:rPr>
              <a:t> — совет, консилиум) — собрание представителей </a:t>
            </a:r>
            <a:r>
              <a:rPr lang="ru-RU" sz="1400" dirty="0" smtClean="0">
                <a:latin typeface="Times New Roman" pitchFamily="18" charset="0"/>
                <a:cs typeface="Times New Roman" pitchFamily="18" charset="0"/>
                <a:hlinkClick r:id="rId4" tooltip="Христианская церковь"/>
              </a:rPr>
              <a:t>христианской церкви</a:t>
            </a:r>
            <a:r>
              <a:rPr lang="ru-RU" sz="1400" dirty="0" smtClean="0">
                <a:latin typeface="Times New Roman" pitchFamily="18" charset="0"/>
                <a:cs typeface="Times New Roman" pitchFamily="18" charset="0"/>
              </a:rPr>
              <a:t> для разрешения вопросов и дел вероучения, религиозной нравственной жизни, устройства, управления и дисциплины вероисповедания христианского общества. Различают:</a:t>
            </a:r>
          </a:p>
          <a:p>
            <a:r>
              <a:rPr lang="ru-RU" sz="1400" dirty="0" smtClean="0">
                <a:latin typeface="Times New Roman" pitchFamily="18" charset="0"/>
                <a:cs typeface="Times New Roman" pitchFamily="18" charset="0"/>
                <a:hlinkClick r:id="rId5" tooltip="Вселенские соборы"/>
              </a:rPr>
              <a:t>Вселенские соборы</a:t>
            </a:r>
            <a:r>
              <a:rPr lang="ru-RU" sz="1400" dirty="0" smtClean="0">
                <a:latin typeface="Times New Roman" pitchFamily="18" charset="0"/>
                <a:cs typeface="Times New Roman" pitchFamily="18" charset="0"/>
              </a:rPr>
              <a:t> — собрания представителей всех поместных самостоятельных церквей; верховный авторитет по вопросам вероучения и церковного устройства.</a:t>
            </a:r>
          </a:p>
          <a:p>
            <a:r>
              <a:rPr lang="ru-RU" sz="1400" dirty="0" smtClean="0">
                <a:latin typeface="Times New Roman" pitchFamily="18" charset="0"/>
                <a:cs typeface="Times New Roman" pitchFamily="18" charset="0"/>
                <a:hlinkClick r:id="rId6" tooltip="Поместный собор"/>
              </a:rPr>
              <a:t>Поместные соборы</a:t>
            </a:r>
            <a:r>
              <a:rPr lang="ru-RU" sz="1400" dirty="0" smtClean="0">
                <a:latin typeface="Times New Roman" pitchFamily="18" charset="0"/>
                <a:cs typeface="Times New Roman" pitchFamily="18" charset="0"/>
              </a:rPr>
              <a:t> — (иногда называемые «частными») собрания епископов и других иерархов местной церкви или определенной ее области.</a:t>
            </a:r>
            <a:r>
              <a:rPr lang="ru-RU" sz="1400" dirty="0" smtClean="0"/>
              <a:t> </a:t>
            </a:r>
          </a:p>
          <a:p>
            <a:r>
              <a:rPr lang="ru-RU" sz="1400" dirty="0" smtClean="0"/>
              <a:t>Термин «синод» в </a:t>
            </a:r>
            <a:r>
              <a:rPr lang="ru-RU" sz="1400" dirty="0" smtClean="0">
                <a:hlinkClick r:id="rId7" tooltip="Русский язык"/>
              </a:rPr>
              <a:t>русском языке</a:t>
            </a:r>
            <a:r>
              <a:rPr lang="ru-RU" sz="1400" dirty="0" smtClean="0"/>
              <a:t> обычно относится к постоянному собранию старших (иногда всех) епископов, управляющих той или иной </a:t>
            </a:r>
            <a:r>
              <a:rPr lang="ru-RU" sz="1400" dirty="0" smtClean="0">
                <a:hlinkClick r:id="rId8" tooltip="Поместная церковь"/>
              </a:rPr>
              <a:t>поместной</a:t>
            </a:r>
            <a:r>
              <a:rPr lang="ru-RU" sz="1400" dirty="0" smtClean="0"/>
              <a:t> </a:t>
            </a:r>
            <a:r>
              <a:rPr lang="ru-RU" sz="1400" dirty="0" smtClean="0">
                <a:hlinkClick r:id="rId9" tooltip="Православие"/>
              </a:rPr>
              <a:t>православной Церковью</a:t>
            </a:r>
            <a:r>
              <a:rPr lang="ru-RU" sz="1400" dirty="0" smtClean="0"/>
              <a:t>. </a:t>
            </a:r>
          </a:p>
          <a:p>
            <a:r>
              <a:rPr lang="ru-RU" sz="1400" dirty="0" smtClean="0"/>
              <a:t>В Русской Церкви первым постоянно действующим синодом был </a:t>
            </a:r>
            <a:r>
              <a:rPr lang="ru-RU" sz="1400" dirty="0" smtClean="0">
                <a:hlinkClick r:id="rId10" tooltip="Священный синод"/>
              </a:rPr>
              <a:t>Святейший Правительствующий Синод</a:t>
            </a:r>
            <a:r>
              <a:rPr lang="ru-RU" sz="1400" dirty="0" smtClean="0"/>
              <a:t>, учреждённый </a:t>
            </a:r>
            <a:r>
              <a:rPr lang="ru-RU" sz="1400" dirty="0" smtClean="0">
                <a:hlinkClick r:id="rId11" tooltip="Пётр I"/>
              </a:rPr>
              <a:t>Петром I</a:t>
            </a:r>
            <a:r>
              <a:rPr lang="ru-RU" sz="1400" dirty="0" smtClean="0"/>
              <a:t> как государственный орган церковного управления. В конце </a:t>
            </a:r>
            <a:r>
              <a:rPr lang="ru-RU" sz="1400" dirty="0" smtClean="0">
                <a:hlinkClick r:id="rId12" tooltip="1917 год"/>
              </a:rPr>
              <a:t>1917 года</a:t>
            </a:r>
            <a:r>
              <a:rPr lang="ru-RU" sz="1400" dirty="0" smtClean="0"/>
              <a:t> Всероссийский Поместный Собор учредил </a:t>
            </a:r>
            <a:r>
              <a:rPr lang="ru-RU" sz="1400" dirty="0" smtClean="0">
                <a:hlinkClick r:id="rId13" tooltip="Священный синод"/>
              </a:rPr>
              <a:t>Священный Синод</a:t>
            </a:r>
            <a:r>
              <a:rPr lang="ru-RU" sz="1400" dirty="0" smtClean="0"/>
              <a:t>, который продолжает оставаться высшим органом управления в РПЦ в </a:t>
            </a:r>
            <a:r>
              <a:rPr lang="ru-RU" sz="1400" dirty="0" err="1" smtClean="0"/>
              <a:t>межсоборный</a:t>
            </a:r>
            <a:r>
              <a:rPr lang="ru-RU" sz="1400" dirty="0" smtClean="0"/>
              <a:t> период (с </a:t>
            </a:r>
            <a:r>
              <a:rPr lang="ru-RU" sz="1400" dirty="0" smtClean="0">
                <a:hlinkClick r:id="rId14" tooltip="2000 год"/>
              </a:rPr>
              <a:t>2000 года</a:t>
            </a:r>
            <a:r>
              <a:rPr lang="ru-RU" sz="1400" dirty="0" smtClean="0"/>
              <a:t> в период между </a:t>
            </a:r>
            <a:r>
              <a:rPr lang="ru-RU" sz="1400" dirty="0" smtClean="0">
                <a:hlinkClick r:id="rId15" tooltip="Архиерейский собор"/>
              </a:rPr>
              <a:t>Архиерейскими Соборами</a:t>
            </a:r>
            <a:r>
              <a:rPr lang="ru-RU" sz="1400" dirty="0" smtClean="0"/>
              <a:t>).</a:t>
            </a:r>
            <a:endParaRPr lang="ru-RU" sz="1400" dirty="0">
              <a:latin typeface="Times New Roman" pitchFamily="18" charset="0"/>
              <a:cs typeface="Times New Roman" pitchFamily="18" charset="0"/>
            </a:endParaRPr>
          </a:p>
        </p:txBody>
      </p:sp>
      <p:sp>
        <p:nvSpPr>
          <p:cNvPr id="4" name="Прямоугольник 3"/>
          <p:cNvSpPr/>
          <p:nvPr/>
        </p:nvSpPr>
        <p:spPr>
          <a:xfrm>
            <a:off x="0" y="3143248"/>
            <a:ext cx="9144000" cy="289310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ru-RU" sz="1400" b="1" dirty="0" smtClean="0">
                <a:solidFill>
                  <a:schemeClr val="dk1"/>
                </a:solidFill>
                <a:latin typeface="Times New Roman" pitchFamily="18" charset="0"/>
                <a:cs typeface="Times New Roman" pitchFamily="18" charset="0"/>
              </a:rPr>
              <a:t>Верховный тайный совет </a:t>
            </a:r>
            <a:r>
              <a:rPr lang="ru-RU" sz="1400" dirty="0" smtClean="0">
                <a:solidFill>
                  <a:schemeClr val="dk1"/>
                </a:solidFill>
                <a:latin typeface="Times New Roman" pitchFamily="18" charset="0"/>
                <a:cs typeface="Times New Roman" pitchFamily="18" charset="0"/>
              </a:rPr>
              <a:t>— высшее совещательное государственное учреждение России в 1726-30 (7-8 человек). Создан Екатериной I как совещательный орган, фактически решал важнейшие государственные вопросы.</a:t>
            </a:r>
          </a:p>
          <a:p>
            <a:r>
              <a:rPr lang="ru-RU" sz="1400" dirty="0" smtClean="0">
                <a:solidFill>
                  <a:schemeClr val="dk1"/>
                </a:solidFill>
                <a:latin typeface="Times New Roman" pitchFamily="18" charset="0"/>
                <a:cs typeface="Times New Roman" pitchFamily="18" charset="0"/>
              </a:rPr>
              <a:t>Вступление на престол </a:t>
            </a:r>
            <a:r>
              <a:rPr lang="ru-RU" sz="1400" dirty="0" smtClean="0">
                <a:solidFill>
                  <a:schemeClr val="dk1"/>
                </a:solidFill>
                <a:latin typeface="Times New Roman" pitchFamily="18" charset="0"/>
                <a:cs typeface="Times New Roman" pitchFamily="18" charset="0"/>
                <a:hlinkClick r:id="rId16" tooltip="Екатерина I"/>
              </a:rPr>
              <a:t>Екатерины I</a:t>
            </a:r>
            <a:r>
              <a:rPr lang="ru-RU" sz="1400" dirty="0" smtClean="0">
                <a:solidFill>
                  <a:schemeClr val="dk1"/>
                </a:solidFill>
                <a:latin typeface="Times New Roman" pitchFamily="18" charset="0"/>
                <a:cs typeface="Times New Roman" pitchFamily="18" charset="0"/>
              </a:rPr>
              <a:t> по смерти </a:t>
            </a:r>
            <a:r>
              <a:rPr lang="ru-RU" sz="1400" dirty="0" smtClean="0">
                <a:solidFill>
                  <a:schemeClr val="dk1"/>
                </a:solidFill>
                <a:latin typeface="Times New Roman" pitchFamily="18" charset="0"/>
                <a:cs typeface="Times New Roman" pitchFamily="18" charset="0"/>
                <a:hlinkClick r:id="rId11" tooltip="Пётр I"/>
              </a:rPr>
              <a:t>Петра I</a:t>
            </a:r>
            <a:r>
              <a:rPr lang="ru-RU" sz="1400" dirty="0" smtClean="0">
                <a:solidFill>
                  <a:schemeClr val="dk1"/>
                </a:solidFill>
                <a:latin typeface="Times New Roman" pitchFamily="18" charset="0"/>
                <a:cs typeface="Times New Roman" pitchFamily="18" charset="0"/>
              </a:rPr>
              <a:t> вызвало необходимость такого учреждения, которое могло бы разъяснять положение дел императрице и руководить направлением деятельности правительства, к чему Екатерина не чувствовала себя способной. Таким учреждением стал Верховный Тайный Совет.</a:t>
            </a:r>
          </a:p>
          <a:p>
            <a:r>
              <a:rPr lang="ru-RU" sz="1400" dirty="0" smtClean="0">
                <a:solidFill>
                  <a:schemeClr val="dk1"/>
                </a:solidFill>
                <a:latin typeface="Times New Roman" pitchFamily="18" charset="0"/>
                <a:cs typeface="Times New Roman" pitchFamily="18" charset="0"/>
              </a:rPr>
              <a:t>Указ об учреждении Совета издан в феврале </a:t>
            </a:r>
            <a:r>
              <a:rPr lang="ru-RU" sz="1400" dirty="0" smtClean="0">
                <a:solidFill>
                  <a:schemeClr val="dk1"/>
                </a:solidFill>
                <a:latin typeface="Times New Roman" pitchFamily="18" charset="0"/>
                <a:cs typeface="Times New Roman" pitchFamily="18" charset="0"/>
                <a:hlinkClick r:id="rId17" tooltip="1726"/>
              </a:rPr>
              <a:t>1726</a:t>
            </a:r>
            <a:r>
              <a:rPr lang="ru-RU" sz="1400" dirty="0" smtClean="0">
                <a:solidFill>
                  <a:schemeClr val="dk1"/>
                </a:solidFill>
                <a:latin typeface="Times New Roman" pitchFamily="18" charset="0"/>
                <a:cs typeface="Times New Roman" pitchFamily="18" charset="0"/>
              </a:rPr>
              <a:t>. Членами его были назначены генерал-фельдмаршал светлейший князь </a:t>
            </a:r>
            <a:r>
              <a:rPr lang="ru-RU" sz="1400" dirty="0" smtClean="0">
                <a:solidFill>
                  <a:schemeClr val="dk1"/>
                </a:solidFill>
                <a:latin typeface="Times New Roman" pitchFamily="18" charset="0"/>
                <a:cs typeface="Times New Roman" pitchFamily="18" charset="0"/>
                <a:hlinkClick r:id="rId18" tooltip="Меншиков, Александр Данилович"/>
              </a:rPr>
              <a:t>Меншиков</a:t>
            </a:r>
            <a:r>
              <a:rPr lang="ru-RU" sz="1400" dirty="0" smtClean="0">
                <a:solidFill>
                  <a:schemeClr val="dk1"/>
                </a:solidFill>
                <a:latin typeface="Times New Roman" pitchFamily="18" charset="0"/>
                <a:cs typeface="Times New Roman" pitchFamily="18" charset="0"/>
              </a:rPr>
              <a:t>, генерал-адмирал граф </a:t>
            </a:r>
            <a:r>
              <a:rPr lang="ru-RU" sz="1400" dirty="0" smtClean="0">
                <a:solidFill>
                  <a:schemeClr val="dk1"/>
                </a:solidFill>
                <a:latin typeface="Times New Roman" pitchFamily="18" charset="0"/>
                <a:cs typeface="Times New Roman" pitchFamily="18" charset="0"/>
                <a:hlinkClick r:id="rId19" tooltip="Апраксин, Фёдор Матвеевич"/>
              </a:rPr>
              <a:t>Апраксин</a:t>
            </a:r>
            <a:r>
              <a:rPr lang="ru-RU" sz="1400" dirty="0" smtClean="0">
                <a:solidFill>
                  <a:schemeClr val="dk1"/>
                </a:solidFill>
                <a:latin typeface="Times New Roman" pitchFamily="18" charset="0"/>
                <a:cs typeface="Times New Roman" pitchFamily="18" charset="0"/>
              </a:rPr>
              <a:t>, государственный канцлер граф </a:t>
            </a:r>
            <a:r>
              <a:rPr lang="ru-RU" sz="1400" dirty="0" smtClean="0">
                <a:solidFill>
                  <a:schemeClr val="dk1"/>
                </a:solidFill>
                <a:latin typeface="Times New Roman" pitchFamily="18" charset="0"/>
                <a:cs typeface="Times New Roman" pitchFamily="18" charset="0"/>
                <a:hlinkClick r:id="rId20" tooltip="Головкин"/>
              </a:rPr>
              <a:t>Головкин</a:t>
            </a:r>
            <a:r>
              <a:rPr lang="ru-RU" sz="1400" dirty="0" smtClean="0">
                <a:solidFill>
                  <a:schemeClr val="dk1"/>
                </a:solidFill>
                <a:latin typeface="Times New Roman" pitchFamily="18" charset="0"/>
                <a:cs typeface="Times New Roman" pitchFamily="18" charset="0"/>
              </a:rPr>
              <a:t>, граф </a:t>
            </a:r>
            <a:r>
              <a:rPr lang="ru-RU" sz="1400" dirty="0" smtClean="0">
                <a:solidFill>
                  <a:schemeClr val="dk1"/>
                </a:solidFill>
                <a:latin typeface="Times New Roman" pitchFamily="18" charset="0"/>
                <a:cs typeface="Times New Roman" pitchFamily="18" charset="0"/>
                <a:hlinkClick r:id="rId21" tooltip="Толстой, Пётр Андреевич"/>
              </a:rPr>
              <a:t>Толстой</a:t>
            </a:r>
            <a:r>
              <a:rPr lang="ru-RU" sz="1400" dirty="0" smtClean="0">
                <a:solidFill>
                  <a:schemeClr val="dk1"/>
                </a:solidFill>
                <a:latin typeface="Times New Roman" pitchFamily="18" charset="0"/>
                <a:cs typeface="Times New Roman" pitchFamily="18" charset="0"/>
              </a:rPr>
              <a:t>, князь </a:t>
            </a:r>
            <a:r>
              <a:rPr lang="ru-RU" sz="1400" dirty="0" err="1" smtClean="0">
                <a:solidFill>
                  <a:schemeClr val="dk1"/>
                </a:solidFill>
                <a:latin typeface="Times New Roman" pitchFamily="18" charset="0"/>
                <a:cs typeface="Times New Roman" pitchFamily="18" charset="0"/>
                <a:hlinkClick r:id="rId22" tooltip="Голицын, Дмитрий Михайлович"/>
              </a:rPr>
              <a:t>Димитрий</a:t>
            </a:r>
            <a:r>
              <a:rPr lang="ru-RU" sz="1400" dirty="0" smtClean="0">
                <a:solidFill>
                  <a:schemeClr val="dk1"/>
                </a:solidFill>
                <a:latin typeface="Times New Roman" pitchFamily="18" charset="0"/>
                <a:cs typeface="Times New Roman" pitchFamily="18" charset="0"/>
                <a:hlinkClick r:id="rId22" tooltip="Голицын, Дмитрий Михайлович"/>
              </a:rPr>
              <a:t> Голицын</a:t>
            </a:r>
            <a:r>
              <a:rPr lang="ru-RU" sz="1400" dirty="0" smtClean="0">
                <a:solidFill>
                  <a:schemeClr val="dk1"/>
                </a:solidFill>
                <a:latin typeface="Times New Roman" pitchFamily="18" charset="0"/>
                <a:cs typeface="Times New Roman" pitchFamily="18" charset="0"/>
              </a:rPr>
              <a:t> и барон </a:t>
            </a:r>
            <a:r>
              <a:rPr lang="ru-RU" sz="1400" dirty="0" smtClean="0">
                <a:solidFill>
                  <a:schemeClr val="dk1"/>
                </a:solidFill>
                <a:latin typeface="Times New Roman" pitchFamily="18" charset="0"/>
                <a:cs typeface="Times New Roman" pitchFamily="18" charset="0"/>
                <a:hlinkClick r:id="rId23" tooltip="Остерман"/>
              </a:rPr>
              <a:t>Остерман</a:t>
            </a:r>
            <a:r>
              <a:rPr lang="ru-RU" sz="1400" dirty="0" smtClean="0">
                <a:solidFill>
                  <a:schemeClr val="dk1"/>
                </a:solidFill>
                <a:latin typeface="Times New Roman" pitchFamily="18" charset="0"/>
                <a:cs typeface="Times New Roman" pitchFamily="18" charset="0"/>
              </a:rPr>
              <a:t>. Через месяц, в число членов Верховного Тайного Совета был включен зять императрицы, герцог </a:t>
            </a:r>
            <a:r>
              <a:rPr lang="ru-RU" sz="1400" dirty="0" err="1" smtClean="0">
                <a:solidFill>
                  <a:schemeClr val="dk1"/>
                </a:solidFill>
                <a:latin typeface="Times New Roman" pitchFamily="18" charset="0"/>
                <a:cs typeface="Times New Roman" pitchFamily="18" charset="0"/>
              </a:rPr>
              <a:t>Голштинский</a:t>
            </a:r>
            <a:r>
              <a:rPr lang="ru-RU" sz="1400" dirty="0" smtClean="0">
                <a:solidFill>
                  <a:schemeClr val="dk1"/>
                </a:solidFill>
                <a:latin typeface="Times New Roman" pitchFamily="18" charset="0"/>
                <a:cs typeface="Times New Roman" pitchFamily="18" charset="0"/>
              </a:rPr>
              <a:t>, на радение которого, как официально заявлено императрицей, «мы вполне положиться можем». Таким образом, Верховный Тайный Совет первоначально был составлен почти исключительно из птенцов гнезда Петрова; но уже при Екатерине I один из них, граф Толстой, был вытеснен Меньшиковым; при </a:t>
            </a:r>
            <a:r>
              <a:rPr lang="ru-RU" sz="1400" dirty="0" smtClean="0">
                <a:solidFill>
                  <a:schemeClr val="dk1"/>
                </a:solidFill>
                <a:latin typeface="Times New Roman" pitchFamily="18" charset="0"/>
                <a:cs typeface="Times New Roman" pitchFamily="18" charset="0"/>
                <a:hlinkClick r:id="rId24" tooltip="Пётр II"/>
              </a:rPr>
              <a:t>Петре II</a:t>
            </a:r>
            <a:r>
              <a:rPr lang="ru-RU" sz="1400" dirty="0" smtClean="0">
                <a:solidFill>
                  <a:schemeClr val="dk1"/>
                </a:solidFill>
                <a:latin typeface="Times New Roman" pitchFamily="18" charset="0"/>
                <a:cs typeface="Times New Roman" pitchFamily="18" charset="0"/>
              </a:rPr>
              <a:t> сам Меньшиков очутился в ссылке; граф Апраксин умер; герцог </a:t>
            </a:r>
            <a:r>
              <a:rPr lang="ru-RU" sz="1400" dirty="0" err="1" smtClean="0">
                <a:solidFill>
                  <a:schemeClr val="dk1"/>
                </a:solidFill>
                <a:latin typeface="Times New Roman" pitchFamily="18" charset="0"/>
                <a:cs typeface="Times New Roman" pitchFamily="18" charset="0"/>
              </a:rPr>
              <a:t>Голштинский</a:t>
            </a:r>
            <a:r>
              <a:rPr lang="ru-RU" sz="1400" dirty="0" smtClean="0">
                <a:solidFill>
                  <a:schemeClr val="dk1"/>
                </a:solidFill>
                <a:latin typeface="Times New Roman" pitchFamily="18" charset="0"/>
                <a:cs typeface="Times New Roman" pitchFamily="18" charset="0"/>
              </a:rPr>
              <a:t> давно перестал бывать в совете; из первоначальных членов Совета остались трое — Голицын, Головкин и Остерман.</a:t>
            </a:r>
          </a:p>
        </p:txBody>
      </p:sp>
      <p:sp>
        <p:nvSpPr>
          <p:cNvPr id="5" name="Управляющая кнопка: назад 4">
            <a:hlinkClick r:id="" action="ppaction://hlinkshowjump?jump=previousslide" highlightClick="1"/>
          </p:cNvPr>
          <p:cNvSpPr/>
          <p:nvPr/>
        </p:nvSpPr>
        <p:spPr>
          <a:xfrm>
            <a:off x="8429652" y="6357958"/>
            <a:ext cx="714348" cy="357190"/>
          </a:xfrm>
          <a:prstGeom prst="actionButtonBackPrevious">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0" y="0"/>
            <a:ext cx="9144000" cy="116955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ru-RU" sz="1400" b="1" dirty="0" smtClean="0">
                <a:latin typeface="Times New Roman" pitchFamily="18" charset="0"/>
                <a:cs typeface="Times New Roman" pitchFamily="18" charset="0"/>
              </a:rPr>
              <a:t>Анна Иоановна </a:t>
            </a:r>
            <a:r>
              <a:rPr lang="ru-RU" sz="1400" dirty="0" smtClean="0">
                <a:latin typeface="Times New Roman" pitchFamily="18" charset="0"/>
                <a:cs typeface="Times New Roman" pitchFamily="18" charset="0"/>
              </a:rPr>
              <a:t>Вместо упраздненного Верховного тайного совета «для лучшего и порядочнейшего отправления всех государственных дел» был учрежден Кабинет министров из трех лиц: А.И.Остермана, графа Г.И.Головкина и князя А.М.Черкасского. Первоначально Кабинет имел более узкую компетенцию, чем Верховный тайный совет. С ноября 1735 г. он получил широкие полномочия и законодательные права. Подпись трех членов Кабинета отныне приравнивалась к подписи императрицы.</a:t>
            </a:r>
            <a:endParaRPr lang="ru-RU" sz="1400" dirty="0">
              <a:latin typeface="Times New Roman" pitchFamily="18" charset="0"/>
              <a:cs typeface="Times New Roman" pitchFamily="18" charset="0"/>
            </a:endParaRPr>
          </a:p>
        </p:txBody>
      </p:sp>
      <p:sp>
        <p:nvSpPr>
          <p:cNvPr id="6" name="Управляющая кнопка: назад 5">
            <a:hlinkClick r:id="rId2" action="ppaction://hlinksldjump" highlightClick="1"/>
          </p:cNvPr>
          <p:cNvSpPr/>
          <p:nvPr/>
        </p:nvSpPr>
        <p:spPr>
          <a:xfrm>
            <a:off x="8429652" y="6572272"/>
            <a:ext cx="714348" cy="285728"/>
          </a:xfrm>
          <a:prstGeom prst="actionButtonBackPrevious">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ru-RU"/>
          </a:p>
        </p:txBody>
      </p:sp>
      <p:sp>
        <p:nvSpPr>
          <p:cNvPr id="7" name="Прямоугольник 6"/>
          <p:cNvSpPr/>
          <p:nvPr/>
        </p:nvSpPr>
        <p:spPr>
          <a:xfrm>
            <a:off x="0" y="1357298"/>
            <a:ext cx="9144000" cy="181588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ru-RU" sz="1400" b="1" dirty="0" smtClean="0">
                <a:solidFill>
                  <a:schemeClr val="dk1"/>
                </a:solidFill>
                <a:latin typeface="Times New Roman" pitchFamily="18" charset="0"/>
                <a:cs typeface="Times New Roman" pitchFamily="18" charset="0"/>
              </a:rPr>
              <a:t>Государственный совет </a:t>
            </a:r>
            <a:r>
              <a:rPr lang="ru-RU" sz="1400" dirty="0" smtClean="0">
                <a:solidFill>
                  <a:schemeClr val="dk1"/>
                </a:solidFill>
                <a:latin typeface="Times New Roman" pitchFamily="18" charset="0"/>
                <a:cs typeface="Times New Roman" pitchFamily="18" charset="0"/>
              </a:rPr>
              <a:t>— высший законосовещательный орган </a:t>
            </a:r>
            <a:r>
              <a:rPr lang="ru-RU" sz="1400" dirty="0" smtClean="0">
                <a:solidFill>
                  <a:schemeClr val="dk1"/>
                </a:solidFill>
                <a:latin typeface="Times New Roman" pitchFamily="18" charset="0"/>
                <a:cs typeface="Times New Roman" pitchFamily="18" charset="0"/>
                <a:hlinkClick r:id="rId3" tooltip="Российская империя"/>
              </a:rPr>
              <a:t>Российской империи</a:t>
            </a:r>
            <a:r>
              <a:rPr lang="ru-RU" sz="1400" dirty="0" smtClean="0">
                <a:solidFill>
                  <a:schemeClr val="dk1"/>
                </a:solidFill>
                <a:latin typeface="Times New Roman" pitchFamily="18" charset="0"/>
                <a:cs typeface="Times New Roman" pitchFamily="18" charset="0"/>
              </a:rPr>
              <a:t> в </a:t>
            </a:r>
            <a:r>
              <a:rPr lang="ru-RU" sz="1400" dirty="0" smtClean="0">
                <a:solidFill>
                  <a:schemeClr val="dk1"/>
                </a:solidFill>
                <a:latin typeface="Times New Roman" pitchFamily="18" charset="0"/>
                <a:cs typeface="Times New Roman" pitchFamily="18" charset="0"/>
                <a:hlinkClick r:id="rId4" tooltip="1810"/>
              </a:rPr>
              <a:t>1810</a:t>
            </a:r>
            <a:r>
              <a:rPr lang="ru-RU" sz="1400" dirty="0" smtClean="0">
                <a:solidFill>
                  <a:schemeClr val="dk1"/>
                </a:solidFill>
                <a:latin typeface="Times New Roman" pitchFamily="18" charset="0"/>
                <a:cs typeface="Times New Roman" pitchFamily="18" charset="0"/>
              </a:rPr>
              <a:t>—</a:t>
            </a:r>
            <a:r>
              <a:rPr lang="ru-RU" sz="1400" dirty="0" smtClean="0">
                <a:solidFill>
                  <a:schemeClr val="dk1"/>
                </a:solidFill>
                <a:latin typeface="Times New Roman" pitchFamily="18" charset="0"/>
                <a:cs typeface="Times New Roman" pitchFamily="18" charset="0"/>
                <a:hlinkClick r:id="rId5" tooltip="1906 год"/>
              </a:rPr>
              <a:t>1906 годах</a:t>
            </a:r>
            <a:r>
              <a:rPr lang="ru-RU" sz="1400" dirty="0" smtClean="0">
                <a:solidFill>
                  <a:schemeClr val="dk1"/>
                </a:solidFill>
                <a:latin typeface="Times New Roman" pitchFamily="18" charset="0"/>
                <a:cs typeface="Times New Roman" pitchFamily="18" charset="0"/>
              </a:rPr>
              <a:t> и верхняя палата законодательного учреждения </a:t>
            </a:r>
            <a:r>
              <a:rPr lang="ru-RU" sz="1400" dirty="0" smtClean="0">
                <a:solidFill>
                  <a:schemeClr val="dk1"/>
                </a:solidFill>
                <a:latin typeface="Times New Roman" pitchFamily="18" charset="0"/>
                <a:cs typeface="Times New Roman" pitchFamily="18" charset="0"/>
                <a:hlinkClick r:id="rId3" tooltip="Российская империя"/>
              </a:rPr>
              <a:t>Российской империи</a:t>
            </a:r>
            <a:r>
              <a:rPr lang="ru-RU" sz="1400" dirty="0" smtClean="0">
                <a:solidFill>
                  <a:schemeClr val="dk1"/>
                </a:solidFill>
                <a:latin typeface="Times New Roman" pitchFamily="18" charset="0"/>
                <a:cs typeface="Times New Roman" pitchFamily="18" charset="0"/>
              </a:rPr>
              <a:t> в </a:t>
            </a:r>
            <a:r>
              <a:rPr lang="ru-RU" sz="1400" dirty="0" smtClean="0">
                <a:solidFill>
                  <a:schemeClr val="dk1"/>
                </a:solidFill>
                <a:latin typeface="Times New Roman" pitchFamily="18" charset="0"/>
                <a:cs typeface="Times New Roman" pitchFamily="18" charset="0"/>
                <a:hlinkClick r:id="rId6" tooltip="1906"/>
              </a:rPr>
              <a:t>1906</a:t>
            </a:r>
            <a:r>
              <a:rPr lang="ru-RU" sz="1400" dirty="0" smtClean="0">
                <a:solidFill>
                  <a:schemeClr val="dk1"/>
                </a:solidFill>
                <a:latin typeface="Times New Roman" pitchFamily="18" charset="0"/>
                <a:cs typeface="Times New Roman" pitchFamily="18" charset="0"/>
              </a:rPr>
              <a:t>—</a:t>
            </a:r>
            <a:r>
              <a:rPr lang="ru-RU" sz="1400" dirty="0" smtClean="0">
                <a:solidFill>
                  <a:schemeClr val="dk1"/>
                </a:solidFill>
                <a:latin typeface="Times New Roman" pitchFamily="18" charset="0"/>
                <a:cs typeface="Times New Roman" pitchFamily="18" charset="0"/>
                <a:hlinkClick r:id="rId7" tooltip="1917 год"/>
              </a:rPr>
              <a:t>1917 годах</a:t>
            </a:r>
            <a:r>
              <a:rPr lang="ru-RU" sz="1400" dirty="0" smtClean="0">
                <a:solidFill>
                  <a:schemeClr val="dk1"/>
                </a:solidFill>
                <a:latin typeface="Times New Roman" pitchFamily="18" charset="0"/>
                <a:cs typeface="Times New Roman" pitchFamily="18" charset="0"/>
              </a:rPr>
              <a:t>.</a:t>
            </a:r>
            <a:r>
              <a:rPr lang="ru-RU" sz="1400" dirty="0" smtClean="0"/>
              <a:t> </a:t>
            </a:r>
          </a:p>
          <a:p>
            <a:r>
              <a:rPr lang="ru-RU" sz="1400" dirty="0" smtClean="0"/>
              <a:t>О создании Государственного совета было объявлено манифестом «Образование Государственного совета» императора </a:t>
            </a:r>
            <a:r>
              <a:rPr lang="ru-RU" sz="1400" dirty="0" smtClean="0">
                <a:hlinkClick r:id="rId8" tooltip="Александр I"/>
              </a:rPr>
              <a:t>Александра I</a:t>
            </a:r>
            <a:r>
              <a:rPr lang="ru-RU" sz="1400" dirty="0" smtClean="0"/>
              <a:t>, изданным </a:t>
            </a:r>
            <a:r>
              <a:rPr lang="ru-RU" sz="1400" dirty="0" smtClean="0">
                <a:hlinkClick r:id="rId9" tooltip="13 января"/>
              </a:rPr>
              <a:t>1 (13) января</a:t>
            </a:r>
            <a:r>
              <a:rPr lang="ru-RU" sz="1400" dirty="0" smtClean="0"/>
              <a:t> </a:t>
            </a:r>
            <a:r>
              <a:rPr lang="ru-RU" sz="1400" dirty="0" smtClean="0">
                <a:hlinkClick r:id="rId10" tooltip="1810 год"/>
              </a:rPr>
              <a:t>1810 года</a:t>
            </a:r>
            <a:r>
              <a:rPr lang="ru-RU" sz="1400" dirty="0" smtClean="0"/>
              <a:t>. Предшественником Госсовета был </a:t>
            </a:r>
            <a:r>
              <a:rPr lang="ru-RU" sz="1400" dirty="0" smtClean="0">
                <a:hlinkClick r:id="rId11" tooltip="Непременный совет"/>
              </a:rPr>
              <a:t>Непременный совет</a:t>
            </a:r>
            <a:r>
              <a:rPr lang="ru-RU" sz="1400" dirty="0" smtClean="0"/>
              <a:t>, учреждённый 30 марта (</a:t>
            </a:r>
            <a:r>
              <a:rPr lang="ru-RU" sz="1400" dirty="0" smtClean="0">
                <a:hlinkClick r:id="rId12" tooltip="11 апреля"/>
              </a:rPr>
              <a:t>11 апреля</a:t>
            </a:r>
            <a:r>
              <a:rPr lang="ru-RU" sz="1400" dirty="0" smtClean="0"/>
              <a:t>) </a:t>
            </a:r>
            <a:r>
              <a:rPr lang="ru-RU" sz="1400" dirty="0" smtClean="0">
                <a:hlinkClick r:id="rId13" tooltip="1801 год"/>
              </a:rPr>
              <a:t>1801 года</a:t>
            </a:r>
            <a:r>
              <a:rPr lang="ru-RU" sz="1400" dirty="0" smtClean="0"/>
              <a:t>, который неофициально также именовался Государственным советом, поэтому дату основания последнего иногда относят к 1801 году. Образование Государственного совета было одним из элементов программы преобразования системы власти в России, разработанной </a:t>
            </a:r>
            <a:r>
              <a:rPr lang="ru-RU" sz="1400" dirty="0" smtClean="0">
                <a:hlinkClick r:id="rId14" tooltip="Сперанский, Михаил Михайлович"/>
              </a:rPr>
              <a:t>М. М. Сперанским</a:t>
            </a:r>
            <a:r>
              <a:rPr lang="ru-RU" sz="1400" dirty="0" smtClean="0"/>
              <a:t>. Цели его создания были подробно раскрыты в записке Сперанского «О необходимости учреждения Государственного совета».</a:t>
            </a:r>
            <a:endParaRPr lang="ru-RU" sz="1400" dirty="0" smtClean="0">
              <a:solidFill>
                <a:schemeClr val="dk1"/>
              </a:solidFill>
              <a:latin typeface="Times New Roman" pitchFamily="18" charset="0"/>
              <a:cs typeface="Times New Roman" pitchFamily="18" charset="0"/>
            </a:endParaRPr>
          </a:p>
        </p:txBody>
      </p:sp>
      <p:sp>
        <p:nvSpPr>
          <p:cNvPr id="8" name="Прямоугольник 7"/>
          <p:cNvSpPr/>
          <p:nvPr/>
        </p:nvSpPr>
        <p:spPr>
          <a:xfrm>
            <a:off x="0" y="3286124"/>
            <a:ext cx="9144000" cy="738664"/>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ru-RU" sz="1400" b="1" dirty="0" smtClean="0">
                <a:solidFill>
                  <a:schemeClr val="dk1"/>
                </a:solidFill>
                <a:latin typeface="Times New Roman" pitchFamily="18" charset="0"/>
                <a:cs typeface="Times New Roman" pitchFamily="18" charset="0"/>
              </a:rPr>
              <a:t>ГЛАВНЫЙ МАГИСТРАТ </a:t>
            </a:r>
            <a:r>
              <a:rPr lang="ru-RU" sz="1400" dirty="0" smtClean="0">
                <a:solidFill>
                  <a:schemeClr val="dk1"/>
                </a:solidFill>
                <a:latin typeface="Times New Roman" pitchFamily="18" charset="0"/>
                <a:cs typeface="Times New Roman" pitchFamily="18" charset="0"/>
              </a:rPr>
              <a:t>- центральное государственное </a:t>
            </a:r>
            <a:r>
              <a:rPr lang="ru-RU" sz="1400" dirty="0" smtClean="0">
                <a:solidFill>
                  <a:schemeClr val="dk1"/>
                </a:solidFill>
                <a:latin typeface="Times New Roman" pitchFamily="18" charset="0"/>
                <a:cs typeface="Times New Roman" pitchFamily="18" charset="0"/>
                <a:hlinkClick r:id="rId15"/>
              </a:rPr>
              <a:t>учреждение</a:t>
            </a:r>
            <a:r>
              <a:rPr lang="ru-RU" sz="1400" dirty="0" smtClean="0">
                <a:solidFill>
                  <a:schemeClr val="dk1"/>
                </a:solidFill>
                <a:latin typeface="Times New Roman" pitchFamily="18" charset="0"/>
                <a:cs typeface="Times New Roman" pitchFamily="18" charset="0"/>
              </a:rPr>
              <a:t> на правах коллегии, созданное в 1720 г. в Санкт-Петербурге; координировал работу всех магистратов и являлся для них судебной апелляционной инстанцией. Был упразднен в 1727 г. Верховным тайным советом, в 1743 г. - восстановлен. Окончательно ликвидирован в 1782 г.</a:t>
            </a:r>
          </a:p>
        </p:txBody>
      </p:sp>
      <p:sp>
        <p:nvSpPr>
          <p:cNvPr id="9" name="Прямоугольник 8"/>
          <p:cNvSpPr/>
          <p:nvPr/>
        </p:nvSpPr>
        <p:spPr>
          <a:xfrm>
            <a:off x="0" y="4214818"/>
            <a:ext cx="9144000" cy="1661993"/>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ru-RU" sz="1400" b="1" dirty="0" smtClean="0">
                <a:solidFill>
                  <a:schemeClr val="dk1"/>
                </a:solidFill>
                <a:latin typeface="Times New Roman" pitchFamily="18" charset="0"/>
                <a:cs typeface="Times New Roman" pitchFamily="18" charset="0"/>
              </a:rPr>
              <a:t>Сенат </a:t>
            </a:r>
            <a:r>
              <a:rPr lang="ru-RU" sz="1400" dirty="0" smtClean="0">
                <a:solidFill>
                  <a:schemeClr val="dk1"/>
                </a:solidFill>
                <a:latin typeface="Times New Roman" pitchFamily="18" charset="0"/>
                <a:cs typeface="Times New Roman" pitchFamily="18" charset="0"/>
              </a:rPr>
              <a:t>(лат. </a:t>
            </a:r>
            <a:r>
              <a:rPr lang="ru-RU" sz="1400" dirty="0" err="1" smtClean="0">
                <a:solidFill>
                  <a:schemeClr val="dk1"/>
                </a:solidFill>
                <a:latin typeface="Times New Roman" pitchFamily="18" charset="0"/>
                <a:cs typeface="Times New Roman" pitchFamily="18" charset="0"/>
              </a:rPr>
              <a:t>senatus</a:t>
            </a:r>
            <a:r>
              <a:rPr lang="ru-RU" sz="1400" dirty="0" smtClean="0">
                <a:solidFill>
                  <a:schemeClr val="dk1"/>
                </a:solidFill>
                <a:latin typeface="Times New Roman" pitchFamily="18" charset="0"/>
                <a:cs typeface="Times New Roman" pitchFamily="18" charset="0"/>
              </a:rPr>
              <a:t> от </a:t>
            </a:r>
            <a:r>
              <a:rPr lang="ru-RU" sz="1400" dirty="0" err="1" smtClean="0">
                <a:solidFill>
                  <a:schemeClr val="dk1"/>
                </a:solidFill>
                <a:latin typeface="Times New Roman" pitchFamily="18" charset="0"/>
                <a:cs typeface="Times New Roman" pitchFamily="18" charset="0"/>
              </a:rPr>
              <a:t>s'enex</a:t>
            </a:r>
            <a:r>
              <a:rPr lang="ru-RU" sz="1400" dirty="0" smtClean="0">
                <a:solidFill>
                  <a:schemeClr val="dk1"/>
                </a:solidFill>
                <a:latin typeface="Times New Roman" pitchFamily="18" charset="0"/>
                <a:cs typeface="Times New Roman" pitchFamily="18" charset="0"/>
              </a:rPr>
              <a:t> — старец) Правительствующий — высшее государственное учреждение Российской империи; образован 22 февраля 1711 г. указом Петра 1 в составе девяти сенаторов и секретаря. Создан как высший орган законодательства и управления. Со второй четверти XVIII в. значение сената заметно падает. В начале XIX в. сенат превращается в высший орган суда и надзора. К середине XIX в. сенат состоял из 12 департаментов, -нескольких общих собраний и других учреждений. В состав каждого департамента входили пожизненно назначавшиеся царем сенаторы во главе с обер-прокурором, на заседаниях департаментов председательствовали </a:t>
            </a:r>
            <a:r>
              <a:rPr lang="ru-RU" sz="1400" dirty="0" err="1" smtClean="0">
                <a:solidFill>
                  <a:schemeClr val="dk1"/>
                </a:solidFill>
                <a:latin typeface="Times New Roman" pitchFamily="18" charset="0"/>
                <a:cs typeface="Times New Roman" pitchFamily="18" charset="0"/>
              </a:rPr>
              <a:t>первоприсутствовавшие</a:t>
            </a:r>
            <a:r>
              <a:rPr lang="ru-RU" sz="1400" dirty="0" smtClean="0">
                <a:solidFill>
                  <a:schemeClr val="dk1"/>
                </a:solidFill>
                <a:latin typeface="Times New Roman" pitchFamily="18" charset="0"/>
                <a:cs typeface="Times New Roman" pitchFamily="18" charset="0"/>
              </a:rPr>
              <a:t>.</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p:cNvPicPr>
            <a:picLocks noChangeAspect="1" noChangeArrowheads="1"/>
          </p:cNvPicPr>
          <p:nvPr/>
        </p:nvPicPr>
        <p:blipFill>
          <a:blip r:embed="rId2" cstate="email"/>
          <a:srcRect/>
          <a:stretch>
            <a:fillRect/>
          </a:stretch>
        </p:blipFill>
        <p:spPr bwMode="auto">
          <a:xfrm>
            <a:off x="0" y="0"/>
            <a:ext cx="1752600" cy="2571744"/>
          </a:xfrm>
          <a:prstGeom prst="rect">
            <a:avLst/>
          </a:prstGeom>
          <a:noFill/>
          <a:ln w="9525">
            <a:noFill/>
            <a:miter lim="800000"/>
            <a:headEnd/>
            <a:tailEnd/>
          </a:ln>
        </p:spPr>
      </p:pic>
      <p:sp>
        <p:nvSpPr>
          <p:cNvPr id="3" name="Прямоугольник 2"/>
          <p:cNvSpPr/>
          <p:nvPr/>
        </p:nvSpPr>
        <p:spPr>
          <a:xfrm>
            <a:off x="1785918" y="-79653"/>
            <a:ext cx="7358082" cy="2677656"/>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ru-RU" sz="1400" b="1" dirty="0" smtClean="0">
                <a:latin typeface="Times New Roman" pitchFamily="18" charset="0"/>
                <a:cs typeface="Times New Roman" pitchFamily="18" charset="0"/>
              </a:rPr>
              <a:t>Жалованная грамота дворянству</a:t>
            </a:r>
            <a:r>
              <a:rPr lang="ru-RU" sz="1400" dirty="0" smtClean="0">
                <a:latin typeface="Times New Roman" pitchFamily="18" charset="0"/>
                <a:cs typeface="Times New Roman" pitchFamily="18" charset="0"/>
              </a:rPr>
              <a:t> 1785 года («Грамота на права, вольности и преимущества благородного российского дворянства») — </a:t>
            </a:r>
            <a:r>
              <a:rPr lang="ru-RU" sz="1400" dirty="0" smtClean="0">
                <a:latin typeface="Times New Roman" pitchFamily="18" charset="0"/>
                <a:cs typeface="Times New Roman" pitchFamily="18" charset="0"/>
                <a:hlinkClick r:id="rId3" tooltip="Грамота (документ)"/>
              </a:rPr>
              <a:t>грамота</a:t>
            </a:r>
            <a:r>
              <a:rPr lang="ru-RU" sz="1400" dirty="0" smtClean="0">
                <a:latin typeface="Times New Roman" pitchFamily="18" charset="0"/>
                <a:cs typeface="Times New Roman" pitchFamily="18" charset="0"/>
              </a:rPr>
              <a:t> </a:t>
            </a:r>
            <a:r>
              <a:rPr lang="ru-RU" sz="1400" dirty="0" smtClean="0">
                <a:latin typeface="Times New Roman" pitchFamily="18" charset="0"/>
                <a:cs typeface="Times New Roman" pitchFamily="18" charset="0"/>
                <a:hlinkClick r:id="rId4" tooltip="Екатерина II"/>
              </a:rPr>
              <a:t>Екатерины II</a:t>
            </a:r>
            <a:r>
              <a:rPr lang="ru-RU" sz="1400" dirty="0" smtClean="0">
                <a:latin typeface="Times New Roman" pitchFamily="18" charset="0"/>
                <a:cs typeface="Times New Roman" pitchFamily="18" charset="0"/>
              </a:rPr>
              <a:t>, освободившая </a:t>
            </a:r>
            <a:r>
              <a:rPr lang="ru-RU" sz="1400" dirty="0" smtClean="0">
                <a:latin typeface="Times New Roman" pitchFamily="18" charset="0"/>
                <a:cs typeface="Times New Roman" pitchFamily="18" charset="0"/>
                <a:hlinkClick r:id="rId5" tooltip="Дворянин"/>
              </a:rPr>
              <a:t>дворян</a:t>
            </a:r>
            <a:r>
              <a:rPr lang="ru-RU" sz="1400" dirty="0" smtClean="0">
                <a:latin typeface="Times New Roman" pitchFamily="18" charset="0"/>
                <a:cs typeface="Times New Roman" pitchFamily="18" charset="0"/>
              </a:rPr>
              <a:t> от обязательной службы.</a:t>
            </a:r>
          </a:p>
          <a:p>
            <a:r>
              <a:rPr lang="ru-RU" sz="1400" dirty="0" smtClean="0">
                <a:latin typeface="Times New Roman" pitchFamily="18" charset="0"/>
                <a:cs typeface="Times New Roman" pitchFamily="18" charset="0"/>
              </a:rPr>
              <a:t>Этот новый принцип был впервые провозглашен </a:t>
            </a:r>
            <a:r>
              <a:rPr lang="ru-RU" sz="1400" dirty="0" smtClean="0">
                <a:latin typeface="Times New Roman" pitchFamily="18" charset="0"/>
                <a:cs typeface="Times New Roman" pitchFamily="18" charset="0"/>
                <a:hlinkClick r:id="rId6" tooltip="Манифест"/>
              </a:rPr>
              <a:t>манифестом</a:t>
            </a:r>
            <a:r>
              <a:rPr lang="ru-RU" sz="1400" dirty="0" smtClean="0">
                <a:latin typeface="Times New Roman" pitchFamily="18" charset="0"/>
                <a:cs typeface="Times New Roman" pitchFamily="18" charset="0"/>
              </a:rPr>
              <a:t> </a:t>
            </a:r>
            <a:r>
              <a:rPr lang="ru-RU" sz="1400" dirty="0" smtClean="0">
                <a:latin typeface="Times New Roman" pitchFamily="18" charset="0"/>
                <a:cs typeface="Times New Roman" pitchFamily="18" charset="0"/>
                <a:hlinkClick r:id="rId7" tooltip="Пётр III"/>
              </a:rPr>
              <a:t>Петра III</a:t>
            </a:r>
            <a:r>
              <a:rPr lang="ru-RU" sz="1400" dirty="0" smtClean="0">
                <a:latin typeface="Times New Roman" pitchFamily="18" charset="0"/>
                <a:cs typeface="Times New Roman" pitchFamily="18" charset="0"/>
              </a:rPr>
              <a:t> в </a:t>
            </a:r>
            <a:r>
              <a:rPr lang="ru-RU" sz="1400" dirty="0" smtClean="0">
                <a:latin typeface="Times New Roman" pitchFamily="18" charset="0"/>
                <a:cs typeface="Times New Roman" pitchFamily="18" charset="0"/>
                <a:hlinkClick r:id="rId8" tooltip="1762"/>
              </a:rPr>
              <a:t>1762</a:t>
            </a:r>
            <a:r>
              <a:rPr lang="ru-RU" sz="1400" dirty="0" smtClean="0">
                <a:latin typeface="Times New Roman" pitchFamily="18" charset="0"/>
                <a:cs typeface="Times New Roman" pitchFamily="18" charset="0"/>
              </a:rPr>
              <a:t> </a:t>
            </a:r>
            <a:r>
              <a:rPr lang="ru-RU" sz="1400" dirty="0" smtClean="0">
                <a:latin typeface="Times New Roman" pitchFamily="18" charset="0"/>
                <a:cs typeface="Times New Roman" pitchFamily="18" charset="0"/>
                <a:hlinkClick r:id="rId9" tooltip="Манифест о вольности дворянства"/>
              </a:rPr>
              <a:t>«О даровании вольности и свободы всему российскому дворянству»</a:t>
            </a:r>
            <a:r>
              <a:rPr lang="ru-RU" sz="1400" dirty="0" smtClean="0">
                <a:latin typeface="Times New Roman" pitchFamily="18" charset="0"/>
                <a:cs typeface="Times New Roman" pitchFamily="18" charset="0"/>
              </a:rPr>
              <a:t>, объявившим, что нет уже «той необходимости в принуждении к службе, какая до сего времени потребна была».</a:t>
            </a:r>
          </a:p>
          <a:p>
            <a:r>
              <a:rPr lang="ru-RU" sz="1400" dirty="0" smtClean="0">
                <a:latin typeface="Times New Roman" pitchFamily="18" charset="0"/>
                <a:cs typeface="Times New Roman" pitchFamily="18" charset="0"/>
              </a:rPr>
              <a:t>В связи с этим дворянам была предоставлена возможность продолжать службу по своему желанию, с ограничением отставки на время войны и за три месяца до неё, а также в мирное время дворянам, которые, не имея </a:t>
            </a:r>
            <a:r>
              <a:rPr lang="ru-RU" sz="1400" dirty="0" smtClean="0">
                <a:latin typeface="Times New Roman" pitchFamily="18" charset="0"/>
                <a:cs typeface="Times New Roman" pitchFamily="18" charset="0"/>
                <a:hlinkClick r:id="rId10" tooltip="Обер-офицер"/>
              </a:rPr>
              <a:t>обер-офицерского</a:t>
            </a:r>
            <a:r>
              <a:rPr lang="ru-RU" sz="1400" dirty="0" smtClean="0">
                <a:latin typeface="Times New Roman" pitchFamily="18" charset="0"/>
                <a:cs typeface="Times New Roman" pitchFamily="18" charset="0"/>
              </a:rPr>
              <a:t> </a:t>
            </a:r>
            <a:r>
              <a:rPr lang="ru-RU" sz="1400" dirty="0" smtClean="0">
                <a:latin typeface="Times New Roman" pitchFamily="18" charset="0"/>
                <a:cs typeface="Times New Roman" pitchFamily="18" charset="0"/>
                <a:hlinkClick r:id="rId11" tooltip="Чин"/>
              </a:rPr>
              <a:t>чина</a:t>
            </a:r>
            <a:r>
              <a:rPr lang="ru-RU" sz="1400" dirty="0" smtClean="0">
                <a:latin typeface="Times New Roman" pitchFamily="18" charset="0"/>
                <a:cs typeface="Times New Roman" pitchFamily="18" charset="0"/>
              </a:rPr>
              <a:t>, не выслужили в войсках 12 лет. Уволенным предоставлялось право беспрепятственно отъезжать в другие европейские государства и вступать там на службу при условии возвращения в Россию по первому требованию.</a:t>
            </a:r>
            <a:endParaRPr lang="ru-RU" sz="1400" dirty="0">
              <a:latin typeface="Times New Roman" pitchFamily="18" charset="0"/>
              <a:cs typeface="Times New Roman" pitchFamily="18" charset="0"/>
            </a:endParaRPr>
          </a:p>
        </p:txBody>
      </p:sp>
      <p:pic>
        <p:nvPicPr>
          <p:cNvPr id="70659" name="Picture 3"/>
          <p:cNvPicPr>
            <a:picLocks noChangeAspect="1" noChangeArrowheads="1"/>
          </p:cNvPicPr>
          <p:nvPr/>
        </p:nvPicPr>
        <p:blipFill>
          <a:blip r:embed="rId12" cstate="email"/>
          <a:srcRect/>
          <a:stretch>
            <a:fillRect/>
          </a:stretch>
        </p:blipFill>
        <p:spPr bwMode="auto">
          <a:xfrm>
            <a:off x="0" y="2928934"/>
            <a:ext cx="2571736" cy="3240388"/>
          </a:xfrm>
          <a:prstGeom prst="rect">
            <a:avLst/>
          </a:prstGeom>
          <a:noFill/>
          <a:ln w="9525">
            <a:noFill/>
            <a:miter lim="800000"/>
            <a:headEnd/>
            <a:tailEnd/>
          </a:ln>
        </p:spPr>
      </p:pic>
      <p:sp>
        <p:nvSpPr>
          <p:cNvPr id="5" name="Прямоугольник 4"/>
          <p:cNvSpPr/>
          <p:nvPr/>
        </p:nvSpPr>
        <p:spPr>
          <a:xfrm>
            <a:off x="2571736" y="3000372"/>
            <a:ext cx="6572264" cy="3108543"/>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ru-RU" sz="1400" b="1" dirty="0" smtClean="0">
                <a:latin typeface="Times New Roman" pitchFamily="18" charset="0"/>
                <a:cs typeface="Times New Roman" pitchFamily="18" charset="0"/>
              </a:rPr>
              <a:t>Манифест о трёхдневной барщине от 5 апреля 1797 года</a:t>
            </a:r>
            <a:r>
              <a:rPr lang="ru-RU" sz="1400" dirty="0" smtClean="0">
                <a:latin typeface="Times New Roman" pitchFamily="18" charset="0"/>
                <a:cs typeface="Times New Roman" pitchFamily="18" charset="0"/>
              </a:rPr>
              <a:t> </a:t>
            </a:r>
            <a:r>
              <a:rPr lang="ru-RU" sz="1200" dirty="0" smtClean="0">
                <a:latin typeface="Times New Roman" pitchFamily="18" charset="0"/>
                <a:cs typeface="Times New Roman" pitchFamily="18" charset="0"/>
              </a:rPr>
              <a:t>— </a:t>
            </a:r>
            <a:r>
              <a:rPr lang="ru-RU" sz="1400" dirty="0" smtClean="0">
                <a:solidFill>
                  <a:schemeClr val="dk1"/>
                </a:solidFill>
                <a:latin typeface="Times New Roman" pitchFamily="18" charset="0"/>
                <a:cs typeface="Times New Roman" pitchFamily="18" charset="0"/>
              </a:rPr>
              <a:t>законодательный акт российского императора </a:t>
            </a:r>
            <a:r>
              <a:rPr lang="ru-RU" sz="1400" dirty="0" smtClean="0">
                <a:solidFill>
                  <a:schemeClr val="dk1"/>
                </a:solidFill>
                <a:latin typeface="Times New Roman" pitchFamily="18" charset="0"/>
                <a:cs typeface="Times New Roman" pitchFamily="18" charset="0"/>
                <a:hlinkClick r:id="rId13" tooltip="Павел I"/>
              </a:rPr>
              <a:t>Павла. I</a:t>
            </a:r>
            <a:r>
              <a:rPr lang="ru-RU" sz="1400" dirty="0" smtClean="0">
                <a:solidFill>
                  <a:schemeClr val="dk1"/>
                </a:solidFill>
                <a:latin typeface="Times New Roman" pitchFamily="18" charset="0"/>
                <a:cs typeface="Times New Roman" pitchFamily="18" charset="0"/>
              </a:rPr>
              <a:t>, впервые юридически ограничивший использование крестьянского труда в пользу двора, государства и </a:t>
            </a:r>
            <a:r>
              <a:rPr lang="ru-RU" sz="1400" dirty="0" smtClean="0">
                <a:solidFill>
                  <a:schemeClr val="dk1"/>
                </a:solidFill>
                <a:latin typeface="Times New Roman" pitchFamily="18" charset="0"/>
                <a:cs typeface="Times New Roman" pitchFamily="18" charset="0"/>
                <a:hlinkClick r:id="rId14" tooltip="Помещик"/>
              </a:rPr>
              <a:t>помещиков</a:t>
            </a:r>
            <a:r>
              <a:rPr lang="ru-RU" sz="1400" dirty="0" smtClean="0">
                <a:solidFill>
                  <a:schemeClr val="dk1"/>
                </a:solidFill>
                <a:latin typeface="Times New Roman" pitchFamily="18" charset="0"/>
                <a:cs typeface="Times New Roman" pitchFamily="18" charset="0"/>
              </a:rPr>
              <a:t> тремя днями в течение каждой недели и запрещавший принуждать крестьян к работе в воскресные дни. Манифест имел одновременно религиозное и социальное значение, поскольку запретил привлекать зависимых крестьян к работе в воскресенье (этот день предоставлялся им для отдыха и посещения церкви) и способствовал развитию самостоятельных крестьянских хозяйств. Манифест специально устанавливал, что оставшиеся три рабочих дня предназначались для работы крестьян в собственных интересах.</a:t>
            </a:r>
          </a:p>
          <a:p>
            <a:r>
              <a:rPr lang="ru-RU" sz="1400" dirty="0" smtClean="0">
                <a:solidFill>
                  <a:schemeClr val="dk1"/>
                </a:solidFill>
                <a:latin typeface="Times New Roman" pitchFamily="18" charset="0"/>
                <a:cs typeface="Times New Roman" pitchFamily="18" charset="0"/>
              </a:rPr>
              <a:t>Пересматривая отдельные идеи Жалованной грамоты матери Павла I </a:t>
            </a:r>
            <a:r>
              <a:rPr lang="ru-RU" sz="1400" dirty="0" smtClean="0">
                <a:solidFill>
                  <a:schemeClr val="dk1"/>
                </a:solidFill>
                <a:latin typeface="Times New Roman" pitchFamily="18" charset="0"/>
                <a:cs typeface="Times New Roman" pitchFamily="18" charset="0"/>
                <a:hlinkClick r:id="rId4" tooltip="Екатерина II"/>
              </a:rPr>
              <a:t>Екатерины II</a:t>
            </a:r>
            <a:r>
              <a:rPr lang="ru-RU" sz="1400" dirty="0" smtClean="0">
                <a:solidFill>
                  <a:schemeClr val="dk1"/>
                </a:solidFill>
                <a:latin typeface="Times New Roman" pitchFamily="18" charset="0"/>
                <a:cs typeface="Times New Roman" pitchFamily="18" charset="0"/>
              </a:rPr>
              <a:t> «</a:t>
            </a:r>
            <a:r>
              <a:rPr lang="ru-RU" sz="1400" dirty="0" smtClean="0">
                <a:solidFill>
                  <a:schemeClr val="dk1"/>
                </a:solidFill>
                <a:latin typeface="Times New Roman" pitchFamily="18" charset="0"/>
                <a:cs typeface="Times New Roman" pitchFamily="18" charset="0"/>
                <a:hlinkClick r:id="rId15" tooltip="Грамота на права, вольности и преимущества благородного российского дворянства"/>
              </a:rPr>
              <a:t>на права, вольности и преимущества благородного российского дворянства</a:t>
            </a:r>
            <a:r>
              <a:rPr lang="ru-RU" sz="1400" dirty="0" smtClean="0">
                <a:solidFill>
                  <a:schemeClr val="dk1"/>
                </a:solidFill>
                <a:latin typeface="Times New Roman" pitchFamily="18" charset="0"/>
                <a:cs typeface="Times New Roman" pitchFamily="18" charset="0"/>
              </a:rPr>
              <a:t>», Манифест стал началом процесса ограничения </a:t>
            </a:r>
            <a:r>
              <a:rPr lang="ru-RU" sz="1400" dirty="0" smtClean="0">
                <a:solidFill>
                  <a:schemeClr val="dk1"/>
                </a:solidFill>
                <a:latin typeface="Times New Roman" pitchFamily="18" charset="0"/>
                <a:cs typeface="Times New Roman" pitchFamily="18" charset="0"/>
                <a:hlinkClick r:id="rId16" tooltip="Крепостное право"/>
              </a:rPr>
              <a:t>крепостного права</a:t>
            </a:r>
            <a:r>
              <a:rPr lang="ru-RU" sz="1400" dirty="0" smtClean="0">
                <a:solidFill>
                  <a:schemeClr val="dk1"/>
                </a:solidFill>
                <a:latin typeface="Times New Roman" pitchFamily="18" charset="0"/>
                <a:cs typeface="Times New Roman" pitchFamily="18" charset="0"/>
              </a:rPr>
              <a:t> в Российской империи.</a:t>
            </a:r>
          </a:p>
        </p:txBody>
      </p:sp>
      <p:sp>
        <p:nvSpPr>
          <p:cNvPr id="6" name="Управляющая кнопка: назад 5">
            <a:hlinkClick r:id="rId17" action="ppaction://hlinksldjump" highlightClick="1"/>
          </p:cNvPr>
          <p:cNvSpPr/>
          <p:nvPr/>
        </p:nvSpPr>
        <p:spPr>
          <a:xfrm>
            <a:off x="8429652" y="6572272"/>
            <a:ext cx="714348" cy="285728"/>
          </a:xfrm>
          <a:prstGeom prst="actionButtonBackPrevious">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ru-RU"/>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928794" y="0"/>
            <a:ext cx="7215206" cy="738664"/>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ru-RU" sz="1400" b="1" dirty="0" smtClean="0">
                <a:latin typeface="Times New Roman" pitchFamily="18" charset="0"/>
                <a:cs typeface="Times New Roman" pitchFamily="18" charset="0"/>
              </a:rPr>
              <a:t>Стрелец</a:t>
            </a:r>
            <a:r>
              <a:rPr lang="ru-RU" sz="1400" dirty="0" smtClean="0">
                <a:latin typeface="Times New Roman" pitchFamily="18" charset="0"/>
                <a:cs typeface="Times New Roman" pitchFamily="18" charset="0"/>
              </a:rPr>
              <a:t> — служилый человек «по прибору» в </a:t>
            </a:r>
            <a:r>
              <a:rPr lang="ru-RU" sz="1400" dirty="0" smtClean="0">
                <a:latin typeface="Times New Roman" pitchFamily="18" charset="0"/>
                <a:cs typeface="Times New Roman" pitchFamily="18" charset="0"/>
                <a:hlinkClick r:id="rId2" tooltip="XVI век"/>
              </a:rPr>
              <a:t>XVI</a:t>
            </a:r>
            <a:r>
              <a:rPr lang="ru-RU" sz="1400" dirty="0" smtClean="0">
                <a:latin typeface="Times New Roman" pitchFamily="18" charset="0"/>
                <a:cs typeface="Times New Roman" pitchFamily="18" charset="0"/>
              </a:rPr>
              <a:t> — начале </a:t>
            </a:r>
            <a:r>
              <a:rPr lang="ru-RU" sz="1400" dirty="0" smtClean="0">
                <a:latin typeface="Times New Roman" pitchFamily="18" charset="0"/>
                <a:cs typeface="Times New Roman" pitchFamily="18" charset="0"/>
                <a:hlinkClick r:id="rId3" tooltip="XVIII век"/>
              </a:rPr>
              <a:t>XVIII</a:t>
            </a:r>
            <a:r>
              <a:rPr lang="ru-RU" sz="1400" dirty="0" smtClean="0">
                <a:latin typeface="Times New Roman" pitchFamily="18" charset="0"/>
                <a:cs typeface="Times New Roman" pitchFamily="18" charset="0"/>
              </a:rPr>
              <a:t> веков; пехотинец, вооружённый «огненным боем». Стрельцы в </a:t>
            </a:r>
            <a:r>
              <a:rPr lang="ru-RU" sz="1400" dirty="0" smtClean="0">
                <a:latin typeface="Times New Roman" pitchFamily="18" charset="0"/>
                <a:cs typeface="Times New Roman" pitchFamily="18" charset="0"/>
                <a:hlinkClick r:id="rId4" tooltip="Россия"/>
              </a:rPr>
              <a:t>России</a:t>
            </a:r>
            <a:r>
              <a:rPr lang="ru-RU" sz="1400" dirty="0" smtClean="0">
                <a:latin typeface="Times New Roman" pitchFamily="18" charset="0"/>
                <a:cs typeface="Times New Roman" pitchFamily="18" charset="0"/>
              </a:rPr>
              <a:t> составили первое постоянное пешее войско.</a:t>
            </a:r>
            <a:endParaRPr lang="ru-RU" sz="1400" dirty="0">
              <a:latin typeface="Times New Roman" pitchFamily="18" charset="0"/>
              <a:cs typeface="Times New Roman" pitchFamily="18" charset="0"/>
            </a:endParaRPr>
          </a:p>
        </p:txBody>
      </p:sp>
      <p:pic>
        <p:nvPicPr>
          <p:cNvPr id="71682" name="Picture 2"/>
          <p:cNvPicPr>
            <a:picLocks noChangeAspect="1" noChangeArrowheads="1"/>
          </p:cNvPicPr>
          <p:nvPr/>
        </p:nvPicPr>
        <p:blipFill>
          <a:blip r:embed="rId5" cstate="email"/>
          <a:srcRect/>
          <a:stretch>
            <a:fillRect/>
          </a:stretch>
        </p:blipFill>
        <p:spPr bwMode="auto">
          <a:xfrm>
            <a:off x="0" y="0"/>
            <a:ext cx="1500166" cy="1808533"/>
          </a:xfrm>
          <a:prstGeom prst="rect">
            <a:avLst/>
          </a:prstGeom>
          <a:noFill/>
          <a:ln w="9525">
            <a:noFill/>
            <a:miter lim="800000"/>
            <a:headEnd/>
            <a:tailEnd/>
          </a:ln>
        </p:spPr>
      </p:pic>
      <p:sp>
        <p:nvSpPr>
          <p:cNvPr id="71683" name="Rectangle 3"/>
          <p:cNvSpPr>
            <a:spLocks noChangeArrowheads="1"/>
          </p:cNvSpPr>
          <p:nvPr/>
        </p:nvSpPr>
        <p:spPr bwMode="auto">
          <a:xfrm>
            <a:off x="1928794" y="857232"/>
            <a:ext cx="7215206" cy="738664"/>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Arial" charset="0"/>
              </a:rPr>
              <a:t>В </a:t>
            </a: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1550 году на смену </a:t>
            </a:r>
            <a:r>
              <a:rPr kumimoji="0" lang="ru-RU" sz="1400" b="0" i="0" u="none" strike="noStrike" cap="none" normalizeH="0" baseline="0" dirty="0" err="1" smtClean="0">
                <a:ln>
                  <a:noFill/>
                </a:ln>
                <a:solidFill>
                  <a:schemeClr val="tx1"/>
                </a:solidFill>
                <a:effectLst/>
                <a:latin typeface="Times New Roman" pitchFamily="18" charset="0"/>
                <a:cs typeface="Times New Roman" pitchFamily="18" charset="0"/>
                <a:hlinkClick r:id="rId6" tooltip="Пищальники"/>
              </a:rPr>
              <a:t>пищальникам-ополченцам</a:t>
            </a: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 пришло стрелецкое войско, первоначально состоявшее из 3 тысяч человек. Стрельцов разделили на 6 «статей» (приказов), по 500 человек в каждой. </a:t>
            </a:r>
          </a:p>
        </p:txBody>
      </p:sp>
      <p:sp>
        <p:nvSpPr>
          <p:cNvPr id="5" name="Прямоугольник 4"/>
          <p:cNvSpPr/>
          <p:nvPr/>
        </p:nvSpPr>
        <p:spPr>
          <a:xfrm>
            <a:off x="0" y="1714488"/>
            <a:ext cx="9144000" cy="2462213"/>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fontAlgn="base">
              <a:spcBef>
                <a:spcPct val="0"/>
              </a:spcBef>
              <a:spcAft>
                <a:spcPct val="0"/>
              </a:spcAft>
            </a:pPr>
            <a:r>
              <a:rPr lang="ru-RU" sz="1400" dirty="0" smtClean="0">
                <a:latin typeface="Times New Roman" pitchFamily="18" charset="0"/>
                <a:cs typeface="Times New Roman" pitchFamily="18" charset="0"/>
              </a:rPr>
              <a:t>Командовали стрелецкими «статьями» головы из детей боярских: Г. </a:t>
            </a:r>
            <a:r>
              <a:rPr lang="ru-RU" sz="1400" dirty="0" err="1" smtClean="0">
                <a:latin typeface="Times New Roman" pitchFamily="18" charset="0"/>
                <a:cs typeface="Times New Roman" pitchFamily="18" charset="0"/>
              </a:rPr>
              <a:t>Желобов-Пушешников</a:t>
            </a:r>
            <a:r>
              <a:rPr lang="ru-RU" sz="1400" dirty="0" smtClean="0">
                <a:latin typeface="Times New Roman" pitchFamily="18" charset="0"/>
                <a:cs typeface="Times New Roman" pitchFamily="18" charset="0"/>
              </a:rPr>
              <a:t>, Д. Дьяк Ржевский, И. С. </a:t>
            </a:r>
            <a:r>
              <a:rPr lang="ru-RU" sz="1400" dirty="0" err="1" smtClean="0">
                <a:latin typeface="Times New Roman" pitchFamily="18" charset="0"/>
                <a:cs typeface="Times New Roman" pitchFamily="18" charset="0"/>
              </a:rPr>
              <a:t>Черемесинов</a:t>
            </a:r>
            <a:r>
              <a:rPr lang="ru-RU" sz="1400" dirty="0" smtClean="0">
                <a:latin typeface="Times New Roman" pitchFamily="18" charset="0"/>
                <a:cs typeface="Times New Roman" pitchFamily="18" charset="0"/>
              </a:rPr>
              <a:t>, В. Фуников-Прончищев Ф. И. </a:t>
            </a:r>
            <a:r>
              <a:rPr lang="ru-RU" sz="1400" dirty="0" err="1" smtClean="0">
                <a:latin typeface="Times New Roman" pitchFamily="18" charset="0"/>
                <a:cs typeface="Times New Roman" pitchFamily="18" charset="0"/>
              </a:rPr>
              <a:t>Дурасов</a:t>
            </a:r>
            <a:r>
              <a:rPr lang="ru-RU" sz="1400" dirty="0" smtClean="0">
                <a:latin typeface="Times New Roman" pitchFamily="18" charset="0"/>
                <a:cs typeface="Times New Roman" pitchFamily="18" charset="0"/>
              </a:rPr>
              <a:t> и Я. С. </a:t>
            </a:r>
            <a:r>
              <a:rPr lang="ru-RU" sz="1400" dirty="0" err="1" smtClean="0">
                <a:latin typeface="Times New Roman" pitchFamily="18" charset="0"/>
                <a:cs typeface="Times New Roman" pitchFamily="18" charset="0"/>
              </a:rPr>
              <a:t>Бундов</a:t>
            </a:r>
            <a:r>
              <a:rPr lang="ru-RU" sz="1400" dirty="0" smtClean="0">
                <a:latin typeface="Times New Roman" pitchFamily="18" charset="0"/>
                <a:cs typeface="Times New Roman" pitchFamily="18" charset="0"/>
              </a:rPr>
              <a:t>. Детьми боярскими были и сотники стрелецких «статей». Расквартировали стрельцов в пригородной Воробьевой слободе. Жалованье им определили по 4 руб. в год, стрелецкие головы и сотники получили поместные оклады. Стрельцы составили постоянный московский гарнизон. Формирование стрелецкого войска началось в </a:t>
            </a:r>
            <a:r>
              <a:rPr lang="ru-RU" sz="1400" dirty="0" smtClean="0">
                <a:latin typeface="Times New Roman" pitchFamily="18" charset="0"/>
                <a:cs typeface="Times New Roman" pitchFamily="18" charset="0"/>
                <a:hlinkClick r:id="rId7" tooltip="1540-е"/>
              </a:rPr>
              <a:t>1540-е</a:t>
            </a:r>
            <a:r>
              <a:rPr lang="ru-RU" sz="1400" dirty="0" smtClean="0">
                <a:latin typeface="Times New Roman" pitchFamily="18" charset="0"/>
                <a:cs typeface="Times New Roman" pitchFamily="18" charset="0"/>
              </a:rPr>
              <a:t> годы</a:t>
            </a:r>
            <a:r>
              <a:rPr lang="ru-RU" sz="1400" baseline="30000" dirty="0" smtClean="0">
                <a:latin typeface="Times New Roman" pitchFamily="18" charset="0"/>
                <a:cs typeface="Times New Roman" pitchFamily="18" charset="0"/>
                <a:hlinkClick r:id="rId8"/>
              </a:rPr>
              <a:t>[1]</a:t>
            </a:r>
            <a:r>
              <a:rPr lang="ru-RU" sz="1400" dirty="0" smtClean="0">
                <a:latin typeface="Times New Roman" pitchFamily="18" charset="0"/>
                <a:cs typeface="Times New Roman" pitchFamily="18" charset="0"/>
              </a:rPr>
              <a:t> при </a:t>
            </a:r>
            <a:r>
              <a:rPr lang="ru-RU" sz="1400" dirty="0" smtClean="0">
                <a:latin typeface="Times New Roman" pitchFamily="18" charset="0"/>
                <a:cs typeface="Times New Roman" pitchFamily="18" charset="0"/>
                <a:hlinkClick r:id="rId9" tooltip="Иван IV"/>
              </a:rPr>
              <a:t>Иване IV Грозном</a:t>
            </a:r>
            <a:r>
              <a:rPr lang="ru-RU" sz="1400" dirty="0" smtClean="0">
                <a:latin typeface="Times New Roman" pitchFamily="18" charset="0"/>
                <a:cs typeface="Times New Roman" pitchFamily="18" charset="0"/>
              </a:rPr>
              <a:t>. В </a:t>
            </a:r>
            <a:r>
              <a:rPr lang="ru-RU" sz="1400" dirty="0" smtClean="0">
                <a:latin typeface="Times New Roman" pitchFamily="18" charset="0"/>
                <a:cs typeface="Times New Roman" pitchFamily="18" charset="0"/>
                <a:hlinkClick r:id="rId10" tooltip="1550 год"/>
              </a:rPr>
              <a:t>1550 году</a:t>
            </a:r>
            <a:r>
              <a:rPr lang="ru-RU" sz="1400" dirty="0" smtClean="0">
                <a:latin typeface="Times New Roman" pitchFamily="18" charset="0"/>
                <a:cs typeface="Times New Roman" pitchFamily="18" charset="0"/>
              </a:rPr>
              <a:t> царь повелел учредить в </a:t>
            </a:r>
            <a:r>
              <a:rPr lang="ru-RU" sz="1400" dirty="0" smtClean="0">
                <a:latin typeface="Times New Roman" pitchFamily="18" charset="0"/>
                <a:cs typeface="Times New Roman" pitchFamily="18" charset="0"/>
                <a:hlinkClick r:id="rId11" tooltip="Москва"/>
              </a:rPr>
              <a:t>Москве</a:t>
            </a:r>
            <a:endParaRPr lang="ru-RU" sz="1400" dirty="0" smtClean="0">
              <a:latin typeface="Times New Roman" pitchFamily="18" charset="0"/>
              <a:cs typeface="Times New Roman" pitchFamily="18" charset="0"/>
            </a:endParaRPr>
          </a:p>
          <a:p>
            <a:pPr lvl="0" eaLnBrk="0" fontAlgn="base" hangingPunct="0">
              <a:spcBef>
                <a:spcPct val="0"/>
              </a:spcBef>
              <a:spcAft>
                <a:spcPct val="0"/>
              </a:spcAft>
            </a:pPr>
            <a:r>
              <a:rPr lang="ru-RU" sz="1400" dirty="0" smtClean="0">
                <a:latin typeface="Times New Roman" pitchFamily="18" charset="0"/>
                <a:cs typeface="Times New Roman" pitchFamily="18" charset="0"/>
              </a:rPr>
              <a:t>«выборных стрельцов и с пищалей три тысячи человек… а велел им </a:t>
            </a:r>
            <a:r>
              <a:rPr lang="ru-RU" sz="1400" dirty="0" err="1" smtClean="0">
                <a:latin typeface="Times New Roman" pitchFamily="18" charset="0"/>
                <a:cs typeface="Times New Roman" pitchFamily="18" charset="0"/>
              </a:rPr>
              <a:t>жити</a:t>
            </a:r>
            <a:r>
              <a:rPr lang="ru-RU" sz="1400" dirty="0" smtClean="0">
                <a:latin typeface="Times New Roman" pitchFamily="18" charset="0"/>
                <a:cs typeface="Times New Roman" pitchFamily="18" charset="0"/>
              </a:rPr>
              <a:t> в </a:t>
            </a:r>
            <a:r>
              <a:rPr lang="ru-RU" sz="1400" dirty="0" err="1" smtClean="0">
                <a:latin typeface="Times New Roman" pitchFamily="18" charset="0"/>
                <a:cs typeface="Times New Roman" pitchFamily="18" charset="0"/>
              </a:rPr>
              <a:t>Воробьевской</a:t>
            </a:r>
            <a:r>
              <a:rPr lang="ru-RU" sz="1400" dirty="0" smtClean="0">
                <a:latin typeface="Times New Roman" pitchFamily="18" charset="0"/>
                <a:cs typeface="Times New Roman" pitchFamily="18" charset="0"/>
              </a:rPr>
              <a:t> слободе»….</a:t>
            </a:r>
          </a:p>
          <a:p>
            <a:pPr lvl="0" eaLnBrk="0" fontAlgn="base" hangingPunct="0">
              <a:spcBef>
                <a:spcPct val="0"/>
              </a:spcBef>
              <a:spcAft>
                <a:spcPct val="0"/>
              </a:spcAft>
            </a:pPr>
            <a:r>
              <a:rPr lang="ru-RU" sz="1400" dirty="0" smtClean="0">
                <a:latin typeface="Times New Roman" pitchFamily="18" charset="0"/>
                <a:cs typeface="Times New Roman" pitchFamily="18" charset="0"/>
              </a:rPr>
              <a:t>Этим указом было положено начало особому соединению царской рати — московскому стрелецкому войску. Первое боевое крещение московские стрельцы приняли во время осады и штурма </a:t>
            </a:r>
            <a:r>
              <a:rPr lang="ru-RU" sz="1400" dirty="0" smtClean="0">
                <a:latin typeface="Times New Roman" pitchFamily="18" charset="0"/>
                <a:cs typeface="Times New Roman" pitchFamily="18" charset="0"/>
                <a:hlinkClick r:id="rId12" tooltip="Казань"/>
              </a:rPr>
              <a:t>Казани</a:t>
            </a:r>
            <a:r>
              <a:rPr lang="ru-RU" sz="1400" dirty="0" smtClean="0">
                <a:latin typeface="Times New Roman" pitchFamily="18" charset="0"/>
                <a:cs typeface="Times New Roman" pitchFamily="18" charset="0"/>
              </a:rPr>
              <a:t> в </a:t>
            </a:r>
            <a:r>
              <a:rPr lang="ru-RU" sz="1400" dirty="0" smtClean="0">
                <a:latin typeface="Times New Roman" pitchFamily="18" charset="0"/>
                <a:cs typeface="Times New Roman" pitchFamily="18" charset="0"/>
                <a:hlinkClick r:id="rId13" tooltip="1552 год"/>
              </a:rPr>
              <a:t>1552 году</a:t>
            </a:r>
            <a:r>
              <a:rPr lang="ru-RU" sz="1400" dirty="0" smtClean="0">
                <a:latin typeface="Times New Roman" pitchFamily="18" charset="0"/>
                <a:cs typeface="Times New Roman" pitchFamily="18" charset="0"/>
              </a:rPr>
              <a:t> и в дальнейшем являлись непременными участниками всех основных военных кампаний. В мирное время стрельцы московские и городовые несли гарнизонную службу, выполняя в городах функции полиции.</a:t>
            </a:r>
            <a:endParaRPr lang="ru-RU" sz="1400" dirty="0"/>
          </a:p>
        </p:txBody>
      </p:sp>
      <p:sp>
        <p:nvSpPr>
          <p:cNvPr id="7" name="Прямоугольник 6"/>
          <p:cNvSpPr/>
          <p:nvPr/>
        </p:nvSpPr>
        <p:spPr>
          <a:xfrm>
            <a:off x="0" y="4214818"/>
            <a:ext cx="9144000" cy="2462213"/>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ru-RU" sz="1400" dirty="0" smtClean="0">
                <a:latin typeface="Times New Roman" pitchFamily="18" charset="0"/>
                <a:cs typeface="Times New Roman" pitchFamily="18" charset="0"/>
              </a:rPr>
              <a:t>В области промышленности и торговли Екатерина II (указом 1767 года и манифестом 1775 года) провозгласила принцип </a:t>
            </a:r>
            <a:r>
              <a:rPr lang="ru-RU" sz="1400" b="1" dirty="0" smtClean="0">
                <a:solidFill>
                  <a:srgbClr val="FF0000"/>
                </a:solidFill>
                <a:latin typeface="Times New Roman" pitchFamily="18" charset="0"/>
                <a:cs typeface="Times New Roman" pitchFamily="18" charset="0"/>
              </a:rPr>
              <a:t>свободы предпринимательской деятельности</a:t>
            </a:r>
            <a:r>
              <a:rPr lang="ru-RU" sz="1400" dirty="0" smtClean="0">
                <a:latin typeface="Times New Roman" pitchFamily="18" charset="0"/>
                <a:cs typeface="Times New Roman" pitchFamily="18" charset="0"/>
              </a:rPr>
              <a:t>, что было выгодно в первую очередь дворянству: оно обладало крепостными трудовыми ресурсами, имело дешевое сырье, получало субсидии от государственных и сословных кредитных учреждений. Дворянство, в том числе и среднее, встало на путь крепостнического предпринимательства ? стало расти число вотчинных мануфактур. Рост крестьянских мануфактур также оказался на руку дворянству, так как многие крестьяне предприниматели были крепостными. Наконец, уход оброчных крестьян в город на заработки также был удобен помещику, стремившемуся получить больше наличных денег. Капиталистических, то есть основанных на наемном труде, предприятий было немного, да и наемные рабочие зачастую были лично не свободными, а крепостными крестьянами на заработках. Абсолютно преобладающими были формы промышленности, основанные на различных видах подневольного труда. В начале царствования Екатерина в России было 655 промышленных предприятий, к концу ? 2294. </a:t>
            </a:r>
            <a:endParaRPr lang="ru-RU" sz="1400" dirty="0">
              <a:latin typeface="Times New Roman" pitchFamily="18" charset="0"/>
              <a:cs typeface="Times New Roman" pitchFamily="18" charset="0"/>
            </a:endParaRPr>
          </a:p>
        </p:txBody>
      </p:sp>
      <p:sp>
        <p:nvSpPr>
          <p:cNvPr id="8" name="Управляющая кнопка: назад 7">
            <a:hlinkClick r:id="rId14" action="ppaction://hlinksldjump" highlightClick="1"/>
          </p:cNvPr>
          <p:cNvSpPr/>
          <p:nvPr/>
        </p:nvSpPr>
        <p:spPr>
          <a:xfrm>
            <a:off x="8429652" y="6572272"/>
            <a:ext cx="714348" cy="285728"/>
          </a:xfrm>
          <a:prstGeom prst="actionButtonBackPrevious">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ru-RU"/>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email"/>
          <a:srcRect/>
          <a:stretch>
            <a:fillRect/>
          </a:stretch>
        </p:blipFill>
        <p:spPr bwMode="auto">
          <a:xfrm>
            <a:off x="-1" y="0"/>
            <a:ext cx="2105158" cy="2285992"/>
          </a:xfrm>
          <a:prstGeom prst="rect">
            <a:avLst/>
          </a:prstGeom>
          <a:noFill/>
          <a:ln w="9525">
            <a:noFill/>
            <a:miter lim="800000"/>
            <a:headEnd/>
            <a:tailEnd/>
          </a:ln>
        </p:spPr>
      </p:pic>
      <p:sp>
        <p:nvSpPr>
          <p:cNvPr id="3" name="Прямоугольник 2"/>
          <p:cNvSpPr/>
          <p:nvPr/>
        </p:nvSpPr>
        <p:spPr>
          <a:xfrm>
            <a:off x="2071670" y="0"/>
            <a:ext cx="7072330" cy="224676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ru-RU" sz="1400" dirty="0" smtClean="0">
                <a:latin typeface="Times New Roman" pitchFamily="18" charset="0"/>
                <a:cs typeface="Times New Roman" pitchFamily="18" charset="0"/>
              </a:rPr>
              <a:t>Здание Главной аптеки было возведено в самом конце XVII века и по своим формам, принадлежавшим архитектуре петровской эпохи, напоминало Сухареву башню. В верхнем ярусе башни был звон, двухэтажные корпуса, замыкавшие внутренний двор аптеки, соединялись обходными галереями. Внутреннее пространство здания имело еще вполне средневековый характер и было разобщено на множество "клетей". </a:t>
            </a:r>
          </a:p>
          <a:p>
            <a:r>
              <a:rPr lang="ru-RU" sz="1400" dirty="0" smtClean="0">
                <a:latin typeface="Times New Roman" pitchFamily="18" charset="0"/>
                <a:cs typeface="Times New Roman" pitchFamily="18" charset="0"/>
              </a:rPr>
              <a:t>Именно это строение решили приспособить под размещение университета, пока для него не будет возведено специальное здание. В 1755 г. помещения Главной аптеки перестроил известный московский зодчий елизаветинского времени Д.Ухтомский. Именно здесь </a:t>
            </a:r>
            <a:r>
              <a:rPr lang="ru-RU" sz="1400" b="1" dirty="0" smtClean="0">
                <a:solidFill>
                  <a:srgbClr val="FF0000"/>
                </a:solidFill>
                <a:latin typeface="Times New Roman" pitchFamily="18" charset="0"/>
                <a:cs typeface="Times New Roman" pitchFamily="18" charset="0"/>
              </a:rPr>
              <a:t>26 апреля 1755 г. состоялась церемония торжественного открытия Московского университета. </a:t>
            </a:r>
            <a:endParaRPr lang="ru-RU" sz="1400" b="1" dirty="0">
              <a:solidFill>
                <a:srgbClr val="FF0000"/>
              </a:solidFill>
              <a:latin typeface="Times New Roman" pitchFamily="18" charset="0"/>
              <a:cs typeface="Times New Roman" pitchFamily="18" charset="0"/>
            </a:endParaRPr>
          </a:p>
        </p:txBody>
      </p:sp>
      <p:sp>
        <p:nvSpPr>
          <p:cNvPr id="4" name="Управляющая кнопка: назад 3">
            <a:hlinkClick r:id="rId3" action="ppaction://hlinksldjump" highlightClick="1"/>
          </p:cNvPr>
          <p:cNvSpPr/>
          <p:nvPr/>
        </p:nvSpPr>
        <p:spPr>
          <a:xfrm>
            <a:off x="8429652" y="6572272"/>
            <a:ext cx="714348" cy="285728"/>
          </a:xfrm>
          <a:prstGeom prst="actionButtonBackPrevious">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ru-RU"/>
          </a:p>
        </p:txBody>
      </p:sp>
      <p:sp>
        <p:nvSpPr>
          <p:cNvPr id="5" name="Прямоугольник 4"/>
          <p:cNvSpPr/>
          <p:nvPr/>
        </p:nvSpPr>
        <p:spPr>
          <a:xfrm>
            <a:off x="3357554" y="4429132"/>
            <a:ext cx="5786446" cy="203132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ru-RU" dirty="0" smtClean="0">
                <a:solidFill>
                  <a:schemeClr val="dk1"/>
                </a:solidFill>
                <a:latin typeface="Times New Roman" pitchFamily="18" charset="0"/>
                <a:cs typeface="Times New Roman" pitchFamily="18" charset="0"/>
              </a:rPr>
              <a:t>В 1764 году специальным указом Екатерины II в Санкт-Петербурге создано "Воспитательное общество благородных девиц", которое позже стало называться "Смольный институт благородных девиц". Цель этого учебного заведения, как говорилось в указе, "..дать государству образованных женщин, хороших матерей, полезных членов семьи и общества".</a:t>
            </a:r>
          </a:p>
        </p:txBody>
      </p:sp>
      <p:pic>
        <p:nvPicPr>
          <p:cNvPr id="1027" name="Picture 3"/>
          <p:cNvPicPr>
            <a:picLocks noChangeAspect="1" noChangeArrowheads="1"/>
          </p:cNvPicPr>
          <p:nvPr/>
        </p:nvPicPr>
        <p:blipFill>
          <a:blip r:embed="rId4" cstate="email"/>
          <a:srcRect/>
          <a:stretch>
            <a:fillRect/>
          </a:stretch>
        </p:blipFill>
        <p:spPr bwMode="auto">
          <a:xfrm>
            <a:off x="0" y="3857628"/>
            <a:ext cx="3371850" cy="2628900"/>
          </a:xfrm>
          <a:prstGeom prst="rect">
            <a:avLst/>
          </a:prstGeom>
          <a:noFill/>
          <a:ln w="9525">
            <a:noFill/>
            <a:miter lim="800000"/>
            <a:headEnd/>
            <a:tailEnd/>
          </a:ln>
        </p:spPr>
      </p:pic>
      <p:sp>
        <p:nvSpPr>
          <p:cNvPr id="7" name="Прямоугольник 6"/>
          <p:cNvSpPr/>
          <p:nvPr/>
        </p:nvSpPr>
        <p:spPr>
          <a:xfrm>
            <a:off x="0" y="2428868"/>
            <a:ext cx="9144000" cy="92333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ru-RU" dirty="0" smtClean="0">
                <a:solidFill>
                  <a:schemeClr val="dk1"/>
                </a:solidFill>
                <a:latin typeface="Times New Roman" pitchFamily="18" charset="0"/>
                <a:cs typeface="Times New Roman" pitchFamily="18" charset="0"/>
                <a:hlinkClick r:id="rId5" tooltip="25 января"/>
              </a:rPr>
              <a:t>25 января</a:t>
            </a:r>
            <a:r>
              <a:rPr lang="ru-RU" dirty="0" smtClean="0">
                <a:solidFill>
                  <a:schemeClr val="dk1"/>
                </a:solidFill>
                <a:latin typeface="Times New Roman" pitchFamily="18" charset="0"/>
                <a:cs typeface="Times New Roman" pitchFamily="18" charset="0"/>
              </a:rPr>
              <a:t> (12 января по ст. стилю) императрица </a:t>
            </a:r>
            <a:r>
              <a:rPr lang="ru-RU" dirty="0" smtClean="0">
                <a:solidFill>
                  <a:schemeClr val="dk1"/>
                </a:solidFill>
                <a:latin typeface="Times New Roman" pitchFamily="18" charset="0"/>
                <a:cs typeface="Times New Roman" pitchFamily="18" charset="0"/>
                <a:hlinkClick r:id="rId6" tooltip="Елизавета Петровна"/>
              </a:rPr>
              <a:t>Елизавета Петровна</a:t>
            </a:r>
            <a:r>
              <a:rPr lang="ru-RU" dirty="0" smtClean="0">
                <a:solidFill>
                  <a:schemeClr val="dk1"/>
                </a:solidFill>
                <a:latin typeface="Times New Roman" pitchFamily="18" charset="0"/>
                <a:cs typeface="Times New Roman" pitchFamily="18" charset="0"/>
              </a:rPr>
              <a:t> подписала указ об учреждении в Москве первого российского </a:t>
            </a:r>
            <a:r>
              <a:rPr lang="ru-RU" dirty="0" smtClean="0">
                <a:solidFill>
                  <a:schemeClr val="dk1"/>
                </a:solidFill>
                <a:latin typeface="Times New Roman" pitchFamily="18" charset="0"/>
                <a:cs typeface="Times New Roman" pitchFamily="18" charset="0"/>
                <a:hlinkClick r:id="rId7" tooltip="Московский государственный университет имени М. В. Ломоносова"/>
              </a:rPr>
              <a:t>университета</a:t>
            </a:r>
            <a:r>
              <a:rPr lang="ru-RU" dirty="0" smtClean="0">
                <a:solidFill>
                  <a:schemeClr val="dk1"/>
                </a:solidFill>
                <a:latin typeface="Times New Roman" pitchFamily="18" charset="0"/>
                <a:cs typeface="Times New Roman" pitchFamily="18" charset="0"/>
              </a:rPr>
              <a:t>, по проекту </a:t>
            </a:r>
            <a:r>
              <a:rPr lang="ru-RU" dirty="0" smtClean="0">
                <a:solidFill>
                  <a:schemeClr val="dk1"/>
                </a:solidFill>
                <a:latin typeface="Times New Roman" pitchFamily="18" charset="0"/>
                <a:cs typeface="Times New Roman" pitchFamily="18" charset="0"/>
                <a:hlinkClick r:id="rId8" tooltip="Ломоносов, Михаил Васильевич"/>
              </a:rPr>
              <a:t>Михаила Ломоносова</a:t>
            </a:r>
            <a:r>
              <a:rPr lang="ru-RU" dirty="0" smtClean="0">
                <a:solidFill>
                  <a:schemeClr val="dk1"/>
                </a:solidFill>
                <a:latin typeface="Times New Roman" pitchFamily="18" charset="0"/>
                <a:cs typeface="Times New Roman" pitchFamily="18" charset="0"/>
              </a:rPr>
              <a:t> и графа </a:t>
            </a:r>
            <a:r>
              <a:rPr lang="ru-RU" dirty="0" smtClean="0">
                <a:solidFill>
                  <a:schemeClr val="dk1"/>
                </a:solidFill>
                <a:latin typeface="Times New Roman" pitchFamily="18" charset="0"/>
                <a:cs typeface="Times New Roman" pitchFamily="18" charset="0"/>
                <a:hlinkClick r:id="rId9" tooltip="Шувалов, Иван Иванович"/>
              </a:rPr>
              <a:t>Ивана Ивановича Шувалова</a:t>
            </a:r>
            <a:r>
              <a:rPr lang="ru-RU" dirty="0" smtClean="0">
                <a:solidFill>
                  <a:schemeClr val="dk1"/>
                </a:solidFill>
                <a:latin typeface="Times New Roman" pitchFamily="18" charset="0"/>
                <a:cs typeface="Times New Roman" pitchFamily="18" charset="0"/>
              </a:rPr>
              <a:t>.</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14282" y="571480"/>
            <a:ext cx="8501122" cy="5262979"/>
          </a:xfrm>
          <a:prstGeom prst="rect">
            <a:avLst/>
          </a:prstGeom>
        </p:spPr>
        <p:txBody>
          <a:bodyPr wrap="square">
            <a:spAutoFit/>
          </a:bodyPr>
          <a:lstStyle/>
          <a:p>
            <a:pPr marL="342900" lvl="0" indent="-342900" eaLnBrk="0" fontAlgn="base" hangingPunct="0">
              <a:spcBef>
                <a:spcPct val="0"/>
              </a:spcBef>
              <a:spcAft>
                <a:spcPct val="0"/>
              </a:spcAft>
              <a:buAutoNum type="arabicPeriod" startAt="7"/>
              <a:tabLst>
                <a:tab pos="509588" algn="l"/>
              </a:tabLst>
            </a:pPr>
            <a:r>
              <a:rPr lang="ru-RU" sz="1600" dirty="0" smtClean="0">
                <a:latin typeface="Times New Roman" pitchFamily="18" charset="0"/>
                <a:ea typeface="Times New Roman" pitchFamily="18" charset="0"/>
                <a:cs typeface="Times New Roman" pitchFamily="18" charset="0"/>
              </a:rPr>
              <a:t>Что из названного произошло в правление царя Алексея Михайловича?</a:t>
            </a:r>
          </a:p>
          <a:p>
            <a:pPr marL="342900" lvl="0" indent="-342900" eaLnBrk="0" fontAlgn="base" hangingPunct="0">
              <a:spcBef>
                <a:spcPct val="0"/>
              </a:spcBef>
              <a:spcAft>
                <a:spcPct val="0"/>
              </a:spcAft>
              <a:buAutoNum type="arabicPeriod" startAt="7"/>
              <a:tabLst>
                <a:tab pos="509588" algn="l"/>
              </a:tabLst>
            </a:pPr>
            <a:endParaRPr lang="ru-RU" sz="1600" dirty="0" smtClean="0">
              <a:latin typeface="Arial" pitchFamily="34" charset="0"/>
            </a:endParaRPr>
          </a:p>
          <a:p>
            <a:pPr lvl="2" eaLnBrk="0" fontAlgn="base" hangingPunct="0">
              <a:spcBef>
                <a:spcPct val="0"/>
              </a:spcBef>
              <a:spcAft>
                <a:spcPct val="0"/>
              </a:spcAft>
              <a:tabLst>
                <a:tab pos="509588" algn="l"/>
              </a:tabLst>
            </a:pPr>
            <a:r>
              <a:rPr lang="ru-RU" sz="1600" dirty="0" smtClean="0">
                <a:latin typeface="Times New Roman" pitchFamily="18" charset="0"/>
                <a:ea typeface="Times New Roman" pitchFamily="18" charset="0"/>
                <a:cs typeface="Times New Roman" pitchFamily="18" charset="0"/>
              </a:rPr>
              <a:t>A) церковный раскол</a:t>
            </a:r>
            <a:endParaRPr lang="ru-RU" sz="1600" dirty="0" smtClean="0">
              <a:latin typeface="Arial" pitchFamily="34" charset="0"/>
            </a:endParaRPr>
          </a:p>
          <a:p>
            <a:pPr lvl="2" eaLnBrk="0" fontAlgn="base" hangingPunct="0">
              <a:spcBef>
                <a:spcPct val="0"/>
              </a:spcBef>
              <a:spcAft>
                <a:spcPct val="0"/>
              </a:spcAft>
              <a:tabLst>
                <a:tab pos="509588" algn="l"/>
              </a:tabLst>
            </a:pPr>
            <a:r>
              <a:rPr lang="ru-RU" sz="1600" dirty="0" smtClean="0">
                <a:latin typeface="Times New Roman" pitchFamily="18" charset="0"/>
                <a:ea typeface="Times New Roman" pitchFamily="18" charset="0"/>
                <a:cs typeface="Times New Roman" pitchFamily="18" charset="0"/>
              </a:rPr>
              <a:t>Б) присоединение польских земель</a:t>
            </a:r>
            <a:endParaRPr lang="ru-RU" sz="1600" dirty="0" smtClean="0">
              <a:latin typeface="Arial" pitchFamily="34" charset="0"/>
            </a:endParaRPr>
          </a:p>
          <a:p>
            <a:pPr lvl="2" eaLnBrk="0" fontAlgn="base" hangingPunct="0">
              <a:spcBef>
                <a:spcPct val="0"/>
              </a:spcBef>
              <a:spcAft>
                <a:spcPct val="0"/>
              </a:spcAft>
              <a:tabLst>
                <a:tab pos="509588" algn="l"/>
              </a:tabLst>
            </a:pPr>
            <a:r>
              <a:rPr lang="ru-RU" sz="1600" dirty="0" smtClean="0">
                <a:latin typeface="Times New Roman" pitchFamily="18" charset="0"/>
                <a:ea typeface="Times New Roman" pitchFamily="18" charset="0"/>
                <a:cs typeface="Times New Roman" pitchFamily="18" charset="0"/>
              </a:rPr>
              <a:t>B) присоединение Украины к России</a:t>
            </a:r>
            <a:endParaRPr lang="ru-RU" sz="1600" dirty="0" smtClean="0">
              <a:latin typeface="Arial" pitchFamily="34" charset="0"/>
            </a:endParaRPr>
          </a:p>
          <a:p>
            <a:pPr lvl="2" eaLnBrk="0" fontAlgn="base" hangingPunct="0">
              <a:spcBef>
                <a:spcPct val="0"/>
              </a:spcBef>
              <a:spcAft>
                <a:spcPct val="0"/>
              </a:spcAft>
              <a:tabLst>
                <a:tab pos="509588" algn="l"/>
              </a:tabLst>
            </a:pPr>
            <a:r>
              <a:rPr lang="ru-RU" sz="1600" dirty="0" smtClean="0">
                <a:latin typeface="Times New Roman" pitchFamily="18" charset="0"/>
                <a:ea typeface="Times New Roman" pitchFamily="18" charset="0"/>
                <a:cs typeface="Times New Roman" pitchFamily="18" charset="0"/>
              </a:rPr>
              <a:t>Г) присоединение Западной Сибири к России </a:t>
            </a:r>
          </a:p>
          <a:p>
            <a:pPr lvl="2" eaLnBrk="0" fontAlgn="base" hangingPunct="0">
              <a:spcBef>
                <a:spcPct val="0"/>
              </a:spcBef>
              <a:spcAft>
                <a:spcPct val="0"/>
              </a:spcAft>
              <a:tabLst>
                <a:tab pos="509588" algn="l"/>
              </a:tabLst>
            </a:pPr>
            <a:r>
              <a:rPr lang="ru-RU" sz="1600" dirty="0" smtClean="0">
                <a:latin typeface="Times New Roman" pitchFamily="18" charset="0"/>
                <a:ea typeface="Times New Roman" pitchFamily="18" charset="0"/>
                <a:cs typeface="Times New Roman" pitchFamily="18" charset="0"/>
              </a:rPr>
              <a:t>Д) подавление восстания С. Разина</a:t>
            </a:r>
            <a:endParaRPr lang="ru-RU" sz="1600" dirty="0" smtClean="0">
              <a:latin typeface="Arial" pitchFamily="34" charset="0"/>
            </a:endParaRPr>
          </a:p>
          <a:p>
            <a:pPr lvl="2" eaLnBrk="0" fontAlgn="base" hangingPunct="0">
              <a:spcBef>
                <a:spcPct val="0"/>
              </a:spcBef>
              <a:spcAft>
                <a:spcPct val="0"/>
              </a:spcAft>
              <a:tabLst>
                <a:tab pos="509588" algn="l"/>
              </a:tabLst>
            </a:pPr>
            <a:r>
              <a:rPr lang="ru-RU" sz="1600" dirty="0" smtClean="0">
                <a:latin typeface="Times New Roman" pitchFamily="18" charset="0"/>
                <a:ea typeface="Times New Roman" pitchFamily="18" charset="0"/>
                <a:cs typeface="Times New Roman" pitchFamily="18" charset="0"/>
              </a:rPr>
              <a:t>Е) подавление восстания под руководством И. Болотникова</a:t>
            </a:r>
          </a:p>
          <a:p>
            <a:pPr lvl="2" eaLnBrk="0" fontAlgn="base" hangingPunct="0">
              <a:spcBef>
                <a:spcPct val="0"/>
              </a:spcBef>
              <a:spcAft>
                <a:spcPct val="0"/>
              </a:spcAft>
              <a:tabLst>
                <a:tab pos="509588" algn="l"/>
              </a:tabLst>
            </a:pPr>
            <a:endParaRPr lang="ru-RU" sz="1600" dirty="0" smtClean="0">
              <a:latin typeface="Arial" pitchFamily="34" charset="0"/>
            </a:endParaRPr>
          </a:p>
          <a:p>
            <a:pPr marL="1257300" lvl="2" indent="-342900" eaLnBrk="0" fontAlgn="base" hangingPunct="0">
              <a:spcBef>
                <a:spcPct val="0"/>
              </a:spcBef>
              <a:spcAft>
                <a:spcPct val="0"/>
              </a:spcAft>
              <a:buAutoNum type="arabicParenR"/>
              <a:tabLst>
                <a:tab pos="509588" algn="l"/>
              </a:tabLst>
            </a:pPr>
            <a:r>
              <a:rPr lang="ru-RU" sz="1600" dirty="0" smtClean="0">
                <a:latin typeface="Times New Roman" pitchFamily="18" charset="0"/>
                <a:ea typeface="Times New Roman" pitchFamily="18" charset="0"/>
                <a:cs typeface="Times New Roman" pitchFamily="18" charset="0"/>
              </a:rPr>
              <a:t>АГЕ       2) БГД	3) АВД        4) ВГЕ</a:t>
            </a:r>
          </a:p>
          <a:p>
            <a:pPr marL="1257300" lvl="2" indent="-342900" eaLnBrk="0" fontAlgn="base" hangingPunct="0">
              <a:spcBef>
                <a:spcPct val="0"/>
              </a:spcBef>
              <a:spcAft>
                <a:spcPct val="0"/>
              </a:spcAft>
              <a:buAutoNum type="arabicParenR"/>
              <a:tabLst>
                <a:tab pos="509588" algn="l"/>
              </a:tabLst>
            </a:pPr>
            <a:endParaRPr lang="ru-RU" sz="1600" dirty="0" smtClean="0">
              <a:latin typeface="Arial" pitchFamily="34" charset="0"/>
            </a:endParaRPr>
          </a:p>
          <a:p>
            <a:pPr marL="342900" lvl="0" indent="-342900" eaLnBrk="0" fontAlgn="base" hangingPunct="0">
              <a:spcBef>
                <a:spcPct val="0"/>
              </a:spcBef>
              <a:spcAft>
                <a:spcPct val="0"/>
              </a:spcAft>
              <a:buAutoNum type="arabicPeriod" startAt="8"/>
              <a:tabLst>
                <a:tab pos="509588" algn="l"/>
              </a:tabLst>
            </a:pPr>
            <a:r>
              <a:rPr lang="ru-RU" sz="1600" dirty="0" smtClean="0">
                <a:latin typeface="Times New Roman" pitchFamily="18" charset="0"/>
                <a:ea typeface="Times New Roman" pitchFamily="18" charset="0"/>
                <a:cs typeface="Times New Roman" pitchFamily="18" charset="0"/>
              </a:rPr>
              <a:t>Какие из перечисленных договоров были заключены Россией в XVII в.?</a:t>
            </a:r>
          </a:p>
          <a:p>
            <a:pPr marL="342900" lvl="0" indent="-342900" eaLnBrk="0" fontAlgn="base" hangingPunct="0">
              <a:spcBef>
                <a:spcPct val="0"/>
              </a:spcBef>
              <a:spcAft>
                <a:spcPct val="0"/>
              </a:spcAft>
              <a:buAutoNum type="arabicPeriod" startAt="8"/>
              <a:tabLst>
                <a:tab pos="509588" algn="l"/>
              </a:tabLst>
            </a:pPr>
            <a:endParaRPr lang="ru-RU" sz="1600" dirty="0" smtClean="0">
              <a:latin typeface="Arial" pitchFamily="34" charset="0"/>
            </a:endParaRPr>
          </a:p>
          <a:p>
            <a:pPr lvl="2" eaLnBrk="0" fontAlgn="base" hangingPunct="0">
              <a:spcBef>
                <a:spcPct val="0"/>
              </a:spcBef>
              <a:spcAft>
                <a:spcPct val="0"/>
              </a:spcAft>
              <a:tabLst>
                <a:tab pos="509588" algn="l"/>
              </a:tabLst>
            </a:pPr>
            <a:r>
              <a:rPr lang="ru-RU" sz="1600" dirty="0" smtClean="0">
                <a:latin typeface="Times New Roman" pitchFamily="18" charset="0"/>
                <a:ea typeface="Times New Roman" pitchFamily="18" charset="0"/>
                <a:cs typeface="Times New Roman" pitchFamily="18" charset="0"/>
              </a:rPr>
              <a:t>A) </a:t>
            </a:r>
            <a:r>
              <a:rPr lang="ru-RU" sz="1600" dirty="0" smtClean="0">
                <a:latin typeface="Bookman Old Style"/>
                <a:ea typeface="Times New Roman" pitchFamily="18" charset="0"/>
                <a:cs typeface="Times New Roman" pitchFamily="18" charset="0"/>
              </a:rPr>
              <a:t>«</a:t>
            </a:r>
            <a:r>
              <a:rPr lang="ru-RU" sz="1600" dirty="0" smtClean="0">
                <a:latin typeface="Times New Roman" pitchFamily="18" charset="0"/>
                <a:ea typeface="Times New Roman" pitchFamily="18" charset="0"/>
                <a:cs typeface="Times New Roman" pitchFamily="18" charset="0"/>
              </a:rPr>
              <a:t>Вечный мир</a:t>
            </a:r>
            <a:r>
              <a:rPr lang="ru-RU" sz="1600" dirty="0" smtClean="0">
                <a:latin typeface="Bookman Old Style"/>
                <a:ea typeface="Times New Roman" pitchFamily="18" charset="0"/>
                <a:cs typeface="Times New Roman" pitchFamily="18" charset="0"/>
              </a:rPr>
              <a:t>»</a:t>
            </a:r>
            <a:r>
              <a:rPr lang="ru-RU" sz="1600" dirty="0" smtClean="0">
                <a:latin typeface="Times New Roman" pitchFamily="18" charset="0"/>
                <a:ea typeface="Times New Roman" pitchFamily="18" charset="0"/>
                <a:cs typeface="Times New Roman" pitchFamily="18" charset="0"/>
              </a:rPr>
              <a:t> с Польшей</a:t>
            </a:r>
            <a:endParaRPr lang="ru-RU" sz="1600" dirty="0" smtClean="0">
              <a:latin typeface="Arial" pitchFamily="34" charset="0"/>
            </a:endParaRPr>
          </a:p>
          <a:p>
            <a:pPr lvl="2" eaLnBrk="0" fontAlgn="base" hangingPunct="0">
              <a:spcBef>
                <a:spcPct val="0"/>
              </a:spcBef>
              <a:spcAft>
                <a:spcPct val="0"/>
              </a:spcAft>
              <a:tabLst>
                <a:tab pos="509588" algn="l"/>
              </a:tabLst>
            </a:pPr>
            <a:r>
              <a:rPr lang="ru-RU" sz="1600" dirty="0" smtClean="0">
                <a:latin typeface="Times New Roman" pitchFamily="18" charset="0"/>
                <a:ea typeface="Times New Roman" pitchFamily="18" charset="0"/>
                <a:cs typeface="Times New Roman" pitchFamily="18" charset="0"/>
              </a:rPr>
              <a:t>Б) Ям-Запольский мир с Польшей</a:t>
            </a:r>
            <a:endParaRPr lang="ru-RU" sz="1600" dirty="0" smtClean="0">
              <a:latin typeface="Arial" pitchFamily="34" charset="0"/>
            </a:endParaRPr>
          </a:p>
          <a:p>
            <a:pPr lvl="2" eaLnBrk="0" fontAlgn="base" hangingPunct="0">
              <a:spcBef>
                <a:spcPct val="0"/>
              </a:spcBef>
              <a:spcAft>
                <a:spcPct val="0"/>
              </a:spcAft>
              <a:tabLst>
                <a:tab pos="509588" algn="l"/>
              </a:tabLst>
            </a:pPr>
            <a:r>
              <a:rPr lang="ru-RU" sz="1600" dirty="0" smtClean="0">
                <a:latin typeface="Times New Roman" pitchFamily="18" charset="0"/>
                <a:ea typeface="Times New Roman" pitchFamily="18" charset="0"/>
                <a:cs typeface="Times New Roman" pitchFamily="18" charset="0"/>
              </a:rPr>
              <a:t>B) Столбовский мир с Швецией</a:t>
            </a:r>
            <a:endParaRPr lang="ru-RU" sz="1600" dirty="0" smtClean="0">
              <a:latin typeface="Arial" pitchFamily="34" charset="0"/>
            </a:endParaRPr>
          </a:p>
          <a:p>
            <a:pPr lvl="2" eaLnBrk="0" fontAlgn="base" hangingPunct="0">
              <a:spcBef>
                <a:spcPct val="0"/>
              </a:spcBef>
              <a:spcAft>
                <a:spcPct val="0"/>
              </a:spcAft>
              <a:tabLst>
                <a:tab pos="509588" algn="l"/>
              </a:tabLst>
            </a:pPr>
            <a:r>
              <a:rPr lang="ru-RU" sz="1600" dirty="0" smtClean="0">
                <a:latin typeface="Times New Roman" pitchFamily="18" charset="0"/>
                <a:ea typeface="Times New Roman" pitchFamily="18" charset="0"/>
                <a:cs typeface="Times New Roman" pitchFamily="18" charset="0"/>
              </a:rPr>
              <a:t>Г) Плюсское перемирие с Швецией</a:t>
            </a:r>
            <a:endParaRPr lang="ru-RU" sz="1600" dirty="0" smtClean="0">
              <a:latin typeface="Arial" pitchFamily="34" charset="0"/>
            </a:endParaRPr>
          </a:p>
          <a:p>
            <a:pPr lvl="2" eaLnBrk="0" fontAlgn="base" hangingPunct="0">
              <a:spcBef>
                <a:spcPct val="0"/>
              </a:spcBef>
              <a:spcAft>
                <a:spcPct val="0"/>
              </a:spcAft>
              <a:tabLst>
                <a:tab pos="509588" algn="l"/>
              </a:tabLst>
            </a:pPr>
            <a:r>
              <a:rPr lang="ru-RU" sz="1600" dirty="0" smtClean="0">
                <a:latin typeface="Times New Roman" pitchFamily="18" charset="0"/>
                <a:ea typeface="Times New Roman" pitchFamily="18" charset="0"/>
                <a:cs typeface="Times New Roman" pitchFamily="18" charset="0"/>
              </a:rPr>
              <a:t>Д) Ништадтский мир с Швецией</a:t>
            </a:r>
            <a:endParaRPr lang="ru-RU" sz="1600" dirty="0" smtClean="0">
              <a:latin typeface="Arial" pitchFamily="34" charset="0"/>
            </a:endParaRPr>
          </a:p>
          <a:p>
            <a:pPr lvl="2" eaLnBrk="0" fontAlgn="base" hangingPunct="0">
              <a:spcBef>
                <a:spcPct val="0"/>
              </a:spcBef>
              <a:spcAft>
                <a:spcPct val="0"/>
              </a:spcAft>
              <a:tabLst>
                <a:tab pos="509588" algn="l"/>
              </a:tabLst>
            </a:pPr>
            <a:r>
              <a:rPr lang="ru-RU" sz="1600" dirty="0" smtClean="0">
                <a:latin typeface="Times New Roman" pitchFamily="18" charset="0"/>
                <a:ea typeface="Times New Roman" pitchFamily="18" charset="0"/>
                <a:cs typeface="Times New Roman" pitchFamily="18" charset="0"/>
              </a:rPr>
              <a:t>Е) Андрусовское перемирие с Польшей</a:t>
            </a:r>
          </a:p>
          <a:p>
            <a:pPr lvl="2" eaLnBrk="0" fontAlgn="base" hangingPunct="0">
              <a:spcBef>
                <a:spcPct val="0"/>
              </a:spcBef>
              <a:spcAft>
                <a:spcPct val="0"/>
              </a:spcAft>
              <a:tabLst>
                <a:tab pos="509588" algn="l"/>
              </a:tabLst>
            </a:pPr>
            <a:endParaRPr lang="ru-RU" sz="1600" dirty="0" smtClean="0">
              <a:latin typeface="Arial" pitchFamily="34" charset="0"/>
            </a:endParaRPr>
          </a:p>
          <a:p>
            <a:pPr lvl="2" eaLnBrk="0" fontAlgn="base" hangingPunct="0">
              <a:spcBef>
                <a:spcPct val="0"/>
              </a:spcBef>
              <a:spcAft>
                <a:spcPct val="0"/>
              </a:spcAft>
              <a:tabLst>
                <a:tab pos="509588" algn="l"/>
              </a:tabLst>
            </a:pPr>
            <a:r>
              <a:rPr lang="ru-RU" sz="1600" dirty="0" smtClean="0">
                <a:latin typeface="Times New Roman" pitchFamily="18" charset="0"/>
                <a:ea typeface="Times New Roman" pitchFamily="18" charset="0"/>
                <a:cs typeface="Times New Roman" pitchFamily="18" charset="0"/>
              </a:rPr>
              <a:t>1) </a:t>
            </a:r>
            <a:r>
              <a:rPr lang="en-US" sz="1600" dirty="0" smtClean="0">
                <a:latin typeface="Times New Roman" pitchFamily="18" charset="0"/>
                <a:ea typeface="Times New Roman" pitchFamily="18" charset="0"/>
                <a:cs typeface="Times New Roman" pitchFamily="18" charset="0"/>
              </a:rPr>
              <a:t>ABE</a:t>
            </a:r>
            <a:r>
              <a:rPr lang="ru-RU" sz="1600" dirty="0" smtClean="0">
                <a:latin typeface="Times New Roman" pitchFamily="18" charset="0"/>
                <a:ea typeface="Times New Roman" pitchFamily="18" charset="0"/>
                <a:cs typeface="Times New Roman" pitchFamily="18" charset="0"/>
              </a:rPr>
              <a:t>      2) БГД       3)ВГЕ       4) БВЕ</a:t>
            </a:r>
            <a:endParaRPr lang="ru-RU" sz="1600" dirty="0"/>
          </a:p>
        </p:txBody>
      </p:sp>
      <p:sp>
        <p:nvSpPr>
          <p:cNvPr id="4" name="Управляющая кнопка: далее 3">
            <a:hlinkClick r:id="" action="ppaction://hlinkshowjump?jump=nextslide" highlightClick="1"/>
          </p:cNvPr>
          <p:cNvSpPr/>
          <p:nvPr/>
        </p:nvSpPr>
        <p:spPr>
          <a:xfrm>
            <a:off x="571472" y="1142984"/>
            <a:ext cx="571504" cy="428628"/>
          </a:xfrm>
          <a:prstGeom prst="actionButtonForwardNex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ru-RU"/>
          </a:p>
        </p:txBody>
      </p:sp>
      <p:sp>
        <p:nvSpPr>
          <p:cNvPr id="5" name="Управляющая кнопка: далее 4">
            <a:hlinkClick r:id="rId2" action="ppaction://hlinksldjump" highlightClick="1"/>
          </p:cNvPr>
          <p:cNvSpPr/>
          <p:nvPr/>
        </p:nvSpPr>
        <p:spPr>
          <a:xfrm>
            <a:off x="571472" y="1643050"/>
            <a:ext cx="571504" cy="428628"/>
          </a:xfrm>
          <a:prstGeom prst="actionButtonForwardNex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ru-RU"/>
          </a:p>
        </p:txBody>
      </p:sp>
      <p:sp>
        <p:nvSpPr>
          <p:cNvPr id="6" name="Управляющая кнопка: далее 5">
            <a:hlinkClick r:id="rId3" action="ppaction://hlinksldjump" highlightClick="1"/>
          </p:cNvPr>
          <p:cNvSpPr/>
          <p:nvPr/>
        </p:nvSpPr>
        <p:spPr>
          <a:xfrm>
            <a:off x="571472" y="2143116"/>
            <a:ext cx="571504" cy="357190"/>
          </a:xfrm>
          <a:prstGeom prst="actionButtonForwardNex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ru-RU"/>
          </a:p>
        </p:txBody>
      </p:sp>
      <p:sp>
        <p:nvSpPr>
          <p:cNvPr id="7" name="Управляющая кнопка: далее 6">
            <a:hlinkClick r:id="rId3" action="ppaction://hlinksldjump" highlightClick="1"/>
          </p:cNvPr>
          <p:cNvSpPr/>
          <p:nvPr/>
        </p:nvSpPr>
        <p:spPr>
          <a:xfrm>
            <a:off x="571472" y="3857628"/>
            <a:ext cx="571504" cy="357190"/>
          </a:xfrm>
          <a:prstGeom prst="actionButtonForwardNex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ru-RU"/>
          </a:p>
        </p:txBody>
      </p:sp>
      <p:sp>
        <p:nvSpPr>
          <p:cNvPr id="8" name="Управляющая кнопка: далее 7">
            <a:hlinkClick r:id="rId4" action="ppaction://hlinksldjump" highlightClick="1"/>
          </p:cNvPr>
          <p:cNvSpPr/>
          <p:nvPr/>
        </p:nvSpPr>
        <p:spPr>
          <a:xfrm>
            <a:off x="571472" y="4286256"/>
            <a:ext cx="571504" cy="428628"/>
          </a:xfrm>
          <a:prstGeom prst="actionButtonForwardNex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ru-RU"/>
          </a:p>
        </p:txBody>
      </p:sp>
      <p:sp>
        <p:nvSpPr>
          <p:cNvPr id="9" name="Управляющая кнопка: далее 8">
            <a:hlinkClick r:id="rId5" action="ppaction://hlinksldjump" highlightClick="1"/>
          </p:cNvPr>
          <p:cNvSpPr/>
          <p:nvPr/>
        </p:nvSpPr>
        <p:spPr>
          <a:xfrm>
            <a:off x="571472" y="4786322"/>
            <a:ext cx="571504" cy="428628"/>
          </a:xfrm>
          <a:prstGeom prst="actionButtonForwardNex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ChangeArrowheads="1"/>
          </p:cNvSpPr>
          <p:nvPr/>
        </p:nvSpPr>
        <p:spPr bwMode="auto">
          <a:xfrm>
            <a:off x="3143208" y="0"/>
            <a:ext cx="6000792" cy="3754874"/>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В ходе Церковного раскола XVII века можно выделить следующие ключевые события:</a:t>
            </a:r>
            <a:b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b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1652 г. - церковная реформа Никона</a:t>
            </a:r>
            <a:b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b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1654, 1656 гг. - церковные соборы, отлучение и ссылка противников реформы</a:t>
            </a:r>
            <a:b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b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1658 г. - разрыв между Никоном и Алексеем Михайловичем</a:t>
            </a:r>
            <a:b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b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1666 г. - церковный собор с участием вселенских патриархов. Лишение Никона патриаршего сана, проклятие раскольникам.</a:t>
            </a:r>
            <a:b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b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1667-1676 гг. - Соловецкое восстание.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И следующие ключевые фигуры, повлиявшие прямо или косвенно на развития событий и развязку:</a:t>
            </a:r>
            <a:b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b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Алексей Михайлович, </a:t>
            </a:r>
            <a:b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b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Патриарх Никон, </a:t>
            </a:r>
            <a:b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b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Протопоп Аввакум, </a:t>
            </a:r>
            <a:b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b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боярыня Морозова</a:t>
            </a:r>
            <a:b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b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Начнем мы рассмотрение событий тех далеких времен с личности самого патриарха Никона, основного «виновника» Церковного раскола. </a:t>
            </a:r>
          </a:p>
        </p:txBody>
      </p:sp>
      <p:pic>
        <p:nvPicPr>
          <p:cNvPr id="2050" name="Picture 2"/>
          <p:cNvPicPr>
            <a:picLocks noChangeAspect="1" noChangeArrowheads="1"/>
          </p:cNvPicPr>
          <p:nvPr/>
        </p:nvPicPr>
        <p:blipFill>
          <a:blip r:embed="rId2" cstate="email"/>
          <a:srcRect/>
          <a:stretch>
            <a:fillRect/>
          </a:stretch>
        </p:blipFill>
        <p:spPr bwMode="auto">
          <a:xfrm>
            <a:off x="0" y="-1"/>
            <a:ext cx="3071802" cy="3770511"/>
          </a:xfrm>
          <a:prstGeom prst="rect">
            <a:avLst/>
          </a:prstGeom>
          <a:noFill/>
          <a:ln w="9525">
            <a:noFill/>
            <a:miter lim="800000"/>
            <a:headEnd/>
            <a:tailEnd/>
          </a:ln>
        </p:spPr>
      </p:pic>
      <p:sp>
        <p:nvSpPr>
          <p:cNvPr id="4" name="Прямоугольник 3"/>
          <p:cNvSpPr/>
          <p:nvPr/>
        </p:nvSpPr>
        <p:spPr>
          <a:xfrm>
            <a:off x="0" y="4143380"/>
            <a:ext cx="9144000" cy="738664"/>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ru-RU" sz="1400" b="1" dirty="0" err="1" smtClean="0">
                <a:latin typeface="Times New Roman" pitchFamily="18" charset="0"/>
                <a:cs typeface="Times New Roman" pitchFamily="18" charset="0"/>
              </a:rPr>
              <a:t>Разде́лы</a:t>
            </a:r>
            <a:r>
              <a:rPr lang="ru-RU" sz="1400" b="1" dirty="0" smtClean="0">
                <a:latin typeface="Times New Roman" pitchFamily="18" charset="0"/>
                <a:cs typeface="Times New Roman" pitchFamily="18" charset="0"/>
              </a:rPr>
              <a:t> </a:t>
            </a:r>
            <a:r>
              <a:rPr lang="ru-RU" sz="1400" b="1" dirty="0" err="1" smtClean="0">
                <a:latin typeface="Times New Roman" pitchFamily="18" charset="0"/>
                <a:cs typeface="Times New Roman" pitchFamily="18" charset="0"/>
              </a:rPr>
              <a:t>Ре́чи</a:t>
            </a:r>
            <a:r>
              <a:rPr lang="ru-RU" sz="1400" b="1" dirty="0" smtClean="0">
                <a:latin typeface="Times New Roman" pitchFamily="18" charset="0"/>
                <a:cs typeface="Times New Roman" pitchFamily="18" charset="0"/>
              </a:rPr>
              <a:t> </a:t>
            </a:r>
            <a:r>
              <a:rPr lang="ru-RU" sz="1400" b="1" dirty="0" err="1" smtClean="0">
                <a:latin typeface="Times New Roman" pitchFamily="18" charset="0"/>
                <a:cs typeface="Times New Roman" pitchFamily="18" charset="0"/>
              </a:rPr>
              <a:t>Посполи́той</a:t>
            </a:r>
            <a:r>
              <a:rPr lang="ru-RU" sz="1400" b="1" dirty="0" smtClean="0">
                <a:latin typeface="Times New Roman" pitchFamily="18" charset="0"/>
                <a:cs typeface="Times New Roman" pitchFamily="18" charset="0"/>
              </a:rPr>
              <a:t> </a:t>
            </a:r>
            <a:r>
              <a:rPr lang="ru-RU" sz="1400" dirty="0" smtClean="0">
                <a:latin typeface="Times New Roman" pitchFamily="18" charset="0"/>
                <a:cs typeface="Times New Roman" pitchFamily="18" charset="0"/>
              </a:rPr>
              <a:t>(</a:t>
            </a:r>
            <a:r>
              <a:rPr lang="ru-RU" sz="1400" dirty="0" smtClean="0">
                <a:latin typeface="Times New Roman" pitchFamily="18" charset="0"/>
                <a:cs typeface="Times New Roman" pitchFamily="18" charset="0"/>
                <a:hlinkClick r:id="rId3" tooltip="Польский язык"/>
              </a:rPr>
              <a:t>польск.</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Rozbiór</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Polski</a:t>
            </a:r>
            <a:r>
              <a:rPr lang="ru-RU" sz="1400" dirty="0" smtClean="0">
                <a:latin typeface="Times New Roman" pitchFamily="18" charset="0"/>
                <a:cs typeface="Times New Roman" pitchFamily="18" charset="0"/>
              </a:rPr>
              <a:t> или </a:t>
            </a:r>
            <a:r>
              <a:rPr lang="ru-RU" sz="1400" dirty="0" err="1" smtClean="0">
                <a:latin typeface="Times New Roman" pitchFamily="18" charset="0"/>
                <a:cs typeface="Times New Roman" pitchFamily="18" charset="0"/>
              </a:rPr>
              <a:t>Rozbiory</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Polski</a:t>
            </a:r>
            <a:r>
              <a:rPr lang="ru-RU" sz="1400" dirty="0" smtClean="0">
                <a:latin typeface="Times New Roman" pitchFamily="18" charset="0"/>
                <a:cs typeface="Times New Roman" pitchFamily="18" charset="0"/>
              </a:rPr>
              <a:t>; </a:t>
            </a:r>
            <a:r>
              <a:rPr lang="ru-RU" sz="1400" dirty="0" smtClean="0">
                <a:latin typeface="Times New Roman" pitchFamily="18" charset="0"/>
                <a:cs typeface="Times New Roman" pitchFamily="18" charset="0"/>
                <a:hlinkClick r:id="rId4" tooltip="Литовский язык"/>
              </a:rPr>
              <a:t>лит.</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Padalijimas</a:t>
            </a:r>
            <a:r>
              <a:rPr lang="ru-RU" sz="1400" dirty="0" smtClean="0">
                <a:latin typeface="Times New Roman" pitchFamily="18" charset="0"/>
                <a:cs typeface="Times New Roman" pitchFamily="18" charset="0"/>
              </a:rPr>
              <a:t>) — раздел территории польско-литовского государства (</a:t>
            </a:r>
            <a:r>
              <a:rPr lang="ru-RU" sz="1400" dirty="0" smtClean="0">
                <a:latin typeface="Times New Roman" pitchFamily="18" charset="0"/>
                <a:cs typeface="Times New Roman" pitchFamily="18" charset="0"/>
                <a:hlinkClick r:id="rId5" tooltip="Речь Посполитая"/>
              </a:rPr>
              <a:t>Речи </a:t>
            </a:r>
            <a:r>
              <a:rPr lang="ru-RU" sz="1400" dirty="0" err="1" smtClean="0">
                <a:latin typeface="Times New Roman" pitchFamily="18" charset="0"/>
                <a:cs typeface="Times New Roman" pitchFamily="18" charset="0"/>
                <a:hlinkClick r:id="rId5" tooltip="Речь Посполитая"/>
              </a:rPr>
              <a:t>Посполитой</a:t>
            </a:r>
            <a:r>
              <a:rPr lang="ru-RU" sz="1400" dirty="0" smtClean="0">
                <a:latin typeface="Times New Roman" pitchFamily="18" charset="0"/>
                <a:cs typeface="Times New Roman" pitchFamily="18" charset="0"/>
              </a:rPr>
              <a:t>) между </a:t>
            </a:r>
            <a:r>
              <a:rPr lang="ru-RU" sz="1400" dirty="0" smtClean="0">
                <a:latin typeface="Times New Roman" pitchFamily="18" charset="0"/>
                <a:cs typeface="Times New Roman" pitchFamily="18" charset="0"/>
                <a:hlinkClick r:id="rId6" tooltip="Пруссия"/>
              </a:rPr>
              <a:t>Прусским королевством</a:t>
            </a:r>
            <a:r>
              <a:rPr lang="ru-RU" sz="1400" dirty="0" smtClean="0">
                <a:latin typeface="Times New Roman" pitchFamily="18" charset="0"/>
                <a:cs typeface="Times New Roman" pitchFamily="18" charset="0"/>
              </a:rPr>
              <a:t>, </a:t>
            </a:r>
            <a:r>
              <a:rPr lang="ru-RU" sz="1400" dirty="0" smtClean="0">
                <a:latin typeface="Times New Roman" pitchFamily="18" charset="0"/>
                <a:cs typeface="Times New Roman" pitchFamily="18" charset="0"/>
                <a:hlinkClick r:id="rId7" tooltip="Российская империя"/>
              </a:rPr>
              <a:t>Российской империей</a:t>
            </a:r>
            <a:r>
              <a:rPr lang="ru-RU" sz="1400" dirty="0" smtClean="0">
                <a:latin typeface="Times New Roman" pitchFamily="18" charset="0"/>
                <a:cs typeface="Times New Roman" pitchFamily="18" charset="0"/>
              </a:rPr>
              <a:t> и </a:t>
            </a:r>
            <a:r>
              <a:rPr lang="ru-RU" sz="1400" dirty="0" smtClean="0">
                <a:latin typeface="Times New Roman" pitchFamily="18" charset="0"/>
                <a:cs typeface="Times New Roman" pitchFamily="18" charset="0"/>
                <a:hlinkClick r:id="rId8" tooltip="Австрийская монархия"/>
              </a:rPr>
              <a:t>Австрийской монархией</a:t>
            </a:r>
            <a:r>
              <a:rPr lang="ru-RU" sz="1400" dirty="0" smtClean="0">
                <a:latin typeface="Times New Roman" pitchFamily="18" charset="0"/>
                <a:cs typeface="Times New Roman" pitchFamily="18" charset="0"/>
              </a:rPr>
              <a:t> в конце </a:t>
            </a:r>
            <a:r>
              <a:rPr lang="ru-RU" sz="1400" dirty="0" smtClean="0">
                <a:latin typeface="Times New Roman" pitchFamily="18" charset="0"/>
                <a:cs typeface="Times New Roman" pitchFamily="18" charset="0"/>
                <a:hlinkClick r:id="rId9" tooltip="XVIII век"/>
              </a:rPr>
              <a:t>XVIII века</a:t>
            </a:r>
            <a:r>
              <a:rPr lang="ru-RU" sz="1400" dirty="0" smtClean="0">
                <a:latin typeface="Times New Roman" pitchFamily="18" charset="0"/>
                <a:cs typeface="Times New Roman" pitchFamily="18" charset="0"/>
              </a:rPr>
              <a:t> (</a:t>
            </a:r>
            <a:r>
              <a:rPr lang="ru-RU" sz="1400" dirty="0" smtClean="0">
                <a:latin typeface="Times New Roman" pitchFamily="18" charset="0"/>
                <a:cs typeface="Times New Roman" pitchFamily="18" charset="0"/>
                <a:hlinkClick r:id="rId10" tooltip="1772"/>
              </a:rPr>
              <a:t>1772</a:t>
            </a:r>
            <a:r>
              <a:rPr lang="ru-RU" sz="1400" dirty="0" smtClean="0">
                <a:latin typeface="Times New Roman" pitchFamily="18" charset="0"/>
                <a:cs typeface="Times New Roman" pitchFamily="18" charset="0"/>
              </a:rPr>
              <a:t>—</a:t>
            </a:r>
            <a:r>
              <a:rPr lang="ru-RU" sz="1400" dirty="0" smtClean="0">
                <a:latin typeface="Times New Roman" pitchFamily="18" charset="0"/>
                <a:cs typeface="Times New Roman" pitchFamily="18" charset="0"/>
                <a:hlinkClick r:id="rId11" tooltip="1795"/>
              </a:rPr>
              <a:t>1795</a:t>
            </a:r>
            <a:r>
              <a:rPr lang="ru-RU" sz="1400" dirty="0" smtClean="0">
                <a:latin typeface="Times New Roman" pitchFamily="18" charset="0"/>
                <a:cs typeface="Times New Roman" pitchFamily="18" charset="0"/>
              </a:rPr>
              <a:t>).</a:t>
            </a:r>
          </a:p>
        </p:txBody>
      </p:sp>
      <p:sp>
        <p:nvSpPr>
          <p:cNvPr id="5" name="Прямоугольник 4"/>
          <p:cNvSpPr/>
          <p:nvPr/>
        </p:nvSpPr>
        <p:spPr>
          <a:xfrm>
            <a:off x="0" y="5072074"/>
            <a:ext cx="9144000" cy="954107"/>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ru-RU" sz="1400" dirty="0" smtClean="0">
                <a:latin typeface="Times New Roman" pitchFamily="18" charset="0"/>
                <a:cs typeface="Times New Roman" pitchFamily="18" charset="0"/>
                <a:hlinkClick r:id="rId12" tooltip="19 февраля"/>
              </a:rPr>
              <a:t>19 февраля</a:t>
            </a:r>
            <a:r>
              <a:rPr lang="ru-RU" sz="1400" dirty="0" smtClean="0">
                <a:latin typeface="Times New Roman" pitchFamily="18" charset="0"/>
                <a:cs typeface="Times New Roman" pitchFamily="18" charset="0"/>
              </a:rPr>
              <a:t> </a:t>
            </a:r>
            <a:r>
              <a:rPr lang="ru-RU" sz="1400" dirty="0" smtClean="0">
                <a:latin typeface="Times New Roman" pitchFamily="18" charset="0"/>
                <a:cs typeface="Times New Roman" pitchFamily="18" charset="0"/>
                <a:hlinkClick r:id="rId10" tooltip="1772"/>
              </a:rPr>
              <a:t>1772</a:t>
            </a:r>
            <a:r>
              <a:rPr lang="ru-RU" sz="1400" dirty="0" smtClean="0">
                <a:latin typeface="Times New Roman" pitchFamily="18" charset="0"/>
                <a:cs typeface="Times New Roman" pitchFamily="18" charset="0"/>
              </a:rPr>
              <a:t>, в </a:t>
            </a:r>
            <a:r>
              <a:rPr lang="ru-RU" sz="1400" dirty="0" smtClean="0">
                <a:latin typeface="Times New Roman" pitchFamily="18" charset="0"/>
                <a:cs typeface="Times New Roman" pitchFamily="18" charset="0"/>
                <a:hlinkClick r:id="rId13" tooltip="Вена (город)"/>
              </a:rPr>
              <a:t>Вене</a:t>
            </a:r>
            <a:r>
              <a:rPr lang="ru-RU" sz="1400" dirty="0" smtClean="0">
                <a:latin typeface="Times New Roman" pitchFamily="18" charset="0"/>
                <a:cs typeface="Times New Roman" pitchFamily="18" charset="0"/>
              </a:rPr>
              <a:t> была подписана конвенция о разделе. Перед этим, </a:t>
            </a:r>
            <a:r>
              <a:rPr lang="ru-RU" sz="1400" dirty="0" smtClean="0">
                <a:latin typeface="Times New Roman" pitchFamily="18" charset="0"/>
                <a:cs typeface="Times New Roman" pitchFamily="18" charset="0"/>
                <a:hlinkClick r:id="rId14" tooltip="6 февраля"/>
              </a:rPr>
              <a:t>6 февраля</a:t>
            </a:r>
            <a:r>
              <a:rPr lang="ru-RU" sz="1400" dirty="0" smtClean="0">
                <a:latin typeface="Times New Roman" pitchFamily="18" charset="0"/>
                <a:cs typeface="Times New Roman" pitchFamily="18" charset="0"/>
              </a:rPr>
              <a:t> </a:t>
            </a:r>
            <a:r>
              <a:rPr lang="ru-RU" sz="1400" dirty="0" smtClean="0">
                <a:latin typeface="Times New Roman" pitchFamily="18" charset="0"/>
                <a:cs typeface="Times New Roman" pitchFamily="18" charset="0"/>
                <a:hlinkClick r:id="rId10" tooltip="1772"/>
              </a:rPr>
              <a:t>1772</a:t>
            </a:r>
            <a:r>
              <a:rPr lang="ru-RU" sz="1400" dirty="0" smtClean="0">
                <a:latin typeface="Times New Roman" pitchFamily="18" charset="0"/>
                <a:cs typeface="Times New Roman" pitchFamily="18" charset="0"/>
              </a:rPr>
              <a:t> в </a:t>
            </a:r>
            <a:r>
              <a:rPr lang="ru-RU" sz="1400" dirty="0" smtClean="0">
                <a:latin typeface="Times New Roman" pitchFamily="18" charset="0"/>
                <a:cs typeface="Times New Roman" pitchFamily="18" charset="0"/>
                <a:hlinkClick r:id="rId15" tooltip="Санкт-Петербург"/>
              </a:rPr>
              <a:t>Санкт-Петербурге</a:t>
            </a:r>
            <a:r>
              <a:rPr lang="ru-RU" sz="1400" dirty="0" smtClean="0">
                <a:latin typeface="Times New Roman" pitchFamily="18" charset="0"/>
                <a:cs typeface="Times New Roman" pitchFamily="18" charset="0"/>
              </a:rPr>
              <a:t> было заключено соглашение между Пруссией и Россией. В начале августа российские, прусские и австрийские войска одновременно вошли в Польшу и заняли области, распределённые между ними по соглашению.</a:t>
            </a:r>
            <a:r>
              <a:rPr lang="ru-RU" sz="1400" dirty="0" smtClean="0">
                <a:hlinkClick r:id="rId16" tooltip="23 января"/>
              </a:rPr>
              <a:t> </a:t>
            </a:r>
            <a:endParaRPr lang="en-US" sz="1400" dirty="0" smtClean="0">
              <a:hlinkClick r:id="rId16" tooltip="23 января"/>
            </a:endParaRPr>
          </a:p>
          <a:p>
            <a:r>
              <a:rPr lang="ru-RU" sz="1400" dirty="0" smtClean="0">
                <a:hlinkClick r:id="rId16" tooltip="23 января"/>
              </a:rPr>
              <a:t>23 января</a:t>
            </a:r>
            <a:r>
              <a:rPr lang="ru-RU" sz="1400" dirty="0" smtClean="0"/>
              <a:t> </a:t>
            </a:r>
            <a:r>
              <a:rPr lang="ru-RU" sz="1400" dirty="0" smtClean="0">
                <a:hlinkClick r:id="rId17" tooltip="1793"/>
              </a:rPr>
              <a:t>1793</a:t>
            </a:r>
            <a:r>
              <a:rPr lang="ru-RU" sz="1400" dirty="0" smtClean="0"/>
              <a:t> Пруссия и Россия подписали конвенцию о втором разделе</a:t>
            </a:r>
            <a:endParaRPr lang="ru-RU" sz="1400" dirty="0" smtClean="0">
              <a:latin typeface="Times New Roman" pitchFamily="18" charset="0"/>
              <a:cs typeface="Times New Roman" pitchFamily="18" charset="0"/>
            </a:endParaRPr>
          </a:p>
        </p:txBody>
      </p:sp>
      <p:sp>
        <p:nvSpPr>
          <p:cNvPr id="6" name="Прямоугольник 5"/>
          <p:cNvSpPr/>
          <p:nvPr/>
        </p:nvSpPr>
        <p:spPr>
          <a:xfrm>
            <a:off x="0" y="6215082"/>
            <a:ext cx="9144000" cy="307777"/>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ru-RU" sz="1400" dirty="0" smtClean="0">
                <a:solidFill>
                  <a:schemeClr val="dk1"/>
                </a:solidFill>
                <a:latin typeface="Times New Roman" pitchFamily="18" charset="0"/>
                <a:cs typeface="Times New Roman" pitchFamily="18" charset="0"/>
                <a:hlinkClick r:id="rId18" tooltip="24 октября"/>
              </a:rPr>
              <a:t>24 октября</a:t>
            </a:r>
            <a:r>
              <a:rPr lang="ru-RU" sz="1400" dirty="0" smtClean="0">
                <a:solidFill>
                  <a:schemeClr val="dk1"/>
                </a:solidFill>
                <a:latin typeface="Times New Roman" pitchFamily="18" charset="0"/>
                <a:cs typeface="Times New Roman" pitchFamily="18" charset="0"/>
              </a:rPr>
              <a:t> </a:t>
            </a:r>
            <a:r>
              <a:rPr lang="ru-RU" sz="1400" dirty="0" smtClean="0">
                <a:solidFill>
                  <a:schemeClr val="dk1"/>
                </a:solidFill>
                <a:latin typeface="Times New Roman" pitchFamily="18" charset="0"/>
                <a:cs typeface="Times New Roman" pitchFamily="18" charset="0"/>
                <a:hlinkClick r:id="rId19" tooltip="1795 год"/>
              </a:rPr>
              <a:t>1795 года</a:t>
            </a:r>
            <a:r>
              <a:rPr lang="ru-RU" sz="1400" dirty="0" smtClean="0">
                <a:solidFill>
                  <a:schemeClr val="dk1"/>
                </a:solidFill>
                <a:latin typeface="Times New Roman" pitchFamily="18" charset="0"/>
                <a:cs typeface="Times New Roman" pitchFamily="18" charset="0"/>
              </a:rPr>
              <a:t> государства, участвующие в разделе, определили свои новые границы.</a:t>
            </a:r>
          </a:p>
        </p:txBody>
      </p:sp>
      <p:sp>
        <p:nvSpPr>
          <p:cNvPr id="7" name="Управляющая кнопка: назад 6">
            <a:hlinkClick r:id="" action="ppaction://hlinkshowjump?jump=previousslide" highlightClick="1"/>
          </p:cNvPr>
          <p:cNvSpPr/>
          <p:nvPr/>
        </p:nvSpPr>
        <p:spPr>
          <a:xfrm>
            <a:off x="8358214" y="6572272"/>
            <a:ext cx="785786" cy="285728"/>
          </a:xfrm>
          <a:prstGeom prst="actionButtonBackPrevious">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116955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ru-RU" sz="1400" dirty="0" smtClean="0">
                <a:latin typeface="Times New Roman" pitchFamily="18" charset="0"/>
                <a:cs typeface="Times New Roman" pitchFamily="18" charset="0"/>
              </a:rPr>
              <a:t>Проживавшее в Речи </a:t>
            </a:r>
            <a:r>
              <a:rPr lang="ru-RU" sz="1400" dirty="0" err="1" smtClean="0">
                <a:latin typeface="Times New Roman" pitchFamily="18" charset="0"/>
                <a:cs typeface="Times New Roman" pitchFamily="18" charset="0"/>
              </a:rPr>
              <a:t>Посполитой</a:t>
            </a:r>
            <a:r>
              <a:rPr lang="ru-RU" sz="1400" dirty="0" smtClean="0">
                <a:latin typeface="Times New Roman" pitchFamily="18" charset="0"/>
                <a:cs typeface="Times New Roman" pitchFamily="18" charset="0"/>
              </a:rPr>
              <a:t> русское православное население подвергалось национальному и религиозному гнёту со стороны поляков-католиков. Протест против гнёта выливался в периодически возникающие восстания, одно из которых произошло в </a:t>
            </a:r>
            <a:r>
              <a:rPr lang="ru-RU" sz="1400" dirty="0" smtClean="0">
                <a:latin typeface="Times New Roman" pitchFamily="18" charset="0"/>
                <a:cs typeface="Times New Roman" pitchFamily="18" charset="0"/>
                <a:hlinkClick r:id="rId2" tooltip="1648 год"/>
              </a:rPr>
              <a:t>1648 году</a:t>
            </a:r>
            <a:r>
              <a:rPr lang="ru-RU" sz="1400" dirty="0" smtClean="0">
                <a:latin typeface="Times New Roman" pitchFamily="18" charset="0"/>
                <a:cs typeface="Times New Roman" pitchFamily="18" charset="0"/>
              </a:rPr>
              <a:t> под руководством </a:t>
            </a:r>
            <a:r>
              <a:rPr lang="ru-RU" sz="1400" dirty="0" smtClean="0">
                <a:latin typeface="Times New Roman" pitchFamily="18" charset="0"/>
                <a:cs typeface="Times New Roman" pitchFamily="18" charset="0"/>
                <a:hlinkClick r:id="rId3" tooltip="Богдан Хмельницкий"/>
              </a:rPr>
              <a:t>Богдана Хмельницкого</a:t>
            </a:r>
            <a:r>
              <a:rPr lang="ru-RU" sz="1400" dirty="0" smtClean="0">
                <a:latin typeface="Times New Roman" pitchFamily="18" charset="0"/>
                <a:cs typeface="Times New Roman" pitchFamily="18" charset="0"/>
              </a:rPr>
              <a:t>. Восставшие, состоявшие преимущественно из казаков, а также из мещан и крестьян, одержали ряд побед над польским войском и заключили с Варшавой </a:t>
            </a:r>
            <a:r>
              <a:rPr lang="ru-RU" sz="1400" dirty="0" err="1" smtClean="0">
                <a:latin typeface="Times New Roman" pitchFamily="18" charset="0"/>
                <a:cs typeface="Times New Roman" pitchFamily="18" charset="0"/>
                <a:hlinkClick r:id="rId4" tooltip="Зборовский мирный договор"/>
              </a:rPr>
              <a:t>Зборовский</a:t>
            </a:r>
            <a:r>
              <a:rPr lang="ru-RU" sz="1400" dirty="0" smtClean="0">
                <a:latin typeface="Times New Roman" pitchFamily="18" charset="0"/>
                <a:cs typeface="Times New Roman" pitchFamily="18" charset="0"/>
                <a:hlinkClick r:id="rId4" tooltip="Зборовский мирный договор"/>
              </a:rPr>
              <a:t> мирный договор</a:t>
            </a:r>
            <a:r>
              <a:rPr lang="ru-RU" sz="1400" dirty="0" smtClean="0">
                <a:latin typeface="Times New Roman" pitchFamily="18" charset="0"/>
                <a:cs typeface="Times New Roman" pitchFamily="18" charset="0"/>
              </a:rPr>
              <a:t>, предоставивший казакам автономию.</a:t>
            </a:r>
            <a:endParaRPr lang="ru-RU" sz="1400" dirty="0">
              <a:latin typeface="Times New Roman" pitchFamily="18" charset="0"/>
              <a:cs typeface="Times New Roman" pitchFamily="18" charset="0"/>
            </a:endParaRPr>
          </a:p>
        </p:txBody>
      </p:sp>
      <p:sp>
        <p:nvSpPr>
          <p:cNvPr id="3" name="Прямоугольник 2"/>
          <p:cNvSpPr/>
          <p:nvPr/>
        </p:nvSpPr>
        <p:spPr>
          <a:xfrm>
            <a:off x="0" y="1305342"/>
            <a:ext cx="9144000" cy="138499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ru-RU" sz="1400" dirty="0" smtClean="0">
                <a:solidFill>
                  <a:schemeClr val="dk1"/>
                </a:solidFill>
                <a:latin typeface="Times New Roman" pitchFamily="18" charset="0"/>
                <a:cs typeface="Times New Roman" pitchFamily="18" charset="0"/>
              </a:rPr>
              <a:t>Вскоре, однако, война возобновилась на этот раз неудачно для повстанцев, которые потерпели в июне </a:t>
            </a:r>
            <a:r>
              <a:rPr lang="ru-RU" sz="1400" dirty="0" smtClean="0">
                <a:solidFill>
                  <a:schemeClr val="dk1"/>
                </a:solidFill>
                <a:latin typeface="Times New Roman" pitchFamily="18" charset="0"/>
                <a:cs typeface="Times New Roman" pitchFamily="18" charset="0"/>
                <a:hlinkClick r:id="rId5" tooltip="1651 год"/>
              </a:rPr>
              <a:t>1651 года</a:t>
            </a:r>
            <a:r>
              <a:rPr lang="ru-RU" sz="1400" dirty="0" smtClean="0">
                <a:solidFill>
                  <a:schemeClr val="dk1"/>
                </a:solidFill>
                <a:latin typeface="Times New Roman" pitchFamily="18" charset="0"/>
                <a:cs typeface="Times New Roman" pitchFamily="18" charset="0"/>
              </a:rPr>
              <a:t> тяжёлое поражение под Берестечком. В </a:t>
            </a:r>
            <a:r>
              <a:rPr lang="ru-RU" sz="1400" dirty="0" smtClean="0">
                <a:solidFill>
                  <a:schemeClr val="dk1"/>
                </a:solidFill>
                <a:latin typeface="Times New Roman" pitchFamily="18" charset="0"/>
                <a:cs typeface="Times New Roman" pitchFamily="18" charset="0"/>
                <a:hlinkClick r:id="rId6" tooltip="1653 год"/>
              </a:rPr>
              <a:t>1653 году</a:t>
            </a:r>
            <a:r>
              <a:rPr lang="ru-RU" sz="1400" dirty="0" smtClean="0">
                <a:solidFill>
                  <a:schemeClr val="dk1"/>
                </a:solidFill>
                <a:latin typeface="Times New Roman" pitchFamily="18" charset="0"/>
                <a:cs typeface="Times New Roman" pitchFamily="18" charset="0"/>
              </a:rPr>
              <a:t> Хмельницкий, видя невозможность победы восстания, обратился к России с просьбой принять Запорожское казачество в её состав.</a:t>
            </a:r>
          </a:p>
          <a:p>
            <a:r>
              <a:rPr lang="ru-RU" sz="1400" dirty="0" smtClean="0">
                <a:solidFill>
                  <a:schemeClr val="dk1"/>
                </a:solidFill>
                <a:latin typeface="Times New Roman" pitchFamily="18" charset="0"/>
                <a:cs typeface="Times New Roman" pitchFamily="18" charset="0"/>
              </a:rPr>
              <a:t>Осенью </a:t>
            </a:r>
            <a:r>
              <a:rPr lang="ru-RU" sz="1400" dirty="0" smtClean="0">
                <a:solidFill>
                  <a:schemeClr val="dk1"/>
                </a:solidFill>
                <a:latin typeface="Times New Roman" pitchFamily="18" charset="0"/>
                <a:cs typeface="Times New Roman" pitchFamily="18" charset="0"/>
                <a:hlinkClick r:id="rId7" tooltip="1653"/>
              </a:rPr>
              <a:t>1653</a:t>
            </a:r>
            <a:r>
              <a:rPr lang="ru-RU" sz="1400" dirty="0" smtClean="0">
                <a:solidFill>
                  <a:schemeClr val="dk1"/>
                </a:solidFill>
                <a:latin typeface="Times New Roman" pitchFamily="18" charset="0"/>
                <a:cs typeface="Times New Roman" pitchFamily="18" charset="0"/>
              </a:rPr>
              <a:t> г. </a:t>
            </a:r>
            <a:r>
              <a:rPr lang="ru-RU" sz="1400" dirty="0" smtClean="0">
                <a:solidFill>
                  <a:schemeClr val="dk1"/>
                </a:solidFill>
                <a:latin typeface="Times New Roman" pitchFamily="18" charset="0"/>
                <a:cs typeface="Times New Roman" pitchFamily="18" charset="0"/>
                <a:hlinkClick r:id="rId8" tooltip="Земский собор"/>
              </a:rPr>
              <a:t>Земский собор</a:t>
            </a:r>
            <a:r>
              <a:rPr lang="ru-RU" sz="1400" dirty="0" smtClean="0">
                <a:solidFill>
                  <a:schemeClr val="dk1"/>
                </a:solidFill>
                <a:latin typeface="Times New Roman" pitchFamily="18" charset="0"/>
                <a:cs typeface="Times New Roman" pitchFamily="18" charset="0"/>
              </a:rPr>
              <a:t>, проходивший в Москве, принял решение о принятии в подданство Русского царя Запорожского казачьего Войска, а 23 октября (2 ноября) 1653 г. русское правительство объявило войну </a:t>
            </a:r>
            <a:r>
              <a:rPr lang="ru-RU" sz="1400" dirty="0" smtClean="0">
                <a:solidFill>
                  <a:schemeClr val="dk1"/>
                </a:solidFill>
                <a:latin typeface="Times New Roman" pitchFamily="18" charset="0"/>
                <a:cs typeface="Times New Roman" pitchFamily="18" charset="0"/>
                <a:hlinkClick r:id="rId9" tooltip="Речь Посполитая"/>
              </a:rPr>
              <a:t>Речи </a:t>
            </a:r>
            <a:r>
              <a:rPr lang="ru-RU" sz="1400" dirty="0" err="1" smtClean="0">
                <a:solidFill>
                  <a:schemeClr val="dk1"/>
                </a:solidFill>
                <a:latin typeface="Times New Roman" pitchFamily="18" charset="0"/>
                <a:cs typeface="Times New Roman" pitchFamily="18" charset="0"/>
                <a:hlinkClick r:id="rId9" tooltip="Речь Посполитая"/>
              </a:rPr>
              <a:t>Посполитой</a:t>
            </a:r>
            <a:r>
              <a:rPr lang="ru-RU" sz="1400" dirty="0" smtClean="0">
                <a:solidFill>
                  <a:schemeClr val="dk1"/>
                </a:solidFill>
                <a:latin typeface="Times New Roman" pitchFamily="18" charset="0"/>
                <a:cs typeface="Times New Roman" pitchFamily="18" charset="0"/>
              </a:rPr>
              <a:t>.</a:t>
            </a:r>
          </a:p>
        </p:txBody>
      </p:sp>
      <p:sp>
        <p:nvSpPr>
          <p:cNvPr id="4" name="Прямоугольник 3"/>
          <p:cNvSpPr/>
          <p:nvPr/>
        </p:nvSpPr>
        <p:spPr>
          <a:xfrm>
            <a:off x="0" y="2857496"/>
            <a:ext cx="9144000" cy="738664"/>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ru-RU" sz="1400" b="1" dirty="0" smtClean="0">
                <a:solidFill>
                  <a:srgbClr val="FF0000"/>
                </a:solidFill>
                <a:latin typeface="Times New Roman" pitchFamily="18" charset="0"/>
                <a:cs typeface="Times New Roman" pitchFamily="18" charset="0"/>
              </a:rPr>
              <a:t>8 (18) января </a:t>
            </a:r>
            <a:r>
              <a:rPr lang="ru-RU" sz="1400" b="1" dirty="0" smtClean="0">
                <a:solidFill>
                  <a:srgbClr val="FF0000"/>
                </a:solidFill>
                <a:latin typeface="Times New Roman" pitchFamily="18" charset="0"/>
                <a:cs typeface="Times New Roman" pitchFamily="18" charset="0"/>
                <a:hlinkClick r:id="rId10" tooltip="1654"/>
              </a:rPr>
              <a:t>1654</a:t>
            </a:r>
            <a:r>
              <a:rPr lang="ru-RU" sz="1400" b="1" dirty="0" smtClean="0">
                <a:solidFill>
                  <a:srgbClr val="FF0000"/>
                </a:solidFill>
                <a:latin typeface="Times New Roman" pitchFamily="18" charset="0"/>
                <a:cs typeface="Times New Roman" pitchFamily="18" charset="0"/>
              </a:rPr>
              <a:t> г. в Переяславе </a:t>
            </a:r>
            <a:r>
              <a:rPr lang="ru-RU" sz="1400" dirty="0" smtClean="0">
                <a:solidFill>
                  <a:schemeClr val="dk1"/>
                </a:solidFill>
                <a:latin typeface="Times New Roman" pitchFamily="18" charset="0"/>
                <a:cs typeface="Times New Roman" pitchFamily="18" charset="0"/>
              </a:rPr>
              <a:t>состоялся старшинский совет запорожского казачества, а со временем — генеральный военный совет. В нём приняли участие представители Киевского, Черниговского, </a:t>
            </a:r>
            <a:r>
              <a:rPr lang="ru-RU" sz="1400" dirty="0" err="1" smtClean="0">
                <a:solidFill>
                  <a:schemeClr val="dk1"/>
                </a:solidFill>
                <a:latin typeface="Times New Roman" pitchFamily="18" charset="0"/>
                <a:cs typeface="Times New Roman" pitchFamily="18" charset="0"/>
              </a:rPr>
              <a:t>Брацлавского</a:t>
            </a:r>
            <a:r>
              <a:rPr lang="ru-RU" sz="1400" dirty="0" smtClean="0">
                <a:solidFill>
                  <a:schemeClr val="dk1"/>
                </a:solidFill>
                <a:latin typeface="Times New Roman" pitchFamily="18" charset="0"/>
                <a:cs typeface="Times New Roman" pitchFamily="18" charset="0"/>
              </a:rPr>
              <a:t> и 5 других казацких полков и жители Переяслава. Не было представителей от мещан (кроме Переяслава) и духовенства.</a:t>
            </a:r>
          </a:p>
        </p:txBody>
      </p:sp>
      <p:sp>
        <p:nvSpPr>
          <p:cNvPr id="5" name="Управляющая кнопка: далее 4">
            <a:hlinkClick r:id="rId11" action="ppaction://hlinksldjump" highlightClick="1"/>
          </p:cNvPr>
          <p:cNvSpPr/>
          <p:nvPr/>
        </p:nvSpPr>
        <p:spPr>
          <a:xfrm>
            <a:off x="8501090" y="6572272"/>
            <a:ext cx="642910" cy="285728"/>
          </a:xfrm>
          <a:prstGeom prst="actionButtonForwardNex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p>
        </p:txBody>
      </p:sp>
      <p:sp>
        <p:nvSpPr>
          <p:cNvPr id="6" name="Прямоугольник 5"/>
          <p:cNvSpPr/>
          <p:nvPr/>
        </p:nvSpPr>
        <p:spPr>
          <a:xfrm>
            <a:off x="0" y="3714752"/>
            <a:ext cx="9144000" cy="224676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ru-RU" sz="1400" dirty="0" smtClean="0">
                <a:solidFill>
                  <a:schemeClr val="dk1"/>
                </a:solidFill>
                <a:latin typeface="Times New Roman" pitchFamily="18" charset="0"/>
                <a:cs typeface="Times New Roman" pitchFamily="18" charset="0"/>
              </a:rPr>
              <a:t>Официальным временем присоединения к России Поволжья и Урала, согласно романовской историографии, считается период с 1554 по 1585 годы, начиная с покорения Иваном Грозным Казани и до разгрома частным войском Строгановых под командованием Ермака Сибирского Царства </a:t>
            </a:r>
            <a:r>
              <a:rPr lang="ru-RU" sz="1400" dirty="0" err="1" smtClean="0">
                <a:solidFill>
                  <a:schemeClr val="dk1"/>
                </a:solidFill>
                <a:latin typeface="Times New Roman" pitchFamily="18" charset="0"/>
                <a:cs typeface="Times New Roman" pitchFamily="18" charset="0"/>
              </a:rPr>
              <a:t>чингизида</a:t>
            </a:r>
            <a:r>
              <a:rPr lang="ru-RU" sz="1400" dirty="0" smtClean="0">
                <a:solidFill>
                  <a:schemeClr val="dk1"/>
                </a:solidFill>
                <a:latin typeface="Times New Roman" pitchFamily="18" charset="0"/>
                <a:cs typeface="Times New Roman" pitchFamily="18" charset="0"/>
              </a:rPr>
              <a:t> </a:t>
            </a:r>
            <a:r>
              <a:rPr lang="ru-RU" sz="1400" dirty="0" err="1" smtClean="0">
                <a:solidFill>
                  <a:schemeClr val="dk1"/>
                </a:solidFill>
                <a:latin typeface="Times New Roman" pitchFamily="18" charset="0"/>
                <a:cs typeface="Times New Roman" pitchFamily="18" charset="0"/>
              </a:rPr>
              <a:t>Кучума</a:t>
            </a:r>
            <a:r>
              <a:rPr lang="ru-RU" sz="1400" dirty="0" smtClean="0">
                <a:solidFill>
                  <a:schemeClr val="dk1"/>
                </a:solidFill>
                <a:latin typeface="Times New Roman" pitchFamily="18" charset="0"/>
                <a:cs typeface="Times New Roman" pitchFamily="18" charset="0"/>
              </a:rPr>
              <a:t>. В этот период при помощи успешных войн и добровольных действий местного населения под руку Москвы перешла основная часть территории Золотой Орды - от Нижнего Новгорода до Оби и от Хлынова (с 1781 г. - легендарная Вятка, ныне - Киров) до Каспийского моря. А Иван Васильевич, наконец, стал величаться титулом "царь и Великий Князь", претендуя на роль наследника ордынских ханов. </a:t>
            </a:r>
            <a:br>
              <a:rPr lang="ru-RU" sz="1400" dirty="0" smtClean="0">
                <a:solidFill>
                  <a:schemeClr val="dk1"/>
                </a:solidFill>
                <a:latin typeface="Times New Roman" pitchFamily="18" charset="0"/>
                <a:cs typeface="Times New Roman" pitchFamily="18" charset="0"/>
              </a:rPr>
            </a:br>
            <a:r>
              <a:rPr lang="ru-RU" sz="1400" dirty="0" smtClean="0">
                <a:solidFill>
                  <a:schemeClr val="dk1"/>
                </a:solidFill>
                <a:latin typeface="Times New Roman" pitchFamily="18" charset="0"/>
                <a:cs typeface="Times New Roman" pitchFamily="18" charset="0"/>
              </a:rPr>
              <a:t>Но мало кто помнит, что Сибирские ханы </a:t>
            </a:r>
            <a:r>
              <a:rPr lang="ru-RU" sz="1400" dirty="0" err="1" smtClean="0">
                <a:solidFill>
                  <a:schemeClr val="dk1"/>
                </a:solidFill>
                <a:latin typeface="Times New Roman" pitchFamily="18" charset="0"/>
                <a:cs typeface="Times New Roman" pitchFamily="18" charset="0"/>
              </a:rPr>
              <a:t>Едигер</a:t>
            </a:r>
            <a:r>
              <a:rPr lang="ru-RU" sz="1400" dirty="0" smtClean="0">
                <a:solidFill>
                  <a:schemeClr val="dk1"/>
                </a:solidFill>
                <a:latin typeface="Times New Roman" pitchFamily="18" charset="0"/>
                <a:cs typeface="Times New Roman" pitchFamily="18" charset="0"/>
              </a:rPr>
              <a:t> и </a:t>
            </a:r>
            <a:r>
              <a:rPr lang="ru-RU" sz="1400" dirty="0" err="1" smtClean="0">
                <a:solidFill>
                  <a:schemeClr val="dk1"/>
                </a:solidFill>
                <a:latin typeface="Times New Roman" pitchFamily="18" charset="0"/>
                <a:cs typeface="Times New Roman" pitchFamily="18" charset="0"/>
              </a:rPr>
              <a:t>Бекбулат</a:t>
            </a:r>
            <a:r>
              <a:rPr lang="ru-RU" sz="1400" dirty="0" smtClean="0">
                <a:solidFill>
                  <a:schemeClr val="dk1"/>
                </a:solidFill>
                <a:latin typeface="Times New Roman" pitchFamily="18" charset="0"/>
                <a:cs typeface="Times New Roman" pitchFamily="18" charset="0"/>
              </a:rPr>
              <a:t> принесли присягу верности Грозному в 1555 году, положив начало русского проникновения за Урал. Этот процесс был прерван узурпировавшим сибирский престол выходцем из Средней Азии ханом </a:t>
            </a:r>
            <a:r>
              <a:rPr lang="ru-RU" sz="1400" dirty="0" err="1" smtClean="0">
                <a:solidFill>
                  <a:schemeClr val="dk1"/>
                </a:solidFill>
                <a:latin typeface="Times New Roman" pitchFamily="18" charset="0"/>
                <a:cs typeface="Times New Roman" pitchFamily="18" charset="0"/>
              </a:rPr>
              <a:t>Кучумом</a:t>
            </a:r>
            <a:r>
              <a:rPr lang="ru-RU" sz="1400" dirty="0" smtClean="0">
                <a:solidFill>
                  <a:schemeClr val="dk1"/>
                </a:solidFill>
                <a:latin typeface="Times New Roman" pitchFamily="18" charset="0"/>
                <a:cs typeface="Times New Roman" pitchFamily="18" charset="0"/>
              </a:rPr>
              <a:t> (1563 г.) в 1572 году. </a:t>
            </a:r>
            <a:endParaRPr lang="ru-RU"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116955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ru-RU" sz="1400" b="1" dirty="0" err="1" smtClean="0">
                <a:latin typeface="Times New Roman" pitchFamily="18" charset="0"/>
                <a:cs typeface="Times New Roman" pitchFamily="18" charset="0"/>
              </a:rPr>
              <a:t>Степа́н</a:t>
            </a:r>
            <a:r>
              <a:rPr lang="ru-RU" sz="1400" b="1" dirty="0" smtClean="0">
                <a:latin typeface="Times New Roman" pitchFamily="18" charset="0"/>
                <a:cs typeface="Times New Roman" pitchFamily="18" charset="0"/>
              </a:rPr>
              <a:t> </a:t>
            </a:r>
            <a:r>
              <a:rPr lang="ru-RU" sz="1400" b="1" dirty="0" err="1" smtClean="0">
                <a:latin typeface="Times New Roman" pitchFamily="18" charset="0"/>
                <a:cs typeface="Times New Roman" pitchFamily="18" charset="0"/>
              </a:rPr>
              <a:t>Тимофе́евич</a:t>
            </a:r>
            <a:r>
              <a:rPr lang="ru-RU" sz="1400" b="1" dirty="0" smtClean="0">
                <a:latin typeface="Times New Roman" pitchFamily="18" charset="0"/>
                <a:cs typeface="Times New Roman" pitchFamily="18" charset="0"/>
              </a:rPr>
              <a:t> </a:t>
            </a:r>
            <a:r>
              <a:rPr lang="ru-RU" sz="1400" b="1" dirty="0" err="1" smtClean="0">
                <a:latin typeface="Times New Roman" pitchFamily="18" charset="0"/>
                <a:cs typeface="Times New Roman" pitchFamily="18" charset="0"/>
              </a:rPr>
              <a:t>Ра́зин</a:t>
            </a:r>
            <a:r>
              <a:rPr lang="ru-RU" sz="1400" dirty="0" smtClean="0">
                <a:latin typeface="Times New Roman" pitchFamily="18" charset="0"/>
                <a:cs typeface="Times New Roman" pitchFamily="18" charset="0"/>
              </a:rPr>
              <a:t>, известный также как </a:t>
            </a:r>
            <a:r>
              <a:rPr lang="ru-RU" sz="1400" b="1" dirty="0" err="1" smtClean="0">
                <a:latin typeface="Times New Roman" pitchFamily="18" charset="0"/>
                <a:cs typeface="Times New Roman" pitchFamily="18" charset="0"/>
              </a:rPr>
              <a:t>Сте́нька</a:t>
            </a:r>
            <a:r>
              <a:rPr lang="ru-RU" sz="1400" b="1" dirty="0" smtClean="0">
                <a:latin typeface="Times New Roman" pitchFamily="18" charset="0"/>
                <a:cs typeface="Times New Roman" pitchFamily="18" charset="0"/>
              </a:rPr>
              <a:t> Разин</a:t>
            </a:r>
            <a:r>
              <a:rPr lang="ru-RU" sz="1400" dirty="0" smtClean="0">
                <a:latin typeface="Times New Roman" pitchFamily="18" charset="0"/>
                <a:cs typeface="Times New Roman" pitchFamily="18" charset="0"/>
              </a:rPr>
              <a:t> (Стенька — уменьшительное «</a:t>
            </a:r>
            <a:r>
              <a:rPr lang="ru-RU" sz="1400" dirty="0" smtClean="0">
                <a:latin typeface="Times New Roman" pitchFamily="18" charset="0"/>
                <a:cs typeface="Times New Roman" pitchFamily="18" charset="0"/>
                <a:hlinkClick r:id="rId2" tooltip="Полуимя"/>
              </a:rPr>
              <a:t>полуимя</a:t>
            </a:r>
            <a:r>
              <a:rPr lang="ru-RU" sz="1400" dirty="0" smtClean="0">
                <a:latin typeface="Times New Roman" pitchFamily="18" charset="0"/>
                <a:cs typeface="Times New Roman" pitchFamily="18" charset="0"/>
              </a:rPr>
              <a:t>» от Степан; этим именем Разина, как преступника, именовала официальная </a:t>
            </a:r>
            <a:r>
              <a:rPr lang="ru-RU" sz="1400" dirty="0" smtClean="0">
                <a:latin typeface="Times New Roman" pitchFamily="18" charset="0"/>
                <a:cs typeface="Times New Roman" pitchFamily="18" charset="0"/>
                <a:hlinkClick r:id="rId3" tooltip="Пропаганда"/>
              </a:rPr>
              <a:t>пропаганда</a:t>
            </a:r>
            <a:r>
              <a:rPr lang="ru-RU" sz="1400" dirty="0" smtClean="0">
                <a:latin typeface="Times New Roman" pitchFamily="18" charset="0"/>
                <a:cs typeface="Times New Roman" pitchFamily="18" charset="0"/>
              </a:rPr>
              <a:t> того времени, но под ним же он нередко выступает и как герой народных песен; около </a:t>
            </a:r>
            <a:r>
              <a:rPr lang="ru-RU" sz="1400" dirty="0" smtClean="0">
                <a:latin typeface="Times New Roman" pitchFamily="18" charset="0"/>
                <a:cs typeface="Times New Roman" pitchFamily="18" charset="0"/>
                <a:hlinkClick r:id="rId4" tooltip="1630"/>
              </a:rPr>
              <a:t>1630</a:t>
            </a:r>
            <a:r>
              <a:rPr lang="ru-RU" sz="1400" dirty="0" smtClean="0">
                <a:latin typeface="Times New Roman" pitchFamily="18" charset="0"/>
                <a:cs typeface="Times New Roman" pitchFamily="18" charset="0"/>
              </a:rPr>
              <a:t>, станица </a:t>
            </a:r>
            <a:r>
              <a:rPr lang="ru-RU" sz="1400" dirty="0" err="1" smtClean="0">
                <a:latin typeface="Times New Roman" pitchFamily="18" charset="0"/>
                <a:cs typeface="Times New Roman" pitchFamily="18" charset="0"/>
              </a:rPr>
              <a:t>Зимовейская</a:t>
            </a:r>
            <a:r>
              <a:rPr lang="ru-RU" sz="1400" dirty="0" smtClean="0">
                <a:latin typeface="Times New Roman" pitchFamily="18" charset="0"/>
                <a:cs typeface="Times New Roman" pitchFamily="18" charset="0"/>
              </a:rPr>
              <a:t> (там же позднее родился </a:t>
            </a:r>
            <a:r>
              <a:rPr lang="ru-RU" sz="1400" dirty="0" smtClean="0">
                <a:latin typeface="Times New Roman" pitchFamily="18" charset="0"/>
                <a:cs typeface="Times New Roman" pitchFamily="18" charset="0"/>
                <a:hlinkClick r:id="rId5" tooltip="Емельян Пугачев"/>
              </a:rPr>
              <a:t>Емельян Пугачев</a:t>
            </a:r>
            <a:r>
              <a:rPr lang="ru-RU" sz="1400" dirty="0" smtClean="0">
                <a:latin typeface="Times New Roman" pitchFamily="18" charset="0"/>
                <a:cs typeface="Times New Roman" pitchFamily="18" charset="0"/>
              </a:rPr>
              <a:t>, в настоящее время ст. Пугачевская Волгоградской обл.), на Дону — </a:t>
            </a:r>
            <a:r>
              <a:rPr lang="ru-RU" sz="1400" dirty="0" smtClean="0">
                <a:latin typeface="Times New Roman" pitchFamily="18" charset="0"/>
                <a:cs typeface="Times New Roman" pitchFamily="18" charset="0"/>
                <a:hlinkClick r:id="rId6" tooltip="16 июня"/>
              </a:rPr>
              <a:t>6 (16) июня</a:t>
            </a:r>
            <a:r>
              <a:rPr lang="ru-RU" sz="1400" dirty="0" smtClean="0">
                <a:latin typeface="Times New Roman" pitchFamily="18" charset="0"/>
                <a:cs typeface="Times New Roman" pitchFamily="18" charset="0"/>
              </a:rPr>
              <a:t> </a:t>
            </a:r>
            <a:r>
              <a:rPr lang="ru-RU" sz="1400" dirty="0" smtClean="0">
                <a:latin typeface="Times New Roman" pitchFamily="18" charset="0"/>
                <a:cs typeface="Times New Roman" pitchFamily="18" charset="0"/>
                <a:hlinkClick r:id="rId7" tooltip="1671"/>
              </a:rPr>
              <a:t>1671</a:t>
            </a:r>
            <a:r>
              <a:rPr lang="ru-RU" sz="1400" dirty="0" smtClean="0">
                <a:latin typeface="Times New Roman" pitchFamily="18" charset="0"/>
                <a:cs typeface="Times New Roman" pitchFamily="18" charset="0"/>
              </a:rPr>
              <a:t>, </a:t>
            </a:r>
            <a:r>
              <a:rPr lang="ru-RU" sz="1400" dirty="0" smtClean="0">
                <a:latin typeface="Times New Roman" pitchFamily="18" charset="0"/>
                <a:cs typeface="Times New Roman" pitchFamily="18" charset="0"/>
                <a:hlinkClick r:id="rId8" tooltip="Москва"/>
              </a:rPr>
              <a:t>Москва</a:t>
            </a:r>
            <a:r>
              <a:rPr lang="ru-RU" sz="1400" dirty="0" smtClean="0">
                <a:latin typeface="Times New Roman" pitchFamily="18" charset="0"/>
                <a:cs typeface="Times New Roman" pitchFamily="18" charset="0"/>
              </a:rPr>
              <a:t>) — </a:t>
            </a:r>
            <a:r>
              <a:rPr lang="ru-RU" sz="1400" dirty="0" smtClean="0">
                <a:latin typeface="Times New Roman" pitchFamily="18" charset="0"/>
                <a:cs typeface="Times New Roman" pitchFamily="18" charset="0"/>
                <a:hlinkClick r:id="rId9" tooltip="Донские казаки"/>
              </a:rPr>
              <a:t>донской казак</a:t>
            </a:r>
            <a:r>
              <a:rPr lang="ru-RU" sz="1400" dirty="0" smtClean="0">
                <a:latin typeface="Times New Roman" pitchFamily="18" charset="0"/>
                <a:cs typeface="Times New Roman" pitchFamily="18" charset="0"/>
              </a:rPr>
              <a:t>, предводитель восстания </a:t>
            </a:r>
            <a:r>
              <a:rPr lang="ru-RU" sz="1400" dirty="0" smtClean="0">
                <a:latin typeface="Times New Roman" pitchFamily="18" charset="0"/>
                <a:cs typeface="Times New Roman" pitchFamily="18" charset="0"/>
                <a:hlinkClick r:id="rId10" tooltip="1670"/>
              </a:rPr>
              <a:t>1670</a:t>
            </a:r>
            <a:r>
              <a:rPr lang="ru-RU" sz="1400" dirty="0" smtClean="0">
                <a:latin typeface="Times New Roman" pitchFamily="18" charset="0"/>
                <a:cs typeface="Times New Roman" pitchFamily="18" charset="0"/>
              </a:rPr>
              <a:t>—</a:t>
            </a:r>
            <a:r>
              <a:rPr lang="ru-RU" sz="1400" dirty="0" smtClean="0">
                <a:latin typeface="Times New Roman" pitchFamily="18" charset="0"/>
                <a:cs typeface="Times New Roman" pitchFamily="18" charset="0"/>
                <a:hlinkClick r:id="rId11" tooltip="1671 год"/>
              </a:rPr>
              <a:t>1671 годов</a:t>
            </a:r>
            <a:r>
              <a:rPr lang="ru-RU" sz="1400" dirty="0" smtClean="0">
                <a:latin typeface="Times New Roman" pitchFamily="18" charset="0"/>
                <a:cs typeface="Times New Roman" pitchFamily="18" charset="0"/>
              </a:rPr>
              <a:t>, крупнейшего в истории допетровской России.</a:t>
            </a:r>
            <a:endParaRPr lang="ru-RU" sz="1400" dirty="0">
              <a:latin typeface="Times New Roman" pitchFamily="18" charset="0"/>
              <a:cs typeface="Times New Roman" pitchFamily="18" charset="0"/>
            </a:endParaRPr>
          </a:p>
        </p:txBody>
      </p:sp>
      <p:sp>
        <p:nvSpPr>
          <p:cNvPr id="3" name="Управляющая кнопка: далее 2">
            <a:hlinkClick r:id="rId12" action="ppaction://hlinksldjump" highlightClick="1"/>
          </p:cNvPr>
          <p:cNvSpPr/>
          <p:nvPr/>
        </p:nvSpPr>
        <p:spPr>
          <a:xfrm>
            <a:off x="8501090" y="6572272"/>
            <a:ext cx="642910" cy="285728"/>
          </a:xfrm>
          <a:prstGeom prst="actionButtonForwardNex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p>
        </p:txBody>
      </p:sp>
      <p:sp>
        <p:nvSpPr>
          <p:cNvPr id="4" name="Прямоугольник 3"/>
          <p:cNvSpPr/>
          <p:nvPr/>
        </p:nvSpPr>
        <p:spPr>
          <a:xfrm>
            <a:off x="0" y="1357298"/>
            <a:ext cx="9144000" cy="738664"/>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ru-RU" sz="1400" b="1" dirty="0" smtClean="0">
                <a:solidFill>
                  <a:schemeClr val="dk1"/>
                </a:solidFill>
                <a:latin typeface="Times New Roman" pitchFamily="18" charset="0"/>
                <a:cs typeface="Times New Roman" pitchFamily="18" charset="0"/>
              </a:rPr>
              <a:t>Восстание Болотникова </a:t>
            </a:r>
            <a:r>
              <a:rPr lang="ru-RU" sz="1400" dirty="0" smtClean="0">
                <a:solidFill>
                  <a:schemeClr val="dk1"/>
                </a:solidFill>
                <a:latin typeface="Times New Roman" pitchFamily="18" charset="0"/>
                <a:cs typeface="Times New Roman" pitchFamily="18" charset="0"/>
              </a:rPr>
              <a:t>— крестьянское движение 1606—1607 годов в южных районах </a:t>
            </a:r>
            <a:r>
              <a:rPr lang="ru-RU" sz="1400" dirty="0" smtClean="0">
                <a:solidFill>
                  <a:schemeClr val="dk1"/>
                </a:solidFill>
                <a:latin typeface="Times New Roman" pitchFamily="18" charset="0"/>
                <a:cs typeface="Times New Roman" pitchFamily="18" charset="0"/>
                <a:hlinkClick r:id="rId13" tooltip="Московское государство"/>
              </a:rPr>
              <a:t>Московского государства</a:t>
            </a:r>
            <a:r>
              <a:rPr lang="ru-RU" sz="1400" dirty="0" smtClean="0">
                <a:solidFill>
                  <a:schemeClr val="dk1"/>
                </a:solidFill>
                <a:latin typeface="Times New Roman" pitchFamily="18" charset="0"/>
                <a:cs typeface="Times New Roman" pitchFamily="18" charset="0"/>
              </a:rPr>
              <a:t> под предводительством </a:t>
            </a:r>
            <a:r>
              <a:rPr lang="ru-RU" sz="1400" dirty="0" smtClean="0">
                <a:solidFill>
                  <a:schemeClr val="dk1"/>
                </a:solidFill>
                <a:latin typeface="Times New Roman" pitchFamily="18" charset="0"/>
                <a:cs typeface="Times New Roman" pitchFamily="18" charset="0"/>
                <a:hlinkClick r:id="rId14" tooltip="Болотников, Иван Исаевич"/>
              </a:rPr>
              <a:t>И. И. Болотникова</a:t>
            </a:r>
            <a:r>
              <a:rPr lang="ru-RU" sz="1400" dirty="0" smtClean="0">
                <a:solidFill>
                  <a:schemeClr val="dk1"/>
                </a:solidFill>
                <a:latin typeface="Times New Roman" pitchFamily="18" charset="0"/>
                <a:cs typeface="Times New Roman" pitchFamily="18" charset="0"/>
              </a:rPr>
              <a:t>; в советской </a:t>
            </a:r>
            <a:r>
              <a:rPr lang="ru-RU" sz="1400" dirty="0" smtClean="0">
                <a:solidFill>
                  <a:schemeClr val="dk1"/>
                </a:solidFill>
                <a:latin typeface="Times New Roman" pitchFamily="18" charset="0"/>
                <a:cs typeface="Times New Roman" pitchFamily="18" charset="0"/>
                <a:hlinkClick r:id="rId15" tooltip="Историография"/>
              </a:rPr>
              <a:t>историографии</a:t>
            </a:r>
            <a:r>
              <a:rPr lang="ru-RU" sz="1400" dirty="0" smtClean="0">
                <a:solidFill>
                  <a:schemeClr val="dk1"/>
                </a:solidFill>
                <a:latin typeface="Times New Roman" pitchFamily="18" charset="0"/>
                <a:cs typeface="Times New Roman" pitchFamily="18" charset="0"/>
              </a:rPr>
              <a:t> восстание рассматривалось как </a:t>
            </a:r>
            <a:r>
              <a:rPr lang="ru-RU" sz="1400" dirty="0" smtClean="0">
                <a:solidFill>
                  <a:schemeClr val="dk1"/>
                </a:solidFill>
                <a:latin typeface="Times New Roman" pitchFamily="18" charset="0"/>
                <a:cs typeface="Times New Roman" pitchFamily="18" charset="0"/>
                <a:hlinkClick r:id="rId16" tooltip="Крестьянская война"/>
              </a:rPr>
              <a:t>крестьянская война</a:t>
            </a:r>
            <a:r>
              <a:rPr lang="ru-RU" sz="1400" dirty="0" smtClean="0">
                <a:solidFill>
                  <a:schemeClr val="dk1"/>
                </a:solidFill>
                <a:latin typeface="Times New Roman" pitchFamily="18" charset="0"/>
                <a:cs typeface="Times New Roman" pitchFamily="18" charset="0"/>
              </a:rPr>
              <a:t>, в одном ряду с восстаниями </a:t>
            </a:r>
            <a:r>
              <a:rPr lang="ru-RU" sz="1400" dirty="0" smtClean="0">
                <a:solidFill>
                  <a:schemeClr val="dk1"/>
                </a:solidFill>
                <a:latin typeface="Times New Roman" pitchFamily="18" charset="0"/>
                <a:cs typeface="Times New Roman" pitchFamily="18" charset="0"/>
                <a:hlinkClick r:id="rId17" tooltip="Разин, Степан Тимофеевич"/>
              </a:rPr>
              <a:t>Степана Разина</a:t>
            </a:r>
            <a:r>
              <a:rPr lang="ru-RU" sz="1400" dirty="0" smtClean="0">
                <a:solidFill>
                  <a:schemeClr val="dk1"/>
                </a:solidFill>
                <a:latin typeface="Times New Roman" pitchFamily="18" charset="0"/>
                <a:cs typeface="Times New Roman" pitchFamily="18" charset="0"/>
              </a:rPr>
              <a:t> и </a:t>
            </a:r>
            <a:r>
              <a:rPr lang="ru-RU" sz="1400" dirty="0" smtClean="0">
                <a:solidFill>
                  <a:schemeClr val="dk1"/>
                </a:solidFill>
                <a:latin typeface="Times New Roman" pitchFamily="18" charset="0"/>
                <a:cs typeface="Times New Roman" pitchFamily="18" charset="0"/>
                <a:hlinkClick r:id="rId18" tooltip="Пугачёв, Емельян Иванович"/>
              </a:rPr>
              <a:t>Емельяна Пугачёва</a:t>
            </a:r>
            <a:r>
              <a:rPr lang="ru-RU" sz="1400" dirty="0" smtClean="0">
                <a:solidFill>
                  <a:schemeClr val="dk1"/>
                </a:solidFill>
                <a:latin typeface="Times New Roman" pitchFamily="18" charset="0"/>
                <a:cs typeface="Times New Roman" pitchFamily="18" charset="0"/>
              </a:rPr>
              <a:t>.</a:t>
            </a:r>
          </a:p>
        </p:txBody>
      </p:sp>
      <p:sp>
        <p:nvSpPr>
          <p:cNvPr id="5" name="Прямоугольник 4"/>
          <p:cNvSpPr/>
          <p:nvPr/>
        </p:nvSpPr>
        <p:spPr>
          <a:xfrm>
            <a:off x="0" y="2214554"/>
            <a:ext cx="9144000" cy="138499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ru-RU" sz="1400" dirty="0" smtClean="0">
                <a:solidFill>
                  <a:schemeClr val="dk1"/>
                </a:solidFill>
                <a:latin typeface="Times New Roman" pitchFamily="18" charset="0"/>
                <a:cs typeface="Times New Roman" pitchFamily="18" charset="0"/>
              </a:rPr>
              <a:t>Причины выступления:</a:t>
            </a:r>
          </a:p>
          <a:p>
            <a:r>
              <a:rPr lang="ru-RU" sz="1400" dirty="0" smtClean="0">
                <a:solidFill>
                  <a:schemeClr val="dk1"/>
                </a:solidFill>
                <a:latin typeface="Times New Roman" pitchFamily="18" charset="0"/>
                <a:cs typeface="Times New Roman" pitchFamily="18" charset="0"/>
              </a:rPr>
              <a:t>закрепощение крестьян введение Борисом Годуновым "урочных лет" политическая нестабильность голод</a:t>
            </a:r>
          </a:p>
          <a:p>
            <a:r>
              <a:rPr lang="ru-RU" sz="1400" dirty="0" smtClean="0">
                <a:solidFill>
                  <a:schemeClr val="dk1"/>
                </a:solidFill>
                <a:latin typeface="Times New Roman" pitchFamily="18" charset="0"/>
                <a:cs typeface="Times New Roman" pitchFamily="18" charset="0"/>
              </a:rPr>
              <a:t>Состав участников:</a:t>
            </a:r>
          </a:p>
          <a:p>
            <a:r>
              <a:rPr lang="ru-RU" sz="1400" dirty="0" smtClean="0">
                <a:solidFill>
                  <a:schemeClr val="dk1"/>
                </a:solidFill>
                <a:latin typeface="Times New Roman" pitchFamily="18" charset="0"/>
                <a:cs typeface="Times New Roman" pitchFamily="18" charset="0"/>
              </a:rPr>
              <a:t>крестьяне отряды бояр, дворян стрельцы казаки мелкий посадский люд</a:t>
            </a:r>
          </a:p>
          <a:p>
            <a:r>
              <a:rPr lang="ru-RU" sz="1400" dirty="0" smtClean="0">
                <a:solidFill>
                  <a:schemeClr val="dk1"/>
                </a:solidFill>
                <a:latin typeface="Times New Roman" pitchFamily="18" charset="0"/>
                <a:cs typeface="Times New Roman" pitchFamily="18" charset="0"/>
              </a:rPr>
              <a:t>Причины поражения</a:t>
            </a:r>
          </a:p>
          <a:p>
            <a:r>
              <a:rPr lang="ru-RU" sz="1400" dirty="0" smtClean="0">
                <a:solidFill>
                  <a:schemeClr val="dk1"/>
                </a:solidFill>
                <a:latin typeface="Times New Roman" pitchFamily="18" charset="0"/>
                <a:cs typeface="Times New Roman" pitchFamily="18" charset="0"/>
              </a:rPr>
              <a:t>неоднородный состав участников неорганизованность сплоченность дворян вокруг Шуйского</a:t>
            </a:r>
          </a:p>
        </p:txBody>
      </p:sp>
      <p:sp>
        <p:nvSpPr>
          <p:cNvPr id="6" name="Прямоугольник 5"/>
          <p:cNvSpPr/>
          <p:nvPr/>
        </p:nvSpPr>
        <p:spPr>
          <a:xfrm>
            <a:off x="0" y="3714752"/>
            <a:ext cx="9144000" cy="95410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ru-RU" sz="1400" dirty="0" smtClean="0">
                <a:solidFill>
                  <a:schemeClr val="dk1"/>
                </a:solidFill>
                <a:latin typeface="Times New Roman" pitchFamily="18" charset="0"/>
                <a:cs typeface="Times New Roman" pitchFamily="18" charset="0"/>
              </a:rPr>
              <a:t>"Вечный мир" с Польшей 1686 г. - договор между Россией и Речью </a:t>
            </a:r>
            <a:r>
              <a:rPr lang="ru-RU" sz="1400" dirty="0" err="1" smtClean="0">
                <a:solidFill>
                  <a:schemeClr val="dk1"/>
                </a:solidFill>
                <a:latin typeface="Times New Roman" pitchFamily="18" charset="0"/>
                <a:cs typeface="Times New Roman" pitchFamily="18" charset="0"/>
              </a:rPr>
              <a:t>Посполитой</a:t>
            </a:r>
            <a:r>
              <a:rPr lang="ru-RU" sz="1400" dirty="0" smtClean="0">
                <a:solidFill>
                  <a:schemeClr val="dk1"/>
                </a:solidFill>
                <a:latin typeface="Times New Roman" pitchFamily="18" charset="0"/>
                <a:cs typeface="Times New Roman" pitchFamily="18" charset="0"/>
              </a:rPr>
              <a:t>, подтвердивший условия </a:t>
            </a:r>
            <a:r>
              <a:rPr lang="ru-RU" sz="1400" dirty="0" err="1" smtClean="0">
                <a:solidFill>
                  <a:schemeClr val="dk1"/>
                </a:solidFill>
                <a:latin typeface="Times New Roman" pitchFamily="18" charset="0"/>
                <a:cs typeface="Times New Roman" pitchFamily="18" charset="0"/>
              </a:rPr>
              <a:t>Андрусовского</a:t>
            </a:r>
            <a:r>
              <a:rPr lang="ru-RU" sz="1400" dirty="0" smtClean="0">
                <a:solidFill>
                  <a:schemeClr val="dk1"/>
                </a:solidFill>
                <a:latin typeface="Times New Roman" pitchFamily="18" charset="0"/>
                <a:cs typeface="Times New Roman" pitchFamily="18" charset="0"/>
              </a:rPr>
              <a:t> перемирия 1667 г. Он закрепил за Россией Смоленск с окрестностями, Левобережную Украину с Киевом, Запорожье и Северскую землю с Черниговом и Стародубом. Он послужил основой </a:t>
            </a:r>
            <a:r>
              <a:rPr lang="ru-RU" sz="1400" dirty="0" err="1" smtClean="0">
                <a:solidFill>
                  <a:schemeClr val="dk1"/>
                </a:solidFill>
                <a:latin typeface="Times New Roman" pitchFamily="18" charset="0"/>
                <a:cs typeface="Times New Roman" pitchFamily="18" charset="0"/>
              </a:rPr>
              <a:t>русско</a:t>
            </a:r>
            <a:r>
              <a:rPr lang="ru-RU" sz="1400" dirty="0" smtClean="0">
                <a:solidFill>
                  <a:schemeClr val="dk1"/>
                </a:solidFill>
                <a:latin typeface="Times New Roman" pitchFamily="18" charset="0"/>
                <a:cs typeface="Times New Roman" pitchFamily="18" charset="0"/>
              </a:rPr>
              <a:t> - польского союза в Северной войне 1700 - 1721 гг.</a:t>
            </a:r>
          </a:p>
        </p:txBody>
      </p:sp>
      <p:sp>
        <p:nvSpPr>
          <p:cNvPr id="7" name="Прямоугольник 6"/>
          <p:cNvSpPr/>
          <p:nvPr/>
        </p:nvSpPr>
        <p:spPr>
          <a:xfrm>
            <a:off x="0" y="4714884"/>
            <a:ext cx="9144000" cy="95410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ru-RU" sz="1400" b="1" dirty="0" smtClean="0">
                <a:solidFill>
                  <a:schemeClr val="dk1"/>
                </a:solidFill>
                <a:latin typeface="Times New Roman" pitchFamily="18" charset="0"/>
                <a:cs typeface="Times New Roman" pitchFamily="18" charset="0"/>
              </a:rPr>
              <a:t>Ям-Запольский мир</a:t>
            </a:r>
          </a:p>
          <a:p>
            <a:r>
              <a:rPr lang="ru-RU" sz="1400" dirty="0" smtClean="0">
                <a:solidFill>
                  <a:schemeClr val="dk1"/>
                </a:solidFill>
                <a:latin typeface="Times New Roman" pitchFamily="18" charset="0"/>
                <a:cs typeface="Times New Roman" pitchFamily="18" charset="0"/>
              </a:rPr>
              <a:t>между Россией и Речью </a:t>
            </a:r>
            <a:r>
              <a:rPr lang="ru-RU" sz="1400" dirty="0" err="1" smtClean="0">
                <a:solidFill>
                  <a:schemeClr val="dk1"/>
                </a:solidFill>
                <a:latin typeface="Times New Roman" pitchFamily="18" charset="0"/>
                <a:cs typeface="Times New Roman" pitchFamily="18" charset="0"/>
              </a:rPr>
              <a:t>Посполитой</a:t>
            </a:r>
            <a:r>
              <a:rPr lang="ru-RU" sz="1400" dirty="0" smtClean="0">
                <a:solidFill>
                  <a:schemeClr val="dk1"/>
                </a:solidFill>
                <a:latin typeface="Times New Roman" pitchFamily="18" charset="0"/>
                <a:cs typeface="Times New Roman" pitchFamily="18" charset="0"/>
              </a:rPr>
              <a:t> на 10 лет. Один из дипломатических документов, завершивших Ливонскую войну 1558—83. Заключён 15 января 1582 близ Запольского Яма, южнее Пскова. России возвращались занятые польскими войсками города, взамен она отказывалась от Полоцка и Ливонии</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138499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ru-RU" sz="1400" b="1" dirty="0" smtClean="0">
                <a:solidFill>
                  <a:srgbClr val="FF0000"/>
                </a:solidFill>
                <a:latin typeface="Times New Roman" pitchFamily="18" charset="0"/>
                <a:cs typeface="Times New Roman" pitchFamily="18" charset="0"/>
              </a:rPr>
              <a:t>В 1327 г. в Твери </a:t>
            </a:r>
            <a:r>
              <a:rPr lang="ru-RU" sz="1400" dirty="0" smtClean="0">
                <a:latin typeface="Times New Roman" pitchFamily="18" charset="0"/>
                <a:cs typeface="Times New Roman" pitchFamily="18" charset="0"/>
              </a:rPr>
              <a:t>вспыхнуло восстание против Чолхана \ ордынский баскак \. Татарин отобрал лошадь у местного дьяка, а тот позвал на помощь земляков. Многих из сопровождения Чолхана перебили, а сам он укрылся в княжеском дворце, но дворец подожгли вместе с оставшимися ордынцами. Калита отправляется к хану Узбеку, откуда вернулся с татарскими войсками, и направился в Тверь, подавлять восстание. Александр Михайлович \ Тверской \ бежал во Псков, а потом в Литву, а Иван Данилович, в награду, получил Новгород и Кострому. А в 1332 г. Калита получил ярлык на Владимирское княжение. \ Калита – кошель \.</a:t>
            </a:r>
            <a:endParaRPr lang="ru-RU" sz="1400" dirty="0">
              <a:latin typeface="Times New Roman" pitchFamily="18" charset="0"/>
              <a:cs typeface="Times New Roman" pitchFamily="18" charset="0"/>
            </a:endParaRPr>
          </a:p>
        </p:txBody>
      </p:sp>
      <p:pic>
        <p:nvPicPr>
          <p:cNvPr id="3074" name="Picture 2"/>
          <p:cNvPicPr>
            <a:picLocks noChangeAspect="1" noChangeArrowheads="1"/>
          </p:cNvPicPr>
          <p:nvPr/>
        </p:nvPicPr>
        <p:blipFill>
          <a:blip r:embed="rId2" cstate="email"/>
          <a:srcRect/>
          <a:stretch>
            <a:fillRect/>
          </a:stretch>
        </p:blipFill>
        <p:spPr bwMode="auto">
          <a:xfrm>
            <a:off x="0" y="1428735"/>
            <a:ext cx="3357554" cy="5312131"/>
          </a:xfrm>
          <a:prstGeom prst="rect">
            <a:avLst/>
          </a:prstGeom>
          <a:noFill/>
          <a:ln w="9525">
            <a:noFill/>
            <a:miter lim="800000"/>
            <a:headEnd/>
            <a:tailEnd/>
          </a:ln>
        </p:spPr>
      </p:pic>
      <p:sp>
        <p:nvSpPr>
          <p:cNvPr id="4" name="Прямоугольник 3"/>
          <p:cNvSpPr/>
          <p:nvPr/>
        </p:nvSpPr>
        <p:spPr>
          <a:xfrm>
            <a:off x="3428992" y="1714488"/>
            <a:ext cx="5357818" cy="418576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ru-RU" sz="1400" dirty="0" smtClean="0">
                <a:solidFill>
                  <a:schemeClr val="dk1"/>
                </a:solidFill>
                <a:latin typeface="Times New Roman" pitchFamily="18" charset="0"/>
                <a:cs typeface="Times New Roman" pitchFamily="18" charset="0"/>
              </a:rPr>
              <a:t>Андрей Юрьевич </a:t>
            </a:r>
            <a:r>
              <a:rPr lang="ru-RU" sz="1400" dirty="0" err="1" smtClean="0">
                <a:solidFill>
                  <a:schemeClr val="dk1"/>
                </a:solidFill>
                <a:latin typeface="Times New Roman" pitchFamily="18" charset="0"/>
                <a:cs typeface="Times New Roman" pitchFamily="18" charset="0"/>
              </a:rPr>
              <a:t>Боголюбский</a:t>
            </a:r>
            <a:r>
              <a:rPr lang="ru-RU" sz="1400" dirty="0" smtClean="0">
                <a:solidFill>
                  <a:schemeClr val="dk1"/>
                </a:solidFill>
                <a:latin typeface="Times New Roman" pitchFamily="18" charset="0"/>
                <a:cs typeface="Times New Roman" pitchFamily="18" charset="0"/>
              </a:rPr>
              <a:t> (около </a:t>
            </a:r>
            <a:r>
              <a:rPr lang="ru-RU" sz="1400" dirty="0" smtClean="0">
                <a:solidFill>
                  <a:schemeClr val="dk1"/>
                </a:solidFill>
                <a:latin typeface="Times New Roman" pitchFamily="18" charset="0"/>
                <a:cs typeface="Times New Roman" pitchFamily="18" charset="0"/>
                <a:hlinkClick r:id="rId3" tooltip="1111"/>
              </a:rPr>
              <a:t>1111</a:t>
            </a:r>
            <a:r>
              <a:rPr lang="ru-RU" sz="1400" dirty="0" smtClean="0">
                <a:solidFill>
                  <a:schemeClr val="dk1"/>
                </a:solidFill>
                <a:latin typeface="Times New Roman" pitchFamily="18" charset="0"/>
                <a:cs typeface="Times New Roman" pitchFamily="18" charset="0"/>
              </a:rPr>
              <a:t>—</a:t>
            </a:r>
            <a:r>
              <a:rPr lang="ru-RU" sz="1400" dirty="0" smtClean="0">
                <a:solidFill>
                  <a:schemeClr val="dk1"/>
                </a:solidFill>
                <a:latin typeface="Times New Roman" pitchFamily="18" charset="0"/>
                <a:cs typeface="Times New Roman" pitchFamily="18" charset="0"/>
                <a:hlinkClick r:id="rId4" tooltip="29 июня"/>
              </a:rPr>
              <a:t>29 июня</a:t>
            </a:r>
            <a:r>
              <a:rPr lang="ru-RU" sz="1400" dirty="0" smtClean="0">
                <a:solidFill>
                  <a:schemeClr val="dk1"/>
                </a:solidFill>
                <a:latin typeface="Times New Roman" pitchFamily="18" charset="0"/>
                <a:cs typeface="Times New Roman" pitchFamily="18" charset="0"/>
              </a:rPr>
              <a:t> </a:t>
            </a:r>
            <a:r>
              <a:rPr lang="ru-RU" sz="1400" dirty="0" smtClean="0">
                <a:solidFill>
                  <a:schemeClr val="dk1"/>
                </a:solidFill>
                <a:latin typeface="Times New Roman" pitchFamily="18" charset="0"/>
                <a:cs typeface="Times New Roman" pitchFamily="18" charset="0"/>
                <a:hlinkClick r:id="rId5" tooltip="1174"/>
              </a:rPr>
              <a:t>1174</a:t>
            </a:r>
            <a:r>
              <a:rPr lang="ru-RU" sz="1400" dirty="0" smtClean="0">
                <a:solidFill>
                  <a:schemeClr val="dk1"/>
                </a:solidFill>
                <a:latin typeface="Times New Roman" pitchFamily="18" charset="0"/>
                <a:cs typeface="Times New Roman" pitchFamily="18" charset="0"/>
              </a:rPr>
              <a:t>) —</a:t>
            </a:r>
            <a:r>
              <a:rPr lang="ru-RU" sz="1400" dirty="0" smtClean="0">
                <a:solidFill>
                  <a:schemeClr val="dk1"/>
                </a:solidFill>
                <a:latin typeface="Times New Roman" pitchFamily="18" charset="0"/>
                <a:cs typeface="Times New Roman" pitchFamily="18" charset="0"/>
                <a:hlinkClick r:id="rId6" tooltip="Князь"/>
              </a:rPr>
              <a:t>Князь</a:t>
            </a:r>
            <a:r>
              <a:rPr lang="ru-RU" sz="1400" dirty="0" smtClean="0">
                <a:solidFill>
                  <a:schemeClr val="dk1"/>
                </a:solidFill>
                <a:latin typeface="Times New Roman" pitchFamily="18" charset="0"/>
                <a:cs typeface="Times New Roman" pitchFamily="18" charset="0"/>
              </a:rPr>
              <a:t> </a:t>
            </a:r>
            <a:r>
              <a:rPr lang="ru-RU" sz="1400" dirty="0" err="1" smtClean="0">
                <a:solidFill>
                  <a:schemeClr val="dk1"/>
                </a:solidFill>
                <a:latin typeface="Times New Roman" pitchFamily="18" charset="0"/>
                <a:cs typeface="Times New Roman" pitchFamily="18" charset="0"/>
                <a:hlinkClick r:id="rId7" tooltip="Вышгород (Киевская область)"/>
              </a:rPr>
              <a:t>Вышгородский</a:t>
            </a:r>
            <a:r>
              <a:rPr lang="ru-RU" sz="1400" dirty="0" smtClean="0">
                <a:solidFill>
                  <a:schemeClr val="dk1"/>
                </a:solidFill>
                <a:latin typeface="Times New Roman" pitchFamily="18" charset="0"/>
                <a:cs typeface="Times New Roman" pitchFamily="18" charset="0"/>
              </a:rPr>
              <a:t> в </a:t>
            </a:r>
            <a:r>
              <a:rPr lang="ru-RU" sz="1400" dirty="0" smtClean="0">
                <a:solidFill>
                  <a:schemeClr val="dk1"/>
                </a:solidFill>
                <a:latin typeface="Times New Roman" pitchFamily="18" charset="0"/>
                <a:cs typeface="Times New Roman" pitchFamily="18" charset="0"/>
                <a:hlinkClick r:id="rId8" tooltip="1149"/>
              </a:rPr>
              <a:t>1149</a:t>
            </a:r>
            <a:r>
              <a:rPr lang="ru-RU" sz="1400" dirty="0" smtClean="0">
                <a:solidFill>
                  <a:schemeClr val="dk1"/>
                </a:solidFill>
                <a:latin typeface="Times New Roman" pitchFamily="18" charset="0"/>
                <a:cs typeface="Times New Roman" pitchFamily="18" charset="0"/>
              </a:rPr>
              <a:t>, </a:t>
            </a:r>
            <a:r>
              <a:rPr lang="ru-RU" sz="1400" dirty="0" smtClean="0">
                <a:solidFill>
                  <a:schemeClr val="dk1"/>
                </a:solidFill>
                <a:latin typeface="Times New Roman" pitchFamily="18" charset="0"/>
                <a:cs typeface="Times New Roman" pitchFamily="18" charset="0"/>
                <a:hlinkClick r:id="rId9" tooltip="1156"/>
              </a:rPr>
              <a:t>1156</a:t>
            </a:r>
            <a:r>
              <a:rPr lang="ru-RU" sz="1400" dirty="0" smtClean="0">
                <a:solidFill>
                  <a:schemeClr val="dk1"/>
                </a:solidFill>
                <a:latin typeface="Times New Roman" pitchFamily="18" charset="0"/>
                <a:cs typeface="Times New Roman" pitchFamily="18" charset="0"/>
              </a:rPr>
              <a:t>. Князь </a:t>
            </a:r>
            <a:r>
              <a:rPr lang="ru-RU" sz="1400" dirty="0" err="1" smtClean="0">
                <a:solidFill>
                  <a:schemeClr val="dk1"/>
                </a:solidFill>
                <a:latin typeface="Times New Roman" pitchFamily="18" charset="0"/>
                <a:cs typeface="Times New Roman" pitchFamily="18" charset="0"/>
                <a:hlinkClick r:id="rId10" tooltip="Туров"/>
              </a:rPr>
              <a:t>Туровский</a:t>
            </a:r>
            <a:r>
              <a:rPr lang="ru-RU" sz="1400" dirty="0" smtClean="0">
                <a:solidFill>
                  <a:schemeClr val="dk1"/>
                </a:solidFill>
                <a:latin typeface="Times New Roman" pitchFamily="18" charset="0"/>
                <a:cs typeface="Times New Roman" pitchFamily="18" charset="0"/>
              </a:rPr>
              <a:t>, </a:t>
            </a:r>
            <a:r>
              <a:rPr lang="ru-RU" sz="1400" dirty="0" err="1" smtClean="0">
                <a:solidFill>
                  <a:schemeClr val="dk1"/>
                </a:solidFill>
                <a:latin typeface="Times New Roman" pitchFamily="18" charset="0"/>
                <a:cs typeface="Times New Roman" pitchFamily="18" charset="0"/>
                <a:hlinkClick r:id="rId11" tooltip="Пинск"/>
              </a:rPr>
              <a:t>Пинский</a:t>
            </a:r>
            <a:r>
              <a:rPr lang="ru-RU" sz="1400" dirty="0" smtClean="0">
                <a:solidFill>
                  <a:schemeClr val="dk1"/>
                </a:solidFill>
                <a:latin typeface="Times New Roman" pitchFamily="18" charset="0"/>
                <a:cs typeface="Times New Roman" pitchFamily="18" charset="0"/>
              </a:rPr>
              <a:t> и </a:t>
            </a:r>
            <a:r>
              <a:rPr lang="ru-RU" sz="1400" dirty="0" err="1" smtClean="0">
                <a:solidFill>
                  <a:schemeClr val="dk1"/>
                </a:solidFill>
                <a:latin typeface="Times New Roman" pitchFamily="18" charset="0"/>
                <a:cs typeface="Times New Roman" pitchFamily="18" charset="0"/>
                <a:hlinkClick r:id="rId12" tooltip="Дорогобуж"/>
              </a:rPr>
              <a:t>Дорогобужий</a:t>
            </a:r>
            <a:r>
              <a:rPr lang="ru-RU" sz="1400" dirty="0" smtClean="0">
                <a:solidFill>
                  <a:schemeClr val="dk1"/>
                </a:solidFill>
                <a:latin typeface="Times New Roman" pitchFamily="18" charset="0"/>
                <a:cs typeface="Times New Roman" pitchFamily="18" charset="0"/>
              </a:rPr>
              <a:t> в </a:t>
            </a:r>
            <a:r>
              <a:rPr lang="ru-RU" sz="1400" dirty="0" smtClean="0">
                <a:solidFill>
                  <a:schemeClr val="dk1"/>
                </a:solidFill>
                <a:latin typeface="Times New Roman" pitchFamily="18" charset="0"/>
                <a:cs typeface="Times New Roman" pitchFamily="18" charset="0"/>
                <a:hlinkClick r:id="rId13" tooltip="1150"/>
              </a:rPr>
              <a:t>1150</a:t>
            </a:r>
            <a:r>
              <a:rPr lang="ru-RU" sz="1400" dirty="0" smtClean="0">
                <a:solidFill>
                  <a:schemeClr val="dk1"/>
                </a:solidFill>
                <a:latin typeface="Times New Roman" pitchFamily="18" charset="0"/>
                <a:cs typeface="Times New Roman" pitchFamily="18" charset="0"/>
              </a:rPr>
              <a:t>—</a:t>
            </a:r>
            <a:r>
              <a:rPr lang="ru-RU" sz="1400" dirty="0" smtClean="0">
                <a:solidFill>
                  <a:schemeClr val="dk1"/>
                </a:solidFill>
                <a:latin typeface="Times New Roman" pitchFamily="18" charset="0"/>
                <a:cs typeface="Times New Roman" pitchFamily="18" charset="0"/>
                <a:hlinkClick r:id="rId14" tooltip="1151"/>
              </a:rPr>
              <a:t>1151</a:t>
            </a:r>
            <a:r>
              <a:rPr lang="ru-RU" sz="1400" dirty="0" smtClean="0">
                <a:solidFill>
                  <a:schemeClr val="dk1"/>
                </a:solidFill>
                <a:latin typeface="Times New Roman" pitchFamily="18" charset="0"/>
                <a:cs typeface="Times New Roman" pitchFamily="18" charset="0"/>
              </a:rPr>
              <a:t>. </a:t>
            </a:r>
            <a:r>
              <a:rPr lang="ru-RU" sz="1400" dirty="0" smtClean="0">
                <a:solidFill>
                  <a:schemeClr val="dk1"/>
                </a:solidFill>
                <a:latin typeface="Times New Roman" pitchFamily="18" charset="0"/>
                <a:cs typeface="Times New Roman" pitchFamily="18" charset="0"/>
                <a:hlinkClick r:id="rId15" tooltip="Великий князь"/>
              </a:rPr>
              <a:t>Великий князь</a:t>
            </a:r>
            <a:r>
              <a:rPr lang="ru-RU" sz="1400" dirty="0" smtClean="0">
                <a:solidFill>
                  <a:schemeClr val="dk1"/>
                </a:solidFill>
                <a:latin typeface="Times New Roman" pitchFamily="18" charset="0"/>
                <a:cs typeface="Times New Roman" pitchFamily="18" charset="0"/>
              </a:rPr>
              <a:t> </a:t>
            </a:r>
            <a:r>
              <a:rPr lang="ru-RU" sz="1400" dirty="0" smtClean="0">
                <a:solidFill>
                  <a:schemeClr val="dk1"/>
                </a:solidFill>
                <a:latin typeface="Times New Roman" pitchFamily="18" charset="0"/>
                <a:cs typeface="Times New Roman" pitchFamily="18" charset="0"/>
                <a:hlinkClick r:id="rId16" tooltip="Владимир (город)"/>
              </a:rPr>
              <a:t>Владимирский</a:t>
            </a:r>
            <a:r>
              <a:rPr lang="ru-RU" sz="1400" dirty="0" smtClean="0">
                <a:solidFill>
                  <a:schemeClr val="dk1"/>
                </a:solidFill>
                <a:latin typeface="Times New Roman" pitchFamily="18" charset="0"/>
                <a:cs typeface="Times New Roman" pitchFamily="18" charset="0"/>
              </a:rPr>
              <a:t> в </a:t>
            </a:r>
            <a:r>
              <a:rPr lang="ru-RU" sz="1400" dirty="0" smtClean="0">
                <a:solidFill>
                  <a:schemeClr val="dk1"/>
                </a:solidFill>
                <a:latin typeface="Times New Roman" pitchFamily="18" charset="0"/>
                <a:cs typeface="Times New Roman" pitchFamily="18" charset="0"/>
                <a:hlinkClick r:id="rId17" tooltip="1157"/>
              </a:rPr>
              <a:t>1157</a:t>
            </a:r>
            <a:r>
              <a:rPr lang="ru-RU" sz="1400" dirty="0" smtClean="0">
                <a:solidFill>
                  <a:schemeClr val="dk1"/>
                </a:solidFill>
                <a:latin typeface="Times New Roman" pitchFamily="18" charset="0"/>
                <a:cs typeface="Times New Roman" pitchFamily="18" charset="0"/>
              </a:rPr>
              <a:t>—</a:t>
            </a:r>
            <a:r>
              <a:rPr lang="ru-RU" sz="1400" dirty="0" smtClean="0">
                <a:solidFill>
                  <a:schemeClr val="dk1"/>
                </a:solidFill>
                <a:latin typeface="Times New Roman" pitchFamily="18" charset="0"/>
                <a:cs typeface="Times New Roman" pitchFamily="18" charset="0"/>
                <a:hlinkClick r:id="rId5" tooltip="1174"/>
              </a:rPr>
              <a:t>1174</a:t>
            </a:r>
            <a:r>
              <a:rPr lang="ru-RU" sz="1400" dirty="0" smtClean="0">
                <a:solidFill>
                  <a:schemeClr val="dk1"/>
                </a:solidFill>
                <a:latin typeface="Times New Roman" pitchFamily="18" charset="0"/>
                <a:cs typeface="Times New Roman" pitchFamily="18" charset="0"/>
              </a:rPr>
              <a:t>.</a:t>
            </a:r>
          </a:p>
          <a:p>
            <a:r>
              <a:rPr lang="ru-RU" sz="1400" dirty="0" smtClean="0">
                <a:solidFill>
                  <a:schemeClr val="dk1"/>
                </a:solidFill>
                <a:latin typeface="Times New Roman" pitchFamily="18" charset="0"/>
                <a:cs typeface="Times New Roman" pitchFamily="18" charset="0"/>
              </a:rPr>
              <a:t>Сын </a:t>
            </a:r>
            <a:r>
              <a:rPr lang="ru-RU" sz="1400" dirty="0" smtClean="0">
                <a:solidFill>
                  <a:schemeClr val="dk1"/>
                </a:solidFill>
                <a:latin typeface="Times New Roman" pitchFamily="18" charset="0"/>
                <a:cs typeface="Times New Roman" pitchFamily="18" charset="0"/>
                <a:hlinkClick r:id="rId18" tooltip="Юрий Долгорукий"/>
              </a:rPr>
              <a:t>Юрия Владимировича Долгорукого</a:t>
            </a:r>
            <a:r>
              <a:rPr lang="ru-RU" sz="1400" dirty="0" smtClean="0">
                <a:solidFill>
                  <a:schemeClr val="dk1"/>
                </a:solidFill>
                <a:latin typeface="Times New Roman" pitchFamily="18" charset="0"/>
                <a:cs typeface="Times New Roman" pitchFamily="18" charset="0"/>
              </a:rPr>
              <a:t> и половецкой княжны, дочери хана </a:t>
            </a:r>
            <a:r>
              <a:rPr lang="ru-RU" sz="1400" dirty="0" err="1" smtClean="0">
                <a:solidFill>
                  <a:schemeClr val="dk1"/>
                </a:solidFill>
                <a:latin typeface="Times New Roman" pitchFamily="18" charset="0"/>
                <a:cs typeface="Times New Roman" pitchFamily="18" charset="0"/>
                <a:hlinkClick r:id="rId19" tooltip="Аепа Осекевич (страница отсутствует)"/>
              </a:rPr>
              <a:t>Аепы</a:t>
            </a:r>
            <a:r>
              <a:rPr lang="ru-RU" sz="1400" dirty="0" smtClean="0">
                <a:solidFill>
                  <a:schemeClr val="dk1"/>
                </a:solidFill>
                <a:latin typeface="Times New Roman" pitchFamily="18" charset="0"/>
                <a:cs typeface="Times New Roman" pitchFamily="18" charset="0"/>
                <a:hlinkClick r:id="rId19" tooltip="Аепа Осекевич (страница отсутствует)"/>
              </a:rPr>
              <a:t> </a:t>
            </a:r>
            <a:r>
              <a:rPr lang="ru-RU" sz="1400" dirty="0" err="1" smtClean="0">
                <a:solidFill>
                  <a:schemeClr val="dk1"/>
                </a:solidFill>
                <a:latin typeface="Times New Roman" pitchFamily="18" charset="0"/>
                <a:cs typeface="Times New Roman" pitchFamily="18" charset="0"/>
                <a:hlinkClick r:id="rId19" tooltip="Аепа Осекевич (страница отсутствует)"/>
              </a:rPr>
              <a:t>Осекевича</a:t>
            </a:r>
            <a:r>
              <a:rPr lang="ru-RU" sz="1400" dirty="0" smtClean="0">
                <a:solidFill>
                  <a:schemeClr val="dk1"/>
                </a:solidFill>
                <a:latin typeface="Times New Roman" pitchFamily="18" charset="0"/>
                <a:cs typeface="Times New Roman" pitchFamily="18" charset="0"/>
              </a:rPr>
              <a:t>. Домашнее имя Китай.</a:t>
            </a:r>
          </a:p>
          <a:p>
            <a:r>
              <a:rPr lang="ru-RU" sz="1400" dirty="0" smtClean="0">
                <a:solidFill>
                  <a:schemeClr val="dk1"/>
                </a:solidFill>
                <a:latin typeface="Times New Roman" pitchFamily="18" charset="0"/>
                <a:cs typeface="Times New Roman" pitchFamily="18" charset="0"/>
              </a:rPr>
              <a:t>Вопреки воле отца покинул Вышгород в </a:t>
            </a:r>
            <a:r>
              <a:rPr lang="ru-RU" sz="1400" dirty="0" smtClean="0">
                <a:solidFill>
                  <a:schemeClr val="dk1"/>
                </a:solidFill>
                <a:latin typeface="Times New Roman" pitchFamily="18" charset="0"/>
                <a:cs typeface="Times New Roman" pitchFamily="18" charset="0"/>
                <a:hlinkClick r:id="rId20" tooltip="1155"/>
              </a:rPr>
              <a:t>1155</a:t>
            </a:r>
            <a:r>
              <a:rPr lang="ru-RU" sz="1400" dirty="0" smtClean="0">
                <a:solidFill>
                  <a:schemeClr val="dk1"/>
                </a:solidFill>
                <a:latin typeface="Times New Roman" pitchFamily="18" charset="0"/>
                <a:cs typeface="Times New Roman" pitchFamily="18" charset="0"/>
              </a:rPr>
              <a:t> и обосновался во Владимире. Содействуя развитию феодальных отношений, опирался на дружину, а также на владимирских горожан; был связан с торгово-ремесленными кругами </a:t>
            </a:r>
            <a:r>
              <a:rPr lang="ru-RU" sz="1400" dirty="0" smtClean="0">
                <a:solidFill>
                  <a:schemeClr val="dk1"/>
                </a:solidFill>
                <a:latin typeface="Times New Roman" pitchFamily="18" charset="0"/>
                <a:cs typeface="Times New Roman" pitchFamily="18" charset="0"/>
                <a:hlinkClick r:id="rId21" tooltip="Ростов Великий"/>
              </a:rPr>
              <a:t>Ростова</a:t>
            </a:r>
            <a:r>
              <a:rPr lang="ru-RU" sz="1400" dirty="0" smtClean="0">
                <a:solidFill>
                  <a:schemeClr val="dk1"/>
                </a:solidFill>
                <a:latin typeface="Times New Roman" pitchFamily="18" charset="0"/>
                <a:cs typeface="Times New Roman" pitchFamily="18" charset="0"/>
              </a:rPr>
              <a:t> и </a:t>
            </a:r>
            <a:r>
              <a:rPr lang="ru-RU" sz="1400" dirty="0" smtClean="0">
                <a:solidFill>
                  <a:schemeClr val="dk1"/>
                </a:solidFill>
                <a:latin typeface="Times New Roman" pitchFamily="18" charset="0"/>
                <a:cs typeface="Times New Roman" pitchFamily="18" charset="0"/>
                <a:hlinkClick r:id="rId22" tooltip="Суздаль"/>
              </a:rPr>
              <a:t>Суздаля</a:t>
            </a:r>
            <a:r>
              <a:rPr lang="ru-RU" sz="1400" dirty="0" smtClean="0">
                <a:solidFill>
                  <a:schemeClr val="dk1"/>
                </a:solidFill>
                <a:latin typeface="Times New Roman" pitchFamily="18" charset="0"/>
                <a:cs typeface="Times New Roman" pitchFamily="18" charset="0"/>
              </a:rPr>
              <a:t>. После смерти отца (</a:t>
            </a:r>
            <a:r>
              <a:rPr lang="ru-RU" sz="1400" dirty="0" smtClean="0">
                <a:solidFill>
                  <a:schemeClr val="dk1"/>
                </a:solidFill>
                <a:latin typeface="Times New Roman" pitchFamily="18" charset="0"/>
                <a:cs typeface="Times New Roman" pitchFamily="18" charset="0"/>
                <a:hlinkClick r:id="rId17" tooltip="1157"/>
              </a:rPr>
              <a:t>1157</a:t>
            </a:r>
            <a:r>
              <a:rPr lang="ru-RU" sz="1400" dirty="0" smtClean="0">
                <a:solidFill>
                  <a:schemeClr val="dk1"/>
                </a:solidFill>
                <a:latin typeface="Times New Roman" pitchFamily="18" charset="0"/>
                <a:cs typeface="Times New Roman" pitchFamily="18" charset="0"/>
              </a:rPr>
              <a:t>) стал князем владимирским, ростовским и суздальским. С </a:t>
            </a:r>
            <a:r>
              <a:rPr lang="ru-RU" sz="1400" dirty="0" smtClean="0">
                <a:solidFill>
                  <a:schemeClr val="dk1"/>
                </a:solidFill>
                <a:latin typeface="Times New Roman" pitchFamily="18" charset="0"/>
                <a:cs typeface="Times New Roman" pitchFamily="18" charset="0"/>
                <a:hlinkClick r:id="rId23" tooltip="1159"/>
              </a:rPr>
              <a:t>1159</a:t>
            </a:r>
            <a:r>
              <a:rPr lang="ru-RU" sz="1400" dirty="0" smtClean="0">
                <a:solidFill>
                  <a:schemeClr val="dk1"/>
                </a:solidFill>
                <a:latin typeface="Times New Roman" pitchFamily="18" charset="0"/>
                <a:cs typeface="Times New Roman" pitchFamily="18" charset="0"/>
              </a:rPr>
              <a:t> упорно боролся за подчинение </a:t>
            </a:r>
            <a:r>
              <a:rPr lang="ru-RU" sz="1400" dirty="0" smtClean="0">
                <a:solidFill>
                  <a:schemeClr val="dk1"/>
                </a:solidFill>
                <a:latin typeface="Times New Roman" pitchFamily="18" charset="0"/>
                <a:cs typeface="Times New Roman" pitchFamily="18" charset="0"/>
                <a:hlinkClick r:id="rId24" tooltip="Новгород"/>
              </a:rPr>
              <a:t>Новгорода</a:t>
            </a:r>
            <a:r>
              <a:rPr lang="ru-RU" sz="1400" dirty="0" smtClean="0">
                <a:solidFill>
                  <a:schemeClr val="dk1"/>
                </a:solidFill>
                <a:latin typeface="Times New Roman" pitchFamily="18" charset="0"/>
                <a:cs typeface="Times New Roman" pitchFamily="18" charset="0"/>
              </a:rPr>
              <a:t> своей власти и вёл сложную военную и дипломатическую игру в Южной Руси. Около </a:t>
            </a:r>
            <a:r>
              <a:rPr lang="ru-RU" sz="1400" dirty="0" smtClean="0">
                <a:solidFill>
                  <a:schemeClr val="dk1"/>
                </a:solidFill>
                <a:latin typeface="Times New Roman" pitchFamily="18" charset="0"/>
                <a:cs typeface="Times New Roman" pitchFamily="18" charset="0"/>
                <a:hlinkClick r:id="rId25" tooltip="1160"/>
              </a:rPr>
              <a:t>1160</a:t>
            </a:r>
            <a:r>
              <a:rPr lang="ru-RU" sz="1400" dirty="0" smtClean="0">
                <a:solidFill>
                  <a:schemeClr val="dk1"/>
                </a:solidFill>
                <a:latin typeface="Times New Roman" pitchFamily="18" charset="0"/>
                <a:cs typeface="Times New Roman" pitchFamily="18" charset="0"/>
              </a:rPr>
              <a:t> предпринял неудачную попытку разделить русскую церковь на две </a:t>
            </a:r>
            <a:r>
              <a:rPr lang="ru-RU" sz="1400" dirty="0" smtClean="0">
                <a:solidFill>
                  <a:schemeClr val="dk1"/>
                </a:solidFill>
                <a:latin typeface="Times New Roman" pitchFamily="18" charset="0"/>
                <a:cs typeface="Times New Roman" pitchFamily="18" charset="0"/>
                <a:hlinkClick r:id="rId26" tooltip="Митрополия"/>
              </a:rPr>
              <a:t>митрополии</a:t>
            </a:r>
            <a:r>
              <a:rPr lang="ru-RU" sz="1400" dirty="0" smtClean="0">
                <a:solidFill>
                  <a:schemeClr val="dk1"/>
                </a:solidFill>
                <a:latin typeface="Times New Roman" pitchFamily="18" charset="0"/>
                <a:cs typeface="Times New Roman" pitchFamily="18" charset="0"/>
              </a:rPr>
              <a:t>. В </a:t>
            </a:r>
            <a:r>
              <a:rPr lang="ru-RU" sz="1400" dirty="0" smtClean="0">
                <a:solidFill>
                  <a:schemeClr val="dk1"/>
                </a:solidFill>
                <a:latin typeface="Times New Roman" pitchFamily="18" charset="0"/>
                <a:cs typeface="Times New Roman" pitchFamily="18" charset="0"/>
                <a:hlinkClick r:id="rId27" tooltip="1164"/>
              </a:rPr>
              <a:t>1164</a:t>
            </a:r>
            <a:r>
              <a:rPr lang="ru-RU" sz="1400" dirty="0" smtClean="0">
                <a:solidFill>
                  <a:schemeClr val="dk1"/>
                </a:solidFill>
                <a:latin typeface="Times New Roman" pitchFamily="18" charset="0"/>
                <a:cs typeface="Times New Roman" pitchFamily="18" charset="0"/>
              </a:rPr>
              <a:t> совершил победоносный поход на </a:t>
            </a:r>
            <a:r>
              <a:rPr lang="ru-RU" sz="1400" dirty="0" smtClean="0">
                <a:solidFill>
                  <a:schemeClr val="dk1"/>
                </a:solidFill>
                <a:latin typeface="Times New Roman" pitchFamily="18" charset="0"/>
                <a:cs typeface="Times New Roman" pitchFamily="18" charset="0"/>
                <a:hlinkClick r:id="rId28" tooltip="Волжские булгары"/>
              </a:rPr>
              <a:t>волжских болгар</a:t>
            </a:r>
            <a:r>
              <a:rPr lang="ru-RU" sz="1400" dirty="0" smtClean="0">
                <a:solidFill>
                  <a:schemeClr val="dk1"/>
                </a:solidFill>
                <a:latin typeface="Times New Roman" pitchFamily="18" charset="0"/>
                <a:cs typeface="Times New Roman" pitchFamily="18" charset="0"/>
              </a:rPr>
              <a:t>. В </a:t>
            </a:r>
            <a:r>
              <a:rPr lang="ru-RU" sz="1400" dirty="0" smtClean="0">
                <a:solidFill>
                  <a:schemeClr val="dk1"/>
                </a:solidFill>
                <a:latin typeface="Times New Roman" pitchFamily="18" charset="0"/>
                <a:cs typeface="Times New Roman" pitchFamily="18" charset="0"/>
                <a:hlinkClick r:id="rId29" tooltip="1169"/>
              </a:rPr>
              <a:t>1169</a:t>
            </a:r>
            <a:r>
              <a:rPr lang="ru-RU" sz="1400" dirty="0" smtClean="0">
                <a:solidFill>
                  <a:schemeClr val="dk1"/>
                </a:solidFill>
                <a:latin typeface="Times New Roman" pitchFamily="18" charset="0"/>
                <a:cs typeface="Times New Roman" pitchFamily="18" charset="0"/>
              </a:rPr>
              <a:t> организовал коалицию 11 князей, войска которых захватили и разграбили </a:t>
            </a:r>
            <a:r>
              <a:rPr lang="ru-RU" sz="1400" dirty="0" smtClean="0">
                <a:solidFill>
                  <a:schemeClr val="dk1"/>
                </a:solidFill>
                <a:latin typeface="Times New Roman" pitchFamily="18" charset="0"/>
                <a:cs typeface="Times New Roman" pitchFamily="18" charset="0"/>
                <a:hlinkClick r:id="rId30" tooltip="Киев"/>
              </a:rPr>
              <a:t>Киев</a:t>
            </a:r>
            <a:r>
              <a:rPr lang="ru-RU" sz="1400" dirty="0" smtClean="0">
                <a:solidFill>
                  <a:schemeClr val="dk1"/>
                </a:solidFill>
                <a:latin typeface="Times New Roman" pitchFamily="18" charset="0"/>
                <a:cs typeface="Times New Roman" pitchFamily="18" charset="0"/>
              </a:rPr>
              <a:t>, что стало первым случаем в практике </a:t>
            </a:r>
            <a:r>
              <a:rPr lang="ru-RU" sz="1400" dirty="0" err="1" smtClean="0">
                <a:solidFill>
                  <a:schemeClr val="dk1"/>
                </a:solidFill>
                <a:latin typeface="Times New Roman" pitchFamily="18" charset="0"/>
                <a:cs typeface="Times New Roman" pitchFamily="18" charset="0"/>
              </a:rPr>
              <a:t>междукняжеских</a:t>
            </a:r>
            <a:r>
              <a:rPr lang="ru-RU" sz="1400" dirty="0" smtClean="0">
                <a:solidFill>
                  <a:schemeClr val="dk1"/>
                </a:solidFill>
                <a:latin typeface="Times New Roman" pitchFamily="18" charset="0"/>
                <a:cs typeface="Times New Roman" pitchFamily="18" charset="0"/>
              </a:rPr>
              <a:t> усобиц. </a:t>
            </a:r>
            <a:endParaRPr lang="en-US" sz="1400" dirty="0" smtClean="0">
              <a:solidFill>
                <a:schemeClr val="dk1"/>
              </a:solidFill>
              <a:latin typeface="Times New Roman" pitchFamily="18" charset="0"/>
              <a:cs typeface="Times New Roman" pitchFamily="18" charset="0"/>
            </a:endParaRPr>
          </a:p>
          <a:p>
            <a:r>
              <a:rPr lang="ru-RU" sz="1400" dirty="0" smtClean="0">
                <a:solidFill>
                  <a:schemeClr val="dk1"/>
                </a:solidFill>
                <a:latin typeface="Times New Roman" pitchFamily="18" charset="0"/>
                <a:cs typeface="Times New Roman" pitchFamily="18" charset="0"/>
              </a:rPr>
              <a:t>в ночь с 28 на </a:t>
            </a:r>
            <a:r>
              <a:rPr lang="ru-RU" sz="1400" dirty="0" smtClean="0">
                <a:solidFill>
                  <a:schemeClr val="dk1"/>
                </a:solidFill>
                <a:latin typeface="Times New Roman" pitchFamily="18" charset="0"/>
                <a:cs typeface="Times New Roman" pitchFamily="18" charset="0"/>
                <a:hlinkClick r:id="rId4" tooltip="29 июня"/>
              </a:rPr>
              <a:t>29 июня</a:t>
            </a:r>
            <a:r>
              <a:rPr lang="ru-RU" sz="1400" dirty="0" smtClean="0">
                <a:solidFill>
                  <a:schemeClr val="dk1"/>
                </a:solidFill>
                <a:latin typeface="Times New Roman" pitchFamily="18" charset="0"/>
                <a:cs typeface="Times New Roman" pitchFamily="18" charset="0"/>
              </a:rPr>
              <a:t> </a:t>
            </a:r>
            <a:r>
              <a:rPr lang="ru-RU" sz="1400" dirty="0" smtClean="0">
                <a:solidFill>
                  <a:schemeClr val="dk1"/>
                </a:solidFill>
                <a:latin typeface="Times New Roman" pitchFamily="18" charset="0"/>
                <a:cs typeface="Times New Roman" pitchFamily="18" charset="0"/>
                <a:hlinkClick r:id="rId5" tooltip="1174"/>
              </a:rPr>
              <a:t>1174</a:t>
            </a:r>
            <a:r>
              <a:rPr lang="ru-RU" sz="1400" dirty="0" smtClean="0">
                <a:solidFill>
                  <a:schemeClr val="dk1"/>
                </a:solidFill>
                <a:latin typeface="Times New Roman" pitchFamily="18" charset="0"/>
                <a:cs typeface="Times New Roman" pitchFamily="18" charset="0"/>
              </a:rPr>
              <a:t> г. был убит</a:t>
            </a:r>
          </a:p>
        </p:txBody>
      </p:sp>
      <p:sp>
        <p:nvSpPr>
          <p:cNvPr id="7" name="Управляющая кнопка: назад 6">
            <a:hlinkClick r:id="rId31" action="ppaction://hlinksldjump" highlightClick="1"/>
          </p:cNvPr>
          <p:cNvSpPr/>
          <p:nvPr/>
        </p:nvSpPr>
        <p:spPr>
          <a:xfrm>
            <a:off x="8143900" y="6500834"/>
            <a:ext cx="1000100" cy="357166"/>
          </a:xfrm>
          <a:prstGeom prst="actionButtonBackPrevious">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52322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ru-RU" sz="1400" b="1" dirty="0" err="1" smtClean="0">
                <a:solidFill>
                  <a:schemeClr val="dk1"/>
                </a:solidFill>
                <a:latin typeface="Times New Roman" pitchFamily="18" charset="0"/>
                <a:cs typeface="Times New Roman" pitchFamily="18" charset="0"/>
              </a:rPr>
              <a:t>Столбо́вский</a:t>
            </a:r>
            <a:r>
              <a:rPr lang="ru-RU" sz="1400" b="1" dirty="0" smtClean="0">
                <a:solidFill>
                  <a:schemeClr val="dk1"/>
                </a:solidFill>
                <a:latin typeface="Times New Roman" pitchFamily="18" charset="0"/>
                <a:cs typeface="Times New Roman" pitchFamily="18" charset="0"/>
              </a:rPr>
              <a:t> мир </a:t>
            </a:r>
            <a:r>
              <a:rPr lang="ru-RU" sz="1400" dirty="0" smtClean="0">
                <a:solidFill>
                  <a:schemeClr val="dk1"/>
                </a:solidFill>
                <a:latin typeface="Times New Roman" pitchFamily="18" charset="0"/>
                <a:cs typeface="Times New Roman" pitchFamily="18" charset="0"/>
              </a:rPr>
              <a:t>— мирный договор, подписанный 27 февраля (</a:t>
            </a:r>
            <a:r>
              <a:rPr lang="ru-RU" sz="1400" dirty="0" smtClean="0">
                <a:solidFill>
                  <a:schemeClr val="dk1"/>
                </a:solidFill>
                <a:latin typeface="Times New Roman" pitchFamily="18" charset="0"/>
                <a:cs typeface="Times New Roman" pitchFamily="18" charset="0"/>
                <a:hlinkClick r:id="rId2" tooltip="9 марта"/>
              </a:rPr>
              <a:t>9 марта</a:t>
            </a:r>
            <a:r>
              <a:rPr lang="ru-RU" sz="1400" dirty="0" smtClean="0">
                <a:solidFill>
                  <a:schemeClr val="dk1"/>
                </a:solidFill>
                <a:latin typeface="Times New Roman" pitchFamily="18" charset="0"/>
                <a:cs typeface="Times New Roman" pitchFamily="18" charset="0"/>
              </a:rPr>
              <a:t>) </a:t>
            </a:r>
            <a:r>
              <a:rPr lang="ru-RU" sz="1400" dirty="0" smtClean="0">
                <a:solidFill>
                  <a:schemeClr val="dk1"/>
                </a:solidFill>
                <a:latin typeface="Times New Roman" pitchFamily="18" charset="0"/>
                <a:cs typeface="Times New Roman" pitchFamily="18" charset="0"/>
                <a:hlinkClick r:id="rId3" tooltip="1617"/>
              </a:rPr>
              <a:t>1617</a:t>
            </a:r>
            <a:r>
              <a:rPr lang="ru-RU" sz="1400" dirty="0" smtClean="0">
                <a:solidFill>
                  <a:schemeClr val="dk1"/>
                </a:solidFill>
                <a:latin typeface="Times New Roman" pitchFamily="18" charset="0"/>
                <a:cs typeface="Times New Roman" pitchFamily="18" charset="0"/>
              </a:rPr>
              <a:t> года в </a:t>
            </a:r>
            <a:r>
              <a:rPr lang="ru-RU" sz="1400" dirty="0" smtClean="0">
                <a:solidFill>
                  <a:schemeClr val="dk1"/>
                </a:solidFill>
                <a:latin typeface="Times New Roman" pitchFamily="18" charset="0"/>
                <a:cs typeface="Times New Roman" pitchFamily="18" charset="0"/>
                <a:hlinkClick r:id="rId4" tooltip="Столбово (страница отсутствует)"/>
              </a:rPr>
              <a:t>Столбово</a:t>
            </a:r>
            <a:r>
              <a:rPr lang="ru-RU" sz="1400" dirty="0" smtClean="0">
                <a:solidFill>
                  <a:schemeClr val="dk1"/>
                </a:solidFill>
                <a:latin typeface="Times New Roman" pitchFamily="18" charset="0"/>
                <a:cs typeface="Times New Roman" pitchFamily="18" charset="0"/>
              </a:rPr>
              <a:t> (близ </a:t>
            </a:r>
            <a:r>
              <a:rPr lang="ru-RU" sz="1400" dirty="0" smtClean="0">
                <a:solidFill>
                  <a:schemeClr val="dk1"/>
                </a:solidFill>
                <a:latin typeface="Times New Roman" pitchFamily="18" charset="0"/>
                <a:cs typeface="Times New Roman" pitchFamily="18" charset="0"/>
                <a:hlinkClick r:id="rId5" tooltip="Тихвин"/>
              </a:rPr>
              <a:t>Тихвина</a:t>
            </a:r>
            <a:r>
              <a:rPr lang="ru-RU" sz="1400" dirty="0" smtClean="0">
                <a:solidFill>
                  <a:schemeClr val="dk1"/>
                </a:solidFill>
                <a:latin typeface="Times New Roman" pitchFamily="18" charset="0"/>
                <a:cs typeface="Times New Roman" pitchFamily="18" charset="0"/>
              </a:rPr>
              <a:t>) и положивший конец </a:t>
            </a:r>
            <a:r>
              <a:rPr lang="ru-RU" sz="1400" dirty="0" smtClean="0">
                <a:solidFill>
                  <a:schemeClr val="dk1"/>
                </a:solidFill>
                <a:latin typeface="Times New Roman" pitchFamily="18" charset="0"/>
                <a:cs typeface="Times New Roman" pitchFamily="18" charset="0"/>
                <a:hlinkClick r:id="rId6" tooltip="Ингерманландская война"/>
              </a:rPr>
              <a:t>русско-шведской войне 1613—1617 годов</a:t>
            </a:r>
            <a:endParaRPr lang="ru-RU" sz="1400" dirty="0" smtClean="0">
              <a:solidFill>
                <a:schemeClr val="dk1"/>
              </a:solidFill>
              <a:latin typeface="Times New Roman" pitchFamily="18" charset="0"/>
              <a:cs typeface="Times New Roman" pitchFamily="18" charset="0"/>
            </a:endParaRPr>
          </a:p>
        </p:txBody>
      </p:sp>
      <p:sp>
        <p:nvSpPr>
          <p:cNvPr id="3" name="Прямоугольник 2"/>
          <p:cNvSpPr/>
          <p:nvPr/>
        </p:nvSpPr>
        <p:spPr>
          <a:xfrm>
            <a:off x="0" y="571480"/>
            <a:ext cx="9144000" cy="289310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ru-RU" sz="1400" dirty="0" smtClean="0">
                <a:solidFill>
                  <a:schemeClr val="dk1"/>
                </a:solidFill>
                <a:latin typeface="Times New Roman" pitchFamily="18" charset="0"/>
                <a:cs typeface="Times New Roman" pitchFamily="18" charset="0"/>
              </a:rPr>
              <a:t>Согласно тексту договора, шведская сторона возвращала России захваченные в годы Смуты </a:t>
            </a:r>
            <a:r>
              <a:rPr lang="ru-RU" sz="1400" dirty="0" smtClean="0">
                <a:solidFill>
                  <a:schemeClr val="dk1"/>
                </a:solidFill>
                <a:latin typeface="Times New Roman" pitchFamily="18" charset="0"/>
                <a:cs typeface="Times New Roman" pitchFamily="18" charset="0"/>
                <a:hlinkClick r:id="rId7" tooltip="Великий Новгород"/>
              </a:rPr>
              <a:t>Великий Новгород</a:t>
            </a:r>
            <a:r>
              <a:rPr lang="ru-RU" sz="1400" dirty="0" smtClean="0">
                <a:solidFill>
                  <a:schemeClr val="dk1"/>
                </a:solidFill>
                <a:latin typeface="Times New Roman" pitchFamily="18" charset="0"/>
                <a:cs typeface="Times New Roman" pitchFamily="18" charset="0"/>
              </a:rPr>
              <a:t> и всю </a:t>
            </a:r>
            <a:r>
              <a:rPr lang="ru-RU" sz="1400" dirty="0" smtClean="0">
                <a:solidFill>
                  <a:schemeClr val="dk1"/>
                </a:solidFill>
                <a:latin typeface="Times New Roman" pitchFamily="18" charset="0"/>
                <a:cs typeface="Times New Roman" pitchFamily="18" charset="0"/>
                <a:hlinkClick r:id="rId8" tooltip="Новгородская земля"/>
              </a:rPr>
              <a:t>Новгородскую вотчину</a:t>
            </a:r>
            <a:r>
              <a:rPr lang="ru-RU" sz="1400" dirty="0" smtClean="0">
                <a:solidFill>
                  <a:schemeClr val="dk1"/>
                </a:solidFill>
                <a:latin typeface="Times New Roman" pitchFamily="18" charset="0"/>
                <a:cs typeface="Times New Roman" pitchFamily="18" charset="0"/>
              </a:rPr>
              <a:t>, в том числе Старую Руссу, </a:t>
            </a:r>
            <a:r>
              <a:rPr lang="ru-RU" sz="1400" dirty="0" smtClean="0">
                <a:solidFill>
                  <a:schemeClr val="dk1"/>
                </a:solidFill>
                <a:latin typeface="Times New Roman" pitchFamily="18" charset="0"/>
                <a:cs typeface="Times New Roman" pitchFamily="18" charset="0"/>
                <a:hlinkClick r:id="rId9" tooltip="Старая Ладога"/>
              </a:rPr>
              <a:t>Ладогу</a:t>
            </a:r>
            <a:r>
              <a:rPr lang="ru-RU" sz="1400" dirty="0" smtClean="0">
                <a:solidFill>
                  <a:schemeClr val="dk1"/>
                </a:solidFill>
                <a:latin typeface="Times New Roman" pitchFamily="18" charset="0"/>
                <a:cs typeface="Times New Roman" pitchFamily="18" charset="0"/>
              </a:rPr>
              <a:t>, </a:t>
            </a:r>
            <a:r>
              <a:rPr lang="ru-RU" sz="1400" dirty="0" smtClean="0">
                <a:solidFill>
                  <a:schemeClr val="dk1"/>
                </a:solidFill>
                <a:latin typeface="Times New Roman" pitchFamily="18" charset="0"/>
                <a:cs typeface="Times New Roman" pitchFamily="18" charset="0"/>
                <a:hlinkClick r:id="rId10" tooltip="Порхов"/>
              </a:rPr>
              <a:t>Порхов</a:t>
            </a:r>
            <a:r>
              <a:rPr lang="ru-RU" sz="1400" dirty="0" smtClean="0">
                <a:solidFill>
                  <a:schemeClr val="dk1"/>
                </a:solidFill>
                <a:latin typeface="Times New Roman" pitchFamily="18" charset="0"/>
                <a:cs typeface="Times New Roman" pitchFamily="18" charset="0"/>
              </a:rPr>
              <a:t>, </a:t>
            </a:r>
            <a:r>
              <a:rPr lang="ru-RU" sz="1400" dirty="0" err="1" smtClean="0">
                <a:solidFill>
                  <a:schemeClr val="dk1"/>
                </a:solidFill>
                <a:latin typeface="Times New Roman" pitchFamily="18" charset="0"/>
                <a:cs typeface="Times New Roman" pitchFamily="18" charset="0"/>
                <a:hlinkClick r:id="rId11" tooltip="Гдов"/>
              </a:rPr>
              <a:t>Гдов</a:t>
            </a:r>
            <a:r>
              <a:rPr lang="ru-RU" sz="1400" dirty="0" smtClean="0">
                <a:solidFill>
                  <a:schemeClr val="dk1"/>
                </a:solidFill>
                <a:latin typeface="Times New Roman" pitchFamily="18" charset="0"/>
                <a:cs typeface="Times New Roman" pitchFamily="18" charset="0"/>
              </a:rPr>
              <a:t>, но сохраняла за собой исконно русские города и земли </a:t>
            </a:r>
            <a:r>
              <a:rPr lang="ru-RU" sz="1400" dirty="0" smtClean="0">
                <a:solidFill>
                  <a:schemeClr val="dk1"/>
                </a:solidFill>
                <a:latin typeface="Times New Roman" pitchFamily="18" charset="0"/>
                <a:cs typeface="Times New Roman" pitchFamily="18" charset="0"/>
                <a:hlinkClick r:id="rId12" tooltip="Ивангород"/>
              </a:rPr>
              <a:t>Ивангород</a:t>
            </a:r>
            <a:r>
              <a:rPr lang="ru-RU" sz="1400" dirty="0" smtClean="0">
                <a:solidFill>
                  <a:schemeClr val="dk1"/>
                </a:solidFill>
                <a:latin typeface="Times New Roman" pitchFamily="18" charset="0"/>
                <a:cs typeface="Times New Roman" pitchFamily="18" charset="0"/>
              </a:rPr>
              <a:t>, </a:t>
            </a:r>
            <a:r>
              <a:rPr lang="ru-RU" sz="1400" dirty="0" smtClean="0">
                <a:solidFill>
                  <a:schemeClr val="dk1"/>
                </a:solidFill>
                <a:latin typeface="Times New Roman" pitchFamily="18" charset="0"/>
                <a:cs typeface="Times New Roman" pitchFamily="18" charset="0"/>
                <a:hlinkClick r:id="rId13" tooltip="Остров (город)"/>
              </a:rPr>
              <a:t>Остров</a:t>
            </a:r>
            <a:r>
              <a:rPr lang="ru-RU" sz="1400" dirty="0" smtClean="0">
                <a:solidFill>
                  <a:schemeClr val="dk1"/>
                </a:solidFill>
                <a:latin typeface="Times New Roman" pitchFamily="18" charset="0"/>
                <a:cs typeface="Times New Roman" pitchFamily="18" charset="0"/>
              </a:rPr>
              <a:t>, </a:t>
            </a:r>
            <a:r>
              <a:rPr lang="ru-RU" sz="1400" dirty="0" smtClean="0">
                <a:solidFill>
                  <a:schemeClr val="dk1"/>
                </a:solidFill>
                <a:latin typeface="Times New Roman" pitchFamily="18" charset="0"/>
                <a:cs typeface="Times New Roman" pitchFamily="18" charset="0"/>
                <a:hlinkClick r:id="rId14" tooltip="Копорье"/>
              </a:rPr>
              <a:t>Копорье</a:t>
            </a:r>
            <a:r>
              <a:rPr lang="ru-RU" sz="1400" dirty="0" smtClean="0">
                <a:solidFill>
                  <a:schemeClr val="dk1"/>
                </a:solidFill>
                <a:latin typeface="Times New Roman" pitchFamily="18" charset="0"/>
                <a:cs typeface="Times New Roman" pitchFamily="18" charset="0"/>
              </a:rPr>
              <a:t>, </a:t>
            </a:r>
            <a:r>
              <a:rPr lang="ru-RU" sz="1400" dirty="0" smtClean="0">
                <a:solidFill>
                  <a:schemeClr val="dk1"/>
                </a:solidFill>
                <a:latin typeface="Times New Roman" pitchFamily="18" charset="0"/>
                <a:cs typeface="Times New Roman" pitchFamily="18" charset="0"/>
                <a:hlinkClick r:id="rId15" tooltip="Шлиссельбург"/>
              </a:rPr>
              <a:t>Орешек</a:t>
            </a:r>
            <a:r>
              <a:rPr lang="ru-RU" sz="1400" dirty="0" smtClean="0">
                <a:solidFill>
                  <a:schemeClr val="dk1"/>
                </a:solidFill>
                <a:latin typeface="Times New Roman" pitchFamily="18" charset="0"/>
                <a:cs typeface="Times New Roman" pitchFamily="18" charset="0"/>
              </a:rPr>
              <a:t>, </a:t>
            </a:r>
            <a:r>
              <a:rPr lang="ru-RU" sz="1400" dirty="0" err="1" smtClean="0">
                <a:solidFill>
                  <a:schemeClr val="dk1"/>
                </a:solidFill>
                <a:latin typeface="Times New Roman" pitchFamily="18" charset="0"/>
                <a:cs typeface="Times New Roman" pitchFamily="18" charset="0"/>
                <a:hlinkClick r:id="rId16" tooltip="Приозерск"/>
              </a:rPr>
              <a:t>Корелу</a:t>
            </a:r>
            <a:r>
              <a:rPr lang="ru-RU" sz="1400" dirty="0" smtClean="0">
                <a:solidFill>
                  <a:schemeClr val="dk1"/>
                </a:solidFill>
                <a:latin typeface="Times New Roman" pitchFamily="18" charset="0"/>
                <a:cs typeface="Times New Roman" pitchFamily="18" charset="0"/>
              </a:rPr>
              <a:t>, </a:t>
            </a:r>
            <a:r>
              <a:rPr lang="ru-RU" sz="1400" dirty="0" err="1" smtClean="0">
                <a:solidFill>
                  <a:schemeClr val="dk1"/>
                </a:solidFill>
                <a:latin typeface="Times New Roman" pitchFamily="18" charset="0"/>
                <a:cs typeface="Times New Roman" pitchFamily="18" charset="0"/>
              </a:rPr>
              <a:t>Ингрию</a:t>
            </a:r>
            <a:r>
              <a:rPr lang="ru-RU" sz="1400" dirty="0" smtClean="0">
                <a:solidFill>
                  <a:schemeClr val="dk1"/>
                </a:solidFill>
                <a:latin typeface="Times New Roman" pitchFamily="18" charset="0"/>
                <a:cs typeface="Times New Roman" pitchFamily="18" charset="0"/>
              </a:rPr>
              <a:t> (Ижорскую землю). Кроме того, Москва обязалась уплатить шведской короне 20 000 серебряных </a:t>
            </a:r>
            <a:r>
              <a:rPr lang="ru-RU" sz="1400" dirty="0" smtClean="0">
                <a:solidFill>
                  <a:schemeClr val="dk1"/>
                </a:solidFill>
                <a:latin typeface="Times New Roman" pitchFamily="18" charset="0"/>
                <a:cs typeface="Times New Roman" pitchFamily="18" charset="0"/>
                <a:hlinkClick r:id="rId17" tooltip="Рубль"/>
              </a:rPr>
              <a:t>рублей</a:t>
            </a:r>
            <a:r>
              <a:rPr lang="ru-RU" sz="1400" dirty="0" smtClean="0">
                <a:solidFill>
                  <a:schemeClr val="dk1"/>
                </a:solidFill>
                <a:latin typeface="Times New Roman" pitchFamily="18" charset="0"/>
                <a:cs typeface="Times New Roman" pitchFamily="18" charset="0"/>
              </a:rPr>
              <a:t> — огромную сумму с учётом курса рубля начала </a:t>
            </a:r>
            <a:r>
              <a:rPr lang="ru-RU" sz="1400" dirty="0" smtClean="0">
                <a:solidFill>
                  <a:schemeClr val="dk1"/>
                </a:solidFill>
                <a:latin typeface="Times New Roman" pitchFamily="18" charset="0"/>
                <a:cs typeface="Times New Roman" pitchFamily="18" charset="0"/>
                <a:hlinkClick r:id="rId18" tooltip="XVII век"/>
              </a:rPr>
              <a:t>XVII века</a:t>
            </a:r>
            <a:r>
              <a:rPr lang="ru-RU" sz="1400" dirty="0" smtClean="0">
                <a:solidFill>
                  <a:schemeClr val="dk1"/>
                </a:solidFill>
                <a:latin typeface="Times New Roman" pitchFamily="18" charset="0"/>
                <a:cs typeface="Times New Roman" pitchFamily="18" charset="0"/>
              </a:rPr>
              <a:t> (в начале XVII века один рубль содержал 49 грамм серебра, соответственно, 20  000 серебряных рублей равнялись 980 кг серебра). Москва отказывалась от претензий на </a:t>
            </a:r>
            <a:r>
              <a:rPr lang="ru-RU" sz="1400" dirty="0" smtClean="0">
                <a:solidFill>
                  <a:schemeClr val="dk1"/>
                </a:solidFill>
                <a:latin typeface="Times New Roman" pitchFamily="18" charset="0"/>
                <a:cs typeface="Times New Roman" pitchFamily="18" charset="0"/>
                <a:hlinkClick r:id="rId19" tooltip="Ливония"/>
              </a:rPr>
              <a:t>Ливонию</a:t>
            </a:r>
            <a:r>
              <a:rPr lang="ru-RU" sz="1400" dirty="0" smtClean="0">
                <a:solidFill>
                  <a:schemeClr val="dk1"/>
                </a:solidFill>
                <a:latin typeface="Times New Roman" pitchFamily="18" charset="0"/>
                <a:cs typeface="Times New Roman" pitchFamily="18" charset="0"/>
              </a:rPr>
              <a:t> и Карельскую землю.</a:t>
            </a:r>
          </a:p>
          <a:p>
            <a:r>
              <a:rPr lang="ru-RU" sz="1400" dirty="0" smtClean="0">
                <a:solidFill>
                  <a:schemeClr val="dk1"/>
                </a:solidFill>
                <a:latin typeface="Times New Roman" pitchFamily="18" charset="0"/>
                <a:cs typeface="Times New Roman" pitchFamily="18" charset="0"/>
              </a:rPr>
              <a:t>Было утверждено право свободной торговли для торговых людей двух сторон. Но шведским купцам не дозволялось ездить с товарами через Московское государство в </a:t>
            </a:r>
            <a:r>
              <a:rPr lang="ru-RU" sz="1400" dirty="0" smtClean="0">
                <a:solidFill>
                  <a:schemeClr val="dk1"/>
                </a:solidFill>
                <a:latin typeface="Times New Roman" pitchFamily="18" charset="0"/>
                <a:cs typeface="Times New Roman" pitchFamily="18" charset="0"/>
                <a:hlinkClick r:id="rId20" tooltip="Персия"/>
              </a:rPr>
              <a:t>Персию</a:t>
            </a:r>
            <a:r>
              <a:rPr lang="ru-RU" sz="1400" dirty="0" smtClean="0">
                <a:solidFill>
                  <a:schemeClr val="dk1"/>
                </a:solidFill>
                <a:latin typeface="Times New Roman" pitchFamily="18" charset="0"/>
                <a:cs typeface="Times New Roman" pitchFamily="18" charset="0"/>
              </a:rPr>
              <a:t>, </a:t>
            </a:r>
            <a:r>
              <a:rPr lang="ru-RU" sz="1400" dirty="0" smtClean="0">
                <a:solidFill>
                  <a:schemeClr val="dk1"/>
                </a:solidFill>
                <a:latin typeface="Times New Roman" pitchFamily="18" charset="0"/>
                <a:cs typeface="Times New Roman" pitchFamily="18" charset="0"/>
                <a:hlinkClick r:id="rId21" tooltip="Турция"/>
              </a:rPr>
              <a:t>Турцию</a:t>
            </a:r>
            <a:r>
              <a:rPr lang="ru-RU" sz="1400" dirty="0" smtClean="0">
                <a:solidFill>
                  <a:schemeClr val="dk1"/>
                </a:solidFill>
                <a:latin typeface="Times New Roman" pitchFamily="18" charset="0"/>
                <a:cs typeface="Times New Roman" pitchFamily="18" charset="0"/>
              </a:rPr>
              <a:t> и </a:t>
            </a:r>
            <a:r>
              <a:rPr lang="ru-RU" sz="1400" dirty="0" smtClean="0">
                <a:solidFill>
                  <a:schemeClr val="dk1"/>
                </a:solidFill>
                <a:latin typeface="Times New Roman" pitchFamily="18" charset="0"/>
                <a:cs typeface="Times New Roman" pitchFamily="18" charset="0"/>
                <a:hlinkClick r:id="rId22" tooltip="Крым"/>
              </a:rPr>
              <a:t>Крым</a:t>
            </a:r>
            <a:r>
              <a:rPr lang="ru-RU" sz="1400" dirty="0" smtClean="0">
                <a:solidFill>
                  <a:schemeClr val="dk1"/>
                </a:solidFill>
                <a:latin typeface="Times New Roman" pitchFamily="18" charset="0"/>
                <a:cs typeface="Times New Roman" pitchFamily="18" charset="0"/>
              </a:rPr>
              <a:t>, а московским — через Швецию в </a:t>
            </a:r>
            <a:r>
              <a:rPr lang="ru-RU" sz="1400" dirty="0" smtClean="0">
                <a:solidFill>
                  <a:schemeClr val="dk1"/>
                </a:solidFill>
                <a:latin typeface="Times New Roman" pitchFamily="18" charset="0"/>
                <a:cs typeface="Times New Roman" pitchFamily="18" charset="0"/>
                <a:hlinkClick r:id="rId23" tooltip="Англия"/>
              </a:rPr>
              <a:t>Англию</a:t>
            </a:r>
            <a:r>
              <a:rPr lang="ru-RU" sz="1400" dirty="0" smtClean="0">
                <a:solidFill>
                  <a:schemeClr val="dk1"/>
                </a:solidFill>
                <a:latin typeface="Times New Roman" pitchFamily="18" charset="0"/>
                <a:cs typeface="Times New Roman" pitchFamily="18" charset="0"/>
              </a:rPr>
              <a:t>, </a:t>
            </a:r>
            <a:r>
              <a:rPr lang="ru-RU" sz="1400" dirty="0" smtClean="0">
                <a:solidFill>
                  <a:schemeClr val="dk1"/>
                </a:solidFill>
                <a:latin typeface="Times New Roman" pitchFamily="18" charset="0"/>
                <a:cs typeface="Times New Roman" pitchFamily="18" charset="0"/>
                <a:hlinkClick r:id="rId24" tooltip="Франция"/>
              </a:rPr>
              <a:t>Францию</a:t>
            </a:r>
            <a:r>
              <a:rPr lang="ru-RU" sz="1400" dirty="0" smtClean="0">
                <a:solidFill>
                  <a:schemeClr val="dk1"/>
                </a:solidFill>
                <a:latin typeface="Times New Roman" pitchFamily="18" charset="0"/>
                <a:cs typeface="Times New Roman" pitchFamily="18" charset="0"/>
              </a:rPr>
              <a:t> и другие западноевропейские страны.</a:t>
            </a:r>
          </a:p>
          <a:p>
            <a:r>
              <a:rPr lang="ru-RU" sz="1400" dirty="0" smtClean="0">
                <a:solidFill>
                  <a:schemeClr val="dk1"/>
                </a:solidFill>
                <a:latin typeface="Times New Roman" pitchFamily="18" charset="0"/>
                <a:cs typeface="Times New Roman" pitchFamily="18" charset="0"/>
              </a:rPr>
              <a:t>Обе договаривающиеся страны обязывались не переманивать перебежчиков из-за рубежа и передавать тех, кто уже перешёл границу.</a:t>
            </a:r>
          </a:p>
          <a:p>
            <a:r>
              <a:rPr lang="ru-RU" sz="1400" dirty="0" smtClean="0">
                <a:solidFill>
                  <a:schemeClr val="dk1"/>
                </a:solidFill>
                <a:latin typeface="Times New Roman" pitchFamily="18" charset="0"/>
                <a:cs typeface="Times New Roman" pitchFamily="18" charset="0"/>
              </a:rPr>
              <a:t>Столбовский мир совершенно отрезал Россию от </a:t>
            </a:r>
            <a:r>
              <a:rPr lang="ru-RU" sz="1400" dirty="0" smtClean="0">
                <a:solidFill>
                  <a:schemeClr val="dk1"/>
                </a:solidFill>
                <a:latin typeface="Times New Roman" pitchFamily="18" charset="0"/>
                <a:cs typeface="Times New Roman" pitchFamily="18" charset="0"/>
                <a:hlinkClick r:id="rId25" tooltip="Балтийское море"/>
              </a:rPr>
              <a:t>Балтийского моря</a:t>
            </a:r>
            <a:r>
              <a:rPr lang="ru-RU" sz="1400" dirty="0" smtClean="0">
                <a:solidFill>
                  <a:schemeClr val="dk1"/>
                </a:solidFill>
                <a:latin typeface="Times New Roman" pitchFamily="18" charset="0"/>
                <a:cs typeface="Times New Roman" pitchFamily="18" charset="0"/>
              </a:rPr>
              <a:t>, что позволило королю Густаву Адольфу считать договор крупной победой шведской армии и дипломатии.</a:t>
            </a:r>
          </a:p>
        </p:txBody>
      </p:sp>
      <p:sp>
        <p:nvSpPr>
          <p:cNvPr id="5" name="Прямоугольник 4"/>
          <p:cNvSpPr/>
          <p:nvPr/>
        </p:nvSpPr>
        <p:spPr>
          <a:xfrm>
            <a:off x="0" y="3571876"/>
            <a:ext cx="9144000" cy="738664"/>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ru-RU" sz="1400" b="1" dirty="0" err="1" smtClean="0">
                <a:solidFill>
                  <a:schemeClr val="dk1"/>
                </a:solidFill>
                <a:latin typeface="Times New Roman" pitchFamily="18" charset="0"/>
                <a:cs typeface="Times New Roman" pitchFamily="18" charset="0"/>
              </a:rPr>
              <a:t>Плю́сское</a:t>
            </a:r>
            <a:r>
              <a:rPr lang="ru-RU" sz="1400" b="1" dirty="0" smtClean="0">
                <a:solidFill>
                  <a:schemeClr val="dk1"/>
                </a:solidFill>
                <a:latin typeface="Times New Roman" pitchFamily="18" charset="0"/>
                <a:cs typeface="Times New Roman" pitchFamily="18" charset="0"/>
              </a:rPr>
              <a:t> </a:t>
            </a:r>
            <a:r>
              <a:rPr lang="ru-RU" sz="1400" b="1" dirty="0" err="1" smtClean="0">
                <a:solidFill>
                  <a:schemeClr val="dk1"/>
                </a:solidFill>
                <a:latin typeface="Times New Roman" pitchFamily="18" charset="0"/>
                <a:cs typeface="Times New Roman" pitchFamily="18" charset="0"/>
              </a:rPr>
              <a:t>переми́рие</a:t>
            </a:r>
            <a:r>
              <a:rPr lang="ru-RU" sz="1400" dirty="0" smtClean="0">
                <a:solidFill>
                  <a:schemeClr val="dk1"/>
                </a:solidFill>
                <a:latin typeface="Times New Roman" pitchFamily="18" charset="0"/>
                <a:cs typeface="Times New Roman" pitchFamily="18" charset="0"/>
              </a:rPr>
              <a:t> — перемирие сроком на 3 года (впоследствии продлено ещё на 4 года), заключённое между </a:t>
            </a:r>
            <a:r>
              <a:rPr lang="ru-RU" sz="1400" dirty="0" smtClean="0">
                <a:solidFill>
                  <a:schemeClr val="dk1"/>
                </a:solidFill>
                <a:latin typeface="Times New Roman" pitchFamily="18" charset="0"/>
                <a:cs typeface="Times New Roman" pitchFamily="18" charset="0"/>
                <a:hlinkClick r:id="rId26" tooltip="Швеция"/>
              </a:rPr>
              <a:t>Швецией</a:t>
            </a:r>
            <a:r>
              <a:rPr lang="ru-RU" sz="1400" dirty="0" smtClean="0">
                <a:solidFill>
                  <a:schemeClr val="dk1"/>
                </a:solidFill>
                <a:latin typeface="Times New Roman" pitchFamily="18" charset="0"/>
                <a:cs typeface="Times New Roman" pitchFamily="18" charset="0"/>
              </a:rPr>
              <a:t> и </a:t>
            </a:r>
            <a:r>
              <a:rPr lang="ru-RU" sz="1400" dirty="0" smtClean="0">
                <a:solidFill>
                  <a:schemeClr val="dk1"/>
                </a:solidFill>
                <a:latin typeface="Times New Roman" pitchFamily="18" charset="0"/>
                <a:cs typeface="Times New Roman" pitchFamily="18" charset="0"/>
                <a:hlinkClick r:id="rId27" tooltip="Московское государство"/>
              </a:rPr>
              <a:t>Московским государством</a:t>
            </a:r>
            <a:r>
              <a:rPr lang="ru-RU" sz="1400" dirty="0" smtClean="0">
                <a:solidFill>
                  <a:schemeClr val="dk1"/>
                </a:solidFill>
                <a:latin typeface="Times New Roman" pitchFamily="18" charset="0"/>
                <a:cs typeface="Times New Roman" pitchFamily="18" charset="0"/>
              </a:rPr>
              <a:t> в </a:t>
            </a:r>
            <a:r>
              <a:rPr lang="ru-RU" sz="1400" dirty="0" smtClean="0">
                <a:solidFill>
                  <a:schemeClr val="dk1"/>
                </a:solidFill>
                <a:latin typeface="Times New Roman" pitchFamily="18" charset="0"/>
                <a:cs typeface="Times New Roman" pitchFamily="18" charset="0"/>
                <a:hlinkClick r:id="rId28" tooltip="1583 год"/>
              </a:rPr>
              <a:t>1583 году</a:t>
            </a:r>
            <a:r>
              <a:rPr lang="ru-RU" sz="1400" dirty="0" smtClean="0">
                <a:solidFill>
                  <a:schemeClr val="dk1"/>
                </a:solidFill>
                <a:latin typeface="Times New Roman" pitchFamily="18" charset="0"/>
                <a:cs typeface="Times New Roman" pitchFamily="18" charset="0"/>
              </a:rPr>
              <a:t> на реке </a:t>
            </a:r>
            <a:r>
              <a:rPr lang="ru-RU" sz="1400" dirty="0" smtClean="0">
                <a:solidFill>
                  <a:schemeClr val="dk1"/>
                </a:solidFill>
                <a:latin typeface="Times New Roman" pitchFamily="18" charset="0"/>
                <a:cs typeface="Times New Roman" pitchFamily="18" charset="0"/>
                <a:hlinkClick r:id="rId29" tooltip="Плюсса (река)"/>
              </a:rPr>
              <a:t>Плюсса</a:t>
            </a:r>
            <a:r>
              <a:rPr lang="ru-RU" sz="1400" dirty="0" smtClean="0">
                <a:solidFill>
                  <a:schemeClr val="dk1"/>
                </a:solidFill>
                <a:latin typeface="Times New Roman" pitchFamily="18" charset="0"/>
                <a:cs typeface="Times New Roman" pitchFamily="18" charset="0"/>
              </a:rPr>
              <a:t>. Один из дипломатических актов, завершивших </a:t>
            </a:r>
            <a:r>
              <a:rPr lang="ru-RU" sz="1400" dirty="0" smtClean="0">
                <a:solidFill>
                  <a:schemeClr val="dk1"/>
                </a:solidFill>
                <a:latin typeface="Times New Roman" pitchFamily="18" charset="0"/>
                <a:cs typeface="Times New Roman" pitchFamily="18" charset="0"/>
                <a:hlinkClick r:id="rId30" tooltip="Ливонская война"/>
              </a:rPr>
              <a:t>Ливонскую войну</a:t>
            </a:r>
            <a:r>
              <a:rPr lang="ru-RU" sz="1400" dirty="0" smtClean="0">
                <a:solidFill>
                  <a:schemeClr val="dk1"/>
                </a:solidFill>
                <a:latin typeface="Times New Roman" pitchFamily="18" charset="0"/>
                <a:cs typeface="Times New Roman" pitchFamily="18" charset="0"/>
              </a:rPr>
              <a:t> </a:t>
            </a:r>
            <a:r>
              <a:rPr lang="ru-RU" sz="1400" dirty="0" smtClean="0">
                <a:solidFill>
                  <a:schemeClr val="dk1"/>
                </a:solidFill>
                <a:latin typeface="Times New Roman" pitchFamily="18" charset="0"/>
                <a:cs typeface="Times New Roman" pitchFamily="18" charset="0"/>
                <a:hlinkClick r:id="rId31" tooltip="1558"/>
              </a:rPr>
              <a:t>1558</a:t>
            </a:r>
            <a:r>
              <a:rPr lang="ru-RU" sz="1400" dirty="0" smtClean="0">
                <a:solidFill>
                  <a:schemeClr val="dk1"/>
                </a:solidFill>
                <a:latin typeface="Times New Roman" pitchFamily="18" charset="0"/>
                <a:cs typeface="Times New Roman" pitchFamily="18" charset="0"/>
              </a:rPr>
              <a:t>—</a:t>
            </a:r>
            <a:r>
              <a:rPr lang="ru-RU" sz="1400" dirty="0" smtClean="0">
                <a:solidFill>
                  <a:schemeClr val="dk1"/>
                </a:solidFill>
                <a:latin typeface="Times New Roman" pitchFamily="18" charset="0"/>
                <a:cs typeface="Times New Roman" pitchFamily="18" charset="0"/>
                <a:hlinkClick r:id="rId28" tooltip="1583 год"/>
              </a:rPr>
              <a:t>1583 годов</a:t>
            </a:r>
            <a:r>
              <a:rPr lang="ru-RU" sz="1400" dirty="0" smtClean="0">
                <a:solidFill>
                  <a:schemeClr val="dk1"/>
                </a:solidFill>
                <a:latin typeface="Times New Roman" pitchFamily="18" charset="0"/>
                <a:cs typeface="Times New Roman" pitchFamily="18" charset="0"/>
              </a:rPr>
              <a:t>.</a:t>
            </a:r>
          </a:p>
        </p:txBody>
      </p:sp>
      <p:sp>
        <p:nvSpPr>
          <p:cNvPr id="6" name="Прямоугольник 5"/>
          <p:cNvSpPr/>
          <p:nvPr/>
        </p:nvSpPr>
        <p:spPr>
          <a:xfrm>
            <a:off x="0" y="4272677"/>
            <a:ext cx="9144000" cy="2462213"/>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ru-RU" sz="1400" dirty="0" smtClean="0">
                <a:latin typeface="Times New Roman" pitchFamily="18" charset="0"/>
                <a:cs typeface="Times New Roman" pitchFamily="18" charset="0"/>
              </a:rPr>
              <a:t>Положения второго </a:t>
            </a:r>
            <a:r>
              <a:rPr lang="ru-RU" sz="1400" dirty="0" err="1" smtClean="0">
                <a:latin typeface="Times New Roman" pitchFamily="18" charset="0"/>
                <a:cs typeface="Times New Roman" pitchFamily="18" charset="0"/>
              </a:rPr>
              <a:t>Плюсского</a:t>
            </a:r>
            <a:r>
              <a:rPr lang="ru-RU" sz="1400" dirty="0" smtClean="0">
                <a:latin typeface="Times New Roman" pitchFamily="18" charset="0"/>
                <a:cs typeface="Times New Roman" pitchFamily="18" charset="0"/>
              </a:rPr>
              <a:t> перемирия</a:t>
            </a:r>
          </a:p>
          <a:p>
            <a:r>
              <a:rPr lang="ru-RU" sz="1400" dirty="0" smtClean="0">
                <a:latin typeface="Times New Roman" pitchFamily="18" charset="0"/>
                <a:cs typeface="Times New Roman" pitchFamily="18" charset="0"/>
              </a:rPr>
              <a:t>В ходе переговоров сторонам удалось заключить новое перемирие сроком на 4 года. Кроме того, были достигнуты договорённости собраться </a:t>
            </a:r>
            <a:r>
              <a:rPr lang="ru-RU" sz="1400" dirty="0" smtClean="0">
                <a:latin typeface="Times New Roman" pitchFamily="18" charset="0"/>
                <a:cs typeface="Times New Roman" pitchFamily="18" charset="0"/>
                <a:hlinkClick r:id="rId32" tooltip="20 июля"/>
              </a:rPr>
              <a:t>20 июля</a:t>
            </a:r>
            <a:r>
              <a:rPr lang="ru-RU" sz="1400" dirty="0" smtClean="0">
                <a:latin typeface="Times New Roman" pitchFamily="18" charset="0"/>
                <a:cs typeface="Times New Roman" pitchFamily="18" charset="0"/>
              </a:rPr>
              <a:t> </a:t>
            </a:r>
            <a:r>
              <a:rPr lang="ru-RU" sz="1400" dirty="0" smtClean="0">
                <a:latin typeface="Times New Roman" pitchFamily="18" charset="0"/>
                <a:cs typeface="Times New Roman" pitchFamily="18" charset="0"/>
                <a:hlinkClick r:id="rId33" tooltip="1586 год"/>
              </a:rPr>
              <a:t>1586 года</a:t>
            </a:r>
            <a:r>
              <a:rPr lang="ru-RU" sz="1400" dirty="0" smtClean="0">
                <a:latin typeface="Times New Roman" pitchFamily="18" charset="0"/>
                <a:cs typeface="Times New Roman" pitchFamily="18" charset="0"/>
              </a:rPr>
              <a:t> для достижения мирного договора. Тем не менее шведская сторона всеми способами противилась подписанию договора, предпочитая продление перемирия: Швеция не хотела уступать Московскому государству земли, которые были заняты ею в конце Ливонской войны, хотя в течение многих лет </a:t>
            </a:r>
            <a:r>
              <a:rPr lang="ru-RU" sz="1400" dirty="0" err="1" smtClean="0">
                <a:latin typeface="Times New Roman" pitchFamily="18" charset="0"/>
                <a:cs typeface="Times New Roman" pitchFamily="18" charset="0"/>
              </a:rPr>
              <a:t>бо́льших</a:t>
            </a:r>
            <a:r>
              <a:rPr lang="ru-RU" sz="1400" dirty="0" smtClean="0">
                <a:latin typeface="Times New Roman" pitchFamily="18" charset="0"/>
                <a:cs typeface="Times New Roman" pitchFamily="18" charset="0"/>
              </a:rPr>
              <a:t> успехов добилась российская сторона.</a:t>
            </a:r>
          </a:p>
          <a:p>
            <a:r>
              <a:rPr lang="ru-RU" sz="1400" dirty="0" smtClean="0">
                <a:latin typeface="Times New Roman" pitchFamily="18" charset="0"/>
                <a:cs typeface="Times New Roman" pitchFamily="18" charset="0"/>
              </a:rPr>
              <a:t>В результате, занятые (на временной основе) шведской стороной земли постепенно очертили новую границу между двумя государствами, но уже на постоянной основе. Таким образом, Швеция сохраняла за собой захваченные в ходе Ливонской войны города </a:t>
            </a:r>
            <a:r>
              <a:rPr lang="ru-RU" sz="1400" dirty="0" smtClean="0">
                <a:latin typeface="Times New Roman" pitchFamily="18" charset="0"/>
                <a:cs typeface="Times New Roman" pitchFamily="18" charset="0"/>
                <a:hlinkClick r:id="rId34" tooltip="Ям"/>
              </a:rPr>
              <a:t>Ям</a:t>
            </a:r>
            <a:r>
              <a:rPr lang="ru-RU" sz="1400" dirty="0" smtClean="0">
                <a:latin typeface="Times New Roman" pitchFamily="18" charset="0"/>
                <a:cs typeface="Times New Roman" pitchFamily="18" charset="0"/>
              </a:rPr>
              <a:t>, </a:t>
            </a:r>
            <a:r>
              <a:rPr lang="ru-RU" sz="1400" dirty="0" smtClean="0">
                <a:latin typeface="Times New Roman" pitchFamily="18" charset="0"/>
                <a:cs typeface="Times New Roman" pitchFamily="18" charset="0"/>
                <a:hlinkClick r:id="rId14" tooltip="Копорье"/>
              </a:rPr>
              <a:t>Копорье</a:t>
            </a:r>
            <a:r>
              <a:rPr lang="ru-RU" sz="1400" dirty="0" smtClean="0">
                <a:latin typeface="Times New Roman" pitchFamily="18" charset="0"/>
                <a:cs typeface="Times New Roman" pitchFamily="18" charset="0"/>
              </a:rPr>
              <a:t>, </a:t>
            </a:r>
            <a:r>
              <a:rPr lang="ru-RU" sz="1400" dirty="0" smtClean="0">
                <a:latin typeface="Times New Roman" pitchFamily="18" charset="0"/>
                <a:cs typeface="Times New Roman" pitchFamily="18" charset="0"/>
                <a:hlinkClick r:id="rId12" tooltip="Ивангород"/>
              </a:rPr>
              <a:t>Ивангород</a:t>
            </a:r>
            <a:r>
              <a:rPr lang="ru-RU" sz="1400" dirty="0" smtClean="0">
                <a:latin typeface="Times New Roman" pitchFamily="18" charset="0"/>
                <a:cs typeface="Times New Roman" pitchFamily="18" charset="0"/>
              </a:rPr>
              <a:t> и </a:t>
            </a:r>
            <a:r>
              <a:rPr lang="ru-RU" sz="1400" dirty="0" err="1" smtClean="0">
                <a:latin typeface="Times New Roman" pitchFamily="18" charset="0"/>
                <a:cs typeface="Times New Roman" pitchFamily="18" charset="0"/>
                <a:hlinkClick r:id="rId35" tooltip="Корела (город)"/>
              </a:rPr>
              <a:t>Корелу</a:t>
            </a:r>
            <a:r>
              <a:rPr lang="ru-RU" sz="1400" dirty="0" smtClean="0">
                <a:latin typeface="Times New Roman" pitchFamily="18" charset="0"/>
                <a:cs typeface="Times New Roman" pitchFamily="18" charset="0"/>
              </a:rPr>
              <a:t> с их </a:t>
            </a:r>
            <a:r>
              <a:rPr lang="ru-RU" sz="1400" dirty="0" smtClean="0">
                <a:latin typeface="Times New Roman" pitchFamily="18" charset="0"/>
                <a:cs typeface="Times New Roman" pitchFamily="18" charset="0"/>
                <a:hlinkClick r:id="rId36" tooltip="Уезд"/>
              </a:rPr>
              <a:t>уездами</a:t>
            </a:r>
            <a:r>
              <a:rPr lang="ru-RU" sz="1400" dirty="0" smtClean="0">
                <a:latin typeface="Times New Roman" pitchFamily="18" charset="0"/>
                <a:cs typeface="Times New Roman" pitchFamily="18" charset="0"/>
              </a:rPr>
              <a:t>. За Россией остался лишь узкий выход к </a:t>
            </a:r>
            <a:r>
              <a:rPr lang="ru-RU" sz="1400" dirty="0" smtClean="0">
                <a:latin typeface="Times New Roman" pitchFamily="18" charset="0"/>
                <a:cs typeface="Times New Roman" pitchFamily="18" charset="0"/>
                <a:hlinkClick r:id="rId25" tooltip="Балтийское море"/>
              </a:rPr>
              <a:t>Балтийскому морю</a:t>
            </a:r>
            <a:r>
              <a:rPr lang="ru-RU" sz="1400" dirty="0" smtClean="0">
                <a:latin typeface="Times New Roman" pitchFamily="18" charset="0"/>
                <a:cs typeface="Times New Roman" pitchFamily="18" charset="0"/>
              </a:rPr>
              <a:t> в устье </a:t>
            </a:r>
            <a:r>
              <a:rPr lang="ru-RU" sz="1400" dirty="0" smtClean="0">
                <a:latin typeface="Times New Roman" pitchFamily="18" charset="0"/>
                <a:cs typeface="Times New Roman" pitchFamily="18" charset="0"/>
                <a:hlinkClick r:id="rId37" tooltip="Нева (река)"/>
              </a:rPr>
              <a:t>Невы</a:t>
            </a:r>
            <a:r>
              <a:rPr lang="ru-RU" sz="1400" dirty="0" smtClean="0">
                <a:latin typeface="Times New Roman" pitchFamily="18" charset="0"/>
                <a:cs typeface="Times New Roman" pitchFamily="18" charset="0"/>
              </a:rPr>
              <a:t>. Тем не менее ни в одном тексте мирного договора эти территориальные уступки зафиксированы не были.</a:t>
            </a:r>
          </a:p>
        </p:txBody>
      </p:sp>
      <p:sp>
        <p:nvSpPr>
          <p:cNvPr id="7" name="Управляющая кнопка: далее 6">
            <a:hlinkClick r:id="rId38" action="ppaction://hlinksldjump" highlightClick="1"/>
          </p:cNvPr>
          <p:cNvSpPr/>
          <p:nvPr/>
        </p:nvSpPr>
        <p:spPr>
          <a:xfrm>
            <a:off x="8501090" y="6572272"/>
            <a:ext cx="642910" cy="285728"/>
          </a:xfrm>
          <a:prstGeom prst="actionButtonForwardNex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1661993"/>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ru-RU" sz="1400" b="1" dirty="0" err="1" smtClean="0">
                <a:solidFill>
                  <a:schemeClr val="dk1"/>
                </a:solidFill>
                <a:latin typeface="Times New Roman" pitchFamily="18" charset="0"/>
                <a:cs typeface="Times New Roman" pitchFamily="18" charset="0"/>
              </a:rPr>
              <a:t>Ништа́дтский</a:t>
            </a:r>
            <a:r>
              <a:rPr lang="ru-RU" sz="1400" b="1" dirty="0" smtClean="0">
                <a:solidFill>
                  <a:schemeClr val="dk1"/>
                </a:solidFill>
                <a:latin typeface="Times New Roman" pitchFamily="18" charset="0"/>
                <a:cs typeface="Times New Roman" pitchFamily="18" charset="0"/>
              </a:rPr>
              <a:t> мир </a:t>
            </a:r>
            <a:r>
              <a:rPr lang="ru-RU" sz="1400" dirty="0" smtClean="0">
                <a:solidFill>
                  <a:schemeClr val="dk1"/>
                </a:solidFill>
                <a:latin typeface="Times New Roman" pitchFamily="18" charset="0"/>
                <a:cs typeface="Times New Roman" pitchFamily="18" charset="0"/>
              </a:rPr>
              <a:t>(30 августа по ст. стилю (</a:t>
            </a:r>
            <a:r>
              <a:rPr lang="ru-RU" sz="1400" dirty="0" smtClean="0">
                <a:solidFill>
                  <a:schemeClr val="dk1"/>
                </a:solidFill>
                <a:latin typeface="Times New Roman" pitchFamily="18" charset="0"/>
                <a:cs typeface="Times New Roman" pitchFamily="18" charset="0"/>
                <a:hlinkClick r:id="rId2" tooltip="10 сентября"/>
              </a:rPr>
              <a:t>10 сентября</a:t>
            </a:r>
            <a:r>
              <a:rPr lang="ru-RU" sz="1400" dirty="0" smtClean="0">
                <a:solidFill>
                  <a:schemeClr val="dk1"/>
                </a:solidFill>
                <a:latin typeface="Times New Roman" pitchFamily="18" charset="0"/>
                <a:cs typeface="Times New Roman" pitchFamily="18" charset="0"/>
              </a:rPr>
              <a:t>) </a:t>
            </a:r>
            <a:r>
              <a:rPr lang="ru-RU" sz="1400" dirty="0" smtClean="0">
                <a:solidFill>
                  <a:schemeClr val="dk1"/>
                </a:solidFill>
                <a:latin typeface="Times New Roman" pitchFamily="18" charset="0"/>
                <a:cs typeface="Times New Roman" pitchFamily="18" charset="0"/>
                <a:hlinkClick r:id="rId3" tooltip="1721"/>
              </a:rPr>
              <a:t>1721</a:t>
            </a:r>
            <a:r>
              <a:rPr lang="ru-RU" sz="1400" dirty="0" smtClean="0">
                <a:solidFill>
                  <a:schemeClr val="dk1"/>
                </a:solidFill>
                <a:latin typeface="Times New Roman" pitchFamily="18" charset="0"/>
                <a:cs typeface="Times New Roman" pitchFamily="18" charset="0"/>
              </a:rPr>
              <a:t>, ратифицирован 9 сентября (ст. ст.)) — русско-шведский мирный договор, заключённый в городе </a:t>
            </a:r>
            <a:r>
              <a:rPr lang="ru-RU" sz="1400" dirty="0" err="1" smtClean="0">
                <a:solidFill>
                  <a:schemeClr val="dk1"/>
                </a:solidFill>
                <a:latin typeface="Times New Roman" pitchFamily="18" charset="0"/>
                <a:cs typeface="Times New Roman" pitchFamily="18" charset="0"/>
              </a:rPr>
              <a:t>Ништадт</a:t>
            </a:r>
            <a:r>
              <a:rPr lang="ru-RU" sz="1400" dirty="0" smtClean="0">
                <a:solidFill>
                  <a:schemeClr val="dk1"/>
                </a:solidFill>
                <a:latin typeface="Times New Roman" pitchFamily="18" charset="0"/>
                <a:cs typeface="Times New Roman" pitchFamily="18" charset="0"/>
              </a:rPr>
              <a:t> (ныне </a:t>
            </a:r>
            <a:r>
              <a:rPr lang="ru-RU" sz="1400" dirty="0" err="1" smtClean="0">
                <a:solidFill>
                  <a:schemeClr val="dk1"/>
                </a:solidFill>
                <a:latin typeface="Times New Roman" pitchFamily="18" charset="0"/>
                <a:cs typeface="Times New Roman" pitchFamily="18" charset="0"/>
                <a:hlinkClick r:id="rId4" tooltip="Уусикаупунки"/>
              </a:rPr>
              <a:t>Уусикаупунки</a:t>
            </a:r>
            <a:r>
              <a:rPr lang="ru-RU" sz="1400" dirty="0" smtClean="0">
                <a:solidFill>
                  <a:schemeClr val="dk1"/>
                </a:solidFill>
                <a:latin typeface="Times New Roman" pitchFamily="18" charset="0"/>
                <a:cs typeface="Times New Roman" pitchFamily="18" charset="0"/>
              </a:rPr>
              <a:t>, </a:t>
            </a:r>
            <a:r>
              <a:rPr lang="ru-RU" sz="1400" dirty="0" smtClean="0">
                <a:solidFill>
                  <a:schemeClr val="dk1"/>
                </a:solidFill>
                <a:latin typeface="Times New Roman" pitchFamily="18" charset="0"/>
                <a:cs typeface="Times New Roman" pitchFamily="18" charset="0"/>
                <a:hlinkClick r:id="rId5" tooltip="Финляндия"/>
              </a:rPr>
              <a:t>Финляндия</a:t>
            </a:r>
            <a:r>
              <a:rPr lang="ru-RU" sz="1400" dirty="0" smtClean="0">
                <a:solidFill>
                  <a:schemeClr val="dk1"/>
                </a:solidFill>
                <a:latin typeface="Times New Roman" pitchFamily="18" charset="0"/>
                <a:cs typeface="Times New Roman" pitchFamily="18" charset="0"/>
              </a:rPr>
              <a:t>). Был подписан со стороны </a:t>
            </a:r>
            <a:r>
              <a:rPr lang="ru-RU" sz="1400" dirty="0" smtClean="0">
                <a:solidFill>
                  <a:schemeClr val="dk1"/>
                </a:solidFill>
                <a:latin typeface="Times New Roman" pitchFamily="18" charset="0"/>
                <a:cs typeface="Times New Roman" pitchFamily="18" charset="0"/>
                <a:hlinkClick r:id="rId6" tooltip="Россия"/>
              </a:rPr>
              <a:t>России</a:t>
            </a:r>
            <a:r>
              <a:rPr lang="ru-RU" sz="1400" dirty="0" smtClean="0">
                <a:solidFill>
                  <a:schemeClr val="dk1"/>
                </a:solidFill>
                <a:latin typeface="Times New Roman" pitchFamily="18" charset="0"/>
                <a:cs typeface="Times New Roman" pitchFamily="18" charset="0"/>
              </a:rPr>
              <a:t> </a:t>
            </a:r>
            <a:r>
              <a:rPr lang="ru-RU" sz="1400" dirty="0" smtClean="0">
                <a:solidFill>
                  <a:schemeClr val="dk1"/>
                </a:solidFill>
                <a:latin typeface="Times New Roman" pitchFamily="18" charset="0"/>
                <a:cs typeface="Times New Roman" pitchFamily="18" charset="0"/>
                <a:hlinkClick r:id="rId7" tooltip="Брюс, Яков Вилимович"/>
              </a:rPr>
              <a:t>Я. В. Брюсом</a:t>
            </a:r>
            <a:r>
              <a:rPr lang="ru-RU" sz="1400" dirty="0" smtClean="0">
                <a:solidFill>
                  <a:schemeClr val="dk1"/>
                </a:solidFill>
                <a:latin typeface="Times New Roman" pitchFamily="18" charset="0"/>
                <a:cs typeface="Times New Roman" pitchFamily="18" charset="0"/>
              </a:rPr>
              <a:t> и </a:t>
            </a:r>
            <a:r>
              <a:rPr lang="ru-RU" sz="1400" dirty="0" smtClean="0">
                <a:solidFill>
                  <a:schemeClr val="dk1"/>
                </a:solidFill>
                <a:latin typeface="Times New Roman" pitchFamily="18" charset="0"/>
                <a:cs typeface="Times New Roman" pitchFamily="18" charset="0"/>
                <a:hlinkClick r:id="rId8" tooltip="Остерман, Андрей Иванович"/>
              </a:rPr>
              <a:t>А. И. Остерманом</a:t>
            </a:r>
            <a:r>
              <a:rPr lang="ru-RU" sz="1400" dirty="0" smtClean="0">
                <a:solidFill>
                  <a:schemeClr val="dk1"/>
                </a:solidFill>
                <a:latin typeface="Times New Roman" pitchFamily="18" charset="0"/>
                <a:cs typeface="Times New Roman" pitchFamily="18" charset="0"/>
              </a:rPr>
              <a:t>, со стороны </a:t>
            </a:r>
            <a:r>
              <a:rPr lang="ru-RU" sz="1400" dirty="0" smtClean="0">
                <a:solidFill>
                  <a:schemeClr val="dk1"/>
                </a:solidFill>
                <a:latin typeface="Times New Roman" pitchFamily="18" charset="0"/>
                <a:cs typeface="Times New Roman" pitchFamily="18" charset="0"/>
                <a:hlinkClick r:id="rId9" tooltip="Швеция"/>
              </a:rPr>
              <a:t>Швеции</a:t>
            </a:r>
            <a:r>
              <a:rPr lang="ru-RU" sz="1400" dirty="0" smtClean="0">
                <a:solidFill>
                  <a:schemeClr val="dk1"/>
                </a:solidFill>
                <a:latin typeface="Times New Roman" pitchFamily="18" charset="0"/>
                <a:cs typeface="Times New Roman" pitchFamily="18" charset="0"/>
              </a:rPr>
              <a:t> — </a:t>
            </a:r>
            <a:r>
              <a:rPr lang="ru-RU" sz="1400" dirty="0" err="1" smtClean="0">
                <a:solidFill>
                  <a:schemeClr val="dk1"/>
                </a:solidFill>
                <a:latin typeface="Times New Roman" pitchFamily="18" charset="0"/>
                <a:cs typeface="Times New Roman" pitchFamily="18" charset="0"/>
                <a:hlinkClick r:id="rId10" tooltip="Лилльенстедт, Юхан"/>
              </a:rPr>
              <a:t>Ю.Лилльенстедтом</a:t>
            </a:r>
            <a:r>
              <a:rPr lang="ru-RU" sz="1400" dirty="0" smtClean="0">
                <a:solidFill>
                  <a:schemeClr val="dk1"/>
                </a:solidFill>
                <a:latin typeface="Times New Roman" pitchFamily="18" charset="0"/>
                <a:cs typeface="Times New Roman" pitchFamily="18" charset="0"/>
              </a:rPr>
              <a:t> и </a:t>
            </a:r>
            <a:r>
              <a:rPr lang="ru-RU" sz="1400" dirty="0" err="1" smtClean="0">
                <a:solidFill>
                  <a:schemeClr val="dk1"/>
                </a:solidFill>
                <a:latin typeface="Times New Roman" pitchFamily="18" charset="0"/>
                <a:cs typeface="Times New Roman" pitchFamily="18" charset="0"/>
                <a:hlinkClick r:id="rId11" tooltip="Стрёмфельд, Отто Рейнхольд (страница отсутствует)"/>
              </a:rPr>
              <a:t>О.Стрёмфельдом</a:t>
            </a:r>
            <a:r>
              <a:rPr lang="ru-RU" sz="1400" dirty="0" smtClean="0">
                <a:solidFill>
                  <a:schemeClr val="dk1"/>
                </a:solidFill>
                <a:latin typeface="Times New Roman" pitchFamily="18" charset="0"/>
                <a:cs typeface="Times New Roman" pitchFamily="18" charset="0"/>
              </a:rPr>
              <a:t>. Завершил </a:t>
            </a:r>
            <a:r>
              <a:rPr lang="ru-RU" sz="1400" dirty="0" smtClean="0">
                <a:solidFill>
                  <a:schemeClr val="dk1"/>
                </a:solidFill>
                <a:latin typeface="Times New Roman" pitchFamily="18" charset="0"/>
                <a:cs typeface="Times New Roman" pitchFamily="18" charset="0"/>
                <a:hlinkClick r:id="rId12" tooltip="Северная война"/>
              </a:rPr>
              <a:t>Северную войну</a:t>
            </a:r>
            <a:r>
              <a:rPr lang="ru-RU" sz="1400" dirty="0" smtClean="0">
                <a:solidFill>
                  <a:schemeClr val="dk1"/>
                </a:solidFill>
                <a:latin typeface="Times New Roman" pitchFamily="18" charset="0"/>
                <a:cs typeface="Times New Roman" pitchFamily="18" charset="0"/>
              </a:rPr>
              <a:t> и изменил российско-шведскую границу, ранее закреплённую </a:t>
            </a:r>
            <a:r>
              <a:rPr lang="ru-RU" sz="1400" dirty="0" err="1" smtClean="0">
                <a:solidFill>
                  <a:schemeClr val="dk1"/>
                </a:solidFill>
                <a:latin typeface="Times New Roman" pitchFamily="18" charset="0"/>
                <a:cs typeface="Times New Roman" pitchFamily="18" charset="0"/>
                <a:hlinkClick r:id="rId13" tooltip="Столбовский мир"/>
              </a:rPr>
              <a:t>Столбовским</a:t>
            </a:r>
            <a:r>
              <a:rPr lang="ru-RU" sz="1400" dirty="0" smtClean="0">
                <a:solidFill>
                  <a:schemeClr val="dk1"/>
                </a:solidFill>
                <a:latin typeface="Times New Roman" pitchFamily="18" charset="0"/>
                <a:cs typeface="Times New Roman" pitchFamily="18" charset="0"/>
                <a:hlinkClick r:id="rId13" tooltip="Столбовский мир"/>
              </a:rPr>
              <a:t> мирным договором</a:t>
            </a:r>
            <a:r>
              <a:rPr lang="ru-RU" sz="1400" dirty="0" smtClean="0">
                <a:solidFill>
                  <a:schemeClr val="dk1"/>
                </a:solidFill>
                <a:latin typeface="Times New Roman" pitchFamily="18" charset="0"/>
                <a:cs typeface="Times New Roman" pitchFamily="18" charset="0"/>
              </a:rPr>
              <a:t> от </a:t>
            </a:r>
            <a:r>
              <a:rPr lang="ru-RU" sz="1400" dirty="0" smtClean="0">
                <a:solidFill>
                  <a:schemeClr val="dk1"/>
                </a:solidFill>
                <a:latin typeface="Times New Roman" pitchFamily="18" charset="0"/>
                <a:cs typeface="Times New Roman" pitchFamily="18" charset="0"/>
                <a:hlinkClick r:id="rId14" tooltip="1617 год"/>
              </a:rPr>
              <a:t>1617 года</a:t>
            </a:r>
            <a:r>
              <a:rPr lang="ru-RU" sz="1400" dirty="0" smtClean="0">
                <a:solidFill>
                  <a:schemeClr val="dk1"/>
                </a:solidFill>
                <a:latin typeface="Times New Roman" pitchFamily="18" charset="0"/>
                <a:cs typeface="Times New Roman" pitchFamily="18" charset="0"/>
              </a:rPr>
              <a:t>. Швеция признала присоединение к России </a:t>
            </a:r>
            <a:r>
              <a:rPr lang="ru-RU" sz="1400" dirty="0" smtClean="0">
                <a:solidFill>
                  <a:schemeClr val="dk1"/>
                </a:solidFill>
                <a:latin typeface="Times New Roman" pitchFamily="18" charset="0"/>
                <a:cs typeface="Times New Roman" pitchFamily="18" charset="0"/>
                <a:hlinkClick r:id="rId15" tooltip="Лифляндия"/>
              </a:rPr>
              <a:t>Лифляндии</a:t>
            </a:r>
            <a:r>
              <a:rPr lang="ru-RU" sz="1400" dirty="0" smtClean="0">
                <a:solidFill>
                  <a:schemeClr val="dk1"/>
                </a:solidFill>
                <a:latin typeface="Times New Roman" pitchFamily="18" charset="0"/>
                <a:cs typeface="Times New Roman" pitchFamily="18" charset="0"/>
              </a:rPr>
              <a:t>, </a:t>
            </a:r>
            <a:r>
              <a:rPr lang="ru-RU" sz="1400" dirty="0" err="1" smtClean="0">
                <a:solidFill>
                  <a:schemeClr val="dk1"/>
                </a:solidFill>
                <a:latin typeface="Times New Roman" pitchFamily="18" charset="0"/>
                <a:cs typeface="Times New Roman" pitchFamily="18" charset="0"/>
                <a:hlinkClick r:id="rId16" tooltip="Эстляндия"/>
              </a:rPr>
              <a:t>Эстляндии</a:t>
            </a:r>
            <a:r>
              <a:rPr lang="ru-RU" sz="1400" dirty="0" smtClean="0">
                <a:solidFill>
                  <a:schemeClr val="dk1"/>
                </a:solidFill>
                <a:latin typeface="Times New Roman" pitchFamily="18" charset="0"/>
                <a:cs typeface="Times New Roman" pitchFamily="18" charset="0"/>
              </a:rPr>
              <a:t>, </a:t>
            </a:r>
            <a:r>
              <a:rPr lang="ru-RU" sz="1400" dirty="0" err="1" smtClean="0">
                <a:solidFill>
                  <a:schemeClr val="dk1"/>
                </a:solidFill>
                <a:latin typeface="Times New Roman" pitchFamily="18" charset="0"/>
                <a:cs typeface="Times New Roman" pitchFamily="18" charset="0"/>
              </a:rPr>
              <a:t>Ингерманландии</a:t>
            </a:r>
            <a:r>
              <a:rPr lang="ru-RU" sz="1400" dirty="0" smtClean="0">
                <a:solidFill>
                  <a:schemeClr val="dk1"/>
                </a:solidFill>
                <a:latin typeface="Times New Roman" pitchFamily="18" charset="0"/>
                <a:cs typeface="Times New Roman" pitchFamily="18" charset="0"/>
              </a:rPr>
              <a:t> (</a:t>
            </a:r>
            <a:r>
              <a:rPr lang="ru-RU" sz="1400" dirty="0" smtClean="0">
                <a:solidFill>
                  <a:schemeClr val="dk1"/>
                </a:solidFill>
                <a:latin typeface="Times New Roman" pitchFamily="18" charset="0"/>
                <a:cs typeface="Times New Roman" pitchFamily="18" charset="0"/>
                <a:hlinkClick r:id="rId17" tooltip="Ижорская земля"/>
              </a:rPr>
              <a:t>Ижорская земля</a:t>
            </a:r>
            <a:r>
              <a:rPr lang="ru-RU" sz="1400" dirty="0" smtClean="0">
                <a:solidFill>
                  <a:schemeClr val="dk1"/>
                </a:solidFill>
                <a:latin typeface="Times New Roman" pitchFamily="18" charset="0"/>
                <a:cs typeface="Times New Roman" pitchFamily="18" charset="0"/>
              </a:rPr>
              <a:t>), части </a:t>
            </a:r>
            <a:r>
              <a:rPr lang="ru-RU" sz="1400" dirty="0" smtClean="0">
                <a:solidFill>
                  <a:schemeClr val="dk1"/>
                </a:solidFill>
                <a:latin typeface="Times New Roman" pitchFamily="18" charset="0"/>
                <a:cs typeface="Times New Roman" pitchFamily="18" charset="0"/>
                <a:hlinkClick r:id="rId18" tooltip="Карелия"/>
              </a:rPr>
              <a:t>Карелии</a:t>
            </a:r>
            <a:r>
              <a:rPr lang="ru-RU" sz="1400" dirty="0" smtClean="0">
                <a:solidFill>
                  <a:schemeClr val="dk1"/>
                </a:solidFill>
                <a:latin typeface="Times New Roman" pitchFamily="18" charset="0"/>
                <a:cs typeface="Times New Roman" pitchFamily="18" charset="0"/>
              </a:rPr>
              <a:t> (т. н. </a:t>
            </a:r>
            <a:r>
              <a:rPr lang="ru-RU" sz="1400" dirty="0" smtClean="0">
                <a:solidFill>
                  <a:schemeClr val="dk1"/>
                </a:solidFill>
                <a:latin typeface="Times New Roman" pitchFamily="18" charset="0"/>
                <a:cs typeface="Times New Roman" pitchFamily="18" charset="0"/>
                <a:hlinkClick r:id="rId19" tooltip="Старая Финляндия"/>
              </a:rPr>
              <a:t>Старая Финляндия</a:t>
            </a:r>
            <a:r>
              <a:rPr lang="ru-RU" sz="1400" dirty="0" smtClean="0">
                <a:solidFill>
                  <a:schemeClr val="dk1"/>
                </a:solidFill>
                <a:latin typeface="Times New Roman" pitchFamily="18" charset="0"/>
                <a:cs typeface="Times New Roman" pitchFamily="18" charset="0"/>
              </a:rPr>
              <a:t>) и других территорий. Россия обязалась уплатить Швеции денежную компенсацию и возвратить </a:t>
            </a:r>
            <a:r>
              <a:rPr lang="ru-RU" sz="1400" dirty="0" smtClean="0">
                <a:solidFill>
                  <a:schemeClr val="dk1"/>
                </a:solidFill>
                <a:latin typeface="Times New Roman" pitchFamily="18" charset="0"/>
                <a:cs typeface="Times New Roman" pitchFamily="18" charset="0"/>
                <a:hlinkClick r:id="rId5" tooltip="Финляндия"/>
              </a:rPr>
              <a:t>Финляндию</a:t>
            </a:r>
            <a:r>
              <a:rPr lang="ru-RU" sz="1400" dirty="0" smtClean="0">
                <a:solidFill>
                  <a:schemeClr val="dk1"/>
                </a:solidFill>
                <a:latin typeface="Times New Roman" pitchFamily="18" charset="0"/>
                <a:cs typeface="Times New Roman" pitchFamily="18" charset="0"/>
              </a:rPr>
              <a:t>.</a:t>
            </a:r>
          </a:p>
        </p:txBody>
      </p:sp>
      <p:sp>
        <p:nvSpPr>
          <p:cNvPr id="3" name="Управляющая кнопка: далее 2">
            <a:hlinkClick r:id="rId20" action="ppaction://hlinksldjump" highlightClick="1"/>
          </p:cNvPr>
          <p:cNvSpPr/>
          <p:nvPr/>
        </p:nvSpPr>
        <p:spPr>
          <a:xfrm>
            <a:off x="8501090" y="6572272"/>
            <a:ext cx="642910" cy="285728"/>
          </a:xfrm>
          <a:prstGeom prst="actionButtonForwardNex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p>
        </p:txBody>
      </p:sp>
      <p:sp>
        <p:nvSpPr>
          <p:cNvPr id="4" name="Прямоугольник 3"/>
          <p:cNvSpPr/>
          <p:nvPr/>
        </p:nvSpPr>
        <p:spPr>
          <a:xfrm>
            <a:off x="0" y="1714488"/>
            <a:ext cx="9144000" cy="738664"/>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ru-RU" sz="1400" dirty="0" err="1" smtClean="0">
                <a:solidFill>
                  <a:schemeClr val="dk1"/>
                </a:solidFill>
                <a:latin typeface="Times New Roman" pitchFamily="18" charset="0"/>
                <a:cs typeface="Times New Roman" pitchFamily="18" charset="0"/>
              </a:rPr>
              <a:t>Андру́совское</a:t>
            </a:r>
            <a:r>
              <a:rPr lang="ru-RU" sz="1400" dirty="0" smtClean="0">
                <a:solidFill>
                  <a:schemeClr val="dk1"/>
                </a:solidFill>
                <a:latin typeface="Times New Roman" pitchFamily="18" charset="0"/>
                <a:cs typeface="Times New Roman" pitchFamily="18" charset="0"/>
              </a:rPr>
              <a:t> </a:t>
            </a:r>
            <a:r>
              <a:rPr lang="ru-RU" sz="1400" dirty="0" err="1" smtClean="0">
                <a:solidFill>
                  <a:schemeClr val="dk1"/>
                </a:solidFill>
                <a:latin typeface="Times New Roman" pitchFamily="18" charset="0"/>
                <a:cs typeface="Times New Roman" pitchFamily="18" charset="0"/>
              </a:rPr>
              <a:t>переми́рие</a:t>
            </a:r>
            <a:r>
              <a:rPr lang="ru-RU" sz="1400" dirty="0" smtClean="0">
                <a:solidFill>
                  <a:schemeClr val="dk1"/>
                </a:solidFill>
                <a:latin typeface="Times New Roman" pitchFamily="18" charset="0"/>
                <a:cs typeface="Times New Roman" pitchFamily="18" charset="0"/>
              </a:rPr>
              <a:t> — соглашение, заключённое в </a:t>
            </a:r>
            <a:r>
              <a:rPr lang="ru-RU" sz="1400" dirty="0" smtClean="0">
                <a:solidFill>
                  <a:schemeClr val="dk1"/>
                </a:solidFill>
                <a:latin typeface="Times New Roman" pitchFamily="18" charset="0"/>
                <a:cs typeface="Times New Roman" pitchFamily="18" charset="0"/>
                <a:hlinkClick r:id="rId21" tooltip="1667 год"/>
              </a:rPr>
              <a:t>1667 году</a:t>
            </a:r>
            <a:r>
              <a:rPr lang="ru-RU" sz="1400" dirty="0" smtClean="0">
                <a:solidFill>
                  <a:schemeClr val="dk1"/>
                </a:solidFill>
                <a:latin typeface="Times New Roman" pitchFamily="18" charset="0"/>
                <a:cs typeface="Times New Roman" pitchFamily="18" charset="0"/>
              </a:rPr>
              <a:t> между </a:t>
            </a:r>
            <a:r>
              <a:rPr lang="ru-RU" sz="1400" dirty="0" smtClean="0">
                <a:solidFill>
                  <a:schemeClr val="dk1"/>
                </a:solidFill>
                <a:latin typeface="Times New Roman" pitchFamily="18" charset="0"/>
                <a:cs typeface="Times New Roman" pitchFamily="18" charset="0"/>
                <a:hlinkClick r:id="rId6" tooltip="Россия"/>
              </a:rPr>
              <a:t>Россией</a:t>
            </a:r>
            <a:r>
              <a:rPr lang="ru-RU" sz="1400" dirty="0" smtClean="0">
                <a:solidFill>
                  <a:schemeClr val="dk1"/>
                </a:solidFill>
                <a:latin typeface="Times New Roman" pitchFamily="18" charset="0"/>
                <a:cs typeface="Times New Roman" pitchFamily="18" charset="0"/>
              </a:rPr>
              <a:t> и </a:t>
            </a:r>
            <a:r>
              <a:rPr lang="ru-RU" sz="1400" dirty="0" smtClean="0">
                <a:solidFill>
                  <a:schemeClr val="dk1"/>
                </a:solidFill>
                <a:latin typeface="Times New Roman" pitchFamily="18" charset="0"/>
                <a:cs typeface="Times New Roman" pitchFamily="18" charset="0"/>
                <a:hlinkClick r:id="rId22" tooltip="Речь Посполитая"/>
              </a:rPr>
              <a:t>Речью </a:t>
            </a:r>
            <a:r>
              <a:rPr lang="ru-RU" sz="1400" dirty="0" err="1" smtClean="0">
                <a:solidFill>
                  <a:schemeClr val="dk1"/>
                </a:solidFill>
                <a:latin typeface="Times New Roman" pitchFamily="18" charset="0"/>
                <a:cs typeface="Times New Roman" pitchFamily="18" charset="0"/>
                <a:hlinkClick r:id="rId22" tooltip="Речь Посполитая"/>
              </a:rPr>
              <a:t>Посполитой</a:t>
            </a:r>
            <a:r>
              <a:rPr lang="ru-RU" sz="1400" dirty="0" smtClean="0">
                <a:solidFill>
                  <a:schemeClr val="dk1"/>
                </a:solidFill>
                <a:latin typeface="Times New Roman" pitchFamily="18" charset="0"/>
                <a:cs typeface="Times New Roman" pitchFamily="18" charset="0"/>
              </a:rPr>
              <a:t> на 13,5 лет. Перемирие </a:t>
            </a:r>
            <a:r>
              <a:rPr lang="ru-RU" sz="1400" dirty="0" smtClean="0">
                <a:solidFill>
                  <a:schemeClr val="dk1"/>
                </a:solidFill>
                <a:latin typeface="Times New Roman" pitchFamily="18" charset="0"/>
                <a:cs typeface="Times New Roman" pitchFamily="18" charset="0"/>
                <a:hlinkClick r:id="rId23" tooltip="Русско-польская война 1654—1667"/>
              </a:rPr>
              <a:t>завершило войну</a:t>
            </a:r>
            <a:r>
              <a:rPr lang="ru-RU" sz="1400" dirty="0" smtClean="0">
                <a:solidFill>
                  <a:schemeClr val="dk1"/>
                </a:solidFill>
                <a:latin typeface="Times New Roman" pitchFamily="18" charset="0"/>
                <a:cs typeface="Times New Roman" pitchFamily="18" charset="0"/>
              </a:rPr>
              <a:t>, длившуюся с </a:t>
            </a:r>
            <a:r>
              <a:rPr lang="ru-RU" sz="1400" dirty="0" smtClean="0">
                <a:solidFill>
                  <a:schemeClr val="dk1"/>
                </a:solidFill>
                <a:latin typeface="Times New Roman" pitchFamily="18" charset="0"/>
                <a:cs typeface="Times New Roman" pitchFamily="18" charset="0"/>
                <a:hlinkClick r:id="rId24" tooltip="1654 год"/>
              </a:rPr>
              <a:t>1654 года</a:t>
            </a:r>
            <a:r>
              <a:rPr lang="ru-RU" sz="1400" dirty="0" smtClean="0">
                <a:solidFill>
                  <a:schemeClr val="dk1"/>
                </a:solidFill>
                <a:latin typeface="Times New Roman" pitchFamily="18" charset="0"/>
                <a:cs typeface="Times New Roman" pitchFamily="18" charset="0"/>
              </a:rPr>
              <a:t> за территории современной </a:t>
            </a:r>
            <a:r>
              <a:rPr lang="ru-RU" sz="1400" dirty="0" smtClean="0">
                <a:solidFill>
                  <a:schemeClr val="dk1"/>
                </a:solidFill>
                <a:latin typeface="Times New Roman" pitchFamily="18" charset="0"/>
                <a:cs typeface="Times New Roman" pitchFamily="18" charset="0"/>
                <a:hlinkClick r:id="rId25" tooltip="Украина"/>
              </a:rPr>
              <a:t>Украины</a:t>
            </a:r>
            <a:r>
              <a:rPr lang="ru-RU" sz="1400" dirty="0" smtClean="0">
                <a:solidFill>
                  <a:schemeClr val="dk1"/>
                </a:solidFill>
                <a:latin typeface="Times New Roman" pitchFamily="18" charset="0"/>
                <a:cs typeface="Times New Roman" pitchFamily="18" charset="0"/>
              </a:rPr>
              <a:t> и </a:t>
            </a:r>
            <a:r>
              <a:rPr lang="ru-RU" sz="1400" dirty="0" smtClean="0">
                <a:solidFill>
                  <a:schemeClr val="dk1"/>
                </a:solidFill>
                <a:latin typeface="Times New Roman" pitchFamily="18" charset="0"/>
                <a:cs typeface="Times New Roman" pitchFamily="18" charset="0"/>
                <a:hlinkClick r:id="rId26" tooltip="Белоруссия"/>
              </a:rPr>
              <a:t>Белоруссии</a:t>
            </a:r>
            <a:r>
              <a:rPr lang="ru-RU" sz="1400" dirty="0" smtClean="0">
                <a:solidFill>
                  <a:schemeClr val="dk1"/>
                </a:solidFill>
                <a:latin typeface="Times New Roman" pitchFamily="18" charset="0"/>
                <a:cs typeface="Times New Roman" pitchFamily="18" charset="0"/>
              </a:rPr>
              <a:t>. Название произошло от деревни </a:t>
            </a:r>
            <a:r>
              <a:rPr lang="ru-RU" sz="1400" dirty="0" err="1" smtClean="0">
                <a:solidFill>
                  <a:schemeClr val="dk1"/>
                </a:solidFill>
                <a:latin typeface="Times New Roman" pitchFamily="18" charset="0"/>
                <a:cs typeface="Times New Roman" pitchFamily="18" charset="0"/>
                <a:hlinkClick r:id="rId27" tooltip="Андрусово"/>
              </a:rPr>
              <a:t>Андрусово</a:t>
            </a:r>
            <a:r>
              <a:rPr lang="ru-RU" sz="1400" dirty="0" smtClean="0">
                <a:solidFill>
                  <a:schemeClr val="dk1"/>
                </a:solidFill>
                <a:latin typeface="Times New Roman" pitchFamily="18" charset="0"/>
                <a:cs typeface="Times New Roman" pitchFamily="18" charset="0"/>
              </a:rPr>
              <a:t> (сейчас Смоленская область), в которой оно было подписано.</a:t>
            </a:r>
          </a:p>
        </p:txBody>
      </p:sp>
      <p:sp>
        <p:nvSpPr>
          <p:cNvPr id="5" name="Прямоугольник 4"/>
          <p:cNvSpPr/>
          <p:nvPr/>
        </p:nvSpPr>
        <p:spPr>
          <a:xfrm>
            <a:off x="0" y="2571744"/>
            <a:ext cx="9144000" cy="387798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ru-RU" sz="1400" b="1" dirty="0" smtClean="0">
                <a:solidFill>
                  <a:schemeClr val="dk1"/>
                </a:solidFill>
                <a:latin typeface="Times New Roman" pitchFamily="18" charset="0"/>
                <a:cs typeface="Times New Roman" pitchFamily="18" charset="0"/>
              </a:rPr>
              <a:t>Условия </a:t>
            </a:r>
            <a:r>
              <a:rPr lang="ru-RU" sz="1400" b="1" dirty="0" err="1" smtClean="0">
                <a:solidFill>
                  <a:schemeClr val="dk1"/>
                </a:solidFill>
                <a:latin typeface="Times New Roman" pitchFamily="18" charset="0"/>
                <a:cs typeface="Times New Roman" pitchFamily="18" charset="0"/>
              </a:rPr>
              <a:t>Андрусовского</a:t>
            </a:r>
            <a:r>
              <a:rPr lang="ru-RU" sz="1400" b="1" dirty="0" smtClean="0">
                <a:solidFill>
                  <a:schemeClr val="dk1"/>
                </a:solidFill>
                <a:latin typeface="Times New Roman" pitchFamily="18" charset="0"/>
                <a:cs typeface="Times New Roman" pitchFamily="18" charset="0"/>
              </a:rPr>
              <a:t> договора</a:t>
            </a:r>
          </a:p>
          <a:p>
            <a:r>
              <a:rPr lang="ru-RU" sz="1400" dirty="0" smtClean="0">
                <a:solidFill>
                  <a:schemeClr val="dk1"/>
                </a:solidFill>
                <a:latin typeface="Times New Roman" pitchFamily="18" charset="0"/>
                <a:cs typeface="Times New Roman" pitchFamily="18" charset="0"/>
              </a:rPr>
              <a:t>Между Россией и Речью </a:t>
            </a:r>
            <a:r>
              <a:rPr lang="ru-RU" sz="1400" dirty="0" err="1" smtClean="0">
                <a:solidFill>
                  <a:schemeClr val="dk1"/>
                </a:solidFill>
                <a:latin typeface="Times New Roman" pitchFamily="18" charset="0"/>
                <a:cs typeface="Times New Roman" pitchFamily="18" charset="0"/>
              </a:rPr>
              <a:t>Посполитой</a:t>
            </a:r>
            <a:r>
              <a:rPr lang="ru-RU" sz="1400" dirty="0" smtClean="0">
                <a:solidFill>
                  <a:schemeClr val="dk1"/>
                </a:solidFill>
                <a:latin typeface="Times New Roman" pitchFamily="18" charset="0"/>
                <a:cs typeface="Times New Roman" pitchFamily="18" charset="0"/>
              </a:rPr>
              <a:t> устанавливалось перемирие сроком на 13,5 лет, в течение которых государства должны были подготовить условия «вечного мира».</a:t>
            </a:r>
          </a:p>
          <a:p>
            <a:r>
              <a:rPr lang="ru-RU" sz="1400" dirty="0" smtClean="0">
                <a:solidFill>
                  <a:schemeClr val="dk1"/>
                </a:solidFill>
                <a:latin typeface="Times New Roman" pitchFamily="18" charset="0"/>
                <a:cs typeface="Times New Roman" pitchFamily="18" charset="0"/>
              </a:rPr>
              <a:t>Речь </a:t>
            </a:r>
            <a:r>
              <a:rPr lang="ru-RU" sz="1400" dirty="0" err="1" smtClean="0">
                <a:solidFill>
                  <a:schemeClr val="dk1"/>
                </a:solidFill>
                <a:latin typeface="Times New Roman" pitchFamily="18" charset="0"/>
                <a:cs typeface="Times New Roman" pitchFamily="18" charset="0"/>
              </a:rPr>
              <a:t>Посполитая</a:t>
            </a:r>
            <a:r>
              <a:rPr lang="ru-RU" sz="1400" dirty="0" smtClean="0">
                <a:solidFill>
                  <a:schemeClr val="dk1"/>
                </a:solidFill>
                <a:latin typeface="Times New Roman" pitchFamily="18" charset="0"/>
                <a:cs typeface="Times New Roman" pitchFamily="18" charset="0"/>
              </a:rPr>
              <a:t> возвращала России </a:t>
            </a:r>
            <a:r>
              <a:rPr lang="ru-RU" sz="1400" dirty="0" smtClean="0">
                <a:solidFill>
                  <a:schemeClr val="dk1"/>
                </a:solidFill>
                <a:latin typeface="Times New Roman" pitchFamily="18" charset="0"/>
                <a:cs typeface="Times New Roman" pitchFamily="18" charset="0"/>
                <a:hlinkClick r:id="rId28" tooltip="Смоленск"/>
              </a:rPr>
              <a:t>Смоленск</a:t>
            </a:r>
            <a:r>
              <a:rPr lang="ru-RU" sz="1400" dirty="0" smtClean="0">
                <a:solidFill>
                  <a:schemeClr val="dk1"/>
                </a:solidFill>
                <a:latin typeface="Times New Roman" pitchFamily="18" charset="0"/>
                <a:cs typeface="Times New Roman" pitchFamily="18" charset="0"/>
              </a:rPr>
              <a:t>, </a:t>
            </a:r>
            <a:r>
              <a:rPr lang="ru-RU" sz="1400" dirty="0" smtClean="0">
                <a:solidFill>
                  <a:schemeClr val="dk1"/>
                </a:solidFill>
                <a:latin typeface="Times New Roman" pitchFamily="18" charset="0"/>
                <a:cs typeface="Times New Roman" pitchFamily="18" charset="0"/>
                <a:hlinkClick r:id="rId29" tooltip="Чернигов"/>
              </a:rPr>
              <a:t>Черниговское</a:t>
            </a:r>
            <a:r>
              <a:rPr lang="ru-RU" sz="1400" dirty="0" smtClean="0">
                <a:solidFill>
                  <a:schemeClr val="dk1"/>
                </a:solidFill>
                <a:latin typeface="Times New Roman" pitchFamily="18" charset="0"/>
                <a:cs typeface="Times New Roman" pitchFamily="18" charset="0"/>
              </a:rPr>
              <a:t> воеводство, </a:t>
            </a:r>
            <a:r>
              <a:rPr lang="ru-RU" sz="1400" dirty="0" smtClean="0">
                <a:solidFill>
                  <a:schemeClr val="dk1"/>
                </a:solidFill>
                <a:latin typeface="Times New Roman" pitchFamily="18" charset="0"/>
                <a:cs typeface="Times New Roman" pitchFamily="18" charset="0"/>
                <a:hlinkClick r:id="rId30" tooltip="Стародуб (Брянская область)"/>
              </a:rPr>
              <a:t>Стародубский</a:t>
            </a:r>
            <a:r>
              <a:rPr lang="ru-RU" sz="1400" dirty="0" smtClean="0">
                <a:solidFill>
                  <a:schemeClr val="dk1"/>
                </a:solidFill>
                <a:latin typeface="Times New Roman" pitchFamily="18" charset="0"/>
                <a:cs typeface="Times New Roman" pitchFamily="18" charset="0"/>
              </a:rPr>
              <a:t> повет, </a:t>
            </a:r>
            <a:r>
              <a:rPr lang="ru-RU" sz="1400" dirty="0" smtClean="0">
                <a:solidFill>
                  <a:schemeClr val="dk1"/>
                </a:solidFill>
                <a:latin typeface="Times New Roman" pitchFamily="18" charset="0"/>
                <a:cs typeface="Times New Roman" pitchFamily="18" charset="0"/>
                <a:hlinkClick r:id="rId31" tooltip="Северщина"/>
              </a:rPr>
              <a:t>Северскую землю</a:t>
            </a:r>
            <a:r>
              <a:rPr lang="ru-RU" sz="1400" dirty="0" smtClean="0">
                <a:solidFill>
                  <a:schemeClr val="dk1"/>
                </a:solidFill>
                <a:latin typeface="Times New Roman" pitchFamily="18" charset="0"/>
                <a:cs typeface="Times New Roman" pitchFamily="18" charset="0"/>
              </a:rPr>
              <a:t>, а также признавала воссоединение с Россией </a:t>
            </a:r>
            <a:r>
              <a:rPr lang="ru-RU" sz="1400" dirty="0" smtClean="0">
                <a:solidFill>
                  <a:schemeClr val="dk1"/>
                </a:solidFill>
                <a:latin typeface="Times New Roman" pitchFamily="18" charset="0"/>
                <a:cs typeface="Times New Roman" pitchFamily="18" charset="0"/>
                <a:hlinkClick r:id="rId32" tooltip="Левобережная Украина"/>
              </a:rPr>
              <a:t>Левобережной Украины</a:t>
            </a:r>
            <a:r>
              <a:rPr lang="ru-RU" sz="1400" dirty="0" smtClean="0">
                <a:solidFill>
                  <a:schemeClr val="dk1"/>
                </a:solidFill>
                <a:latin typeface="Times New Roman" pitchFamily="18" charset="0"/>
                <a:cs typeface="Times New Roman" pitchFamily="18" charset="0"/>
              </a:rPr>
              <a:t>.</a:t>
            </a:r>
          </a:p>
          <a:p>
            <a:r>
              <a:rPr lang="ru-RU" sz="1400" dirty="0" smtClean="0">
                <a:solidFill>
                  <a:schemeClr val="dk1"/>
                </a:solidFill>
                <a:latin typeface="Times New Roman" pitchFamily="18" charset="0"/>
                <a:cs typeface="Times New Roman" pitchFamily="18" charset="0"/>
              </a:rPr>
              <a:t>Россия отказывалась от завоеваний в </a:t>
            </a:r>
            <a:r>
              <a:rPr lang="ru-RU" sz="1400" dirty="0" smtClean="0">
                <a:solidFill>
                  <a:schemeClr val="dk1"/>
                </a:solidFill>
                <a:latin typeface="Times New Roman" pitchFamily="18" charset="0"/>
                <a:cs typeface="Times New Roman" pitchFamily="18" charset="0"/>
                <a:hlinkClick r:id="rId33" tooltip="Литва"/>
              </a:rPr>
              <a:t>Литве</a:t>
            </a:r>
            <a:r>
              <a:rPr lang="ru-RU" sz="1400" dirty="0" smtClean="0">
                <a:solidFill>
                  <a:schemeClr val="dk1"/>
                </a:solidFill>
                <a:latin typeface="Times New Roman" pitchFamily="18" charset="0"/>
                <a:cs typeface="Times New Roman" pitchFamily="18" charset="0"/>
              </a:rPr>
              <a:t>.</a:t>
            </a:r>
          </a:p>
          <a:p>
            <a:r>
              <a:rPr lang="ru-RU" sz="1400" dirty="0" smtClean="0">
                <a:solidFill>
                  <a:schemeClr val="dk1"/>
                </a:solidFill>
                <a:latin typeface="Times New Roman" pitchFamily="18" charset="0"/>
                <a:cs typeface="Times New Roman" pitchFamily="18" charset="0"/>
                <a:hlinkClick r:id="rId34" tooltip="Правобережная Украина"/>
              </a:rPr>
              <a:t>Правобережная Украина</a:t>
            </a:r>
            <a:r>
              <a:rPr lang="ru-RU" sz="1400" dirty="0" smtClean="0">
                <a:solidFill>
                  <a:schemeClr val="dk1"/>
                </a:solidFill>
                <a:latin typeface="Times New Roman" pitchFamily="18" charset="0"/>
                <a:cs typeface="Times New Roman" pitchFamily="18" charset="0"/>
              </a:rPr>
              <a:t> и </a:t>
            </a:r>
            <a:r>
              <a:rPr lang="ru-RU" sz="1400" dirty="0" smtClean="0">
                <a:solidFill>
                  <a:schemeClr val="dk1"/>
                </a:solidFill>
                <a:latin typeface="Times New Roman" pitchFamily="18" charset="0"/>
                <a:cs typeface="Times New Roman" pitchFamily="18" charset="0"/>
                <a:hlinkClick r:id="rId26" tooltip="Белоруссия"/>
              </a:rPr>
              <a:t>Белоруссия</a:t>
            </a:r>
            <a:r>
              <a:rPr lang="ru-RU" sz="1400" dirty="0" smtClean="0">
                <a:solidFill>
                  <a:schemeClr val="dk1"/>
                </a:solidFill>
                <a:latin typeface="Times New Roman" pitchFamily="18" charset="0"/>
                <a:cs typeface="Times New Roman" pitchFamily="18" charset="0"/>
              </a:rPr>
              <a:t> оставались под контролем Речи </a:t>
            </a:r>
            <a:r>
              <a:rPr lang="ru-RU" sz="1400" dirty="0" err="1" smtClean="0">
                <a:solidFill>
                  <a:schemeClr val="dk1"/>
                </a:solidFill>
                <a:latin typeface="Times New Roman" pitchFamily="18" charset="0"/>
                <a:cs typeface="Times New Roman" pitchFamily="18" charset="0"/>
              </a:rPr>
              <a:t>Посполитой</a:t>
            </a:r>
            <a:r>
              <a:rPr lang="ru-RU" sz="1400" dirty="0" smtClean="0">
                <a:solidFill>
                  <a:schemeClr val="dk1"/>
                </a:solidFill>
                <a:latin typeface="Times New Roman" pitchFamily="18" charset="0"/>
                <a:cs typeface="Times New Roman" pitchFamily="18" charset="0"/>
              </a:rPr>
              <a:t>.</a:t>
            </a:r>
          </a:p>
          <a:p>
            <a:r>
              <a:rPr lang="ru-RU" sz="1400" dirty="0" smtClean="0">
                <a:solidFill>
                  <a:schemeClr val="dk1"/>
                </a:solidFill>
                <a:latin typeface="Times New Roman" pitchFamily="18" charset="0"/>
                <a:cs typeface="Times New Roman" pitchFamily="18" charset="0"/>
                <a:hlinkClick r:id="rId35" tooltip="Киев"/>
              </a:rPr>
              <a:t>Киев</a:t>
            </a:r>
            <a:r>
              <a:rPr lang="ru-RU" sz="1400" dirty="0" smtClean="0">
                <a:solidFill>
                  <a:schemeClr val="dk1"/>
                </a:solidFill>
                <a:latin typeface="Times New Roman" pitchFamily="18" charset="0"/>
                <a:cs typeface="Times New Roman" pitchFamily="18" charset="0"/>
              </a:rPr>
              <a:t> передавался России сроком на два года. Однако Россия сумела удержать его и закрепить за собой его принадлежность в </a:t>
            </a:r>
            <a:r>
              <a:rPr lang="ru-RU" sz="1400" dirty="0" smtClean="0">
                <a:solidFill>
                  <a:schemeClr val="dk1"/>
                </a:solidFill>
                <a:latin typeface="Times New Roman" pitchFamily="18" charset="0"/>
                <a:cs typeface="Times New Roman" pitchFamily="18" charset="0"/>
                <a:hlinkClick r:id="rId36" tooltip="Вечный мир"/>
              </a:rPr>
              <a:t>договоре с Польшей</a:t>
            </a:r>
            <a:r>
              <a:rPr lang="ru-RU" sz="1400" dirty="0" smtClean="0">
                <a:solidFill>
                  <a:schemeClr val="dk1"/>
                </a:solidFill>
                <a:latin typeface="Times New Roman" pitchFamily="18" charset="0"/>
                <a:cs typeface="Times New Roman" pitchFamily="18" charset="0"/>
              </a:rPr>
              <a:t> в </a:t>
            </a:r>
            <a:r>
              <a:rPr lang="ru-RU" sz="1400" dirty="0" smtClean="0">
                <a:solidFill>
                  <a:schemeClr val="dk1"/>
                </a:solidFill>
                <a:latin typeface="Times New Roman" pitchFamily="18" charset="0"/>
                <a:cs typeface="Times New Roman" pitchFamily="18" charset="0"/>
                <a:hlinkClick r:id="rId37" tooltip="1686 год"/>
              </a:rPr>
              <a:t>1686 году</a:t>
            </a:r>
            <a:r>
              <a:rPr lang="ru-RU" sz="1400" dirty="0" smtClean="0">
                <a:solidFill>
                  <a:schemeClr val="dk1"/>
                </a:solidFill>
                <a:latin typeface="Times New Roman" pitchFamily="18" charset="0"/>
                <a:cs typeface="Times New Roman" pitchFamily="18" charset="0"/>
              </a:rPr>
              <a:t> после уплаты 146 тысяч рублей.</a:t>
            </a:r>
          </a:p>
          <a:p>
            <a:r>
              <a:rPr lang="ru-RU" sz="1400" dirty="0" smtClean="0">
                <a:solidFill>
                  <a:schemeClr val="dk1"/>
                </a:solidFill>
                <a:latin typeface="Times New Roman" pitchFamily="18" charset="0"/>
                <a:cs typeface="Times New Roman" pitchFamily="18" charset="0"/>
                <a:hlinkClick r:id="rId38" tooltip="Запорожская Сечь"/>
              </a:rPr>
              <a:t>Запорожская Сечь</a:t>
            </a:r>
            <a:r>
              <a:rPr lang="ru-RU" sz="1400" dirty="0" smtClean="0">
                <a:solidFill>
                  <a:schemeClr val="dk1"/>
                </a:solidFill>
                <a:latin typeface="Times New Roman" pitchFamily="18" charset="0"/>
                <a:cs typeface="Times New Roman" pitchFamily="18" charset="0"/>
              </a:rPr>
              <a:t> переходила под совместное русско-польское управление «на общую их службу от наступающих басурманских сил».</a:t>
            </a:r>
          </a:p>
          <a:p>
            <a:r>
              <a:rPr lang="ru-RU" sz="1400" dirty="0" smtClean="0">
                <a:solidFill>
                  <a:schemeClr val="dk1"/>
                </a:solidFill>
                <a:latin typeface="Times New Roman" pitchFamily="18" charset="0"/>
                <a:cs typeface="Times New Roman" pitchFamily="18" charset="0"/>
              </a:rPr>
              <a:t>Стороны обязывались оказать казакам помощь в случае нападения на украинские земли России и Речи </a:t>
            </a:r>
            <a:r>
              <a:rPr lang="ru-RU" sz="1400" dirty="0" err="1" smtClean="0">
                <a:solidFill>
                  <a:schemeClr val="dk1"/>
                </a:solidFill>
                <a:latin typeface="Times New Roman" pitchFamily="18" charset="0"/>
                <a:cs typeface="Times New Roman" pitchFamily="18" charset="0"/>
              </a:rPr>
              <a:t>Посполитой</a:t>
            </a:r>
            <a:r>
              <a:rPr lang="ru-RU" sz="1400" dirty="0" smtClean="0">
                <a:solidFill>
                  <a:schemeClr val="dk1"/>
                </a:solidFill>
                <a:latin typeface="Times New Roman" pitchFamily="18" charset="0"/>
                <a:cs typeface="Times New Roman" pitchFamily="18" charset="0"/>
              </a:rPr>
              <a:t> </a:t>
            </a:r>
            <a:r>
              <a:rPr lang="ru-RU" sz="1400" dirty="0" smtClean="0">
                <a:solidFill>
                  <a:schemeClr val="dk1"/>
                </a:solidFill>
                <a:latin typeface="Times New Roman" pitchFamily="18" charset="0"/>
                <a:cs typeface="Times New Roman" pitchFamily="18" charset="0"/>
                <a:hlinkClick r:id="rId39" tooltip="Крымские татары"/>
              </a:rPr>
              <a:t>крымских татар</a:t>
            </a:r>
            <a:r>
              <a:rPr lang="ru-RU" sz="1400" dirty="0" smtClean="0">
                <a:solidFill>
                  <a:schemeClr val="dk1"/>
                </a:solidFill>
                <a:latin typeface="Times New Roman" pitchFamily="18" charset="0"/>
                <a:cs typeface="Times New Roman" pitchFamily="18" charset="0"/>
              </a:rPr>
              <a:t>.</a:t>
            </a:r>
          </a:p>
          <a:p>
            <a:r>
              <a:rPr lang="ru-RU" sz="1400" dirty="0" smtClean="0">
                <a:solidFill>
                  <a:schemeClr val="dk1"/>
                </a:solidFill>
                <a:latin typeface="Times New Roman" pitchFamily="18" charset="0"/>
                <a:cs typeface="Times New Roman" pitchFamily="18" charset="0"/>
              </a:rPr>
              <a:t>В специальных статьях договора регламентировался порядок возвращения пленных, церковного имущества и размежевания земель.</a:t>
            </a:r>
          </a:p>
          <a:p>
            <a:r>
              <a:rPr lang="ru-RU" sz="1400" dirty="0" smtClean="0">
                <a:solidFill>
                  <a:schemeClr val="dk1"/>
                </a:solidFill>
                <a:latin typeface="Times New Roman" pitchFamily="18" charset="0"/>
                <a:cs typeface="Times New Roman" pitchFamily="18" charset="0"/>
              </a:rPr>
              <a:t>Гарантировалось право свободной торговли между Россией и Речью </a:t>
            </a:r>
            <a:r>
              <a:rPr lang="ru-RU" sz="1400" dirty="0" err="1" smtClean="0">
                <a:solidFill>
                  <a:schemeClr val="dk1"/>
                </a:solidFill>
                <a:latin typeface="Times New Roman" pitchFamily="18" charset="0"/>
                <a:cs typeface="Times New Roman" pitchFamily="18" charset="0"/>
              </a:rPr>
              <a:t>Посполитой</a:t>
            </a:r>
            <a:r>
              <a:rPr lang="ru-RU" sz="1400" dirty="0" smtClean="0">
                <a:solidFill>
                  <a:schemeClr val="dk1"/>
                </a:solidFill>
                <a:latin typeface="Times New Roman" pitchFamily="18" charset="0"/>
                <a:cs typeface="Times New Roman" pitchFamily="18" charset="0"/>
              </a:rPr>
              <a:t>, а также дипломатическая неприкосновенность послов.</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357160" y="214293"/>
          <a:ext cx="2042801" cy="4752460"/>
        </p:xfrm>
        <a:graphic>
          <a:graphicData uri="http://schemas.openxmlformats.org/drawingml/2006/table">
            <a:tbl>
              <a:tblPr/>
              <a:tblGrid>
                <a:gridCol w="1225010"/>
                <a:gridCol w="817791"/>
              </a:tblGrid>
              <a:tr h="439649">
                <a:tc>
                  <a:txBody>
                    <a:bodyPr/>
                    <a:lstStyle/>
                    <a:p>
                      <a:pPr algn="ctr" fontAlgn="ctr">
                        <a:lnSpc>
                          <a:spcPct val="150000"/>
                        </a:lnSpc>
                        <a:spcAft>
                          <a:spcPts val="0"/>
                        </a:spcAft>
                      </a:pPr>
                      <a:r>
                        <a:rPr lang="ru-RU" sz="1200" b="1" dirty="0">
                          <a:solidFill>
                            <a:srgbClr val="FF0000"/>
                          </a:solidFill>
                          <a:latin typeface="Bookman Old Style"/>
                          <a:ea typeface="Times New Roman"/>
                          <a:cs typeface="Bookman Old Style"/>
                        </a:rPr>
                        <a:t>№</a:t>
                      </a:r>
                      <a:endParaRPr lang="ru-RU" sz="1200" dirty="0">
                        <a:solidFill>
                          <a:srgbClr val="FF0000"/>
                        </a:solidFill>
                        <a:latin typeface="Bookman Old Style"/>
                        <a:ea typeface="Times New Roman"/>
                        <a:cs typeface="Times New Roman"/>
                      </a:endParaRPr>
                    </a:p>
                  </a:txBody>
                  <a:tcPr marL="20340" marR="20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lnSpc>
                          <a:spcPct val="150000"/>
                        </a:lnSpc>
                        <a:spcAft>
                          <a:spcPts val="0"/>
                        </a:spcAft>
                      </a:pPr>
                      <a:r>
                        <a:rPr lang="ru-RU" sz="1200" b="1" dirty="0">
                          <a:solidFill>
                            <a:srgbClr val="FF0000"/>
                          </a:solidFill>
                          <a:latin typeface="Bookman Old Style"/>
                          <a:ea typeface="Times New Roman"/>
                          <a:cs typeface="Bookman Old Style"/>
                        </a:rPr>
                        <a:t>Номера заданий</a:t>
                      </a:r>
                      <a:endParaRPr lang="ru-RU" sz="1200" dirty="0">
                        <a:solidFill>
                          <a:srgbClr val="FF0000"/>
                        </a:solidFill>
                        <a:latin typeface="Bookman Old Style"/>
                        <a:ea typeface="Times New Roman"/>
                        <a:cs typeface="Times New Roman"/>
                      </a:endParaRPr>
                    </a:p>
                  </a:txBody>
                  <a:tcPr marL="20340" marR="20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1189">
                <a:tc>
                  <a:txBody>
                    <a:bodyPr/>
                    <a:lstStyle/>
                    <a:p>
                      <a:pPr algn="ctr" fontAlgn="ctr">
                        <a:lnSpc>
                          <a:spcPct val="150000"/>
                        </a:lnSpc>
                        <a:spcAft>
                          <a:spcPts val="0"/>
                        </a:spcAft>
                      </a:pPr>
                      <a:r>
                        <a:rPr lang="ru-RU" sz="1200" b="1" dirty="0">
                          <a:solidFill>
                            <a:srgbClr val="FF0000"/>
                          </a:solidFill>
                          <a:latin typeface="Bookman Old Style"/>
                          <a:ea typeface="Times New Roman"/>
                          <a:cs typeface="Bookman Old Style"/>
                        </a:rPr>
                        <a:t>теста</a:t>
                      </a:r>
                      <a:endParaRPr lang="ru-RU" sz="1200" dirty="0">
                        <a:solidFill>
                          <a:srgbClr val="FF0000"/>
                        </a:solidFill>
                        <a:latin typeface="Bookman Old Style"/>
                        <a:ea typeface="Times New Roman"/>
                        <a:cs typeface="Times New Roman"/>
                      </a:endParaRPr>
                    </a:p>
                  </a:txBody>
                  <a:tcPr marL="20340" marR="20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lnSpc>
                          <a:spcPct val="150000"/>
                        </a:lnSpc>
                        <a:spcAft>
                          <a:spcPts val="0"/>
                        </a:spcAft>
                      </a:pPr>
                      <a:r>
                        <a:rPr lang="ru-RU" sz="1200" b="1" dirty="0">
                          <a:latin typeface="Bookman Old Style"/>
                          <a:ea typeface="Times New Roman"/>
                          <a:cs typeface="Bookman Old Style"/>
                        </a:rPr>
                        <a:t>А7</a:t>
                      </a:r>
                      <a:endParaRPr lang="ru-RU" sz="1200" dirty="0">
                        <a:latin typeface="Bookman Old Style"/>
                        <a:ea typeface="Times New Roman"/>
                        <a:cs typeface="Times New Roman"/>
                      </a:endParaRPr>
                    </a:p>
                  </a:txBody>
                  <a:tcPr marL="20340" marR="20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1189">
                <a:tc>
                  <a:txBody>
                    <a:bodyPr/>
                    <a:lstStyle/>
                    <a:p>
                      <a:pPr algn="ctr" fontAlgn="ctr">
                        <a:lnSpc>
                          <a:spcPct val="150000"/>
                        </a:lnSpc>
                        <a:spcAft>
                          <a:spcPts val="0"/>
                        </a:spcAft>
                      </a:pPr>
                      <a:r>
                        <a:rPr lang="ru-RU" sz="1200" b="1" dirty="0">
                          <a:solidFill>
                            <a:srgbClr val="FF0000"/>
                          </a:solidFill>
                          <a:latin typeface="Bookman Old Style"/>
                          <a:ea typeface="Times New Roman"/>
                          <a:cs typeface="Bookman Old Style"/>
                        </a:rPr>
                        <a:t>1</a:t>
                      </a:r>
                      <a:endParaRPr lang="ru-RU" sz="1200" dirty="0">
                        <a:solidFill>
                          <a:srgbClr val="FF0000"/>
                        </a:solidFill>
                        <a:latin typeface="Bookman Old Style"/>
                        <a:ea typeface="Times New Roman"/>
                        <a:cs typeface="Times New Roman"/>
                      </a:endParaRPr>
                    </a:p>
                  </a:txBody>
                  <a:tcPr marL="20340" marR="20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50000"/>
                        </a:lnSpc>
                        <a:spcAft>
                          <a:spcPts val="0"/>
                        </a:spcAft>
                      </a:pPr>
                      <a:r>
                        <a:rPr lang="ru-RU" sz="1200" b="1">
                          <a:latin typeface="Bookman Old Style"/>
                          <a:ea typeface="Times New Roman"/>
                          <a:cs typeface="Bookman Old Style"/>
                        </a:rPr>
                        <a:t>3</a:t>
                      </a:r>
                      <a:endParaRPr lang="ru-RU" sz="1200">
                        <a:latin typeface="Bookman Old Style"/>
                        <a:ea typeface="Times New Roman"/>
                        <a:cs typeface="Times New Roman"/>
                      </a:endParaRPr>
                    </a:p>
                  </a:txBody>
                  <a:tcPr marL="20340" marR="20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1189">
                <a:tc>
                  <a:txBody>
                    <a:bodyPr/>
                    <a:lstStyle/>
                    <a:p>
                      <a:pPr marL="281305" fontAlgn="ctr">
                        <a:lnSpc>
                          <a:spcPct val="150000"/>
                        </a:lnSpc>
                        <a:spcAft>
                          <a:spcPts val="0"/>
                        </a:spcAft>
                      </a:pPr>
                      <a:r>
                        <a:rPr lang="ru-RU" sz="1200" b="1" spc="250" dirty="0" smtClean="0">
                          <a:solidFill>
                            <a:srgbClr val="FF0000"/>
                          </a:solidFill>
                          <a:latin typeface="Bookman Old Style"/>
                          <a:ea typeface="Times New Roman"/>
                          <a:cs typeface="Bookman Old Style"/>
                        </a:rPr>
                        <a:t>   2</a:t>
                      </a:r>
                      <a:endParaRPr lang="ru-RU" sz="1200" dirty="0">
                        <a:solidFill>
                          <a:srgbClr val="FF0000"/>
                        </a:solidFill>
                        <a:latin typeface="Bookman Old Style"/>
                        <a:ea typeface="Times New Roman"/>
                        <a:cs typeface="Times New Roman"/>
                      </a:endParaRPr>
                    </a:p>
                  </a:txBody>
                  <a:tcPr marL="20340" marR="20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50000"/>
                        </a:lnSpc>
                        <a:spcAft>
                          <a:spcPts val="0"/>
                        </a:spcAft>
                      </a:pPr>
                      <a:r>
                        <a:rPr lang="ru-RU" sz="1200" b="1" dirty="0" smtClean="0">
                          <a:latin typeface="Bookman Old Style"/>
                          <a:ea typeface="Times New Roman"/>
                          <a:cs typeface="Bookman Old Style"/>
                        </a:rPr>
                        <a:t>3</a:t>
                      </a:r>
                      <a:endParaRPr lang="ru-RU" sz="1200" dirty="0">
                        <a:latin typeface="Bookman Old Style"/>
                        <a:ea typeface="Times New Roman"/>
                        <a:cs typeface="Times New Roman"/>
                      </a:endParaRPr>
                    </a:p>
                  </a:txBody>
                  <a:tcPr marL="20340" marR="20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8499">
                <a:tc>
                  <a:txBody>
                    <a:bodyPr/>
                    <a:lstStyle/>
                    <a:p>
                      <a:pPr algn="ctr" fontAlgn="ctr">
                        <a:lnSpc>
                          <a:spcPct val="150000"/>
                        </a:lnSpc>
                        <a:spcAft>
                          <a:spcPts val="0"/>
                        </a:spcAft>
                      </a:pPr>
                      <a:r>
                        <a:rPr lang="ru-RU" sz="1200" b="1" dirty="0">
                          <a:solidFill>
                            <a:srgbClr val="FF0000"/>
                          </a:solidFill>
                          <a:latin typeface="Bookman Old Style"/>
                          <a:ea typeface="Times New Roman"/>
                          <a:cs typeface="Bookman Old Style"/>
                        </a:rPr>
                        <a:t>3</a:t>
                      </a:r>
                      <a:endParaRPr lang="ru-RU" sz="1200" dirty="0">
                        <a:solidFill>
                          <a:srgbClr val="FF0000"/>
                        </a:solidFill>
                        <a:latin typeface="Bookman Old Style"/>
                        <a:ea typeface="Times New Roman"/>
                        <a:cs typeface="Times New Roman"/>
                      </a:endParaRPr>
                    </a:p>
                  </a:txBody>
                  <a:tcPr marL="20340" marR="20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50000"/>
                        </a:lnSpc>
                        <a:spcAft>
                          <a:spcPts val="0"/>
                        </a:spcAft>
                      </a:pPr>
                      <a:r>
                        <a:rPr lang="ru-RU" sz="1200" b="1">
                          <a:latin typeface="Arial"/>
                          <a:ea typeface="Times New Roman"/>
                          <a:cs typeface="Arial"/>
                        </a:rPr>
                        <a:t>з</a:t>
                      </a:r>
                      <a:endParaRPr lang="ru-RU" sz="1200">
                        <a:latin typeface="Bookman Old Style"/>
                        <a:ea typeface="Times New Roman"/>
                        <a:cs typeface="Times New Roman"/>
                      </a:endParaRPr>
                    </a:p>
                  </a:txBody>
                  <a:tcPr marL="20340" marR="20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1189">
                <a:tc>
                  <a:txBody>
                    <a:bodyPr/>
                    <a:lstStyle/>
                    <a:p>
                      <a:pPr algn="ctr" fontAlgn="ctr">
                        <a:lnSpc>
                          <a:spcPct val="150000"/>
                        </a:lnSpc>
                        <a:spcAft>
                          <a:spcPts val="0"/>
                        </a:spcAft>
                      </a:pPr>
                      <a:r>
                        <a:rPr lang="ru-RU" sz="1200" b="1" dirty="0">
                          <a:solidFill>
                            <a:srgbClr val="FF0000"/>
                          </a:solidFill>
                          <a:latin typeface="Bookman Old Style"/>
                          <a:ea typeface="Times New Roman"/>
                          <a:cs typeface="Bookman Old Style"/>
                        </a:rPr>
                        <a:t>4</a:t>
                      </a:r>
                      <a:endParaRPr lang="ru-RU" sz="1200" dirty="0">
                        <a:solidFill>
                          <a:srgbClr val="FF0000"/>
                        </a:solidFill>
                        <a:latin typeface="Bookman Old Style"/>
                        <a:ea typeface="Times New Roman"/>
                        <a:cs typeface="Times New Roman"/>
                      </a:endParaRPr>
                    </a:p>
                  </a:txBody>
                  <a:tcPr marL="20340" marR="20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50000"/>
                        </a:lnSpc>
                        <a:spcAft>
                          <a:spcPts val="0"/>
                        </a:spcAft>
                      </a:pPr>
                      <a:r>
                        <a:rPr lang="ru-RU" sz="1200" b="1">
                          <a:latin typeface="Bookman Old Style"/>
                          <a:ea typeface="Times New Roman"/>
                          <a:cs typeface="Bookman Old Style"/>
                        </a:rPr>
                        <a:t>2</a:t>
                      </a:r>
                      <a:endParaRPr lang="ru-RU" sz="1200">
                        <a:latin typeface="Bookman Old Style"/>
                        <a:ea typeface="Times New Roman"/>
                        <a:cs typeface="Times New Roman"/>
                      </a:endParaRPr>
                    </a:p>
                  </a:txBody>
                  <a:tcPr marL="20340" marR="20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1189">
                <a:tc>
                  <a:txBody>
                    <a:bodyPr/>
                    <a:lstStyle/>
                    <a:p>
                      <a:pPr algn="ctr" fontAlgn="ctr">
                        <a:lnSpc>
                          <a:spcPct val="150000"/>
                        </a:lnSpc>
                        <a:spcAft>
                          <a:spcPts val="0"/>
                        </a:spcAft>
                      </a:pPr>
                      <a:r>
                        <a:rPr lang="ru-RU" sz="1200" b="1" dirty="0">
                          <a:solidFill>
                            <a:srgbClr val="FF0000"/>
                          </a:solidFill>
                          <a:latin typeface="Bookman Old Style"/>
                          <a:ea typeface="Times New Roman"/>
                          <a:cs typeface="Bookman Old Style"/>
                        </a:rPr>
                        <a:t>5</a:t>
                      </a:r>
                      <a:endParaRPr lang="ru-RU" sz="1200" dirty="0">
                        <a:solidFill>
                          <a:srgbClr val="FF0000"/>
                        </a:solidFill>
                        <a:latin typeface="Bookman Old Style"/>
                        <a:ea typeface="Times New Roman"/>
                        <a:cs typeface="Times New Roman"/>
                      </a:endParaRPr>
                    </a:p>
                  </a:txBody>
                  <a:tcPr marL="20340" marR="20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50000"/>
                        </a:lnSpc>
                        <a:spcAft>
                          <a:spcPts val="0"/>
                        </a:spcAft>
                      </a:pPr>
                      <a:r>
                        <a:rPr lang="ru-RU" sz="1200" b="1">
                          <a:latin typeface="Bookman Old Style"/>
                          <a:ea typeface="Times New Roman"/>
                          <a:cs typeface="Bookman Old Style"/>
                        </a:rPr>
                        <a:t>4</a:t>
                      </a:r>
                      <a:endParaRPr lang="ru-RU" sz="1200">
                        <a:latin typeface="Bookman Old Style"/>
                        <a:ea typeface="Times New Roman"/>
                        <a:cs typeface="Times New Roman"/>
                      </a:endParaRPr>
                    </a:p>
                  </a:txBody>
                  <a:tcPr marL="20340" marR="20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1189">
                <a:tc>
                  <a:txBody>
                    <a:bodyPr/>
                    <a:lstStyle/>
                    <a:p>
                      <a:pPr algn="ctr" fontAlgn="ctr">
                        <a:lnSpc>
                          <a:spcPct val="150000"/>
                        </a:lnSpc>
                        <a:spcAft>
                          <a:spcPts val="0"/>
                        </a:spcAft>
                      </a:pPr>
                      <a:r>
                        <a:rPr lang="ru-RU" sz="1200" b="1" dirty="0">
                          <a:solidFill>
                            <a:srgbClr val="FF0000"/>
                          </a:solidFill>
                          <a:latin typeface="Bookman Old Style"/>
                          <a:ea typeface="Times New Roman"/>
                          <a:cs typeface="Bookman Old Style"/>
                        </a:rPr>
                        <a:t>6</a:t>
                      </a:r>
                      <a:endParaRPr lang="ru-RU" sz="1200" dirty="0">
                        <a:solidFill>
                          <a:srgbClr val="FF0000"/>
                        </a:solidFill>
                        <a:latin typeface="Bookman Old Style"/>
                        <a:ea typeface="Times New Roman"/>
                        <a:cs typeface="Times New Roman"/>
                      </a:endParaRPr>
                    </a:p>
                  </a:txBody>
                  <a:tcPr marL="20340" marR="20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50000"/>
                        </a:lnSpc>
                        <a:spcAft>
                          <a:spcPts val="0"/>
                        </a:spcAft>
                      </a:pPr>
                      <a:r>
                        <a:rPr lang="ru-RU" sz="1200" b="1">
                          <a:latin typeface="Bookman Old Style"/>
                          <a:ea typeface="Times New Roman"/>
                          <a:cs typeface="Bookman Old Style"/>
                        </a:rPr>
                        <a:t>1</a:t>
                      </a:r>
                      <a:endParaRPr lang="ru-RU" sz="1200">
                        <a:latin typeface="Bookman Old Style"/>
                        <a:ea typeface="Times New Roman"/>
                        <a:cs typeface="Times New Roman"/>
                      </a:endParaRPr>
                    </a:p>
                  </a:txBody>
                  <a:tcPr marL="20340" marR="20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8499">
                <a:tc>
                  <a:txBody>
                    <a:bodyPr/>
                    <a:lstStyle/>
                    <a:p>
                      <a:pPr algn="ctr" fontAlgn="ctr">
                        <a:lnSpc>
                          <a:spcPct val="150000"/>
                        </a:lnSpc>
                        <a:spcAft>
                          <a:spcPts val="0"/>
                        </a:spcAft>
                      </a:pPr>
                      <a:r>
                        <a:rPr lang="ru-RU" sz="1200" b="1" dirty="0">
                          <a:solidFill>
                            <a:srgbClr val="FF0000"/>
                          </a:solidFill>
                          <a:latin typeface="Bookman Old Style"/>
                          <a:ea typeface="Times New Roman"/>
                          <a:cs typeface="Bookman Old Style"/>
                        </a:rPr>
                        <a:t>7</a:t>
                      </a:r>
                      <a:endParaRPr lang="ru-RU" sz="1200" dirty="0">
                        <a:solidFill>
                          <a:srgbClr val="FF0000"/>
                        </a:solidFill>
                        <a:latin typeface="Bookman Old Style"/>
                        <a:ea typeface="Times New Roman"/>
                        <a:cs typeface="Times New Roman"/>
                      </a:endParaRPr>
                    </a:p>
                  </a:txBody>
                  <a:tcPr marL="20340" marR="20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50000"/>
                        </a:lnSpc>
                        <a:spcAft>
                          <a:spcPts val="0"/>
                        </a:spcAft>
                      </a:pPr>
                      <a:r>
                        <a:rPr lang="ru-RU" sz="1200" b="1">
                          <a:latin typeface="Bookman Old Style"/>
                          <a:ea typeface="Times New Roman"/>
                          <a:cs typeface="Bookman Old Style"/>
                        </a:rPr>
                        <a:t>3</a:t>
                      </a:r>
                      <a:endParaRPr lang="ru-RU" sz="1200">
                        <a:latin typeface="Bookman Old Style"/>
                        <a:ea typeface="Times New Roman"/>
                        <a:cs typeface="Times New Roman"/>
                      </a:endParaRPr>
                    </a:p>
                  </a:txBody>
                  <a:tcPr marL="20340" marR="20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1189">
                <a:tc>
                  <a:txBody>
                    <a:bodyPr/>
                    <a:lstStyle/>
                    <a:p>
                      <a:pPr algn="ctr" fontAlgn="ctr">
                        <a:lnSpc>
                          <a:spcPct val="150000"/>
                        </a:lnSpc>
                        <a:spcAft>
                          <a:spcPts val="0"/>
                        </a:spcAft>
                      </a:pPr>
                      <a:r>
                        <a:rPr lang="ru-RU" sz="1200" b="1" dirty="0">
                          <a:solidFill>
                            <a:srgbClr val="FF0000"/>
                          </a:solidFill>
                          <a:latin typeface="Bookman Old Style"/>
                          <a:ea typeface="Times New Roman"/>
                          <a:cs typeface="Bookman Old Style"/>
                        </a:rPr>
                        <a:t>8</a:t>
                      </a:r>
                      <a:endParaRPr lang="ru-RU" sz="1200" dirty="0">
                        <a:solidFill>
                          <a:srgbClr val="FF0000"/>
                        </a:solidFill>
                        <a:latin typeface="Bookman Old Style"/>
                        <a:ea typeface="Times New Roman"/>
                        <a:cs typeface="Times New Roman"/>
                      </a:endParaRPr>
                    </a:p>
                  </a:txBody>
                  <a:tcPr marL="20340" marR="20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50000"/>
                        </a:lnSpc>
                        <a:spcAft>
                          <a:spcPts val="0"/>
                        </a:spcAft>
                      </a:pPr>
                      <a:r>
                        <a:rPr lang="ru-RU" sz="1200" b="1">
                          <a:latin typeface="Bookman Old Style"/>
                          <a:ea typeface="Times New Roman"/>
                          <a:cs typeface="Bookman Old Style"/>
                        </a:rPr>
                        <a:t>1</a:t>
                      </a:r>
                      <a:endParaRPr lang="ru-RU" sz="1200">
                        <a:latin typeface="Bookman Old Style"/>
                        <a:ea typeface="Times New Roman"/>
                        <a:cs typeface="Times New Roman"/>
                      </a:endParaRPr>
                    </a:p>
                  </a:txBody>
                  <a:tcPr marL="20340" marR="20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8499">
                <a:tc gridSpan="2">
                  <a:txBody>
                    <a:bodyPr/>
                    <a:lstStyle/>
                    <a:p>
                      <a:pPr algn="ctr" fontAlgn="ctr">
                        <a:lnSpc>
                          <a:spcPct val="150000"/>
                        </a:lnSpc>
                        <a:spcAft>
                          <a:spcPts val="0"/>
                        </a:spcAft>
                      </a:pPr>
                      <a:endParaRPr lang="ru-RU" sz="1200" dirty="0">
                        <a:latin typeface="Bookman Old Style"/>
                        <a:ea typeface="Times New Roman"/>
                        <a:cs typeface="Times New Roman"/>
                      </a:endParaRPr>
                    </a:p>
                  </a:txBody>
                  <a:tcPr marL="20340" marR="2034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r>
            </a:tbl>
          </a:graphicData>
        </a:graphic>
      </p:graphicFrame>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1"/>
          <p:cNvSpPr>
            <a:spLocks noChangeArrowheads="1"/>
          </p:cNvSpPr>
          <p:nvPr/>
        </p:nvSpPr>
        <p:spPr bwMode="auto">
          <a:xfrm>
            <a:off x="428596" y="571480"/>
            <a:ext cx="8358214" cy="529375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2900" marR="0" lvl="0" indent="-342900" algn="l" defTabSz="914400" rtl="0" eaLnBrk="1" fontAlgn="base" latinLnBrk="0" hangingPunct="1">
              <a:lnSpc>
                <a:spcPct val="100000"/>
              </a:lnSpc>
              <a:spcBef>
                <a:spcPct val="0"/>
              </a:spcBef>
              <a:spcAft>
                <a:spcPct val="0"/>
              </a:spcAft>
              <a:buClrTx/>
              <a:buSzTx/>
              <a:buFontTx/>
              <a:buAutoNum type="arabicPeriod"/>
              <a:tabLst>
                <a:tab pos="487363" algn="l"/>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Годы правления Петра I характеризуются</a:t>
            </a:r>
            <a:endParaRPr kumimoji="0" lang="en-US"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228600" marR="0" lvl="0" indent="-228600" algn="l" defTabSz="914400" rtl="0" eaLnBrk="1" fontAlgn="base" latinLnBrk="0" hangingPunct="1">
              <a:lnSpc>
                <a:spcPct val="100000"/>
              </a:lnSpc>
              <a:spcBef>
                <a:spcPct val="0"/>
              </a:spcBef>
              <a:spcAft>
                <a:spcPct val="0"/>
              </a:spcAft>
              <a:buClrTx/>
              <a:buSzTx/>
              <a:buFontTx/>
              <a:buAutoNum type="arabicPeriod"/>
              <a:tabLst>
                <a:tab pos="487363" algn="l"/>
              </a:tabLst>
            </a:pPr>
            <a:endParaRPr kumimoji="0" lang="ru-RU" sz="1100" b="0" i="0" u="none" strike="noStrike" cap="none" normalizeH="0" baseline="0" dirty="0" smtClean="0">
              <a:ln>
                <a:noFill/>
              </a:ln>
              <a:solidFill>
                <a:schemeClr val="tx1"/>
              </a:solidFill>
              <a:effectLst/>
              <a:latin typeface="Arial" pitchFamily="34" charset="0"/>
            </a:endParaRPr>
          </a:p>
          <a:p>
            <a:pPr marL="1257300" lvl="2" indent="-342900" eaLnBrk="0" fontAlgn="base" hangingPunct="0">
              <a:spcBef>
                <a:spcPct val="0"/>
              </a:spcBef>
              <a:spcAft>
                <a:spcPct val="0"/>
              </a:spcAft>
              <a:buFont typeface="+mj-lt"/>
              <a:buAutoNum type="arabicPeriod"/>
              <a:tabLst>
                <a:tab pos="487363" algn="l"/>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созданием профессиональных учебных заведений</a:t>
            </a:r>
            <a:endParaRPr kumimoji="0" lang="ru-RU" sz="1100" b="0" i="0" u="none" strike="noStrike" cap="none" normalizeH="0" baseline="0" dirty="0" smtClean="0">
              <a:ln>
                <a:noFill/>
              </a:ln>
              <a:solidFill>
                <a:schemeClr val="tx1"/>
              </a:solidFill>
              <a:effectLst/>
              <a:latin typeface="Arial" pitchFamily="34" charset="0"/>
            </a:endParaRPr>
          </a:p>
          <a:p>
            <a:pPr marL="1257300" lvl="2" indent="-342900" eaLnBrk="0" fontAlgn="base" hangingPunct="0">
              <a:spcBef>
                <a:spcPct val="0"/>
              </a:spcBef>
              <a:spcAft>
                <a:spcPct val="0"/>
              </a:spcAft>
              <a:buFont typeface="+mj-lt"/>
              <a:buAutoNum type="arabicPeriod"/>
              <a:tabLst>
                <a:tab pos="487363" algn="l"/>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введением всесословного низшего образования</a:t>
            </a:r>
            <a:endParaRPr kumimoji="0" lang="ru-RU" sz="1100" b="0" i="0" u="none" strike="noStrike" cap="none" normalizeH="0" baseline="0" dirty="0" smtClean="0">
              <a:ln>
                <a:noFill/>
              </a:ln>
              <a:solidFill>
                <a:schemeClr val="tx1"/>
              </a:solidFill>
              <a:effectLst/>
              <a:latin typeface="Arial" pitchFamily="34" charset="0"/>
            </a:endParaRPr>
          </a:p>
          <a:p>
            <a:pPr marL="1257300" lvl="2" indent="-342900" eaLnBrk="0" fontAlgn="base" hangingPunct="0">
              <a:spcBef>
                <a:spcPct val="0"/>
              </a:spcBef>
              <a:spcAft>
                <a:spcPct val="0"/>
              </a:spcAft>
              <a:buFont typeface="+mj-lt"/>
              <a:buAutoNum type="arabicPeriod"/>
              <a:tabLst>
                <a:tab pos="487363" algn="l"/>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принятием </a:t>
            </a:r>
            <a:r>
              <a:rPr kumimoji="0" lang="ru-RU" sz="1400" b="0" i="0" u="none" strike="noStrike" cap="none" normalizeH="0" baseline="0" dirty="0" smtClean="0">
                <a:ln>
                  <a:noFill/>
                </a:ln>
                <a:solidFill>
                  <a:schemeClr val="tx1"/>
                </a:solidFill>
                <a:effectLst/>
                <a:latin typeface="Bookman Old Style"/>
                <a:ea typeface="Times New Roman" pitchFamily="18" charset="0"/>
                <a:cs typeface="Times New Roman" pitchFamily="18" charset="0"/>
              </a:rPr>
              <a:t>«</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чугунного</a:t>
            </a:r>
            <a:r>
              <a:rPr kumimoji="0" lang="ru-RU" sz="1400" b="0" i="0" u="none" strike="noStrike" cap="none" normalizeH="0" baseline="0" dirty="0" smtClean="0">
                <a:ln>
                  <a:noFill/>
                </a:ln>
                <a:solidFill>
                  <a:schemeClr val="tx1"/>
                </a:solidFill>
                <a:effectLst/>
                <a:latin typeface="Bookman Old Style"/>
                <a:ea typeface="Times New Roman" pitchFamily="18" charset="0"/>
                <a:cs typeface="Times New Roman" pitchFamily="18" charset="0"/>
              </a:rPr>
              <a:t>»</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цензурного устава</a:t>
            </a:r>
            <a:endParaRPr kumimoji="0" lang="ru-RU" sz="1100" b="0" i="0" u="none" strike="noStrike" cap="none" normalizeH="0" baseline="0" dirty="0" smtClean="0">
              <a:ln>
                <a:noFill/>
              </a:ln>
              <a:solidFill>
                <a:schemeClr val="tx1"/>
              </a:solidFill>
              <a:effectLst/>
              <a:latin typeface="Arial" pitchFamily="34" charset="0"/>
            </a:endParaRPr>
          </a:p>
          <a:p>
            <a:pPr marL="1257300" lvl="2" indent="-342900" eaLnBrk="0" fontAlgn="base" hangingPunct="0">
              <a:spcBef>
                <a:spcPct val="0"/>
              </a:spcBef>
              <a:spcAft>
                <a:spcPct val="0"/>
              </a:spcAft>
              <a:buFont typeface="+mj-lt"/>
              <a:buAutoNum type="arabicPeriod"/>
              <a:tabLst>
                <a:tab pos="487363" algn="l"/>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появлением первого придворного театра</a:t>
            </a:r>
            <a:endParaRPr kumimoji="0" lang="en-US"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1257300" lvl="2" indent="-342900" eaLnBrk="0" fontAlgn="base" hangingPunct="0">
              <a:spcBef>
                <a:spcPct val="0"/>
              </a:spcBef>
              <a:spcAft>
                <a:spcPct val="0"/>
              </a:spcAft>
              <a:buFont typeface="+mj-lt"/>
              <a:buAutoNum type="arabicPeriod"/>
              <a:tabLst>
                <a:tab pos="487363" algn="l"/>
              </a:tabLst>
            </a:pPr>
            <a:endParaRPr kumimoji="0" lang="ru-RU" sz="11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87363" algn="l"/>
              </a:tabLst>
            </a:pP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2.	</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Годы правления Алексея Михайловича характеризуются</a:t>
            </a:r>
            <a:endParaRPr kumimoji="0" lang="ru-RU" sz="1100" b="0" i="0" u="none" strike="noStrike" cap="none" normalizeH="0" baseline="0" dirty="0" smtClean="0">
              <a:ln>
                <a:noFill/>
              </a:ln>
              <a:solidFill>
                <a:schemeClr val="tx1"/>
              </a:solidFill>
              <a:effectLst/>
              <a:latin typeface="Arial" pitchFamily="34" charset="0"/>
            </a:endParaRPr>
          </a:p>
          <a:p>
            <a:pPr marL="1257300" lvl="2" indent="-342900" eaLnBrk="0" fontAlgn="base" hangingPunct="0">
              <a:spcBef>
                <a:spcPct val="0"/>
              </a:spcBef>
              <a:spcAft>
                <a:spcPct val="0"/>
              </a:spcAft>
              <a:buFont typeface="+mj-lt"/>
              <a:buAutoNum type="arabicPeriod"/>
              <a:tabLst>
                <a:tab pos="487363" algn="l"/>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юридическим закреплением системы крепостного права</a:t>
            </a:r>
            <a:endParaRPr kumimoji="0" lang="ru-RU" sz="1100" b="0" i="0" u="none" strike="noStrike" cap="none" normalizeH="0" baseline="0" dirty="0" smtClean="0">
              <a:ln>
                <a:noFill/>
              </a:ln>
              <a:solidFill>
                <a:schemeClr val="tx1"/>
              </a:solidFill>
              <a:effectLst/>
              <a:latin typeface="Arial" pitchFamily="34" charset="0"/>
            </a:endParaRPr>
          </a:p>
          <a:p>
            <a:pPr marL="1257300" lvl="2" indent="-342900" eaLnBrk="0" fontAlgn="base" hangingPunct="0">
              <a:spcBef>
                <a:spcPct val="0"/>
              </a:spcBef>
              <a:spcAft>
                <a:spcPct val="0"/>
              </a:spcAft>
              <a:buFont typeface="+mj-lt"/>
              <a:buAutoNum type="arabicPeriod"/>
              <a:tabLst>
                <a:tab pos="487363" algn="l"/>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борьбой за выход к морям</a:t>
            </a:r>
            <a:endParaRPr kumimoji="0" lang="ru-RU" sz="1100" b="0" i="0" u="none" strike="noStrike" cap="none" normalizeH="0" baseline="0" dirty="0" smtClean="0">
              <a:ln>
                <a:noFill/>
              </a:ln>
              <a:solidFill>
                <a:schemeClr val="tx1"/>
              </a:solidFill>
              <a:effectLst/>
              <a:latin typeface="Arial" pitchFamily="34" charset="0"/>
            </a:endParaRPr>
          </a:p>
          <a:p>
            <a:pPr marL="1257300" lvl="2" indent="-342900" eaLnBrk="0" fontAlgn="base" hangingPunct="0">
              <a:spcBef>
                <a:spcPct val="0"/>
              </a:spcBef>
              <a:spcAft>
                <a:spcPct val="0"/>
              </a:spcAft>
              <a:buFont typeface="+mj-lt"/>
              <a:buAutoNum type="arabicPeriod"/>
              <a:tabLst>
                <a:tab pos="487363" algn="l"/>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протекционизмом по отношению к промышленности .</a:t>
            </a:r>
            <a:endParaRPr kumimoji="0" lang="ru-RU" sz="1100" b="0" i="0" u="none" strike="noStrike" cap="none" normalizeH="0" baseline="0" dirty="0" smtClean="0">
              <a:ln>
                <a:noFill/>
              </a:ln>
              <a:solidFill>
                <a:schemeClr val="tx1"/>
              </a:solidFill>
              <a:effectLst/>
              <a:latin typeface="Arial" pitchFamily="34" charset="0"/>
            </a:endParaRPr>
          </a:p>
          <a:p>
            <a:pPr marL="1257300" lvl="2" indent="-342900" eaLnBrk="0" fontAlgn="base" hangingPunct="0">
              <a:spcBef>
                <a:spcPct val="0"/>
              </a:spcBef>
              <a:spcAft>
                <a:spcPct val="0"/>
              </a:spcAft>
              <a:buFont typeface="+mj-lt"/>
              <a:buAutoNum type="arabicPeriod"/>
              <a:tabLst>
                <a:tab pos="487363" algn="l"/>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созданием системы народного просвещения</a:t>
            </a:r>
            <a:endParaRPr kumimoji="0" lang="en-US"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1257300" lvl="2" indent="-342900" eaLnBrk="0" fontAlgn="base" hangingPunct="0">
              <a:spcBef>
                <a:spcPct val="0"/>
              </a:spcBef>
              <a:spcAft>
                <a:spcPct val="0"/>
              </a:spcAft>
              <a:buFont typeface="+mj-lt"/>
              <a:buAutoNum type="arabicPeriod"/>
              <a:tabLst>
                <a:tab pos="487363" algn="l"/>
              </a:tabLst>
            </a:pPr>
            <a:endParaRPr kumimoji="0" lang="ru-RU" sz="11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87363" algn="l"/>
              </a:tabLst>
            </a:pP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3.	</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Политику протекционизма по отношению к российской промышленности характеризует издание указа</a:t>
            </a:r>
            <a:endParaRPr kumimoji="0" lang="ru-RU" sz="1100" b="0" i="0" u="none" strike="noStrike" cap="none" normalizeH="0" baseline="0" dirty="0" smtClean="0">
              <a:ln>
                <a:noFill/>
              </a:ln>
              <a:solidFill>
                <a:schemeClr val="tx1"/>
              </a:solidFill>
              <a:effectLst/>
              <a:latin typeface="Arial" pitchFamily="34" charset="0"/>
            </a:endParaRPr>
          </a:p>
          <a:p>
            <a:pPr marL="1257300" lvl="2" indent="-342900" eaLnBrk="0" fontAlgn="base" hangingPunct="0">
              <a:spcBef>
                <a:spcPct val="0"/>
              </a:spcBef>
              <a:spcAft>
                <a:spcPct val="0"/>
              </a:spcAft>
              <a:buFont typeface="+mj-lt"/>
              <a:buAutoNum type="arabicPeriod"/>
              <a:tabLst>
                <a:tab pos="487363" algn="l"/>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о трехдневной барщине</a:t>
            </a:r>
            <a:endParaRPr kumimoji="0" lang="ru-RU" sz="1100" b="0" i="0" u="none" strike="noStrike" cap="none" normalizeH="0" baseline="0" dirty="0" smtClean="0">
              <a:ln>
                <a:noFill/>
              </a:ln>
              <a:solidFill>
                <a:schemeClr val="tx1"/>
              </a:solidFill>
              <a:effectLst/>
              <a:latin typeface="Arial" pitchFamily="34" charset="0"/>
            </a:endParaRPr>
          </a:p>
          <a:p>
            <a:pPr marL="1257300" lvl="2" indent="-342900" eaLnBrk="0" fontAlgn="base" hangingPunct="0">
              <a:spcBef>
                <a:spcPct val="0"/>
              </a:spcBef>
              <a:spcAft>
                <a:spcPct val="0"/>
              </a:spcAft>
              <a:buFont typeface="+mj-lt"/>
              <a:buAutoNum type="arabicPeriod"/>
              <a:tabLst>
                <a:tab pos="487363" algn="l"/>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о праве помещиков ссылать своих крестьян в Сибирь</a:t>
            </a:r>
            <a:endParaRPr kumimoji="0" lang="ru-RU" sz="1100" b="0" i="0" u="none" strike="noStrike" cap="none" normalizeH="0" baseline="0" dirty="0" smtClean="0">
              <a:ln>
                <a:noFill/>
              </a:ln>
              <a:solidFill>
                <a:schemeClr val="tx1"/>
              </a:solidFill>
              <a:effectLst/>
              <a:latin typeface="Arial" pitchFamily="34" charset="0"/>
            </a:endParaRPr>
          </a:p>
          <a:p>
            <a:pPr marL="1257300" lvl="2" indent="-342900" eaLnBrk="0" fontAlgn="base" hangingPunct="0">
              <a:spcBef>
                <a:spcPct val="0"/>
              </a:spcBef>
              <a:spcAft>
                <a:spcPct val="0"/>
              </a:spcAft>
              <a:buFont typeface="+mj-lt"/>
              <a:buAutoNum type="arabicPeriod"/>
              <a:tabLst>
                <a:tab pos="487363" algn="l"/>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об увеличении пошлин на иностранные товары</a:t>
            </a:r>
            <a:endParaRPr kumimoji="0" lang="ru-RU" sz="1100" b="0" i="0" u="none" strike="noStrike" cap="none" normalizeH="0" baseline="0" dirty="0" smtClean="0">
              <a:ln>
                <a:noFill/>
              </a:ln>
              <a:solidFill>
                <a:schemeClr val="tx1"/>
              </a:solidFill>
              <a:effectLst/>
              <a:latin typeface="Arial" pitchFamily="34" charset="0"/>
            </a:endParaRPr>
          </a:p>
          <a:p>
            <a:pPr marL="1257300" lvl="2" indent="-342900" eaLnBrk="0" fontAlgn="base" hangingPunct="0">
              <a:spcBef>
                <a:spcPct val="0"/>
              </a:spcBef>
              <a:spcAft>
                <a:spcPct val="0"/>
              </a:spcAft>
              <a:buFont typeface="+mj-lt"/>
              <a:buAutoNum type="arabicPeriod"/>
              <a:tabLst>
                <a:tab pos="487363" algn="l"/>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о секуляризации</a:t>
            </a:r>
            <a:endParaRPr kumimoji="0" lang="en-US"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1257300" lvl="2" indent="-342900" eaLnBrk="0" fontAlgn="base" hangingPunct="0">
              <a:spcBef>
                <a:spcPct val="0"/>
              </a:spcBef>
              <a:spcAft>
                <a:spcPct val="0"/>
              </a:spcAft>
              <a:buFont typeface="+mj-lt"/>
              <a:buAutoNum type="arabicPeriod"/>
              <a:tabLst>
                <a:tab pos="487363" algn="l"/>
              </a:tabLst>
            </a:pPr>
            <a:endParaRPr kumimoji="0" lang="ru-RU" sz="11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87363" algn="l"/>
              </a:tabLst>
            </a:pP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4.	</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Годы правления Петра III характеризуются</a:t>
            </a:r>
            <a:endParaRPr kumimoji="0" lang="ru-RU" sz="1100" b="0" i="0" u="none" strike="noStrike" cap="none" normalizeH="0" baseline="0" dirty="0" smtClean="0">
              <a:ln>
                <a:noFill/>
              </a:ln>
              <a:solidFill>
                <a:schemeClr val="tx1"/>
              </a:solidFill>
              <a:effectLst/>
              <a:latin typeface="Arial" pitchFamily="34" charset="0"/>
            </a:endParaRPr>
          </a:p>
          <a:p>
            <a:pPr marL="1257300" lvl="2" indent="-342900" eaLnBrk="0" fontAlgn="base" hangingPunct="0">
              <a:spcBef>
                <a:spcPct val="0"/>
              </a:spcBef>
              <a:spcAft>
                <a:spcPct val="0"/>
              </a:spcAft>
              <a:buFont typeface="+mj-lt"/>
              <a:buAutoNum type="arabicPeriod"/>
              <a:tabLst>
                <a:tab pos="487363" algn="l"/>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введением бессрочного сыска беглых</a:t>
            </a:r>
            <a:endParaRPr kumimoji="0" lang="ru-RU" sz="1100" b="0" i="0" u="none" strike="noStrike" cap="none" normalizeH="0" baseline="0" dirty="0" smtClean="0">
              <a:ln>
                <a:noFill/>
              </a:ln>
              <a:solidFill>
                <a:schemeClr val="tx1"/>
              </a:solidFill>
              <a:effectLst/>
              <a:latin typeface="Arial" pitchFamily="34" charset="0"/>
            </a:endParaRPr>
          </a:p>
          <a:p>
            <a:pPr marL="1257300" lvl="2" indent="-342900" eaLnBrk="0" fontAlgn="base" hangingPunct="0">
              <a:spcBef>
                <a:spcPct val="0"/>
              </a:spcBef>
              <a:spcAft>
                <a:spcPct val="0"/>
              </a:spcAft>
              <a:buFont typeface="+mj-lt"/>
              <a:buAutoNum type="arabicPeriod"/>
              <a:tabLst>
                <a:tab pos="487363" algn="l"/>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ликвидацией завоеваний русской армии в Пруссии</a:t>
            </a:r>
            <a:endParaRPr kumimoji="0" lang="ru-RU" sz="1100" b="0" i="0" u="none" strike="noStrike" cap="none" normalizeH="0" baseline="0" dirty="0" smtClean="0">
              <a:ln>
                <a:noFill/>
              </a:ln>
              <a:solidFill>
                <a:schemeClr val="tx1"/>
              </a:solidFill>
              <a:effectLst/>
              <a:latin typeface="Arial" pitchFamily="34" charset="0"/>
            </a:endParaRPr>
          </a:p>
          <a:p>
            <a:pPr marL="1257300" lvl="2" indent="-342900" eaLnBrk="0" fontAlgn="base" hangingPunct="0">
              <a:spcBef>
                <a:spcPct val="0"/>
              </a:spcBef>
              <a:spcAft>
                <a:spcPct val="0"/>
              </a:spcAft>
              <a:buFont typeface="+mj-lt"/>
              <a:buAutoNum type="arabicPeriod"/>
              <a:tabLst>
                <a:tab pos="487363" algn="l"/>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роспуском Боярской думы</a:t>
            </a:r>
            <a:endParaRPr kumimoji="0" lang="ru-RU" sz="1100" b="0" i="0" u="none" strike="noStrike" cap="none" normalizeH="0" baseline="0" dirty="0" smtClean="0">
              <a:ln>
                <a:noFill/>
              </a:ln>
              <a:solidFill>
                <a:schemeClr val="tx1"/>
              </a:solidFill>
              <a:effectLst/>
              <a:latin typeface="Arial" pitchFamily="34" charset="0"/>
            </a:endParaRPr>
          </a:p>
          <a:p>
            <a:pPr marL="1257300" lvl="2" indent="-342900" eaLnBrk="0" fontAlgn="base" hangingPunct="0">
              <a:spcBef>
                <a:spcPct val="0"/>
              </a:spcBef>
              <a:spcAft>
                <a:spcPct val="0"/>
              </a:spcAft>
              <a:buFont typeface="+mj-lt"/>
              <a:buAutoNum type="arabicPeriod"/>
              <a:tabLst>
                <a:tab pos="487363" algn="l"/>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успешными русско-турецкими войнами</a:t>
            </a:r>
            <a:endParaRPr kumimoji="0" lang="ru-RU" b="0" i="0" u="none" strike="noStrike" cap="none" normalizeH="0" baseline="0" dirty="0" smtClean="0">
              <a:ln>
                <a:noFill/>
              </a:ln>
              <a:solidFill>
                <a:schemeClr val="tx1"/>
              </a:solidFill>
              <a:effectLst/>
              <a:latin typeface="Arial" pitchFamily="34" charset="0"/>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332398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ru-RU" sz="1400" dirty="0" smtClean="0">
                <a:latin typeface="Times New Roman" pitchFamily="18" charset="0"/>
                <a:cs typeface="Times New Roman" pitchFamily="18" charset="0"/>
              </a:rPr>
              <a:t>Петр ясно сознавал необходимость просвещения, и предпринял с этой целью ряд решительных мер.</a:t>
            </a:r>
          </a:p>
          <a:p>
            <a:r>
              <a:rPr lang="ru-RU" sz="1400" dirty="0" smtClean="0">
                <a:latin typeface="Times New Roman" pitchFamily="18" charset="0"/>
                <a:cs typeface="Times New Roman" pitchFamily="18" charset="0"/>
              </a:rPr>
              <a:t>14 января </a:t>
            </a:r>
            <a:r>
              <a:rPr lang="ru-RU" sz="1400" dirty="0" smtClean="0">
                <a:latin typeface="Times New Roman" pitchFamily="18" charset="0"/>
                <a:cs typeface="Times New Roman" pitchFamily="18" charset="0"/>
                <a:hlinkClick r:id="rId2" tooltip="1700 год"/>
              </a:rPr>
              <a:t>1700 года</a:t>
            </a:r>
            <a:r>
              <a:rPr lang="ru-RU" sz="1400" dirty="0" smtClean="0">
                <a:latin typeface="Times New Roman" pitchFamily="18" charset="0"/>
                <a:cs typeface="Times New Roman" pitchFamily="18" charset="0"/>
              </a:rPr>
              <a:t> в Москве была открыта школа математических и навигационных наук. В 1701—1721 были открыты артиллерийская, инженерная и медицинская школы в Москве, инженерная школа и </a:t>
            </a:r>
            <a:r>
              <a:rPr lang="ru-RU" sz="1400" dirty="0" smtClean="0">
                <a:latin typeface="Times New Roman" pitchFamily="18" charset="0"/>
                <a:cs typeface="Times New Roman" pitchFamily="18" charset="0"/>
                <a:hlinkClick r:id="rId3" tooltip="Академия морской гвардии"/>
              </a:rPr>
              <a:t>морская академия</a:t>
            </a:r>
            <a:r>
              <a:rPr lang="ru-RU" sz="1400" dirty="0" smtClean="0">
                <a:latin typeface="Times New Roman" pitchFamily="18" charset="0"/>
                <a:cs typeface="Times New Roman" pitchFamily="18" charset="0"/>
              </a:rPr>
              <a:t> в Петербурге, горные школы при </a:t>
            </a:r>
            <a:r>
              <a:rPr lang="ru-RU" sz="1400" dirty="0" err="1" smtClean="0">
                <a:latin typeface="Times New Roman" pitchFamily="18" charset="0"/>
                <a:cs typeface="Times New Roman" pitchFamily="18" charset="0"/>
              </a:rPr>
              <a:t>Олонецких</a:t>
            </a:r>
            <a:r>
              <a:rPr lang="ru-RU" sz="1400" dirty="0" smtClean="0">
                <a:latin typeface="Times New Roman" pitchFamily="18" charset="0"/>
                <a:cs typeface="Times New Roman" pitchFamily="18" charset="0"/>
              </a:rPr>
              <a:t> и Уральских заводах. В 1705 была открыта первая в России гимназия. Целям массового образования должны были служить созданные указом 1714 года цифирные школы в провинциальных городах, призванные «</a:t>
            </a:r>
            <a:r>
              <a:rPr lang="ru-RU" sz="1400" i="1" dirty="0" smtClean="0">
                <a:latin typeface="Times New Roman" pitchFamily="18" charset="0"/>
                <a:cs typeface="Times New Roman" pitchFamily="18" charset="0"/>
              </a:rPr>
              <a:t>детей всякого чина учить грамоте, цифири и геометрии</a:t>
            </a:r>
            <a:r>
              <a:rPr lang="ru-RU" sz="1400" dirty="0" smtClean="0">
                <a:latin typeface="Times New Roman" pitchFamily="18" charset="0"/>
                <a:cs typeface="Times New Roman" pitchFamily="18" charset="0"/>
              </a:rPr>
              <a:t>». Предполагалось создать по две такие школы в каждой губернии, где обучение должно было быть бесплатным. Для солдатских детей были открыты гарнизонные школы, для подготовки священников создана сеть духовных школ </a:t>
            </a:r>
            <a:r>
              <a:rPr lang="ru-RU" sz="1400" dirty="0" smtClean="0">
                <a:latin typeface="Times New Roman" pitchFamily="18" charset="0"/>
                <a:cs typeface="Times New Roman" pitchFamily="18" charset="0"/>
                <a:hlinkClick r:id="rId4" tooltip="1721"/>
              </a:rPr>
              <a:t>1721</a:t>
            </a:r>
            <a:r>
              <a:rPr lang="ru-RU" sz="1400" dirty="0" smtClean="0">
                <a:latin typeface="Times New Roman" pitchFamily="18" charset="0"/>
                <a:cs typeface="Times New Roman" pitchFamily="18" charset="0"/>
              </a:rPr>
              <a:t>.</a:t>
            </a:r>
          </a:p>
          <a:p>
            <a:r>
              <a:rPr lang="ru-RU" sz="1400" dirty="0" smtClean="0">
                <a:latin typeface="Times New Roman" pitchFamily="18" charset="0"/>
                <a:cs typeface="Times New Roman" pitchFamily="18" charset="0"/>
              </a:rPr>
              <a:t>По оценке </a:t>
            </a:r>
            <a:r>
              <a:rPr lang="ru-RU" sz="1400" dirty="0" err="1" smtClean="0">
                <a:latin typeface="Times New Roman" pitchFamily="18" charset="0"/>
                <a:cs typeface="Times New Roman" pitchFamily="18" charset="0"/>
              </a:rPr>
              <a:t>ганноверца</a:t>
            </a:r>
            <a:r>
              <a:rPr lang="ru-RU" sz="1400" dirty="0" smtClean="0">
                <a:latin typeface="Times New Roman" pitchFamily="18" charset="0"/>
                <a:cs typeface="Times New Roman" pitchFamily="18" charset="0"/>
              </a:rPr>
              <a:t> Вебера, за время правления Петра несколько тысяч россиян были отправлены учиться за границу.</a:t>
            </a:r>
          </a:p>
          <a:p>
            <a:r>
              <a:rPr lang="ru-RU" sz="1400" dirty="0" smtClean="0">
                <a:latin typeface="Times New Roman" pitchFamily="18" charset="0"/>
                <a:cs typeface="Times New Roman" pitchFamily="18" charset="0"/>
              </a:rPr>
              <a:t>Указами Петра было введено обязательное обучение дворян и духовенства, но аналогичная мера для городского населения встретила яростное сопротивление и была отменена. Попытка Петра создать всесословную начальную школу не удалась (создание сети школ после его смерти прекратилось, большинство цифирных школ при его преемниках закрылись), но тем не менее в его царствование были заложены основы для распространения образования в России</a:t>
            </a:r>
            <a:endParaRPr lang="ru-RU" sz="1400" dirty="0">
              <a:latin typeface="Times New Roman" pitchFamily="18" charset="0"/>
              <a:cs typeface="Times New Roman" pitchFamily="18" charset="0"/>
            </a:endParaRPr>
          </a:p>
        </p:txBody>
      </p:sp>
      <p:sp>
        <p:nvSpPr>
          <p:cNvPr id="3" name="Прямоугольник 2"/>
          <p:cNvSpPr/>
          <p:nvPr/>
        </p:nvSpPr>
        <p:spPr>
          <a:xfrm>
            <a:off x="0" y="3643314"/>
            <a:ext cx="9144000" cy="224676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ru-RU" sz="1400" b="1" dirty="0" smtClean="0">
                <a:solidFill>
                  <a:srgbClr val="FF0000"/>
                </a:solidFill>
                <a:latin typeface="Times New Roman" pitchFamily="18" charset="0"/>
                <a:cs typeface="Times New Roman" pitchFamily="18" charset="0"/>
              </a:rPr>
              <a:t>Впервые царский театр </a:t>
            </a:r>
            <a:r>
              <a:rPr lang="ru-RU" sz="1400" dirty="0" smtClean="0">
                <a:latin typeface="Times New Roman" pitchFamily="18" charset="0"/>
                <a:cs typeface="Times New Roman" pitchFamily="18" charset="0"/>
              </a:rPr>
              <a:t>в России принадлежал царю </a:t>
            </a:r>
            <a:r>
              <a:rPr lang="ru-RU" sz="1400" dirty="0" smtClean="0">
                <a:latin typeface="Times New Roman" pitchFamily="18" charset="0"/>
                <a:cs typeface="Times New Roman" pitchFamily="18" charset="0"/>
                <a:hlinkClick r:id="rId5" tooltip="Алексей Михайлович"/>
              </a:rPr>
              <a:t>Алексею Михайловичу</a:t>
            </a:r>
            <a:r>
              <a:rPr lang="ru-RU" sz="1400" dirty="0" smtClean="0">
                <a:latin typeface="Times New Roman" pitchFamily="18" charset="0"/>
                <a:cs typeface="Times New Roman" pitchFamily="18" charset="0"/>
              </a:rPr>
              <a:t> и просуществовал с </a:t>
            </a:r>
            <a:r>
              <a:rPr lang="ru-RU" sz="1400" dirty="0" smtClean="0">
                <a:latin typeface="Times New Roman" pitchFamily="18" charset="0"/>
                <a:cs typeface="Times New Roman" pitchFamily="18" charset="0"/>
                <a:hlinkClick r:id="rId6" tooltip="1672 год"/>
              </a:rPr>
              <a:t>1672 года</a:t>
            </a:r>
            <a:r>
              <a:rPr lang="ru-RU" sz="1400" dirty="0" smtClean="0">
                <a:latin typeface="Times New Roman" pitchFamily="18" charset="0"/>
                <a:cs typeface="Times New Roman" pitchFamily="18" charset="0"/>
              </a:rPr>
              <a:t> до </a:t>
            </a:r>
            <a:r>
              <a:rPr lang="ru-RU" sz="1400" dirty="0" smtClean="0">
                <a:latin typeface="Times New Roman" pitchFamily="18" charset="0"/>
                <a:cs typeface="Times New Roman" pitchFamily="18" charset="0"/>
                <a:hlinkClick r:id="rId7" tooltip="1676 год"/>
              </a:rPr>
              <a:t>1676 года</a:t>
            </a:r>
            <a:r>
              <a:rPr lang="ru-RU" sz="1400" dirty="0" smtClean="0">
                <a:latin typeface="Times New Roman" pitchFamily="18" charset="0"/>
                <a:cs typeface="Times New Roman" pitchFamily="18" charset="0"/>
              </a:rPr>
              <a:t>. Начало его связано с именем боярина </a:t>
            </a:r>
            <a:r>
              <a:rPr lang="ru-RU" sz="1400" dirty="0" err="1" smtClean="0">
                <a:latin typeface="Times New Roman" pitchFamily="18" charset="0"/>
                <a:cs typeface="Times New Roman" pitchFamily="18" charset="0"/>
                <a:hlinkClick r:id="rId8" tooltip="Матвеев, Артамон Сергеевич"/>
              </a:rPr>
              <a:t>Артамона</a:t>
            </a:r>
            <a:r>
              <a:rPr lang="ru-RU" sz="1400" dirty="0" smtClean="0">
                <a:latin typeface="Times New Roman" pitchFamily="18" charset="0"/>
                <a:cs typeface="Times New Roman" pitchFamily="18" charset="0"/>
                <a:hlinkClick r:id="rId8" tooltip="Матвеев, Артамон Сергеевич"/>
              </a:rPr>
              <a:t> Матвеева</a:t>
            </a:r>
            <a:r>
              <a:rPr lang="ru-RU" sz="1400" dirty="0" smtClean="0">
                <a:latin typeface="Times New Roman" pitchFamily="18" charset="0"/>
                <a:cs typeface="Times New Roman" pitchFamily="18" charset="0"/>
              </a:rPr>
              <a:t>, человека весьма образованного и принимавшего западную культуру, который первым и подал идею создания театра по образцу европейского русскому царю, искавшему различные увеселительные мероприятия. </a:t>
            </a:r>
            <a:r>
              <a:rPr lang="ru-RU" sz="1400" dirty="0" err="1" smtClean="0">
                <a:latin typeface="Times New Roman" pitchFamily="18" charset="0"/>
                <a:cs typeface="Times New Roman" pitchFamily="18" charset="0"/>
              </a:rPr>
              <a:t>Артемон</a:t>
            </a:r>
            <a:r>
              <a:rPr lang="ru-RU" sz="1400" dirty="0" smtClean="0">
                <a:latin typeface="Times New Roman" pitchFamily="18" charset="0"/>
                <a:cs typeface="Times New Roman" pitchFamily="18" charset="0"/>
              </a:rPr>
              <a:t> Сергеевич сам взялся за осуществление собственного предложения, повелев проживавшему в Москве </a:t>
            </a:r>
            <a:r>
              <a:rPr lang="ru-RU" sz="1400" dirty="0" smtClean="0">
                <a:latin typeface="Times New Roman" pitchFamily="18" charset="0"/>
                <a:cs typeface="Times New Roman" pitchFamily="18" charset="0"/>
                <a:hlinkClick r:id="rId9" tooltip="Пастор"/>
              </a:rPr>
              <a:t>пастору</a:t>
            </a:r>
            <a:r>
              <a:rPr lang="ru-RU" sz="1400" dirty="0" smtClean="0">
                <a:latin typeface="Times New Roman" pitchFamily="18" charset="0"/>
                <a:cs typeface="Times New Roman" pitchFamily="18" charset="0"/>
              </a:rPr>
              <a:t> </a:t>
            </a:r>
            <a:r>
              <a:rPr lang="ru-RU" sz="1400" dirty="0" smtClean="0">
                <a:latin typeface="Times New Roman" pitchFamily="18" charset="0"/>
                <a:cs typeface="Times New Roman" pitchFamily="18" charset="0"/>
                <a:hlinkClick r:id="rId10" tooltip="Немецкая слобада (страница отсутствует)"/>
              </a:rPr>
              <a:t>Немецкой слободы</a:t>
            </a:r>
            <a:r>
              <a:rPr lang="ru-RU" sz="1400" dirty="0" smtClean="0">
                <a:latin typeface="Times New Roman" pitchFamily="18" charset="0"/>
                <a:cs typeface="Times New Roman" pitchFamily="18" charset="0"/>
              </a:rPr>
              <a:t> </a:t>
            </a:r>
            <a:r>
              <a:rPr lang="ru-RU" sz="1400" dirty="0" smtClean="0">
                <a:latin typeface="Times New Roman" pitchFamily="18" charset="0"/>
                <a:cs typeface="Times New Roman" pitchFamily="18" charset="0"/>
                <a:hlinkClick r:id="rId11" tooltip="Грегори, Иоганн Готфрид"/>
              </a:rPr>
              <a:t>Иоганну Готфриду Грегори</a:t>
            </a:r>
            <a:r>
              <a:rPr lang="ru-RU" sz="1400" dirty="0" smtClean="0">
                <a:latin typeface="Times New Roman" pitchFamily="18" charset="0"/>
                <a:cs typeface="Times New Roman" pitchFamily="18" charset="0"/>
              </a:rPr>
              <a:t> заняться набором актёрской труппы</a:t>
            </a:r>
            <a:r>
              <a:rPr lang="ru-RU" sz="1400" baseline="30000" dirty="0" smtClean="0">
                <a:latin typeface="Times New Roman" pitchFamily="18" charset="0"/>
                <a:cs typeface="Times New Roman" pitchFamily="18" charset="0"/>
                <a:hlinkClick r:id="rId12"/>
              </a:rPr>
              <a:t>[2]</a:t>
            </a:r>
            <a:r>
              <a:rPr lang="ru-RU" sz="1400" dirty="0" smtClean="0">
                <a:latin typeface="Times New Roman" pitchFamily="18" charset="0"/>
                <a:cs typeface="Times New Roman" pitchFamily="18" charset="0"/>
              </a:rPr>
              <a:t>. Что тот и исполнил с прилежным старанием. Пастор не только взялся за обучение новоявленных артистов — 64 отобранных молодых мужиков и мальчиков-подростков, которых собирал и уговаривал пойти в артисты по различных московским заведениям, но и сочинил пьесу на библейский сюжет об </a:t>
            </a:r>
            <a:r>
              <a:rPr lang="ru-RU" sz="1400" dirty="0" err="1" smtClean="0">
                <a:latin typeface="Times New Roman" pitchFamily="18" charset="0"/>
                <a:cs typeface="Times New Roman" pitchFamily="18" charset="0"/>
                <a:hlinkClick r:id="rId13" tooltip="Эсфирь"/>
              </a:rPr>
              <a:t>Эсфири</a:t>
            </a:r>
            <a:r>
              <a:rPr lang="ru-RU" sz="1400" dirty="0" smtClean="0">
                <a:latin typeface="Times New Roman" pitchFamily="18" charset="0"/>
                <a:cs typeface="Times New Roman" pitchFamily="18" charset="0"/>
              </a:rPr>
              <a:t>, спасшей еврейский народ от бесчинств </a:t>
            </a:r>
            <a:r>
              <a:rPr lang="ru-RU" sz="1400" dirty="0" smtClean="0">
                <a:latin typeface="Times New Roman" pitchFamily="18" charset="0"/>
                <a:cs typeface="Times New Roman" pitchFamily="18" charset="0"/>
                <a:hlinkClick r:id="rId14" tooltip="Аман"/>
              </a:rPr>
              <a:t>Амана</a:t>
            </a:r>
            <a:r>
              <a:rPr lang="ru-RU" sz="1400" dirty="0" smtClean="0">
                <a:latin typeface="Times New Roman" pitchFamily="18" charset="0"/>
                <a:cs typeface="Times New Roman" pitchFamily="18" charset="0"/>
              </a:rPr>
              <a:t>. Пьеса получила название «</a:t>
            </a:r>
            <a:r>
              <a:rPr lang="ru-RU" sz="1400" dirty="0" err="1" smtClean="0">
                <a:latin typeface="Times New Roman" pitchFamily="18" charset="0"/>
                <a:cs typeface="Times New Roman" pitchFamily="18" charset="0"/>
                <a:hlinkClick r:id="rId15" tooltip="Артаксерксово действо"/>
              </a:rPr>
              <a:t>Артаксерксово</a:t>
            </a:r>
            <a:r>
              <a:rPr lang="ru-RU" sz="1400" dirty="0" smtClean="0">
                <a:latin typeface="Times New Roman" pitchFamily="18" charset="0"/>
                <a:cs typeface="Times New Roman" pitchFamily="18" charset="0"/>
                <a:hlinkClick r:id="rId15" tooltip="Артаксерксово действо"/>
              </a:rPr>
              <a:t> действо</a:t>
            </a:r>
            <a:r>
              <a:rPr lang="ru-RU" sz="1400" dirty="0" smtClean="0">
                <a:latin typeface="Times New Roman" pitchFamily="18" charset="0"/>
                <a:cs typeface="Times New Roman" pitchFamily="18" charset="0"/>
              </a:rPr>
              <a:t>», но была написана на родном языке автора — </a:t>
            </a:r>
            <a:r>
              <a:rPr lang="ru-RU" sz="1400" dirty="0" smtClean="0">
                <a:latin typeface="Times New Roman" pitchFamily="18" charset="0"/>
                <a:cs typeface="Times New Roman" pitchFamily="18" charset="0"/>
                <a:hlinkClick r:id="rId16" tooltip="Немецкий язык"/>
              </a:rPr>
              <a:t>немецком</a:t>
            </a:r>
            <a:r>
              <a:rPr lang="ru-RU" sz="1400" dirty="0" smtClean="0">
                <a:latin typeface="Times New Roman" pitchFamily="18" charset="0"/>
                <a:cs typeface="Times New Roman" pitchFamily="18" charset="0"/>
              </a:rPr>
              <a:t>, однако решено было дать спектакль на русском языке.</a:t>
            </a:r>
            <a:endParaRPr lang="ru-RU" sz="1400" dirty="0">
              <a:latin typeface="Times New Roman" pitchFamily="18" charset="0"/>
              <a:cs typeface="Times New Roman" pitchFamily="18" charset="0"/>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1"/>
          <p:cNvSpPr>
            <a:spLocks noChangeArrowheads="1"/>
          </p:cNvSpPr>
          <p:nvPr/>
        </p:nvSpPr>
        <p:spPr bwMode="auto">
          <a:xfrm>
            <a:off x="214282" y="214290"/>
            <a:ext cx="8715404" cy="62478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95300" algn="l"/>
              </a:tabLst>
            </a:pP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5.</a:t>
            </a:r>
            <a:r>
              <a:rPr kumimoji="0" lang="ru-RU" sz="1400" b="1"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Дворянство было освобождено от службы государству в правление</a:t>
            </a:r>
            <a:endParaRPr kumimoji="0" lang="ru-RU" sz="1600" b="0" i="0" u="none" strike="noStrike" cap="none" normalizeH="0" baseline="0" dirty="0" smtClean="0">
              <a:ln>
                <a:noFill/>
              </a:ln>
              <a:solidFill>
                <a:schemeClr val="tx1"/>
              </a:solidFill>
              <a:effectLst/>
              <a:latin typeface="Arial" pitchFamily="34" charset="0"/>
            </a:endParaRPr>
          </a:p>
          <a:p>
            <a:pPr marL="1257300" lvl="2" indent="-342900" eaLnBrk="0" fontAlgn="base" hangingPunct="0">
              <a:spcBef>
                <a:spcPct val="0"/>
              </a:spcBef>
              <a:spcAft>
                <a:spcPct val="0"/>
              </a:spcAft>
              <a:buFont typeface="+mj-lt"/>
              <a:buAutoNum type="arabicPeriod"/>
              <a:tabLst>
                <a:tab pos="495300" algn="l"/>
              </a:tabLst>
            </a:pP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Петра I</a:t>
            </a:r>
            <a:endParaRPr kumimoji="0" lang="ru-RU" sz="1600" b="0" i="0" u="none" strike="noStrike" cap="none" normalizeH="0" baseline="0" dirty="0" smtClean="0">
              <a:ln>
                <a:noFill/>
              </a:ln>
              <a:solidFill>
                <a:schemeClr val="tx1"/>
              </a:solidFill>
              <a:effectLst/>
              <a:latin typeface="Arial" pitchFamily="34" charset="0"/>
            </a:endParaRPr>
          </a:p>
          <a:p>
            <a:pPr marL="1257300" lvl="2" indent="-342900" eaLnBrk="0" fontAlgn="base" hangingPunct="0">
              <a:spcBef>
                <a:spcPct val="0"/>
              </a:spcBef>
              <a:spcAft>
                <a:spcPct val="0"/>
              </a:spcAft>
              <a:buFont typeface="+mj-lt"/>
              <a:buAutoNum type="arabicPeriod"/>
              <a:tabLst>
                <a:tab pos="495300" algn="l"/>
              </a:tabLst>
            </a:pP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Елизаветы Петровны</a:t>
            </a:r>
            <a:endParaRPr kumimoji="0" lang="ru-RU" sz="1600" b="0" i="0" u="none" strike="noStrike" cap="none" normalizeH="0" baseline="0" dirty="0" smtClean="0">
              <a:ln>
                <a:noFill/>
              </a:ln>
              <a:solidFill>
                <a:schemeClr val="tx1"/>
              </a:solidFill>
              <a:effectLst/>
              <a:latin typeface="Arial" pitchFamily="34" charset="0"/>
            </a:endParaRPr>
          </a:p>
          <a:p>
            <a:pPr marL="1257300" lvl="2" indent="-342900" eaLnBrk="0" fontAlgn="base" hangingPunct="0">
              <a:spcBef>
                <a:spcPct val="0"/>
              </a:spcBef>
              <a:spcAft>
                <a:spcPct val="0"/>
              </a:spcAft>
              <a:buFont typeface="+mj-lt"/>
              <a:buAutoNum type="arabicPeriod"/>
              <a:tabLst>
                <a:tab pos="495300" algn="l"/>
              </a:tabLst>
            </a:pP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Екатерины II</a:t>
            </a:r>
            <a:endParaRPr kumimoji="0" lang="ru-RU" sz="1600" b="0" i="0" u="none" strike="noStrike" cap="none" normalizeH="0" baseline="0" dirty="0" smtClean="0">
              <a:ln>
                <a:noFill/>
              </a:ln>
              <a:solidFill>
                <a:schemeClr val="tx1"/>
              </a:solidFill>
              <a:effectLst/>
              <a:latin typeface="Arial" pitchFamily="34" charset="0"/>
            </a:endParaRPr>
          </a:p>
          <a:p>
            <a:pPr marL="1257300" lvl="2" indent="-342900" eaLnBrk="0" fontAlgn="base" hangingPunct="0">
              <a:spcBef>
                <a:spcPct val="0"/>
              </a:spcBef>
              <a:spcAft>
                <a:spcPct val="0"/>
              </a:spcAft>
              <a:buFont typeface="+mj-lt"/>
              <a:buAutoNum type="arabicPeriod"/>
              <a:tabLst>
                <a:tab pos="495300" algn="l"/>
              </a:tabLst>
            </a:pP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Павла </a:t>
            </a: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I</a:t>
            </a:r>
          </a:p>
          <a:p>
            <a:pPr marL="1257300" lvl="2" indent="-342900" eaLnBrk="0" fontAlgn="base" hangingPunct="0">
              <a:spcBef>
                <a:spcPct val="0"/>
              </a:spcBef>
              <a:spcAft>
                <a:spcPct val="0"/>
              </a:spcAft>
              <a:tabLst>
                <a:tab pos="495300" algn="l"/>
              </a:tabLst>
            </a:pPr>
            <a:endParaRPr kumimoji="0" lang="ru-RU" sz="16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95300" algn="l"/>
              </a:tabLst>
            </a:pPr>
            <a:r>
              <a:rPr kumimoji="0" lang="ru-RU" sz="1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6.</a:t>
            </a:r>
            <a:r>
              <a:rPr kumimoji="0" lang="ru-RU" sz="1600" b="1"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Для абсолютной монархии характерно</a:t>
            </a:r>
            <a:endParaRPr kumimoji="0" lang="ru-RU" sz="1600" b="0" i="0" u="none" strike="noStrike" cap="none" normalizeH="0" baseline="0" dirty="0" smtClean="0">
              <a:ln>
                <a:noFill/>
              </a:ln>
              <a:solidFill>
                <a:schemeClr val="tx1"/>
              </a:solidFill>
              <a:effectLst/>
              <a:latin typeface="Arial" pitchFamily="34" charset="0"/>
            </a:endParaRPr>
          </a:p>
          <a:p>
            <a:pPr marL="1257300" lvl="2" indent="-342900" eaLnBrk="0" fontAlgn="base" hangingPunct="0">
              <a:spcBef>
                <a:spcPct val="0"/>
              </a:spcBef>
              <a:spcAft>
                <a:spcPct val="0"/>
              </a:spcAft>
              <a:buFont typeface="+mj-lt"/>
              <a:buAutoNum type="arabicPeriod"/>
              <a:tabLst>
                <a:tab pos="495300" algn="l"/>
              </a:tabLst>
            </a:pP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усиление роли центрального представительного органа</a:t>
            </a:r>
            <a:endParaRPr kumimoji="0" lang="ru-RU" sz="1600" b="0" i="0" u="none" strike="noStrike" cap="none" normalizeH="0" baseline="0" dirty="0" smtClean="0">
              <a:ln>
                <a:noFill/>
              </a:ln>
              <a:solidFill>
                <a:schemeClr val="tx1"/>
              </a:solidFill>
              <a:effectLst/>
              <a:latin typeface="Arial" pitchFamily="34" charset="0"/>
            </a:endParaRPr>
          </a:p>
          <a:p>
            <a:pPr marL="1257300" lvl="2" indent="-342900" eaLnBrk="0" fontAlgn="base" hangingPunct="0">
              <a:spcBef>
                <a:spcPct val="0"/>
              </a:spcBef>
              <a:spcAft>
                <a:spcPct val="0"/>
              </a:spcAft>
              <a:buFont typeface="+mj-lt"/>
              <a:buAutoNum type="arabicPeriod"/>
              <a:tabLst>
                <a:tab pos="495300" algn="l"/>
              </a:tabLst>
            </a:pP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повышение значимости законов в общественной жизни</a:t>
            </a:r>
            <a:endParaRPr kumimoji="0" lang="ru-RU" sz="1600" b="0" i="0" u="none" strike="noStrike" cap="none" normalizeH="0" baseline="0" dirty="0" smtClean="0">
              <a:ln>
                <a:noFill/>
              </a:ln>
              <a:solidFill>
                <a:schemeClr val="tx1"/>
              </a:solidFill>
              <a:effectLst/>
              <a:latin typeface="Arial" pitchFamily="34" charset="0"/>
            </a:endParaRPr>
          </a:p>
          <a:p>
            <a:pPr marL="1257300" lvl="2" indent="-342900" eaLnBrk="0" fontAlgn="base" hangingPunct="0">
              <a:spcBef>
                <a:spcPct val="0"/>
              </a:spcBef>
              <a:spcAft>
                <a:spcPct val="0"/>
              </a:spcAft>
              <a:buFont typeface="+mj-lt"/>
              <a:buAutoNum type="arabicPeriod"/>
              <a:tabLst>
                <a:tab pos="495300" algn="l"/>
              </a:tabLst>
            </a:pP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снижение роли местных органов самоуправления</a:t>
            </a:r>
            <a:endParaRPr kumimoji="0" lang="ru-RU" sz="1600" b="0" i="0" u="none" strike="noStrike" cap="none" normalizeH="0" baseline="0" dirty="0" smtClean="0">
              <a:ln>
                <a:noFill/>
              </a:ln>
              <a:solidFill>
                <a:schemeClr val="tx1"/>
              </a:solidFill>
              <a:effectLst/>
              <a:latin typeface="Arial" pitchFamily="34" charset="0"/>
            </a:endParaRPr>
          </a:p>
          <a:p>
            <a:pPr marL="1257300" lvl="2" indent="-342900" eaLnBrk="0" fontAlgn="base" hangingPunct="0">
              <a:spcBef>
                <a:spcPct val="0"/>
              </a:spcBef>
              <a:spcAft>
                <a:spcPct val="0"/>
              </a:spcAft>
              <a:buFont typeface="+mj-lt"/>
              <a:buAutoNum type="arabicPeriod"/>
              <a:tabLst>
                <a:tab pos="495300" algn="l"/>
              </a:tabLst>
            </a:pP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повышение роли церкви в жизни </a:t>
            </a: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государства</a:t>
            </a:r>
          </a:p>
          <a:p>
            <a:pPr marL="1257300" lvl="2" indent="-342900" eaLnBrk="0" fontAlgn="base" hangingPunct="0">
              <a:spcBef>
                <a:spcPct val="0"/>
              </a:spcBef>
              <a:spcAft>
                <a:spcPct val="0"/>
              </a:spcAft>
              <a:tabLst>
                <a:tab pos="495300" algn="l"/>
              </a:tabLst>
            </a:pPr>
            <a:endParaRPr kumimoji="0" lang="ru-RU" sz="16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95300" algn="l"/>
              </a:tabLst>
            </a:pPr>
            <a:r>
              <a:rPr kumimoji="0" lang="ru-RU" sz="1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7.</a:t>
            </a:r>
            <a:r>
              <a:rPr kumimoji="0" lang="ru-RU" sz="1600" b="1"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Отметьте черту экономики второй половины XVIII в., свидетельствующую о разложении крепостнических порядков</a:t>
            </a: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endParaRPr lang="ru-RU" sz="1600" dirty="0" smtClean="0">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95300" algn="l"/>
              </a:tabLst>
            </a:pPr>
            <a:endParaRPr kumimoji="0" lang="ru-RU" sz="1600" b="0" i="0" u="none" strike="noStrike" cap="none" normalizeH="0" baseline="0" dirty="0" smtClean="0">
              <a:ln>
                <a:noFill/>
              </a:ln>
              <a:solidFill>
                <a:schemeClr val="tx1"/>
              </a:solidFill>
              <a:effectLst/>
              <a:latin typeface="Arial" pitchFamily="34" charset="0"/>
            </a:endParaRPr>
          </a:p>
          <a:p>
            <a:pPr marL="1257300" lvl="2" indent="-342900" eaLnBrk="0" fontAlgn="base" hangingPunct="0">
              <a:spcBef>
                <a:spcPct val="0"/>
              </a:spcBef>
              <a:spcAft>
                <a:spcPct val="0"/>
              </a:spcAft>
              <a:buFont typeface="+mj-lt"/>
              <a:buAutoNum type="arabicPeriod"/>
              <a:tabLst>
                <a:tab pos="495300" algn="l"/>
              </a:tabLst>
            </a:pP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увеличение барщины</a:t>
            </a:r>
            <a:endParaRPr kumimoji="0" lang="ru-RU" sz="1600" b="0" i="0" u="none" strike="noStrike" cap="none" normalizeH="0" baseline="0" dirty="0" smtClean="0">
              <a:ln>
                <a:noFill/>
              </a:ln>
              <a:solidFill>
                <a:schemeClr val="tx1"/>
              </a:solidFill>
              <a:effectLst/>
              <a:latin typeface="Arial" pitchFamily="34" charset="0"/>
            </a:endParaRPr>
          </a:p>
          <a:p>
            <a:pPr marL="1257300" lvl="2" indent="-342900" eaLnBrk="0" fontAlgn="base" hangingPunct="0">
              <a:spcBef>
                <a:spcPct val="0"/>
              </a:spcBef>
              <a:spcAft>
                <a:spcPct val="0"/>
              </a:spcAft>
              <a:buFont typeface="+mj-lt"/>
              <a:buAutoNum type="arabicPeriod"/>
              <a:tabLst>
                <a:tab pos="495300" algn="l"/>
              </a:tabLst>
            </a:pP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разрешение выкупа, крестьянами свободы</a:t>
            </a:r>
            <a:endParaRPr kumimoji="0" lang="ru-RU" sz="1600" b="0" i="0" u="none" strike="noStrike" cap="none" normalizeH="0" baseline="0" dirty="0" smtClean="0">
              <a:ln>
                <a:noFill/>
              </a:ln>
              <a:solidFill>
                <a:schemeClr val="tx1"/>
              </a:solidFill>
              <a:effectLst/>
              <a:latin typeface="Arial" pitchFamily="34" charset="0"/>
            </a:endParaRPr>
          </a:p>
          <a:p>
            <a:pPr marL="1257300" lvl="2" indent="-342900" eaLnBrk="0" fontAlgn="base" hangingPunct="0">
              <a:spcBef>
                <a:spcPct val="0"/>
              </a:spcBef>
              <a:spcAft>
                <a:spcPct val="0"/>
              </a:spcAft>
              <a:buFont typeface="+mj-lt"/>
              <a:buAutoNum type="arabicPeriod"/>
              <a:tabLst>
                <a:tab pos="495300" algn="l"/>
              </a:tabLst>
            </a:pP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появление капиталистых крестьян</a:t>
            </a:r>
            <a:endParaRPr kumimoji="0" lang="ru-RU" sz="1600" b="0" i="0" u="none" strike="noStrike" cap="none" normalizeH="0" baseline="0" dirty="0" smtClean="0">
              <a:ln>
                <a:noFill/>
              </a:ln>
              <a:solidFill>
                <a:schemeClr val="tx1"/>
              </a:solidFill>
              <a:effectLst/>
              <a:latin typeface="Arial" pitchFamily="34" charset="0"/>
            </a:endParaRPr>
          </a:p>
          <a:p>
            <a:pPr marL="1257300" lvl="2" indent="-342900" eaLnBrk="0" fontAlgn="base" hangingPunct="0">
              <a:spcBef>
                <a:spcPct val="0"/>
              </a:spcBef>
              <a:spcAft>
                <a:spcPct val="0"/>
              </a:spcAft>
              <a:buFont typeface="+mj-lt"/>
              <a:buAutoNum type="arabicPeriod"/>
              <a:tabLst>
                <a:tab pos="495300" algn="l"/>
              </a:tabLst>
            </a:pP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появление приписных </a:t>
            </a: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крестьян</a:t>
            </a:r>
          </a:p>
          <a:p>
            <a:pPr marL="1257300" lvl="2" indent="-342900" eaLnBrk="0" fontAlgn="base" hangingPunct="0">
              <a:spcBef>
                <a:spcPct val="0"/>
              </a:spcBef>
              <a:spcAft>
                <a:spcPct val="0"/>
              </a:spcAft>
              <a:tabLst>
                <a:tab pos="495300" algn="l"/>
              </a:tabLst>
            </a:pPr>
            <a:endParaRPr kumimoji="0" lang="ru-RU" sz="16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95300" algn="l"/>
              </a:tabLst>
            </a:pPr>
            <a:r>
              <a:rPr kumimoji="0" lang="ru-RU" sz="1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8.</a:t>
            </a:r>
            <a:r>
              <a:rPr kumimoji="0" lang="ru-RU" sz="1600" b="1"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Правление Петра I называют</a:t>
            </a:r>
            <a:endParaRPr kumimoji="0" lang="ru-RU" sz="1600" b="0" i="0" u="none" strike="noStrike" cap="none" normalizeH="0" baseline="0" dirty="0" smtClean="0">
              <a:ln>
                <a:noFill/>
              </a:ln>
              <a:solidFill>
                <a:schemeClr val="tx1"/>
              </a:solidFill>
              <a:effectLst/>
              <a:latin typeface="Arial" pitchFamily="34" charset="0"/>
            </a:endParaRPr>
          </a:p>
          <a:p>
            <a:pPr marL="1257300" lvl="2" indent="-342900" eaLnBrk="0" fontAlgn="base" hangingPunct="0">
              <a:spcBef>
                <a:spcPct val="0"/>
              </a:spcBef>
              <a:spcAft>
                <a:spcPct val="0"/>
              </a:spcAft>
              <a:buFont typeface="+mj-lt"/>
              <a:buAutoNum type="arabicPeriod"/>
              <a:tabLst>
                <a:tab pos="495300" algn="l"/>
              </a:tabLst>
            </a:pP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Смутой     </a:t>
            </a:r>
            <a:endParaRPr kumimoji="0" lang="ru-RU" sz="1600" b="0" i="0" u="none" strike="noStrike" cap="none" normalizeH="0" baseline="0" dirty="0" smtClean="0">
              <a:ln>
                <a:noFill/>
              </a:ln>
              <a:solidFill>
                <a:schemeClr val="tx1"/>
              </a:solidFill>
              <a:effectLst/>
              <a:latin typeface="Arial" pitchFamily="34" charset="0"/>
            </a:endParaRPr>
          </a:p>
          <a:p>
            <a:pPr marL="1257300" lvl="2" indent="-342900" eaLnBrk="0" fontAlgn="base" hangingPunct="0">
              <a:spcBef>
                <a:spcPct val="0"/>
              </a:spcBef>
              <a:spcAft>
                <a:spcPct val="0"/>
              </a:spcAft>
              <a:buFont typeface="+mj-lt"/>
              <a:buAutoNum type="arabicPeriod"/>
              <a:tabLst>
                <a:tab pos="495300" algn="l"/>
              </a:tabLst>
            </a:pP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сословно-представительной монархией</a:t>
            </a:r>
            <a:endParaRPr kumimoji="0" lang="ru-RU" sz="1600" b="0" i="0" u="none" strike="noStrike" cap="none" normalizeH="0" baseline="0" dirty="0" smtClean="0">
              <a:ln>
                <a:noFill/>
              </a:ln>
              <a:solidFill>
                <a:schemeClr val="tx1"/>
              </a:solidFill>
              <a:effectLst/>
              <a:latin typeface="Arial" pitchFamily="34" charset="0"/>
            </a:endParaRPr>
          </a:p>
          <a:p>
            <a:pPr marL="1257300" lvl="2" indent="-342900" eaLnBrk="0" fontAlgn="base" hangingPunct="0">
              <a:spcBef>
                <a:spcPct val="0"/>
              </a:spcBef>
              <a:spcAft>
                <a:spcPct val="0"/>
              </a:spcAft>
              <a:buFont typeface="+mj-lt"/>
              <a:buAutoNum type="arabicPeriod"/>
              <a:tabLst>
                <a:tab pos="495300" algn="l"/>
              </a:tabLst>
            </a:pP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абсолютной монархией</a:t>
            </a:r>
            <a:endParaRPr kumimoji="0" lang="ru-RU" sz="1600" b="0" i="0" u="none" strike="noStrike" cap="none" normalizeH="0" baseline="0" dirty="0" smtClean="0">
              <a:ln>
                <a:noFill/>
              </a:ln>
              <a:solidFill>
                <a:schemeClr val="tx1"/>
              </a:solidFill>
              <a:effectLst/>
              <a:latin typeface="Arial" pitchFamily="34" charset="0"/>
            </a:endParaRPr>
          </a:p>
          <a:p>
            <a:pPr marL="1257300" lvl="2" indent="-342900" eaLnBrk="0" fontAlgn="base" hangingPunct="0">
              <a:spcBef>
                <a:spcPct val="0"/>
              </a:spcBef>
              <a:spcAft>
                <a:spcPct val="0"/>
              </a:spcAft>
              <a:buFont typeface="+mj-lt"/>
              <a:buAutoNum type="arabicPeriod"/>
              <a:tabLst>
                <a:tab pos="495300" algn="l"/>
              </a:tabLst>
            </a:pP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просвещенным абсолютизмом</a:t>
            </a:r>
            <a:endParaRPr kumimoji="0" lang="ru-RU" sz="1600" b="0" i="0" u="none" strike="noStrike" cap="none" normalizeH="0" baseline="0" dirty="0" smtClean="0">
              <a:ln>
                <a:noFill/>
              </a:ln>
              <a:solidFill>
                <a:schemeClr val="tx1"/>
              </a:solidFill>
              <a:effectLst/>
              <a:latin typeface="Arial" pitchFamily="34" charset="0"/>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357158" y="785794"/>
          <a:ext cx="2039450" cy="4752460"/>
        </p:xfrm>
        <a:graphic>
          <a:graphicData uri="http://schemas.openxmlformats.org/drawingml/2006/table">
            <a:tbl>
              <a:tblPr/>
              <a:tblGrid>
                <a:gridCol w="1225010"/>
                <a:gridCol w="814440"/>
              </a:tblGrid>
              <a:tr h="439649">
                <a:tc>
                  <a:txBody>
                    <a:bodyPr/>
                    <a:lstStyle/>
                    <a:p>
                      <a:pPr algn="ctr" fontAlgn="ctr">
                        <a:lnSpc>
                          <a:spcPct val="150000"/>
                        </a:lnSpc>
                        <a:spcAft>
                          <a:spcPts val="0"/>
                        </a:spcAft>
                      </a:pPr>
                      <a:r>
                        <a:rPr lang="ru-RU" sz="1200" b="1" dirty="0">
                          <a:solidFill>
                            <a:srgbClr val="FF0000"/>
                          </a:solidFill>
                          <a:latin typeface="Bookman Old Style"/>
                          <a:ea typeface="Times New Roman"/>
                          <a:cs typeface="Bookman Old Style"/>
                        </a:rPr>
                        <a:t>№</a:t>
                      </a:r>
                      <a:endParaRPr lang="ru-RU" sz="1200" dirty="0">
                        <a:solidFill>
                          <a:srgbClr val="FF0000"/>
                        </a:solidFill>
                        <a:latin typeface="Bookman Old Style"/>
                        <a:ea typeface="Times New Roman"/>
                        <a:cs typeface="Times New Roman"/>
                      </a:endParaRPr>
                    </a:p>
                  </a:txBody>
                  <a:tcPr marL="20340" marR="20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lnSpc>
                          <a:spcPct val="150000"/>
                        </a:lnSpc>
                        <a:spcAft>
                          <a:spcPts val="0"/>
                        </a:spcAft>
                      </a:pPr>
                      <a:r>
                        <a:rPr lang="ru-RU" sz="1200" b="1" dirty="0">
                          <a:solidFill>
                            <a:srgbClr val="FF0000"/>
                          </a:solidFill>
                          <a:latin typeface="Bookman Old Style"/>
                          <a:ea typeface="Times New Roman"/>
                          <a:cs typeface="Bookman Old Style"/>
                        </a:rPr>
                        <a:t>Номера заданий</a:t>
                      </a:r>
                      <a:endParaRPr lang="ru-RU" sz="1200" dirty="0">
                        <a:solidFill>
                          <a:srgbClr val="FF0000"/>
                        </a:solidFill>
                        <a:latin typeface="Bookman Old Style"/>
                        <a:ea typeface="Times New Roman"/>
                        <a:cs typeface="Times New Roman"/>
                      </a:endParaRPr>
                    </a:p>
                  </a:txBody>
                  <a:tcPr marL="20340" marR="20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1189">
                <a:tc>
                  <a:txBody>
                    <a:bodyPr/>
                    <a:lstStyle/>
                    <a:p>
                      <a:pPr algn="ctr" fontAlgn="ctr">
                        <a:lnSpc>
                          <a:spcPct val="150000"/>
                        </a:lnSpc>
                        <a:spcAft>
                          <a:spcPts val="0"/>
                        </a:spcAft>
                      </a:pPr>
                      <a:r>
                        <a:rPr lang="ru-RU" sz="1200" b="1" dirty="0">
                          <a:solidFill>
                            <a:srgbClr val="FF0000"/>
                          </a:solidFill>
                          <a:latin typeface="Bookman Old Style"/>
                          <a:ea typeface="Times New Roman"/>
                          <a:cs typeface="Bookman Old Style"/>
                        </a:rPr>
                        <a:t>теста</a:t>
                      </a:r>
                      <a:endParaRPr lang="ru-RU" sz="1200" dirty="0">
                        <a:solidFill>
                          <a:srgbClr val="FF0000"/>
                        </a:solidFill>
                        <a:latin typeface="Bookman Old Style"/>
                        <a:ea typeface="Times New Roman"/>
                        <a:cs typeface="Times New Roman"/>
                      </a:endParaRPr>
                    </a:p>
                  </a:txBody>
                  <a:tcPr marL="20340" marR="20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lnSpc>
                          <a:spcPct val="150000"/>
                        </a:lnSpc>
                        <a:spcAft>
                          <a:spcPts val="0"/>
                        </a:spcAft>
                      </a:pPr>
                      <a:r>
                        <a:rPr lang="ru-RU" sz="1200" b="1" dirty="0">
                          <a:latin typeface="Bookman Old Style"/>
                          <a:ea typeface="Times New Roman"/>
                          <a:cs typeface="Bookman Old Style"/>
                        </a:rPr>
                        <a:t>А8</a:t>
                      </a:r>
                      <a:endParaRPr lang="ru-RU" sz="1200" dirty="0">
                        <a:latin typeface="Bookman Old Style"/>
                        <a:ea typeface="Times New Roman"/>
                        <a:cs typeface="Times New Roman"/>
                      </a:endParaRPr>
                    </a:p>
                  </a:txBody>
                  <a:tcPr marL="20340" marR="20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1189">
                <a:tc>
                  <a:txBody>
                    <a:bodyPr/>
                    <a:lstStyle/>
                    <a:p>
                      <a:pPr algn="ctr" fontAlgn="ctr">
                        <a:lnSpc>
                          <a:spcPct val="150000"/>
                        </a:lnSpc>
                        <a:spcAft>
                          <a:spcPts val="0"/>
                        </a:spcAft>
                      </a:pPr>
                      <a:r>
                        <a:rPr lang="ru-RU" sz="1200" b="1" dirty="0">
                          <a:solidFill>
                            <a:srgbClr val="FF0000"/>
                          </a:solidFill>
                          <a:latin typeface="Bookman Old Style"/>
                          <a:ea typeface="Times New Roman"/>
                          <a:cs typeface="Bookman Old Style"/>
                        </a:rPr>
                        <a:t>1</a:t>
                      </a:r>
                      <a:endParaRPr lang="ru-RU" sz="1200" dirty="0">
                        <a:solidFill>
                          <a:srgbClr val="FF0000"/>
                        </a:solidFill>
                        <a:latin typeface="Bookman Old Style"/>
                        <a:ea typeface="Times New Roman"/>
                        <a:cs typeface="Times New Roman"/>
                      </a:endParaRPr>
                    </a:p>
                  </a:txBody>
                  <a:tcPr marL="20340" marR="20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50000"/>
                        </a:lnSpc>
                        <a:spcAft>
                          <a:spcPts val="0"/>
                        </a:spcAft>
                      </a:pPr>
                      <a:r>
                        <a:rPr lang="ru-RU" sz="1200" b="1">
                          <a:latin typeface="Bookman Old Style"/>
                          <a:ea typeface="Times New Roman"/>
                          <a:cs typeface="Bookman Old Style"/>
                        </a:rPr>
                        <a:t>1</a:t>
                      </a:r>
                      <a:endParaRPr lang="ru-RU" sz="1200">
                        <a:latin typeface="Bookman Old Style"/>
                        <a:ea typeface="Times New Roman"/>
                        <a:cs typeface="Times New Roman"/>
                      </a:endParaRPr>
                    </a:p>
                  </a:txBody>
                  <a:tcPr marL="20340" marR="20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1189">
                <a:tc>
                  <a:txBody>
                    <a:bodyPr/>
                    <a:lstStyle/>
                    <a:p>
                      <a:pPr marL="281305" fontAlgn="ctr">
                        <a:lnSpc>
                          <a:spcPct val="150000"/>
                        </a:lnSpc>
                        <a:spcAft>
                          <a:spcPts val="0"/>
                        </a:spcAft>
                      </a:pPr>
                      <a:r>
                        <a:rPr lang="ru-RU" sz="1200" b="1" spc="250" dirty="0" smtClean="0">
                          <a:solidFill>
                            <a:srgbClr val="FF0000"/>
                          </a:solidFill>
                          <a:latin typeface="Bookman Old Style"/>
                          <a:ea typeface="Times New Roman"/>
                          <a:cs typeface="Bookman Old Style"/>
                        </a:rPr>
                        <a:t>   2</a:t>
                      </a:r>
                      <a:endParaRPr lang="ru-RU" sz="1200" dirty="0">
                        <a:solidFill>
                          <a:srgbClr val="FF0000"/>
                        </a:solidFill>
                        <a:latin typeface="Bookman Old Style"/>
                        <a:ea typeface="Times New Roman"/>
                        <a:cs typeface="Times New Roman"/>
                      </a:endParaRPr>
                    </a:p>
                  </a:txBody>
                  <a:tcPr marL="20340" marR="20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50000"/>
                        </a:lnSpc>
                        <a:spcAft>
                          <a:spcPts val="0"/>
                        </a:spcAft>
                      </a:pPr>
                      <a:r>
                        <a:rPr lang="ru-RU" sz="1200" b="1">
                          <a:latin typeface="Bookman Old Style"/>
                          <a:ea typeface="Times New Roman"/>
                          <a:cs typeface="Bookman Old Style"/>
                        </a:rPr>
                        <a:t>1</a:t>
                      </a:r>
                      <a:endParaRPr lang="ru-RU" sz="1200">
                        <a:latin typeface="Bookman Old Style"/>
                        <a:ea typeface="Times New Roman"/>
                        <a:cs typeface="Times New Roman"/>
                      </a:endParaRPr>
                    </a:p>
                  </a:txBody>
                  <a:tcPr marL="20340" marR="20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8499">
                <a:tc>
                  <a:txBody>
                    <a:bodyPr/>
                    <a:lstStyle/>
                    <a:p>
                      <a:pPr algn="ctr" fontAlgn="ctr">
                        <a:lnSpc>
                          <a:spcPct val="150000"/>
                        </a:lnSpc>
                        <a:spcAft>
                          <a:spcPts val="0"/>
                        </a:spcAft>
                      </a:pPr>
                      <a:r>
                        <a:rPr lang="ru-RU" sz="1200" b="1" dirty="0">
                          <a:solidFill>
                            <a:srgbClr val="FF0000"/>
                          </a:solidFill>
                          <a:latin typeface="Bookman Old Style"/>
                          <a:ea typeface="Times New Roman"/>
                          <a:cs typeface="Bookman Old Style"/>
                        </a:rPr>
                        <a:t>3</a:t>
                      </a:r>
                      <a:endParaRPr lang="ru-RU" sz="1200" dirty="0">
                        <a:solidFill>
                          <a:srgbClr val="FF0000"/>
                        </a:solidFill>
                        <a:latin typeface="Bookman Old Style"/>
                        <a:ea typeface="Times New Roman"/>
                        <a:cs typeface="Times New Roman"/>
                      </a:endParaRPr>
                    </a:p>
                  </a:txBody>
                  <a:tcPr marL="20340" marR="20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50000"/>
                        </a:lnSpc>
                        <a:spcAft>
                          <a:spcPts val="0"/>
                        </a:spcAft>
                      </a:pPr>
                      <a:r>
                        <a:rPr lang="ru-RU" sz="1200" b="1">
                          <a:latin typeface="Bookman Old Style"/>
                          <a:ea typeface="Times New Roman"/>
                          <a:cs typeface="Bookman Old Style"/>
                        </a:rPr>
                        <a:t>3</a:t>
                      </a:r>
                      <a:endParaRPr lang="ru-RU" sz="1200">
                        <a:latin typeface="Bookman Old Style"/>
                        <a:ea typeface="Times New Roman"/>
                        <a:cs typeface="Times New Roman"/>
                      </a:endParaRPr>
                    </a:p>
                  </a:txBody>
                  <a:tcPr marL="20340" marR="20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1189">
                <a:tc>
                  <a:txBody>
                    <a:bodyPr/>
                    <a:lstStyle/>
                    <a:p>
                      <a:pPr algn="ctr" fontAlgn="ctr">
                        <a:lnSpc>
                          <a:spcPct val="150000"/>
                        </a:lnSpc>
                        <a:spcAft>
                          <a:spcPts val="0"/>
                        </a:spcAft>
                      </a:pPr>
                      <a:r>
                        <a:rPr lang="ru-RU" sz="1200" b="1" dirty="0">
                          <a:solidFill>
                            <a:srgbClr val="FF0000"/>
                          </a:solidFill>
                          <a:latin typeface="Bookman Old Style"/>
                          <a:ea typeface="Times New Roman"/>
                          <a:cs typeface="Bookman Old Style"/>
                        </a:rPr>
                        <a:t>4</a:t>
                      </a:r>
                      <a:endParaRPr lang="ru-RU" sz="1200" dirty="0">
                        <a:solidFill>
                          <a:srgbClr val="FF0000"/>
                        </a:solidFill>
                        <a:latin typeface="Bookman Old Style"/>
                        <a:ea typeface="Times New Roman"/>
                        <a:cs typeface="Times New Roman"/>
                      </a:endParaRPr>
                    </a:p>
                  </a:txBody>
                  <a:tcPr marL="20340" marR="20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50000"/>
                        </a:lnSpc>
                        <a:spcAft>
                          <a:spcPts val="0"/>
                        </a:spcAft>
                      </a:pPr>
                      <a:r>
                        <a:rPr lang="ru-RU" sz="1200" b="1">
                          <a:latin typeface="Bookman Old Style"/>
                          <a:ea typeface="Times New Roman"/>
                          <a:cs typeface="Bookman Old Style"/>
                        </a:rPr>
                        <a:t>2</a:t>
                      </a:r>
                      <a:endParaRPr lang="ru-RU" sz="1200">
                        <a:latin typeface="Bookman Old Style"/>
                        <a:ea typeface="Times New Roman"/>
                        <a:cs typeface="Times New Roman"/>
                      </a:endParaRPr>
                    </a:p>
                  </a:txBody>
                  <a:tcPr marL="20340" marR="20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1189">
                <a:tc>
                  <a:txBody>
                    <a:bodyPr/>
                    <a:lstStyle/>
                    <a:p>
                      <a:pPr algn="ctr" fontAlgn="ctr">
                        <a:lnSpc>
                          <a:spcPct val="150000"/>
                        </a:lnSpc>
                        <a:spcAft>
                          <a:spcPts val="0"/>
                        </a:spcAft>
                      </a:pPr>
                      <a:r>
                        <a:rPr lang="ru-RU" sz="1200" b="1" dirty="0">
                          <a:solidFill>
                            <a:srgbClr val="FF0000"/>
                          </a:solidFill>
                          <a:latin typeface="Bookman Old Style"/>
                          <a:ea typeface="Times New Roman"/>
                          <a:cs typeface="Bookman Old Style"/>
                        </a:rPr>
                        <a:t>5</a:t>
                      </a:r>
                      <a:endParaRPr lang="ru-RU" sz="1200" dirty="0">
                        <a:solidFill>
                          <a:srgbClr val="FF0000"/>
                        </a:solidFill>
                        <a:latin typeface="Bookman Old Style"/>
                        <a:ea typeface="Times New Roman"/>
                        <a:cs typeface="Times New Roman"/>
                      </a:endParaRPr>
                    </a:p>
                  </a:txBody>
                  <a:tcPr marL="20340" marR="20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50000"/>
                        </a:lnSpc>
                        <a:spcAft>
                          <a:spcPts val="0"/>
                        </a:spcAft>
                      </a:pPr>
                      <a:r>
                        <a:rPr lang="ru-RU" sz="1200" b="1">
                          <a:latin typeface="Bookman Old Style"/>
                          <a:ea typeface="Times New Roman"/>
                          <a:cs typeface="Bookman Old Style"/>
                        </a:rPr>
                        <a:t>3</a:t>
                      </a:r>
                      <a:endParaRPr lang="ru-RU" sz="1200">
                        <a:latin typeface="Bookman Old Style"/>
                        <a:ea typeface="Times New Roman"/>
                        <a:cs typeface="Times New Roman"/>
                      </a:endParaRPr>
                    </a:p>
                  </a:txBody>
                  <a:tcPr marL="20340" marR="20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1189">
                <a:tc>
                  <a:txBody>
                    <a:bodyPr/>
                    <a:lstStyle/>
                    <a:p>
                      <a:pPr algn="ctr" fontAlgn="ctr">
                        <a:lnSpc>
                          <a:spcPct val="150000"/>
                        </a:lnSpc>
                        <a:spcAft>
                          <a:spcPts val="0"/>
                        </a:spcAft>
                      </a:pPr>
                      <a:r>
                        <a:rPr lang="ru-RU" sz="1200" b="1" dirty="0">
                          <a:solidFill>
                            <a:srgbClr val="FF0000"/>
                          </a:solidFill>
                          <a:latin typeface="Bookman Old Style"/>
                          <a:ea typeface="Times New Roman"/>
                          <a:cs typeface="Bookman Old Style"/>
                        </a:rPr>
                        <a:t>6</a:t>
                      </a:r>
                      <a:endParaRPr lang="ru-RU" sz="1200" dirty="0">
                        <a:solidFill>
                          <a:srgbClr val="FF0000"/>
                        </a:solidFill>
                        <a:latin typeface="Bookman Old Style"/>
                        <a:ea typeface="Times New Roman"/>
                        <a:cs typeface="Times New Roman"/>
                      </a:endParaRPr>
                    </a:p>
                  </a:txBody>
                  <a:tcPr marL="20340" marR="20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50000"/>
                        </a:lnSpc>
                        <a:spcAft>
                          <a:spcPts val="0"/>
                        </a:spcAft>
                      </a:pPr>
                      <a:r>
                        <a:rPr lang="ru-RU" sz="1200" b="1">
                          <a:latin typeface="Bookman Old Style"/>
                          <a:ea typeface="Times New Roman"/>
                          <a:cs typeface="Bookman Old Style"/>
                        </a:rPr>
                        <a:t>3</a:t>
                      </a:r>
                      <a:endParaRPr lang="ru-RU" sz="1200">
                        <a:latin typeface="Bookman Old Style"/>
                        <a:ea typeface="Times New Roman"/>
                        <a:cs typeface="Times New Roman"/>
                      </a:endParaRPr>
                    </a:p>
                  </a:txBody>
                  <a:tcPr marL="20340" marR="20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8499">
                <a:tc>
                  <a:txBody>
                    <a:bodyPr/>
                    <a:lstStyle/>
                    <a:p>
                      <a:pPr algn="ctr" fontAlgn="ctr">
                        <a:lnSpc>
                          <a:spcPct val="150000"/>
                        </a:lnSpc>
                        <a:spcAft>
                          <a:spcPts val="0"/>
                        </a:spcAft>
                      </a:pPr>
                      <a:r>
                        <a:rPr lang="ru-RU" sz="1200" b="1" dirty="0">
                          <a:solidFill>
                            <a:srgbClr val="FF0000"/>
                          </a:solidFill>
                          <a:latin typeface="Bookman Old Style"/>
                          <a:ea typeface="Times New Roman"/>
                          <a:cs typeface="Bookman Old Style"/>
                        </a:rPr>
                        <a:t>7</a:t>
                      </a:r>
                      <a:endParaRPr lang="ru-RU" sz="1200" dirty="0">
                        <a:solidFill>
                          <a:srgbClr val="FF0000"/>
                        </a:solidFill>
                        <a:latin typeface="Bookman Old Style"/>
                        <a:ea typeface="Times New Roman"/>
                        <a:cs typeface="Times New Roman"/>
                      </a:endParaRPr>
                    </a:p>
                  </a:txBody>
                  <a:tcPr marL="20340" marR="20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50000"/>
                        </a:lnSpc>
                        <a:spcAft>
                          <a:spcPts val="0"/>
                        </a:spcAft>
                      </a:pPr>
                      <a:r>
                        <a:rPr lang="ru-RU" sz="1200" b="1">
                          <a:latin typeface="Arial"/>
                          <a:ea typeface="Times New Roman"/>
                          <a:cs typeface="Arial"/>
                        </a:rPr>
                        <a:t>з</a:t>
                      </a:r>
                      <a:endParaRPr lang="ru-RU" sz="1200">
                        <a:latin typeface="Bookman Old Style"/>
                        <a:ea typeface="Times New Roman"/>
                        <a:cs typeface="Times New Roman"/>
                      </a:endParaRPr>
                    </a:p>
                  </a:txBody>
                  <a:tcPr marL="20340" marR="20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1189">
                <a:tc>
                  <a:txBody>
                    <a:bodyPr/>
                    <a:lstStyle/>
                    <a:p>
                      <a:pPr algn="ctr" fontAlgn="ctr">
                        <a:lnSpc>
                          <a:spcPct val="150000"/>
                        </a:lnSpc>
                        <a:spcAft>
                          <a:spcPts val="0"/>
                        </a:spcAft>
                      </a:pPr>
                      <a:r>
                        <a:rPr lang="ru-RU" sz="1200" b="1" dirty="0">
                          <a:solidFill>
                            <a:srgbClr val="FF0000"/>
                          </a:solidFill>
                          <a:latin typeface="Bookman Old Style"/>
                          <a:ea typeface="Times New Roman"/>
                          <a:cs typeface="Bookman Old Style"/>
                        </a:rPr>
                        <a:t>8</a:t>
                      </a:r>
                      <a:endParaRPr lang="ru-RU" sz="1200" dirty="0">
                        <a:solidFill>
                          <a:srgbClr val="FF0000"/>
                        </a:solidFill>
                        <a:latin typeface="Bookman Old Style"/>
                        <a:ea typeface="Times New Roman"/>
                        <a:cs typeface="Times New Roman"/>
                      </a:endParaRPr>
                    </a:p>
                  </a:txBody>
                  <a:tcPr marL="20340" marR="20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50000"/>
                        </a:lnSpc>
                        <a:spcAft>
                          <a:spcPts val="0"/>
                        </a:spcAft>
                      </a:pPr>
                      <a:r>
                        <a:rPr lang="ru-RU" sz="1200" b="1">
                          <a:latin typeface="Bookman Old Style"/>
                          <a:ea typeface="Times New Roman"/>
                          <a:cs typeface="Bookman Old Style"/>
                        </a:rPr>
                        <a:t>3</a:t>
                      </a:r>
                      <a:endParaRPr lang="ru-RU" sz="1200">
                        <a:latin typeface="Bookman Old Style"/>
                        <a:ea typeface="Times New Roman"/>
                        <a:cs typeface="Times New Roman"/>
                      </a:endParaRPr>
                    </a:p>
                  </a:txBody>
                  <a:tcPr marL="20340" marR="20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8499">
                <a:tc gridSpan="2">
                  <a:txBody>
                    <a:bodyPr/>
                    <a:lstStyle/>
                    <a:p>
                      <a:pPr algn="ctr" fontAlgn="ctr">
                        <a:lnSpc>
                          <a:spcPct val="150000"/>
                        </a:lnSpc>
                        <a:spcAft>
                          <a:spcPts val="0"/>
                        </a:spcAft>
                      </a:pPr>
                      <a:endParaRPr lang="ru-RU" sz="1200" dirty="0">
                        <a:latin typeface="Bookman Old Style"/>
                        <a:ea typeface="Times New Roman"/>
                        <a:cs typeface="Times New Roman"/>
                      </a:endParaRPr>
                    </a:p>
                  </a:txBody>
                  <a:tcPr marL="20340" marR="2034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r>
            </a:tbl>
          </a:graphicData>
        </a:graphic>
      </p:graphicFrame>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1"/>
          <p:cNvSpPr>
            <a:spLocks noChangeArrowheads="1"/>
          </p:cNvSpPr>
          <p:nvPr/>
        </p:nvSpPr>
        <p:spPr bwMode="auto">
          <a:xfrm>
            <a:off x="0" y="500042"/>
            <a:ext cx="9144000" cy="57554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87363" algn="l"/>
              </a:tabLst>
            </a:pPr>
            <a:r>
              <a:rPr kumimoji="0" lang="ru-RU" sz="1600" b="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   </a:t>
            </a:r>
            <a:r>
              <a:rPr kumimoji="0" lang="ru-RU" sz="1600" b="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Что из названного стало следствием реформы 1550 г.?</a:t>
            </a:r>
            <a:endParaRPr kumimoji="0" lang="ru-RU" sz="1600" b="0" u="none" strike="noStrike" cap="none" normalizeH="0" baseline="0" dirty="0" smtClean="0">
              <a:ln>
                <a:noFill/>
              </a:ln>
              <a:solidFill>
                <a:schemeClr val="tx1"/>
              </a:solidFill>
              <a:effectLst/>
              <a:latin typeface="Arial" pitchFamily="34" charset="0"/>
            </a:endParaRPr>
          </a:p>
          <a:p>
            <a:pPr marL="1257300" lvl="2" indent="-342900" eaLnBrk="0" fontAlgn="base" hangingPunct="0">
              <a:spcBef>
                <a:spcPct val="0"/>
              </a:spcBef>
              <a:spcAft>
                <a:spcPct val="0"/>
              </a:spcAft>
              <a:buFont typeface="+mj-lt"/>
              <a:buAutoNum type="arabicPeriod"/>
              <a:tabLst>
                <a:tab pos="487363" algn="l"/>
              </a:tabLst>
            </a:pPr>
            <a:r>
              <a:rPr kumimoji="0" lang="ru-RU" sz="1600" b="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гвардейские полки</a:t>
            </a:r>
            <a:endParaRPr kumimoji="0" lang="ru-RU" sz="1600" b="0" u="none" strike="noStrike" cap="none" normalizeH="0" baseline="0" dirty="0" smtClean="0">
              <a:ln>
                <a:noFill/>
              </a:ln>
              <a:solidFill>
                <a:schemeClr val="tx1"/>
              </a:solidFill>
              <a:effectLst/>
              <a:latin typeface="Arial" pitchFamily="34" charset="0"/>
            </a:endParaRPr>
          </a:p>
          <a:p>
            <a:pPr marL="1257300" lvl="2" indent="-342900" eaLnBrk="0" fontAlgn="base" hangingPunct="0">
              <a:spcBef>
                <a:spcPct val="0"/>
              </a:spcBef>
              <a:spcAft>
                <a:spcPct val="0"/>
              </a:spcAft>
              <a:buFont typeface="+mj-lt"/>
              <a:buAutoNum type="arabicPeriod"/>
              <a:tabLst>
                <a:tab pos="487363" algn="l"/>
              </a:tabLst>
            </a:pPr>
            <a:r>
              <a:rPr kumimoji="0" lang="ru-RU" sz="1600" b="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рекрутский набор в армию</a:t>
            </a:r>
            <a:endParaRPr kumimoji="0" lang="ru-RU" sz="1600" b="0" u="none" strike="noStrike" cap="none" normalizeH="0" baseline="0" dirty="0" smtClean="0">
              <a:ln>
                <a:noFill/>
              </a:ln>
              <a:solidFill>
                <a:schemeClr val="tx1"/>
              </a:solidFill>
              <a:effectLst/>
              <a:latin typeface="Arial" pitchFamily="34" charset="0"/>
            </a:endParaRPr>
          </a:p>
          <a:p>
            <a:pPr marL="1257300" lvl="2" indent="-342900" eaLnBrk="0" fontAlgn="base" hangingPunct="0">
              <a:spcBef>
                <a:spcPct val="0"/>
              </a:spcBef>
              <a:spcAft>
                <a:spcPct val="0"/>
              </a:spcAft>
              <a:buFont typeface="+mj-lt"/>
              <a:buAutoNum type="arabicPeriod"/>
              <a:tabLst>
                <a:tab pos="487363" algn="l"/>
              </a:tabLst>
            </a:pPr>
            <a:r>
              <a:rPr kumimoji="0" lang="ru-RU" sz="1600" b="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полки иноземного строя</a:t>
            </a:r>
            <a:endParaRPr kumimoji="0" lang="ru-RU" sz="1600" b="0" u="none" strike="noStrike" cap="none" normalizeH="0" baseline="0" dirty="0" smtClean="0">
              <a:ln>
                <a:noFill/>
              </a:ln>
              <a:solidFill>
                <a:schemeClr val="tx1"/>
              </a:solidFill>
              <a:effectLst/>
              <a:latin typeface="Arial" pitchFamily="34" charset="0"/>
            </a:endParaRPr>
          </a:p>
          <a:p>
            <a:pPr marL="1257300" lvl="2" indent="-342900" eaLnBrk="0" fontAlgn="base" hangingPunct="0">
              <a:spcBef>
                <a:spcPct val="0"/>
              </a:spcBef>
              <a:spcAft>
                <a:spcPct val="0"/>
              </a:spcAft>
              <a:buFont typeface="+mj-lt"/>
              <a:buAutoNum type="arabicPeriod"/>
              <a:tabLst>
                <a:tab pos="487363" algn="l"/>
              </a:tabLst>
            </a:pPr>
            <a:r>
              <a:rPr kumimoji="0" lang="ru-RU" sz="1600" b="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стрелецкие полки</a:t>
            </a:r>
          </a:p>
          <a:p>
            <a:pPr marL="1257300" lvl="2" indent="-342900" eaLnBrk="0" fontAlgn="base" hangingPunct="0">
              <a:spcBef>
                <a:spcPct val="0"/>
              </a:spcBef>
              <a:spcAft>
                <a:spcPct val="0"/>
              </a:spcAft>
              <a:tabLst>
                <a:tab pos="487363" algn="l"/>
              </a:tabLst>
            </a:pPr>
            <a:endParaRPr kumimoji="0" lang="ru-RU" sz="1600" b="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87363" algn="l"/>
              </a:tabLst>
            </a:pPr>
            <a:r>
              <a:rPr kumimoji="0" lang="ru-RU" sz="1600" b="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2   </a:t>
            </a:r>
            <a:r>
              <a:rPr kumimoji="0" lang="ru-RU" sz="1600" b="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Что из названного послужило причиной отмены опричнины?</a:t>
            </a:r>
            <a:endParaRPr kumimoji="0" lang="ru-RU" sz="1600" b="0" u="none" strike="noStrike" cap="none" normalizeH="0" baseline="0" dirty="0" smtClean="0">
              <a:ln>
                <a:noFill/>
              </a:ln>
              <a:solidFill>
                <a:schemeClr val="tx1"/>
              </a:solidFill>
              <a:effectLst/>
              <a:latin typeface="Arial" pitchFamily="34" charset="0"/>
            </a:endParaRPr>
          </a:p>
          <a:p>
            <a:pPr marL="1257300" lvl="2" indent="-342900" eaLnBrk="0" fontAlgn="base" hangingPunct="0">
              <a:spcBef>
                <a:spcPct val="0"/>
              </a:spcBef>
              <a:spcAft>
                <a:spcPct val="0"/>
              </a:spcAft>
              <a:buFont typeface="+mj-lt"/>
              <a:buAutoNum type="arabicPeriod"/>
              <a:tabLst>
                <a:tab pos="487363" algn="l"/>
              </a:tabLst>
            </a:pPr>
            <a:r>
              <a:rPr kumimoji="0" lang="ru-RU" sz="1600" b="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разорение страны</a:t>
            </a:r>
            <a:endParaRPr kumimoji="0" lang="ru-RU" sz="1600" b="0" u="none" strike="noStrike" cap="none" normalizeH="0" baseline="0" dirty="0" smtClean="0">
              <a:ln>
                <a:noFill/>
              </a:ln>
              <a:solidFill>
                <a:schemeClr val="tx1"/>
              </a:solidFill>
              <a:effectLst/>
              <a:latin typeface="Arial" pitchFamily="34" charset="0"/>
            </a:endParaRPr>
          </a:p>
          <a:p>
            <a:pPr marL="1257300" lvl="2" indent="-342900" eaLnBrk="0" fontAlgn="base" hangingPunct="0">
              <a:spcBef>
                <a:spcPct val="0"/>
              </a:spcBef>
              <a:spcAft>
                <a:spcPct val="0"/>
              </a:spcAft>
              <a:buFont typeface="+mj-lt"/>
              <a:buAutoNum type="arabicPeriod"/>
              <a:tabLst>
                <a:tab pos="487363" algn="l"/>
              </a:tabLst>
            </a:pPr>
            <a:r>
              <a:rPr kumimoji="0" lang="ru-RU" sz="1600" b="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увеличение территории страны за счет присоединения Сибири</a:t>
            </a:r>
            <a:endParaRPr kumimoji="0" lang="ru-RU" sz="1600" b="0" u="none" strike="noStrike" cap="none" normalizeH="0" baseline="0" dirty="0" smtClean="0">
              <a:ln>
                <a:noFill/>
              </a:ln>
              <a:solidFill>
                <a:schemeClr val="tx1"/>
              </a:solidFill>
              <a:effectLst/>
              <a:latin typeface="Arial" pitchFamily="34" charset="0"/>
            </a:endParaRPr>
          </a:p>
          <a:p>
            <a:pPr marL="1257300" lvl="2" indent="-342900" eaLnBrk="0" fontAlgn="base" hangingPunct="0">
              <a:spcBef>
                <a:spcPct val="0"/>
              </a:spcBef>
              <a:spcAft>
                <a:spcPct val="0"/>
              </a:spcAft>
              <a:buFont typeface="+mj-lt"/>
              <a:buAutoNum type="arabicPeriod"/>
              <a:tabLst>
                <a:tab pos="487363" algn="l"/>
              </a:tabLst>
            </a:pPr>
            <a:r>
              <a:rPr kumimoji="0" lang="ru-RU" sz="1600" b="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недовольство царя жестокостью опричников</a:t>
            </a:r>
            <a:endParaRPr kumimoji="0" lang="ru-RU" sz="1600" b="0" u="none" strike="noStrike" cap="none" normalizeH="0" baseline="0" dirty="0" smtClean="0">
              <a:ln>
                <a:noFill/>
              </a:ln>
              <a:solidFill>
                <a:schemeClr val="tx1"/>
              </a:solidFill>
              <a:effectLst/>
              <a:latin typeface="Arial" pitchFamily="34" charset="0"/>
            </a:endParaRPr>
          </a:p>
          <a:p>
            <a:pPr marL="1257300" lvl="2" indent="-342900" eaLnBrk="0" fontAlgn="base" hangingPunct="0">
              <a:spcBef>
                <a:spcPct val="0"/>
              </a:spcBef>
              <a:spcAft>
                <a:spcPct val="0"/>
              </a:spcAft>
              <a:buFont typeface="+mj-lt"/>
              <a:buAutoNum type="arabicPeriod"/>
              <a:tabLst>
                <a:tab pos="487363" algn="l"/>
              </a:tabLst>
            </a:pPr>
            <a:r>
              <a:rPr kumimoji="0" lang="ru-RU" sz="1600" b="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прихоть царя</a:t>
            </a:r>
          </a:p>
          <a:p>
            <a:pPr marL="1257300" lvl="2" indent="-342900" eaLnBrk="0" fontAlgn="base" hangingPunct="0">
              <a:spcBef>
                <a:spcPct val="0"/>
              </a:spcBef>
              <a:spcAft>
                <a:spcPct val="0"/>
              </a:spcAft>
              <a:tabLst>
                <a:tab pos="487363" algn="l"/>
              </a:tabLst>
            </a:pPr>
            <a:endParaRPr kumimoji="0" lang="ru-RU" sz="1600" b="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87363" algn="l"/>
              </a:tabLst>
            </a:pPr>
            <a:r>
              <a:rPr kumimoji="0" lang="ru-RU" sz="1600" b="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3.   </a:t>
            </a:r>
            <a:r>
              <a:rPr kumimoji="0" lang="ru-RU" sz="1600" b="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Отметьте последствие правления Екатерины П.</a:t>
            </a:r>
            <a:endParaRPr kumimoji="0" lang="ru-RU" sz="1600" b="0" u="none" strike="noStrike" cap="none" normalizeH="0" baseline="0" dirty="0" smtClean="0">
              <a:ln>
                <a:noFill/>
              </a:ln>
              <a:solidFill>
                <a:schemeClr val="tx1"/>
              </a:solidFill>
              <a:effectLst/>
              <a:latin typeface="Arial" pitchFamily="34" charset="0"/>
            </a:endParaRPr>
          </a:p>
          <a:p>
            <a:pPr marL="1257300" lvl="2" indent="-342900" eaLnBrk="0" fontAlgn="base" hangingPunct="0">
              <a:spcBef>
                <a:spcPct val="0"/>
              </a:spcBef>
              <a:spcAft>
                <a:spcPct val="0"/>
              </a:spcAft>
              <a:buFont typeface="+mj-lt"/>
              <a:buAutoNum type="arabicPeriod"/>
              <a:tabLst>
                <a:tab pos="487363" algn="l"/>
              </a:tabLst>
            </a:pPr>
            <a:r>
              <a:rPr kumimoji="0" lang="ru-RU" sz="1600" b="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расширение территорий России за счет присоединения Новороссии и части Польши</a:t>
            </a:r>
            <a:endParaRPr kumimoji="0" lang="ru-RU" sz="1600" b="0" u="none" strike="noStrike" cap="none" normalizeH="0" baseline="0" dirty="0" smtClean="0">
              <a:ln>
                <a:noFill/>
              </a:ln>
              <a:solidFill>
                <a:schemeClr val="tx1"/>
              </a:solidFill>
              <a:effectLst/>
              <a:latin typeface="Arial" pitchFamily="34" charset="0"/>
            </a:endParaRPr>
          </a:p>
          <a:p>
            <a:pPr marL="1257300" lvl="2" indent="-342900" eaLnBrk="0" fontAlgn="base" hangingPunct="0">
              <a:spcBef>
                <a:spcPct val="0"/>
              </a:spcBef>
              <a:spcAft>
                <a:spcPct val="0"/>
              </a:spcAft>
              <a:buFont typeface="+mj-lt"/>
              <a:buAutoNum type="arabicPeriod"/>
              <a:tabLst>
                <a:tab pos="487363" algn="l"/>
              </a:tabLst>
            </a:pPr>
            <a:r>
              <a:rPr kumimoji="0" lang="ru-RU" sz="1600" b="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расширение территорий России в Прибалтике</a:t>
            </a:r>
            <a:endParaRPr kumimoji="0" lang="ru-RU" sz="1600" b="0" u="none" strike="noStrike" cap="none" normalizeH="0" baseline="0" dirty="0" smtClean="0">
              <a:ln>
                <a:noFill/>
              </a:ln>
              <a:solidFill>
                <a:schemeClr val="tx1"/>
              </a:solidFill>
              <a:effectLst/>
              <a:latin typeface="Arial" pitchFamily="34" charset="0"/>
            </a:endParaRPr>
          </a:p>
          <a:p>
            <a:pPr marL="1257300" lvl="2" indent="-342900" eaLnBrk="0" fontAlgn="base" hangingPunct="0">
              <a:spcBef>
                <a:spcPct val="0"/>
              </a:spcBef>
              <a:spcAft>
                <a:spcPct val="0"/>
              </a:spcAft>
              <a:buFont typeface="+mj-lt"/>
              <a:buAutoNum type="arabicPeriod"/>
              <a:tabLst>
                <a:tab pos="487363" algn="l"/>
              </a:tabLst>
            </a:pPr>
            <a:r>
              <a:rPr kumimoji="0" lang="ru-RU" sz="1600" b="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ограничения крепостного права</a:t>
            </a:r>
            <a:endParaRPr kumimoji="0" lang="ru-RU" sz="1600" b="0" u="none" strike="noStrike" cap="none" normalizeH="0" baseline="0" dirty="0" smtClean="0">
              <a:ln>
                <a:noFill/>
              </a:ln>
              <a:solidFill>
                <a:schemeClr val="tx1"/>
              </a:solidFill>
              <a:effectLst/>
              <a:latin typeface="Arial" pitchFamily="34" charset="0"/>
            </a:endParaRPr>
          </a:p>
          <a:p>
            <a:pPr marL="1257300" lvl="2" indent="-342900" eaLnBrk="0" fontAlgn="base" hangingPunct="0">
              <a:spcBef>
                <a:spcPct val="0"/>
              </a:spcBef>
              <a:spcAft>
                <a:spcPct val="0"/>
              </a:spcAft>
              <a:buFont typeface="+mj-lt"/>
              <a:buAutoNum type="arabicPeriod"/>
              <a:tabLst>
                <a:tab pos="487363" algn="l"/>
              </a:tabLst>
            </a:pPr>
            <a:r>
              <a:rPr kumimoji="0" lang="ru-RU" sz="1600" b="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создание земского самоуправления в уездах</a:t>
            </a:r>
          </a:p>
          <a:p>
            <a:pPr marL="1257300" lvl="2" indent="-342900" eaLnBrk="0" fontAlgn="base" hangingPunct="0">
              <a:spcBef>
                <a:spcPct val="0"/>
              </a:spcBef>
              <a:spcAft>
                <a:spcPct val="0"/>
              </a:spcAft>
              <a:tabLst>
                <a:tab pos="487363" algn="l"/>
              </a:tabLst>
            </a:pPr>
            <a:endParaRPr kumimoji="0" lang="ru-RU" sz="1600" b="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87363" algn="l"/>
              </a:tabLst>
            </a:pPr>
            <a:r>
              <a:rPr kumimoji="0" lang="ru-RU" sz="1600" b="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4-   </a:t>
            </a:r>
            <a:r>
              <a:rPr kumimoji="0" lang="ru-RU" sz="1600" b="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Отметьте последствие Великого посольства,</a:t>
            </a:r>
            <a:endParaRPr kumimoji="0" lang="ru-RU" sz="1600" b="0" u="none" strike="noStrike" cap="none" normalizeH="0" baseline="0" dirty="0" smtClean="0">
              <a:ln>
                <a:noFill/>
              </a:ln>
              <a:solidFill>
                <a:schemeClr val="tx1"/>
              </a:solidFill>
              <a:effectLst/>
              <a:latin typeface="Arial" pitchFamily="34" charset="0"/>
            </a:endParaRPr>
          </a:p>
          <a:p>
            <a:pPr marL="1257300" lvl="2" indent="-342900" eaLnBrk="0" fontAlgn="base" hangingPunct="0">
              <a:spcBef>
                <a:spcPct val="0"/>
              </a:spcBef>
              <a:spcAft>
                <a:spcPct val="0"/>
              </a:spcAft>
              <a:buFont typeface="+mj-lt"/>
              <a:buAutoNum type="arabicPeriod"/>
              <a:tabLst>
                <a:tab pos="487363" algn="l"/>
              </a:tabLst>
            </a:pPr>
            <a:r>
              <a:rPr kumimoji="0" lang="ru-RU" sz="1600" b="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Россия приобрела союзников в борьбе с Турцией</a:t>
            </a:r>
            <a:endParaRPr kumimoji="0" lang="ru-RU" sz="1600" b="0" u="none" strike="noStrike" cap="none" normalizeH="0" baseline="0" dirty="0" smtClean="0">
              <a:ln>
                <a:noFill/>
              </a:ln>
              <a:solidFill>
                <a:schemeClr val="tx1"/>
              </a:solidFill>
              <a:effectLst/>
              <a:latin typeface="Arial" pitchFamily="34" charset="0"/>
            </a:endParaRPr>
          </a:p>
          <a:p>
            <a:pPr marL="1257300" lvl="2" indent="-342900" eaLnBrk="0" fontAlgn="base" hangingPunct="0">
              <a:spcBef>
                <a:spcPct val="0"/>
              </a:spcBef>
              <a:spcAft>
                <a:spcPct val="0"/>
              </a:spcAft>
              <a:buFont typeface="+mj-lt"/>
              <a:buAutoNum type="arabicPeriod"/>
              <a:tabLst>
                <a:tab pos="487363" algn="l"/>
              </a:tabLst>
            </a:pPr>
            <a:r>
              <a:rPr kumimoji="0" lang="ru-RU" sz="1600" b="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царь договорился о разделе Польши</a:t>
            </a:r>
            <a:endParaRPr kumimoji="0" lang="ru-RU" sz="1600" b="0" u="none" strike="noStrike" cap="none" normalizeH="0" baseline="0" dirty="0" smtClean="0">
              <a:ln>
                <a:noFill/>
              </a:ln>
              <a:solidFill>
                <a:schemeClr val="tx1"/>
              </a:solidFill>
              <a:effectLst/>
              <a:latin typeface="Arial" pitchFamily="34" charset="0"/>
            </a:endParaRPr>
          </a:p>
          <a:p>
            <a:pPr marL="1257300" lvl="2" indent="-342900" eaLnBrk="0" fontAlgn="base" hangingPunct="0">
              <a:spcBef>
                <a:spcPct val="0"/>
              </a:spcBef>
              <a:spcAft>
                <a:spcPct val="0"/>
              </a:spcAft>
              <a:buFont typeface="+mj-lt"/>
              <a:buAutoNum type="arabicPeriod"/>
              <a:tabLst>
                <a:tab pos="487363" algn="l"/>
              </a:tabLst>
            </a:pPr>
            <a:r>
              <a:rPr kumimoji="0" lang="ru-RU" sz="1600" b="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обострились взаимоотношения России с Саксонией</a:t>
            </a:r>
            <a:endParaRPr kumimoji="0" lang="ru-RU" sz="1600" b="0" u="none" strike="noStrike" cap="none" normalizeH="0" baseline="0" dirty="0" smtClean="0">
              <a:ln>
                <a:noFill/>
              </a:ln>
              <a:solidFill>
                <a:schemeClr val="tx1"/>
              </a:solidFill>
              <a:effectLst/>
              <a:latin typeface="Arial" pitchFamily="34" charset="0"/>
            </a:endParaRPr>
          </a:p>
          <a:p>
            <a:pPr marL="1257300" lvl="2" indent="-342900" eaLnBrk="0" fontAlgn="base" hangingPunct="0">
              <a:spcBef>
                <a:spcPct val="0"/>
              </a:spcBef>
              <a:spcAft>
                <a:spcPct val="0"/>
              </a:spcAft>
              <a:buFont typeface="+mj-lt"/>
              <a:buAutoNum type="arabicPeriod"/>
              <a:tabLst>
                <a:tab pos="487363" algn="l"/>
              </a:tabLst>
            </a:pPr>
            <a:r>
              <a:rPr kumimoji="0" lang="ru-RU" sz="1600" b="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Россия приобрела союзников в борьбе со Швецией</a:t>
            </a:r>
            <a:endParaRPr kumimoji="0" lang="ru-RU" sz="1600" b="0" u="none" strike="noStrike" cap="none" normalizeH="0" baseline="0" dirty="0" smtClean="0">
              <a:ln>
                <a:noFill/>
              </a:ln>
              <a:solidFill>
                <a:schemeClr val="tx1"/>
              </a:solidFill>
              <a:effectLst/>
              <a:latin typeface="Arial" pitchFamily="34" charset="0"/>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1"/>
          <p:cNvSpPr>
            <a:spLocks noChangeArrowheads="1"/>
          </p:cNvSpPr>
          <p:nvPr/>
        </p:nvSpPr>
        <p:spPr bwMode="auto">
          <a:xfrm>
            <a:off x="214282" y="642918"/>
            <a:ext cx="8929718" cy="55861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2900" marR="0" lvl="0" indent="-342900" algn="l" defTabSz="914400" rtl="0" eaLnBrk="1" fontAlgn="base" latinLnBrk="0" hangingPunct="1">
              <a:lnSpc>
                <a:spcPct val="100000"/>
              </a:lnSpc>
              <a:spcBef>
                <a:spcPct val="0"/>
              </a:spcBef>
              <a:spcAft>
                <a:spcPct val="0"/>
              </a:spcAft>
              <a:buClrTx/>
              <a:buSzTx/>
              <a:buFontTx/>
              <a:buAutoNum type="arabicPeriod" startAt="5"/>
              <a:tabLst>
                <a:tab pos="482600" algn="l"/>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Отметьте результат внешней политики Елизаветы Петровны.</a:t>
            </a:r>
          </a:p>
          <a:p>
            <a:pPr marL="228600" marR="0" lvl="0" indent="-228600" algn="l" defTabSz="914400" rtl="0" eaLnBrk="1" fontAlgn="base" latinLnBrk="0" hangingPunct="1">
              <a:lnSpc>
                <a:spcPct val="100000"/>
              </a:lnSpc>
              <a:spcBef>
                <a:spcPct val="0"/>
              </a:spcBef>
              <a:spcAft>
                <a:spcPct val="0"/>
              </a:spcAft>
              <a:buClrTx/>
              <a:buSzTx/>
              <a:buFontTx/>
              <a:buAutoNum type="arabicPeriod" startAt="5"/>
              <a:tabLst>
                <a:tab pos="482600" algn="l"/>
              </a:tabLst>
            </a:pPr>
            <a:endParaRPr kumimoji="0" lang="ru-RU" sz="1100" b="0" i="0" u="none" strike="noStrike" cap="none" normalizeH="0" baseline="0" dirty="0" smtClean="0">
              <a:ln>
                <a:noFill/>
              </a:ln>
              <a:solidFill>
                <a:schemeClr val="tx1"/>
              </a:solidFill>
              <a:effectLst/>
              <a:latin typeface="Arial" pitchFamily="34" charset="0"/>
            </a:endParaRPr>
          </a:p>
          <a:p>
            <a:pPr marL="1257300" lvl="2" indent="-342900" eaLnBrk="0" fontAlgn="base" hangingPunct="0">
              <a:spcBef>
                <a:spcPct val="0"/>
              </a:spcBef>
              <a:spcAft>
                <a:spcPct val="0"/>
              </a:spcAft>
              <a:buFont typeface="+mj-lt"/>
              <a:buAutoNum type="arabicPeriod"/>
              <a:tabLst>
                <a:tab pos="482600" algn="l"/>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Россия присоединила земли в Прибалтике</a:t>
            </a:r>
            <a:endParaRPr kumimoji="0" lang="ru-RU" sz="1100" b="0" i="0" u="none" strike="noStrike" cap="none" normalizeH="0" baseline="0" dirty="0" smtClean="0">
              <a:ln>
                <a:noFill/>
              </a:ln>
              <a:solidFill>
                <a:schemeClr val="tx1"/>
              </a:solidFill>
              <a:effectLst/>
              <a:latin typeface="Arial" pitchFamily="34" charset="0"/>
            </a:endParaRPr>
          </a:p>
          <a:p>
            <a:pPr marL="1257300" lvl="2" indent="-342900" eaLnBrk="0" fontAlgn="base" hangingPunct="0">
              <a:spcBef>
                <a:spcPct val="0"/>
              </a:spcBef>
              <a:spcAft>
                <a:spcPct val="0"/>
              </a:spcAft>
              <a:buFont typeface="+mj-lt"/>
              <a:buAutoNum type="arabicPeriod"/>
              <a:tabLst>
                <a:tab pos="482600" algn="l"/>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Россия провела ряд успешных операций в Пруссии</a:t>
            </a:r>
            <a:endParaRPr kumimoji="0" lang="ru-RU" sz="1100" b="0" i="0" u="none" strike="noStrike" cap="none" normalizeH="0" baseline="0" dirty="0" smtClean="0">
              <a:ln>
                <a:noFill/>
              </a:ln>
              <a:solidFill>
                <a:schemeClr val="tx1"/>
              </a:solidFill>
              <a:effectLst/>
              <a:latin typeface="Arial" pitchFamily="34" charset="0"/>
            </a:endParaRPr>
          </a:p>
          <a:p>
            <a:pPr marL="1257300" lvl="2" indent="-342900" eaLnBrk="0" fontAlgn="base" hangingPunct="0">
              <a:spcBef>
                <a:spcPct val="0"/>
              </a:spcBef>
              <a:spcAft>
                <a:spcPct val="0"/>
              </a:spcAft>
              <a:buFont typeface="+mj-lt"/>
              <a:buAutoNum type="arabicPeriod"/>
              <a:tabLst>
                <a:tab pos="482600" algn="l"/>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Россия присоединила Среднюю Азию</a:t>
            </a:r>
            <a:endParaRPr kumimoji="0" lang="ru-RU" sz="1100" b="0" i="0" u="none" strike="noStrike" cap="none" normalizeH="0" baseline="0" dirty="0" smtClean="0">
              <a:ln>
                <a:noFill/>
              </a:ln>
              <a:solidFill>
                <a:schemeClr val="tx1"/>
              </a:solidFill>
              <a:effectLst/>
              <a:latin typeface="Arial" pitchFamily="34" charset="0"/>
            </a:endParaRPr>
          </a:p>
          <a:p>
            <a:pPr marL="1257300" lvl="2" indent="-342900" eaLnBrk="0" fontAlgn="base" hangingPunct="0">
              <a:spcBef>
                <a:spcPct val="0"/>
              </a:spcBef>
              <a:spcAft>
                <a:spcPct val="0"/>
              </a:spcAft>
              <a:buFont typeface="+mj-lt"/>
              <a:buAutoNum type="arabicPeriod"/>
              <a:tabLst>
                <a:tab pos="482600" algn="l"/>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Россия провела ряд успешных операций в Крыму</a:t>
            </a:r>
          </a:p>
          <a:p>
            <a:pPr marL="1257300" lvl="2" indent="-342900" eaLnBrk="0" fontAlgn="base" hangingPunct="0">
              <a:spcBef>
                <a:spcPct val="0"/>
              </a:spcBef>
              <a:spcAft>
                <a:spcPct val="0"/>
              </a:spcAft>
              <a:buFont typeface="+mj-lt"/>
              <a:buAutoNum type="arabicPeriod"/>
              <a:tabLst>
                <a:tab pos="482600" algn="l"/>
              </a:tabLst>
            </a:pPr>
            <a:endParaRPr kumimoji="0" lang="ru-RU" sz="11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82600" algn="l"/>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6-   Что из названного стало одним из результатов политики Петра I области культуры?</a:t>
            </a:r>
          </a:p>
          <a:p>
            <a:pPr marL="0" marR="0" lvl="0" indent="0" algn="l" defTabSz="914400" rtl="0" eaLnBrk="0" fontAlgn="base" latinLnBrk="0" hangingPunct="0">
              <a:lnSpc>
                <a:spcPct val="100000"/>
              </a:lnSpc>
              <a:spcBef>
                <a:spcPct val="0"/>
              </a:spcBef>
              <a:spcAft>
                <a:spcPct val="0"/>
              </a:spcAft>
              <a:buClrTx/>
              <a:buSzTx/>
              <a:buFontTx/>
              <a:buNone/>
              <a:tabLst>
                <a:tab pos="482600" algn="l"/>
              </a:tabLst>
            </a:pPr>
            <a:endParaRPr kumimoji="0" lang="ru-RU" sz="1100" b="0" i="0" u="none" strike="noStrike" cap="none" normalizeH="0" baseline="0" dirty="0" smtClean="0">
              <a:ln>
                <a:noFill/>
              </a:ln>
              <a:solidFill>
                <a:schemeClr val="tx1"/>
              </a:solidFill>
              <a:effectLst/>
              <a:latin typeface="Arial" pitchFamily="34" charset="0"/>
            </a:endParaRPr>
          </a:p>
          <a:p>
            <a:pPr marL="1257300" lvl="2" indent="-342900" eaLnBrk="0" fontAlgn="base" hangingPunct="0">
              <a:spcBef>
                <a:spcPct val="0"/>
              </a:spcBef>
              <a:spcAft>
                <a:spcPct val="0"/>
              </a:spcAft>
              <a:buFont typeface="+mj-lt"/>
              <a:buAutoNum type="arabicPeriod"/>
              <a:tabLst>
                <a:tab pos="482600" algn="l"/>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расширение контактов с западными странами</a:t>
            </a:r>
            <a:endParaRPr kumimoji="0" lang="ru-RU" sz="1100" b="0" i="0" u="none" strike="noStrike" cap="none" normalizeH="0" baseline="0" dirty="0" smtClean="0">
              <a:ln>
                <a:noFill/>
              </a:ln>
              <a:solidFill>
                <a:schemeClr val="tx1"/>
              </a:solidFill>
              <a:effectLst/>
              <a:latin typeface="Arial" pitchFamily="34" charset="0"/>
            </a:endParaRPr>
          </a:p>
          <a:p>
            <a:pPr marL="1257300" lvl="2" indent="-342900" eaLnBrk="0" fontAlgn="base" hangingPunct="0">
              <a:spcBef>
                <a:spcPct val="0"/>
              </a:spcBef>
              <a:spcAft>
                <a:spcPct val="0"/>
              </a:spcAft>
              <a:buFont typeface="+mj-lt"/>
              <a:buAutoNum type="arabicPeriod"/>
              <a:tabLst>
                <a:tab pos="482600" algn="l"/>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создание масонских лож</a:t>
            </a:r>
            <a:endParaRPr kumimoji="0" lang="ru-RU" sz="1100" b="0" i="0" u="none" strike="noStrike" cap="none" normalizeH="0" baseline="0" dirty="0" smtClean="0">
              <a:ln>
                <a:noFill/>
              </a:ln>
              <a:solidFill>
                <a:schemeClr val="tx1"/>
              </a:solidFill>
              <a:effectLst/>
              <a:latin typeface="Arial" pitchFamily="34" charset="0"/>
            </a:endParaRPr>
          </a:p>
          <a:p>
            <a:pPr marL="1257300" lvl="2" indent="-342900" eaLnBrk="0" fontAlgn="base" hangingPunct="0">
              <a:spcBef>
                <a:spcPct val="0"/>
              </a:spcBef>
              <a:spcAft>
                <a:spcPct val="0"/>
              </a:spcAft>
              <a:buFont typeface="+mj-lt"/>
              <a:buAutoNum type="arabicPeriod"/>
              <a:tabLst>
                <a:tab pos="482600" algn="l"/>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усиление церковного контроля</a:t>
            </a:r>
            <a:endParaRPr kumimoji="0" lang="ru-RU" sz="1100" b="0" i="0" u="none" strike="noStrike" cap="none" normalizeH="0" baseline="0" dirty="0" smtClean="0">
              <a:ln>
                <a:noFill/>
              </a:ln>
              <a:solidFill>
                <a:schemeClr val="tx1"/>
              </a:solidFill>
              <a:effectLst/>
              <a:latin typeface="Arial" pitchFamily="34" charset="0"/>
            </a:endParaRPr>
          </a:p>
          <a:p>
            <a:pPr marL="1257300" lvl="2" indent="-342900" eaLnBrk="0" fontAlgn="base" hangingPunct="0">
              <a:spcBef>
                <a:spcPct val="0"/>
              </a:spcBef>
              <a:spcAft>
                <a:spcPct val="0"/>
              </a:spcAft>
              <a:buFont typeface="+mj-lt"/>
              <a:buAutoNum type="arabicPeriod"/>
              <a:tabLst>
                <a:tab pos="482600" algn="l"/>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появление в России переводной литературы</a:t>
            </a:r>
          </a:p>
          <a:p>
            <a:pPr marL="1257300" lvl="2" indent="-342900" eaLnBrk="0" fontAlgn="base" hangingPunct="0">
              <a:spcBef>
                <a:spcPct val="0"/>
              </a:spcBef>
              <a:spcAft>
                <a:spcPct val="0"/>
              </a:spcAft>
              <a:tabLst>
                <a:tab pos="482600" algn="l"/>
              </a:tabLst>
            </a:pPr>
            <a:endParaRPr kumimoji="0" lang="ru-RU" sz="1100" b="0" i="0" u="none" strike="noStrike" cap="none" normalizeH="0" baseline="0" dirty="0" smtClean="0">
              <a:ln>
                <a:noFill/>
              </a:ln>
              <a:solidFill>
                <a:schemeClr val="tx1"/>
              </a:solidFill>
              <a:effectLst/>
              <a:latin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Tx/>
              <a:buAutoNum type="arabicPeriod" startAt="7"/>
              <a:tabLst>
                <a:tab pos="482600" algn="l"/>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Что из названного было одним из результатов внутренней </a:t>
            </a:r>
            <a:r>
              <a:rPr lang="ru-RU" sz="1400" dirty="0" smtClean="0">
                <a:latin typeface="Times New Roman" pitchFamily="18" charset="0"/>
                <a:ea typeface="Times New Roman" pitchFamily="18" charset="0"/>
                <a:cs typeface="Times New Roman" pitchFamily="18" charset="0"/>
              </a:rPr>
              <a:t>п</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олитики Екатерины II?</a:t>
            </a:r>
          </a:p>
          <a:p>
            <a:pPr marL="228600" marR="0" lvl="0" indent="-228600" algn="l" defTabSz="914400" rtl="0" eaLnBrk="0" fontAlgn="base" latinLnBrk="0" hangingPunct="0">
              <a:lnSpc>
                <a:spcPct val="100000"/>
              </a:lnSpc>
              <a:spcBef>
                <a:spcPct val="0"/>
              </a:spcBef>
              <a:spcAft>
                <a:spcPct val="0"/>
              </a:spcAft>
              <a:buClrTx/>
              <a:buSzTx/>
              <a:tabLst>
                <a:tab pos="482600" algn="l"/>
              </a:tabLst>
            </a:pPr>
            <a:endParaRPr kumimoji="0" lang="ru-RU" sz="1100" b="0" i="0" u="none" strike="noStrike" cap="none" normalizeH="0" baseline="0" dirty="0" smtClean="0">
              <a:ln>
                <a:noFill/>
              </a:ln>
              <a:solidFill>
                <a:schemeClr val="tx1"/>
              </a:solidFill>
              <a:effectLst/>
              <a:latin typeface="Arial" pitchFamily="34" charset="0"/>
            </a:endParaRPr>
          </a:p>
          <a:p>
            <a:pPr marL="1257300" lvl="2" indent="-342900" eaLnBrk="0" fontAlgn="base" hangingPunct="0">
              <a:spcBef>
                <a:spcPct val="0"/>
              </a:spcBef>
              <a:spcAft>
                <a:spcPct val="0"/>
              </a:spcAft>
              <a:buFont typeface="+mj-lt"/>
              <a:buAutoNum type="arabicPeriod"/>
              <a:tabLst>
                <a:tab pos="482600" algn="l"/>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секуляризация церковных земель</a:t>
            </a:r>
            <a:endParaRPr kumimoji="0" lang="ru-RU" sz="1100" b="0" i="0" u="none" strike="noStrike" cap="none" normalizeH="0" baseline="0" dirty="0" smtClean="0">
              <a:ln>
                <a:noFill/>
              </a:ln>
              <a:solidFill>
                <a:schemeClr val="tx1"/>
              </a:solidFill>
              <a:effectLst/>
              <a:latin typeface="Arial" pitchFamily="34" charset="0"/>
            </a:endParaRPr>
          </a:p>
          <a:p>
            <a:pPr marL="1257300" lvl="2" indent="-342900" eaLnBrk="0" fontAlgn="base" hangingPunct="0">
              <a:spcBef>
                <a:spcPct val="0"/>
              </a:spcBef>
              <a:spcAft>
                <a:spcPct val="0"/>
              </a:spcAft>
              <a:buFont typeface="+mj-lt"/>
              <a:buAutoNum type="arabicPeriod"/>
              <a:tabLst>
                <a:tab pos="482600" algn="l"/>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ликвидация патриаршества</a:t>
            </a:r>
            <a:endParaRPr kumimoji="0" lang="ru-RU" sz="1100" b="0" i="0" u="none" strike="noStrike" cap="none" normalizeH="0" baseline="0" dirty="0" smtClean="0">
              <a:ln>
                <a:noFill/>
              </a:ln>
              <a:solidFill>
                <a:schemeClr val="tx1"/>
              </a:solidFill>
              <a:effectLst/>
              <a:latin typeface="Arial" pitchFamily="34" charset="0"/>
            </a:endParaRPr>
          </a:p>
          <a:p>
            <a:pPr marL="1257300" lvl="2" indent="-342900" eaLnBrk="0" fontAlgn="base" hangingPunct="0">
              <a:spcBef>
                <a:spcPct val="0"/>
              </a:spcBef>
              <a:spcAft>
                <a:spcPct val="0"/>
              </a:spcAft>
              <a:buFont typeface="+mj-lt"/>
              <a:buAutoNum type="arabicPeriod"/>
              <a:tabLst>
                <a:tab pos="482600" algn="l"/>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приобретение Русской Православной церковью статуса автокефальной</a:t>
            </a:r>
            <a:endParaRPr kumimoji="0" lang="ru-RU" sz="1100" b="0" i="0" u="none" strike="noStrike" cap="none" normalizeH="0" baseline="0" dirty="0" smtClean="0">
              <a:ln>
                <a:noFill/>
              </a:ln>
              <a:solidFill>
                <a:schemeClr val="tx1"/>
              </a:solidFill>
              <a:effectLst/>
              <a:latin typeface="Arial" pitchFamily="34" charset="0"/>
            </a:endParaRPr>
          </a:p>
          <a:p>
            <a:pPr marL="1257300" lvl="2" indent="-342900" eaLnBrk="0" fontAlgn="base" hangingPunct="0">
              <a:spcBef>
                <a:spcPct val="0"/>
              </a:spcBef>
              <a:spcAft>
                <a:spcPct val="0"/>
              </a:spcAft>
              <a:buFont typeface="+mj-lt"/>
              <a:buAutoNum type="arabicPeriod"/>
              <a:tabLst>
                <a:tab pos="482600" algn="l"/>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разработка теории </a:t>
            </a:r>
            <a:r>
              <a:rPr kumimoji="0" lang="ru-RU" sz="1400" b="0" i="0" u="none" strike="noStrike" cap="none" normalizeH="0" baseline="0" dirty="0" smtClean="0">
                <a:ln>
                  <a:noFill/>
                </a:ln>
                <a:solidFill>
                  <a:schemeClr val="tx1"/>
                </a:solidFill>
                <a:effectLst/>
                <a:latin typeface="Bookman Old Style"/>
                <a:ea typeface="Times New Roman" pitchFamily="18" charset="0"/>
                <a:cs typeface="Times New Roman" pitchFamily="18" charset="0"/>
              </a:rPr>
              <a:t>«</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Москва </a:t>
            </a:r>
            <a:r>
              <a:rPr kumimoji="0" lang="ru-RU" sz="1400" b="0" i="0" u="none" strike="noStrike" cap="none" normalizeH="0" baseline="0" dirty="0" smtClean="0">
                <a:ln>
                  <a:noFill/>
                </a:ln>
                <a:solidFill>
                  <a:schemeClr val="tx1"/>
                </a:solidFill>
                <a:effectLst/>
                <a:latin typeface="Bookman Old Style"/>
                <a:ea typeface="Times New Roman" pitchFamily="18" charset="0"/>
                <a:cs typeface="Times New Roman" pitchFamily="18" charset="0"/>
              </a:rPr>
              <a:t>—</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Третий Рим</a:t>
            </a:r>
            <a:r>
              <a:rPr kumimoji="0" lang="ru-RU" sz="1400" b="0" i="0" u="none" strike="noStrike" cap="none" normalizeH="0" baseline="0" dirty="0" smtClean="0">
                <a:ln>
                  <a:noFill/>
                </a:ln>
                <a:solidFill>
                  <a:schemeClr val="tx1"/>
                </a:solidFill>
                <a:effectLst/>
                <a:latin typeface="Bookman Old Style"/>
                <a:ea typeface="Times New Roman" pitchFamily="18" charset="0"/>
                <a:cs typeface="Times New Roman" pitchFamily="18" charset="0"/>
              </a:rPr>
              <a:t>»</a:t>
            </a:r>
          </a:p>
          <a:p>
            <a:pPr marL="1257300" lvl="2" indent="-342900" eaLnBrk="0" fontAlgn="base" hangingPunct="0">
              <a:spcBef>
                <a:spcPct val="0"/>
              </a:spcBef>
              <a:spcAft>
                <a:spcPct val="0"/>
              </a:spcAft>
              <a:tabLst>
                <a:tab pos="482600" algn="l"/>
              </a:tabLst>
            </a:pPr>
            <a:endParaRPr kumimoji="0" lang="ru-RU" sz="1100" b="0" i="0" u="none" strike="noStrike" cap="none" normalizeH="0" baseline="0" dirty="0" smtClean="0">
              <a:ln>
                <a:noFill/>
              </a:ln>
              <a:solidFill>
                <a:schemeClr val="tx1"/>
              </a:solidFill>
              <a:effectLst/>
              <a:latin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Tx/>
              <a:buAutoNum type="arabicPeriod" startAt="8"/>
              <a:tabLst>
                <a:tab pos="482600" algn="l"/>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Что из названного было одним из результатов </a:t>
            </a:r>
            <a:r>
              <a:rPr kumimoji="0" lang="ru-RU" sz="1400" b="0" i="0" u="none" strike="noStrike" cap="none" normalizeH="0" baseline="0" dirty="0" smtClean="0">
                <a:ln>
                  <a:noFill/>
                </a:ln>
                <a:solidFill>
                  <a:schemeClr val="tx1"/>
                </a:solidFill>
                <a:effectLst/>
                <a:latin typeface="Bookman Old Style"/>
                <a:ea typeface="Times New Roman" pitchFamily="18" charset="0"/>
                <a:cs typeface="Times New Roman" pitchFamily="18" charset="0"/>
              </a:rPr>
              <a:t>«</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Указа о единонаследии</a:t>
            </a:r>
            <a:r>
              <a:rPr kumimoji="0" lang="ru-RU" sz="1400" b="0" i="0" u="none" strike="noStrike" cap="none" normalizeH="0" baseline="0" dirty="0" smtClean="0">
                <a:ln>
                  <a:noFill/>
                </a:ln>
                <a:solidFill>
                  <a:schemeClr val="tx1"/>
                </a:solidFill>
                <a:effectLst/>
                <a:latin typeface="Bookman Old Style"/>
                <a:ea typeface="Times New Roman" pitchFamily="18" charset="0"/>
                <a:cs typeface="Times New Roman" pitchFamily="18" charset="0"/>
              </a:rPr>
              <a:t>»</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опубликованного в 1714 г.?</a:t>
            </a:r>
          </a:p>
          <a:p>
            <a:pPr marL="228600" marR="0" lvl="0" indent="-228600" algn="l" defTabSz="914400" rtl="0" eaLnBrk="0" fontAlgn="base" latinLnBrk="0" hangingPunct="0">
              <a:lnSpc>
                <a:spcPct val="100000"/>
              </a:lnSpc>
              <a:spcBef>
                <a:spcPct val="0"/>
              </a:spcBef>
              <a:spcAft>
                <a:spcPct val="0"/>
              </a:spcAft>
              <a:buClrTx/>
              <a:buSzTx/>
              <a:tabLst>
                <a:tab pos="482600" algn="l"/>
              </a:tabLst>
            </a:pPr>
            <a:endParaRPr kumimoji="0" lang="ru-RU" sz="1100" b="0" i="0" u="none" strike="noStrike" cap="none" normalizeH="0" baseline="0" dirty="0" smtClean="0">
              <a:ln>
                <a:noFill/>
              </a:ln>
              <a:solidFill>
                <a:schemeClr val="tx1"/>
              </a:solidFill>
              <a:effectLst/>
              <a:latin typeface="Arial" pitchFamily="34" charset="0"/>
            </a:endParaRPr>
          </a:p>
          <a:p>
            <a:pPr marL="1257300" lvl="2" indent="-342900" eaLnBrk="0" fontAlgn="base" hangingPunct="0">
              <a:spcBef>
                <a:spcPct val="0"/>
              </a:spcBef>
              <a:spcAft>
                <a:spcPct val="0"/>
              </a:spcAft>
              <a:buFont typeface="+mj-lt"/>
              <a:buAutoNum type="arabicPeriod"/>
              <a:tabLst>
                <a:tab pos="482600" algn="l"/>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создание иерархии государственных служащих</a:t>
            </a:r>
            <a:endParaRPr kumimoji="0" lang="ru-RU" sz="1100" b="0" i="0" u="none" strike="noStrike" cap="none" normalizeH="0" baseline="0" dirty="0" smtClean="0">
              <a:ln>
                <a:noFill/>
              </a:ln>
              <a:solidFill>
                <a:schemeClr val="tx1"/>
              </a:solidFill>
              <a:effectLst/>
              <a:latin typeface="Arial" pitchFamily="34" charset="0"/>
            </a:endParaRPr>
          </a:p>
          <a:p>
            <a:pPr marL="1257300" lvl="2" indent="-342900" eaLnBrk="0" fontAlgn="base" hangingPunct="0">
              <a:spcBef>
                <a:spcPct val="0"/>
              </a:spcBef>
              <a:spcAft>
                <a:spcPct val="0"/>
              </a:spcAft>
              <a:buFont typeface="+mj-lt"/>
              <a:buAutoNum type="arabicPeriod"/>
              <a:tabLst>
                <a:tab pos="482600" algn="l"/>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закрепление за государем права назначать себе наследника</a:t>
            </a:r>
            <a:endParaRPr kumimoji="0" lang="ru-RU" sz="1100" b="0" i="0" u="none" strike="noStrike" cap="none" normalizeH="0" baseline="0" dirty="0" smtClean="0">
              <a:ln>
                <a:noFill/>
              </a:ln>
              <a:solidFill>
                <a:schemeClr val="tx1"/>
              </a:solidFill>
              <a:effectLst/>
              <a:latin typeface="Arial" pitchFamily="34" charset="0"/>
            </a:endParaRPr>
          </a:p>
          <a:p>
            <a:pPr marL="1257300" lvl="2" indent="-342900" eaLnBrk="0" fontAlgn="base" hangingPunct="0">
              <a:spcBef>
                <a:spcPct val="0"/>
              </a:spcBef>
              <a:spcAft>
                <a:spcPct val="0"/>
              </a:spcAft>
              <a:buFont typeface="+mj-lt"/>
              <a:buAutoNum type="arabicPeriod"/>
              <a:tabLst>
                <a:tab pos="482600" algn="l"/>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уравнение правового статуса вотчины и поместья</a:t>
            </a:r>
            <a:endParaRPr kumimoji="0" lang="ru-RU" sz="1100" b="0" i="0" u="none" strike="noStrike" cap="none" normalizeH="0" baseline="0" dirty="0" smtClean="0">
              <a:ln>
                <a:noFill/>
              </a:ln>
              <a:solidFill>
                <a:schemeClr val="tx1"/>
              </a:solidFill>
              <a:effectLst/>
              <a:latin typeface="Arial" pitchFamily="34" charset="0"/>
            </a:endParaRPr>
          </a:p>
          <a:p>
            <a:pPr marL="1257300" lvl="2" indent="-342900" eaLnBrk="0" fontAlgn="base" hangingPunct="0">
              <a:spcBef>
                <a:spcPct val="0"/>
              </a:spcBef>
              <a:spcAft>
                <a:spcPct val="0"/>
              </a:spcAft>
              <a:buFont typeface="+mj-lt"/>
              <a:buAutoNum type="arabicPeriod"/>
              <a:tabLst>
                <a:tab pos="482600" algn="l"/>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создание Синода</a:t>
            </a:r>
            <a:endParaRPr kumimoji="0" lang="ru-RU" b="0" i="0" u="none" strike="noStrike" cap="none" normalizeH="0" baseline="0" dirty="0" smtClean="0">
              <a:ln>
                <a:noFill/>
              </a:ln>
              <a:solidFill>
                <a:schemeClr val="tx1"/>
              </a:solidFill>
              <a:effectLst/>
              <a:latin typeface="Arial" pitchFamily="34" charset="0"/>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428596" y="857232"/>
          <a:ext cx="2051179" cy="4752460"/>
        </p:xfrm>
        <a:graphic>
          <a:graphicData uri="http://schemas.openxmlformats.org/drawingml/2006/table">
            <a:tbl>
              <a:tblPr/>
              <a:tblGrid>
                <a:gridCol w="1225010"/>
                <a:gridCol w="826169"/>
              </a:tblGrid>
              <a:tr h="439649">
                <a:tc>
                  <a:txBody>
                    <a:bodyPr/>
                    <a:lstStyle/>
                    <a:p>
                      <a:pPr algn="ctr" fontAlgn="ctr">
                        <a:lnSpc>
                          <a:spcPct val="150000"/>
                        </a:lnSpc>
                        <a:spcAft>
                          <a:spcPts val="0"/>
                        </a:spcAft>
                      </a:pPr>
                      <a:r>
                        <a:rPr lang="ru-RU" sz="1200" b="1" dirty="0">
                          <a:solidFill>
                            <a:srgbClr val="FF0000"/>
                          </a:solidFill>
                          <a:latin typeface="Bookman Old Style"/>
                          <a:ea typeface="Times New Roman"/>
                          <a:cs typeface="Bookman Old Style"/>
                        </a:rPr>
                        <a:t>№</a:t>
                      </a:r>
                      <a:endParaRPr lang="ru-RU" sz="1200" dirty="0">
                        <a:solidFill>
                          <a:srgbClr val="FF0000"/>
                        </a:solidFill>
                        <a:latin typeface="Bookman Old Style"/>
                        <a:ea typeface="Times New Roman"/>
                        <a:cs typeface="Times New Roman"/>
                      </a:endParaRPr>
                    </a:p>
                  </a:txBody>
                  <a:tcPr marL="20340" marR="20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lnSpc>
                          <a:spcPct val="150000"/>
                        </a:lnSpc>
                        <a:spcAft>
                          <a:spcPts val="0"/>
                        </a:spcAft>
                      </a:pPr>
                      <a:r>
                        <a:rPr lang="ru-RU" sz="1200" b="1" dirty="0">
                          <a:solidFill>
                            <a:srgbClr val="FF0000"/>
                          </a:solidFill>
                          <a:latin typeface="Bookman Old Style"/>
                          <a:ea typeface="Times New Roman"/>
                          <a:cs typeface="Bookman Old Style"/>
                        </a:rPr>
                        <a:t>Номера заданий</a:t>
                      </a:r>
                      <a:endParaRPr lang="ru-RU" sz="1200" dirty="0">
                        <a:solidFill>
                          <a:srgbClr val="FF0000"/>
                        </a:solidFill>
                        <a:latin typeface="Bookman Old Style"/>
                        <a:ea typeface="Times New Roman"/>
                        <a:cs typeface="Times New Roman"/>
                      </a:endParaRPr>
                    </a:p>
                  </a:txBody>
                  <a:tcPr marL="20340" marR="20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1189">
                <a:tc>
                  <a:txBody>
                    <a:bodyPr/>
                    <a:lstStyle/>
                    <a:p>
                      <a:pPr algn="ctr" fontAlgn="ctr">
                        <a:lnSpc>
                          <a:spcPct val="150000"/>
                        </a:lnSpc>
                        <a:spcAft>
                          <a:spcPts val="0"/>
                        </a:spcAft>
                      </a:pPr>
                      <a:r>
                        <a:rPr lang="ru-RU" sz="1200" b="1" dirty="0">
                          <a:solidFill>
                            <a:srgbClr val="FF0000"/>
                          </a:solidFill>
                          <a:latin typeface="Bookman Old Style"/>
                          <a:ea typeface="Times New Roman"/>
                          <a:cs typeface="Bookman Old Style"/>
                        </a:rPr>
                        <a:t>теста</a:t>
                      </a:r>
                      <a:endParaRPr lang="ru-RU" sz="1200" dirty="0">
                        <a:solidFill>
                          <a:srgbClr val="FF0000"/>
                        </a:solidFill>
                        <a:latin typeface="Bookman Old Style"/>
                        <a:ea typeface="Times New Roman"/>
                        <a:cs typeface="Times New Roman"/>
                      </a:endParaRPr>
                    </a:p>
                  </a:txBody>
                  <a:tcPr marL="20340" marR="20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lnSpc>
                          <a:spcPct val="150000"/>
                        </a:lnSpc>
                        <a:spcAft>
                          <a:spcPts val="0"/>
                        </a:spcAft>
                      </a:pPr>
                      <a:r>
                        <a:rPr lang="ru-RU" sz="1200" b="1" dirty="0">
                          <a:latin typeface="Bookman Old Style"/>
                          <a:ea typeface="Times New Roman"/>
                          <a:cs typeface="Bookman Old Style"/>
                        </a:rPr>
                        <a:t>А9</a:t>
                      </a:r>
                      <a:endParaRPr lang="ru-RU" sz="1200" dirty="0">
                        <a:latin typeface="Bookman Old Style"/>
                        <a:ea typeface="Times New Roman"/>
                        <a:cs typeface="Times New Roman"/>
                      </a:endParaRPr>
                    </a:p>
                  </a:txBody>
                  <a:tcPr marL="20340" marR="20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1189">
                <a:tc>
                  <a:txBody>
                    <a:bodyPr/>
                    <a:lstStyle/>
                    <a:p>
                      <a:pPr algn="ctr" fontAlgn="ctr">
                        <a:lnSpc>
                          <a:spcPct val="150000"/>
                        </a:lnSpc>
                        <a:spcAft>
                          <a:spcPts val="0"/>
                        </a:spcAft>
                      </a:pPr>
                      <a:r>
                        <a:rPr lang="ru-RU" sz="1200" b="1" dirty="0">
                          <a:solidFill>
                            <a:srgbClr val="FF0000"/>
                          </a:solidFill>
                          <a:latin typeface="Bookman Old Style"/>
                          <a:ea typeface="Times New Roman"/>
                          <a:cs typeface="Bookman Old Style"/>
                        </a:rPr>
                        <a:t>1</a:t>
                      </a:r>
                      <a:endParaRPr lang="ru-RU" sz="1200" dirty="0">
                        <a:solidFill>
                          <a:srgbClr val="FF0000"/>
                        </a:solidFill>
                        <a:latin typeface="Bookman Old Style"/>
                        <a:ea typeface="Times New Roman"/>
                        <a:cs typeface="Times New Roman"/>
                      </a:endParaRPr>
                    </a:p>
                  </a:txBody>
                  <a:tcPr marL="20340" marR="20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50000"/>
                        </a:lnSpc>
                        <a:spcAft>
                          <a:spcPts val="0"/>
                        </a:spcAft>
                      </a:pPr>
                      <a:r>
                        <a:rPr lang="ru-RU" sz="1200" b="1">
                          <a:latin typeface="Bookman Old Style"/>
                          <a:ea typeface="Times New Roman"/>
                          <a:cs typeface="Bookman Old Style"/>
                        </a:rPr>
                        <a:t>4</a:t>
                      </a:r>
                      <a:endParaRPr lang="ru-RU" sz="1200">
                        <a:latin typeface="Bookman Old Style"/>
                        <a:ea typeface="Times New Roman"/>
                        <a:cs typeface="Times New Roman"/>
                      </a:endParaRPr>
                    </a:p>
                  </a:txBody>
                  <a:tcPr marL="20340" marR="20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1189">
                <a:tc>
                  <a:txBody>
                    <a:bodyPr/>
                    <a:lstStyle/>
                    <a:p>
                      <a:pPr marL="281305" fontAlgn="ctr">
                        <a:lnSpc>
                          <a:spcPct val="150000"/>
                        </a:lnSpc>
                        <a:spcAft>
                          <a:spcPts val="0"/>
                        </a:spcAft>
                      </a:pPr>
                      <a:r>
                        <a:rPr lang="ru-RU" sz="1200" b="1" spc="250" dirty="0" smtClean="0">
                          <a:solidFill>
                            <a:srgbClr val="FF0000"/>
                          </a:solidFill>
                          <a:latin typeface="Bookman Old Style"/>
                          <a:ea typeface="Times New Roman"/>
                          <a:cs typeface="Bookman Old Style"/>
                        </a:rPr>
                        <a:t>   2</a:t>
                      </a:r>
                      <a:endParaRPr lang="ru-RU" sz="1200" dirty="0">
                        <a:solidFill>
                          <a:srgbClr val="FF0000"/>
                        </a:solidFill>
                        <a:latin typeface="Bookman Old Style"/>
                        <a:ea typeface="Times New Roman"/>
                        <a:cs typeface="Times New Roman"/>
                      </a:endParaRPr>
                    </a:p>
                  </a:txBody>
                  <a:tcPr marL="20340" marR="20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50000"/>
                        </a:lnSpc>
                        <a:spcAft>
                          <a:spcPts val="0"/>
                        </a:spcAft>
                      </a:pPr>
                      <a:r>
                        <a:rPr lang="ru-RU" sz="1200" b="1">
                          <a:latin typeface="Bookman Old Style"/>
                          <a:ea typeface="Times New Roman"/>
                          <a:cs typeface="Bookman Old Style"/>
                        </a:rPr>
                        <a:t>2</a:t>
                      </a:r>
                      <a:endParaRPr lang="ru-RU" sz="1200">
                        <a:latin typeface="Bookman Old Style"/>
                        <a:ea typeface="Times New Roman"/>
                        <a:cs typeface="Times New Roman"/>
                      </a:endParaRPr>
                    </a:p>
                  </a:txBody>
                  <a:tcPr marL="20340" marR="20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8499">
                <a:tc>
                  <a:txBody>
                    <a:bodyPr/>
                    <a:lstStyle/>
                    <a:p>
                      <a:pPr algn="ctr" fontAlgn="ctr">
                        <a:lnSpc>
                          <a:spcPct val="150000"/>
                        </a:lnSpc>
                        <a:spcAft>
                          <a:spcPts val="0"/>
                        </a:spcAft>
                      </a:pPr>
                      <a:r>
                        <a:rPr lang="ru-RU" sz="1200" b="1" dirty="0">
                          <a:solidFill>
                            <a:srgbClr val="FF0000"/>
                          </a:solidFill>
                          <a:latin typeface="Bookman Old Style"/>
                          <a:ea typeface="Times New Roman"/>
                          <a:cs typeface="Bookman Old Style"/>
                        </a:rPr>
                        <a:t>3</a:t>
                      </a:r>
                      <a:endParaRPr lang="ru-RU" sz="1200" dirty="0">
                        <a:solidFill>
                          <a:srgbClr val="FF0000"/>
                        </a:solidFill>
                        <a:latin typeface="Bookman Old Style"/>
                        <a:ea typeface="Times New Roman"/>
                        <a:cs typeface="Times New Roman"/>
                      </a:endParaRPr>
                    </a:p>
                  </a:txBody>
                  <a:tcPr marL="20340" marR="20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50000"/>
                        </a:lnSpc>
                        <a:spcAft>
                          <a:spcPts val="0"/>
                        </a:spcAft>
                      </a:pPr>
                      <a:r>
                        <a:rPr lang="ru-RU" sz="1200" b="1">
                          <a:latin typeface="Bookman Old Style"/>
                          <a:ea typeface="Times New Roman"/>
                          <a:cs typeface="Bookman Old Style"/>
                        </a:rPr>
                        <a:t>1</a:t>
                      </a:r>
                      <a:endParaRPr lang="ru-RU" sz="1200">
                        <a:latin typeface="Bookman Old Style"/>
                        <a:ea typeface="Times New Roman"/>
                        <a:cs typeface="Times New Roman"/>
                      </a:endParaRPr>
                    </a:p>
                  </a:txBody>
                  <a:tcPr marL="20340" marR="20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1189">
                <a:tc>
                  <a:txBody>
                    <a:bodyPr/>
                    <a:lstStyle/>
                    <a:p>
                      <a:pPr algn="ctr" fontAlgn="ctr">
                        <a:lnSpc>
                          <a:spcPct val="150000"/>
                        </a:lnSpc>
                        <a:spcAft>
                          <a:spcPts val="0"/>
                        </a:spcAft>
                      </a:pPr>
                      <a:r>
                        <a:rPr lang="ru-RU" sz="1200" b="1" dirty="0">
                          <a:solidFill>
                            <a:srgbClr val="FF0000"/>
                          </a:solidFill>
                          <a:latin typeface="Bookman Old Style"/>
                          <a:ea typeface="Times New Roman"/>
                          <a:cs typeface="Bookman Old Style"/>
                        </a:rPr>
                        <a:t>4</a:t>
                      </a:r>
                      <a:endParaRPr lang="ru-RU" sz="1200" dirty="0">
                        <a:solidFill>
                          <a:srgbClr val="FF0000"/>
                        </a:solidFill>
                        <a:latin typeface="Bookman Old Style"/>
                        <a:ea typeface="Times New Roman"/>
                        <a:cs typeface="Times New Roman"/>
                      </a:endParaRPr>
                    </a:p>
                  </a:txBody>
                  <a:tcPr marL="20340" marR="20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50000"/>
                        </a:lnSpc>
                        <a:spcAft>
                          <a:spcPts val="0"/>
                        </a:spcAft>
                      </a:pPr>
                      <a:r>
                        <a:rPr lang="ru-RU" sz="1200" b="1">
                          <a:latin typeface="Bookman Old Style"/>
                          <a:ea typeface="Times New Roman"/>
                          <a:cs typeface="Bookman Old Style"/>
                        </a:rPr>
                        <a:t>4</a:t>
                      </a:r>
                      <a:endParaRPr lang="ru-RU" sz="1200">
                        <a:latin typeface="Bookman Old Style"/>
                        <a:ea typeface="Times New Roman"/>
                        <a:cs typeface="Times New Roman"/>
                      </a:endParaRPr>
                    </a:p>
                  </a:txBody>
                  <a:tcPr marL="20340" marR="20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1189">
                <a:tc>
                  <a:txBody>
                    <a:bodyPr/>
                    <a:lstStyle/>
                    <a:p>
                      <a:pPr algn="ctr" fontAlgn="ctr">
                        <a:lnSpc>
                          <a:spcPct val="150000"/>
                        </a:lnSpc>
                        <a:spcAft>
                          <a:spcPts val="0"/>
                        </a:spcAft>
                      </a:pPr>
                      <a:r>
                        <a:rPr lang="ru-RU" sz="1200" b="1" dirty="0">
                          <a:solidFill>
                            <a:srgbClr val="FF0000"/>
                          </a:solidFill>
                          <a:latin typeface="Bookman Old Style"/>
                          <a:ea typeface="Times New Roman"/>
                          <a:cs typeface="Bookman Old Style"/>
                        </a:rPr>
                        <a:t>5</a:t>
                      </a:r>
                      <a:endParaRPr lang="ru-RU" sz="1200" dirty="0">
                        <a:solidFill>
                          <a:srgbClr val="FF0000"/>
                        </a:solidFill>
                        <a:latin typeface="Bookman Old Style"/>
                        <a:ea typeface="Times New Roman"/>
                        <a:cs typeface="Times New Roman"/>
                      </a:endParaRPr>
                    </a:p>
                  </a:txBody>
                  <a:tcPr marL="20340" marR="20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50000"/>
                        </a:lnSpc>
                        <a:spcAft>
                          <a:spcPts val="0"/>
                        </a:spcAft>
                      </a:pPr>
                      <a:r>
                        <a:rPr lang="ru-RU" sz="1200" b="1">
                          <a:latin typeface="Bookman Old Style"/>
                          <a:ea typeface="Times New Roman"/>
                          <a:cs typeface="Bookman Old Style"/>
                        </a:rPr>
                        <a:t>2</a:t>
                      </a:r>
                      <a:endParaRPr lang="ru-RU" sz="1200">
                        <a:latin typeface="Bookman Old Style"/>
                        <a:ea typeface="Times New Roman"/>
                        <a:cs typeface="Times New Roman"/>
                      </a:endParaRPr>
                    </a:p>
                  </a:txBody>
                  <a:tcPr marL="20340" marR="20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1189">
                <a:tc>
                  <a:txBody>
                    <a:bodyPr/>
                    <a:lstStyle/>
                    <a:p>
                      <a:pPr algn="ctr" fontAlgn="ctr">
                        <a:lnSpc>
                          <a:spcPct val="150000"/>
                        </a:lnSpc>
                        <a:spcAft>
                          <a:spcPts val="0"/>
                        </a:spcAft>
                      </a:pPr>
                      <a:r>
                        <a:rPr lang="ru-RU" sz="1200" b="1" dirty="0">
                          <a:solidFill>
                            <a:srgbClr val="FF0000"/>
                          </a:solidFill>
                          <a:latin typeface="Bookman Old Style"/>
                          <a:ea typeface="Times New Roman"/>
                          <a:cs typeface="Bookman Old Style"/>
                        </a:rPr>
                        <a:t>6</a:t>
                      </a:r>
                      <a:endParaRPr lang="ru-RU" sz="1200" dirty="0">
                        <a:solidFill>
                          <a:srgbClr val="FF0000"/>
                        </a:solidFill>
                        <a:latin typeface="Bookman Old Style"/>
                        <a:ea typeface="Times New Roman"/>
                        <a:cs typeface="Times New Roman"/>
                      </a:endParaRPr>
                    </a:p>
                  </a:txBody>
                  <a:tcPr marL="20340" marR="20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50000"/>
                        </a:lnSpc>
                        <a:spcAft>
                          <a:spcPts val="0"/>
                        </a:spcAft>
                      </a:pPr>
                      <a:r>
                        <a:rPr lang="ru-RU" sz="1200" b="1">
                          <a:latin typeface="Bookman Old Style"/>
                          <a:ea typeface="Times New Roman"/>
                          <a:cs typeface="Bookman Old Style"/>
                        </a:rPr>
                        <a:t>1</a:t>
                      </a:r>
                      <a:endParaRPr lang="ru-RU" sz="1200">
                        <a:latin typeface="Bookman Old Style"/>
                        <a:ea typeface="Times New Roman"/>
                        <a:cs typeface="Times New Roman"/>
                      </a:endParaRPr>
                    </a:p>
                  </a:txBody>
                  <a:tcPr marL="20340" marR="20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8499">
                <a:tc>
                  <a:txBody>
                    <a:bodyPr/>
                    <a:lstStyle/>
                    <a:p>
                      <a:pPr algn="ctr" fontAlgn="ctr">
                        <a:lnSpc>
                          <a:spcPct val="150000"/>
                        </a:lnSpc>
                        <a:spcAft>
                          <a:spcPts val="0"/>
                        </a:spcAft>
                      </a:pPr>
                      <a:r>
                        <a:rPr lang="ru-RU" sz="1200" b="1" dirty="0">
                          <a:solidFill>
                            <a:srgbClr val="FF0000"/>
                          </a:solidFill>
                          <a:latin typeface="Bookman Old Style"/>
                          <a:ea typeface="Times New Roman"/>
                          <a:cs typeface="Bookman Old Style"/>
                        </a:rPr>
                        <a:t>7</a:t>
                      </a:r>
                      <a:endParaRPr lang="ru-RU" sz="1200" dirty="0">
                        <a:solidFill>
                          <a:srgbClr val="FF0000"/>
                        </a:solidFill>
                        <a:latin typeface="Bookman Old Style"/>
                        <a:ea typeface="Times New Roman"/>
                        <a:cs typeface="Times New Roman"/>
                      </a:endParaRPr>
                    </a:p>
                  </a:txBody>
                  <a:tcPr marL="20340" marR="20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50000"/>
                        </a:lnSpc>
                        <a:spcAft>
                          <a:spcPts val="0"/>
                        </a:spcAft>
                      </a:pPr>
                      <a:r>
                        <a:rPr lang="ru-RU" sz="1200" b="1">
                          <a:latin typeface="Bookman Old Style"/>
                          <a:ea typeface="Times New Roman"/>
                          <a:cs typeface="Bookman Old Style"/>
                        </a:rPr>
                        <a:t>1</a:t>
                      </a:r>
                      <a:endParaRPr lang="ru-RU" sz="1200">
                        <a:latin typeface="Bookman Old Style"/>
                        <a:ea typeface="Times New Roman"/>
                        <a:cs typeface="Times New Roman"/>
                      </a:endParaRPr>
                    </a:p>
                  </a:txBody>
                  <a:tcPr marL="20340" marR="20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1189">
                <a:tc>
                  <a:txBody>
                    <a:bodyPr/>
                    <a:lstStyle/>
                    <a:p>
                      <a:pPr algn="ctr" fontAlgn="ctr">
                        <a:lnSpc>
                          <a:spcPct val="150000"/>
                        </a:lnSpc>
                        <a:spcAft>
                          <a:spcPts val="0"/>
                        </a:spcAft>
                      </a:pPr>
                      <a:r>
                        <a:rPr lang="ru-RU" sz="1200" b="1" dirty="0">
                          <a:solidFill>
                            <a:srgbClr val="FF0000"/>
                          </a:solidFill>
                          <a:latin typeface="Bookman Old Style"/>
                          <a:ea typeface="Times New Roman"/>
                          <a:cs typeface="Bookman Old Style"/>
                        </a:rPr>
                        <a:t>8</a:t>
                      </a:r>
                      <a:endParaRPr lang="ru-RU" sz="1200" dirty="0">
                        <a:solidFill>
                          <a:srgbClr val="FF0000"/>
                        </a:solidFill>
                        <a:latin typeface="Bookman Old Style"/>
                        <a:ea typeface="Times New Roman"/>
                        <a:cs typeface="Times New Roman"/>
                      </a:endParaRPr>
                    </a:p>
                  </a:txBody>
                  <a:tcPr marL="20340" marR="20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50000"/>
                        </a:lnSpc>
                        <a:spcAft>
                          <a:spcPts val="0"/>
                        </a:spcAft>
                      </a:pPr>
                      <a:r>
                        <a:rPr lang="ru-RU" sz="1200" b="1">
                          <a:latin typeface="Bookman Old Style"/>
                          <a:ea typeface="Times New Roman"/>
                          <a:cs typeface="Bookman Old Style"/>
                        </a:rPr>
                        <a:t>3</a:t>
                      </a:r>
                      <a:endParaRPr lang="ru-RU" sz="1200">
                        <a:latin typeface="Bookman Old Style"/>
                        <a:ea typeface="Times New Roman"/>
                        <a:cs typeface="Times New Roman"/>
                      </a:endParaRPr>
                    </a:p>
                  </a:txBody>
                  <a:tcPr marL="20340" marR="20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8499">
                <a:tc gridSpan="2">
                  <a:txBody>
                    <a:bodyPr/>
                    <a:lstStyle/>
                    <a:p>
                      <a:pPr algn="ctr" fontAlgn="ctr">
                        <a:lnSpc>
                          <a:spcPct val="150000"/>
                        </a:lnSpc>
                        <a:spcAft>
                          <a:spcPts val="0"/>
                        </a:spcAft>
                      </a:pPr>
                      <a:endParaRPr lang="ru-RU" sz="1200" dirty="0">
                        <a:latin typeface="Bookman Old Style"/>
                        <a:ea typeface="Times New Roman"/>
                        <a:cs typeface="Times New Roman"/>
                      </a:endParaRPr>
                    </a:p>
                  </a:txBody>
                  <a:tcPr marL="20340" marR="2034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357166"/>
            <a:ext cx="9144000" cy="6124754"/>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ru-RU" sz="1400" dirty="0" smtClean="0">
                <a:latin typeface="Times New Roman" pitchFamily="18" charset="0"/>
                <a:cs typeface="Times New Roman" pitchFamily="18" charset="0"/>
              </a:rPr>
              <a:t>16 апреля 1113 г. неожиданно умер великий князь Святополк. Сразу начали борьбу за власть сторонники различных княжеских кланов. На власть мог претендовать старший из князей — Олег, но он был постоянно болен, его брат Давыд отошел от политических дел и ни на что не претендовал. Затем по старшинству шел Владимир Мономах. Были свои сторонники и у сыновей покойного Святополка. </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Киевский тысяцкий </a:t>
            </a:r>
            <a:r>
              <a:rPr lang="ru-RU" sz="1400" dirty="0" err="1" smtClean="0">
                <a:latin typeface="Times New Roman" pitchFamily="18" charset="0"/>
                <a:cs typeface="Times New Roman" pitchFamily="18" charset="0"/>
              </a:rPr>
              <a:t>Путята</a:t>
            </a:r>
            <a:r>
              <a:rPr lang="ru-RU" sz="1400" dirty="0" smtClean="0">
                <a:latin typeface="Times New Roman" pitchFamily="18" charset="0"/>
                <a:cs typeface="Times New Roman" pitchFamily="18" charset="0"/>
              </a:rPr>
              <a:t> начал уговаривать киевлян пригласить Олега, но против Святославичей сплотилась партия Мономаха. Ее представители поскакали в Переяславль звать Владимира на киевский престол. А в это время загудел торгово-ремесленный Подол. Там прошел слух, что ненавистный </a:t>
            </a:r>
            <a:r>
              <a:rPr lang="ru-RU" sz="1400" dirty="0" err="1" smtClean="0">
                <a:latin typeface="Times New Roman" pitchFamily="18" charset="0"/>
                <a:cs typeface="Times New Roman" pitchFamily="18" charset="0"/>
              </a:rPr>
              <a:t>Путята</a:t>
            </a:r>
            <a:r>
              <a:rPr lang="ru-RU" sz="1400" dirty="0" smtClean="0">
                <a:latin typeface="Times New Roman" pitchFamily="18" charset="0"/>
                <a:cs typeface="Times New Roman" pitchFamily="18" charset="0"/>
              </a:rPr>
              <a:t> сносится с </a:t>
            </a:r>
            <a:r>
              <a:rPr lang="ru-RU" sz="1400" dirty="0" err="1" smtClean="0">
                <a:latin typeface="Times New Roman" pitchFamily="18" charset="0"/>
                <a:cs typeface="Times New Roman" pitchFamily="18" charset="0"/>
              </a:rPr>
              <a:t>Святославичами</a:t>
            </a:r>
            <a:r>
              <a:rPr lang="ru-RU" sz="1400" dirty="0" smtClean="0">
                <a:latin typeface="Times New Roman" pitchFamily="18" charset="0"/>
                <a:cs typeface="Times New Roman" pitchFamily="18" charset="0"/>
              </a:rPr>
              <a:t>, что он держит сторону ростовщиков, среди которых было много евреев. Не исключено, что эти слухи разносили по городу сторонники Мономаха. </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Сотни людей с топорами, косами, вилами, палками в руках двинулись в центр Киева. Раздавались угрозы по адресу бояр, ростовщиков. Толпа разгромила двор </a:t>
            </a:r>
            <a:r>
              <a:rPr lang="ru-RU" sz="1400" dirty="0" err="1" smtClean="0">
                <a:latin typeface="Times New Roman" pitchFamily="18" charset="0"/>
                <a:cs typeface="Times New Roman" pitchFamily="18" charset="0"/>
              </a:rPr>
              <a:t>Путяты</a:t>
            </a:r>
            <a:r>
              <a:rPr lang="ru-RU" sz="1400" dirty="0" smtClean="0">
                <a:latin typeface="Times New Roman" pitchFamily="18" charset="0"/>
                <a:cs typeface="Times New Roman" pitchFamily="18" charset="0"/>
              </a:rPr>
              <a:t>, дворы ростовщиков, удар пришелся и по еврейским купцам и ростовщикам, которые заперлись в киевской синагоге. В Софийском соборе по зову митрополита Никифора сошлись бояре и старшие дружинники, епископы, игумены монастырей. Их решение было однозначным: немедленно звать в Киев Мономаха; только он, князь — воин и патриот, мог унять начавшееся выступление народа. Но поначалу </a:t>
            </a:r>
            <a:r>
              <a:rPr lang="ru-RU" sz="1400" dirty="0" err="1" smtClean="0">
                <a:latin typeface="Times New Roman" pitchFamily="18" charset="0"/>
                <a:cs typeface="Times New Roman" pitchFamily="18" charset="0"/>
              </a:rPr>
              <a:t>переяславский</a:t>
            </a:r>
            <a:r>
              <a:rPr lang="ru-RU" sz="1400" dirty="0" smtClean="0">
                <a:latin typeface="Times New Roman" pitchFamily="18" charset="0"/>
                <a:cs typeface="Times New Roman" pitchFamily="18" charset="0"/>
              </a:rPr>
              <a:t> князь не внял этому призыву. Он боялся вновь ввергнуть страну в междоусобицу, если бы вдруг Святославичи, бывшие старше его в роду, опротестовали его решение. Страшился он и киевской верхушки, которая долгие годы служила его скрытому противнику Святополку. У него также не было желания противопоставлять себя восставшим киевлянам. </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На следующее утро народ снова высыпал на улицы Киева. В осаде оказался княжеский дворец. Большая толпа бросилась в сторону Печёрского и </a:t>
            </a:r>
            <a:r>
              <a:rPr lang="ru-RU" sz="1400" dirty="0" err="1" smtClean="0">
                <a:latin typeface="Times New Roman" pitchFamily="18" charset="0"/>
                <a:cs typeface="Times New Roman" pitchFamily="18" charset="0"/>
              </a:rPr>
              <a:t>Выдубицкого</a:t>
            </a:r>
            <a:r>
              <a:rPr lang="ru-RU" sz="1400" dirty="0" smtClean="0">
                <a:latin typeface="Times New Roman" pitchFamily="18" charset="0"/>
                <a:cs typeface="Times New Roman" pitchFamily="18" charset="0"/>
              </a:rPr>
              <a:t> монастырей. Мятеж нарастал, вовлекая в свой водоворот все новые и новые сотни людей; пробудились окрестные слободы и деревни, поднялись против своих господ смерды, закупы, рядовичи. Должники отказывались выплачивать проценты и расправлялись с наиболее ненавистными заимодавцами, холопы вышли из повиновения господам. </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И вновь митрополит собрал верхушку города. Вновь было принято решение пригласить Мономаха в Киев. Гонец вез Мономаху письмо, в котором говорилось: «Пойди, князь, в Киев; если же не пойдешь, то знай, что много зла произойдет, это не «только Путятин двор или сотских, или евреев пограбят, а еще нападут на невестку твою (вдову Святополка), и на бояр, и на монастыри, и будешь ты ответ держать, князь, если разграбят монастыри». 20 апреля Владимир Мономах вместе с </a:t>
            </a:r>
            <a:r>
              <a:rPr lang="ru-RU" sz="1400" dirty="0" err="1" smtClean="0">
                <a:latin typeface="Times New Roman" pitchFamily="18" charset="0"/>
                <a:cs typeface="Times New Roman" pitchFamily="18" charset="0"/>
              </a:rPr>
              <a:t>переяславской</a:t>
            </a:r>
            <a:r>
              <a:rPr lang="ru-RU" sz="1400" dirty="0" smtClean="0">
                <a:latin typeface="Times New Roman" pitchFamily="18" charset="0"/>
                <a:cs typeface="Times New Roman" pitchFamily="18" charset="0"/>
              </a:rPr>
              <a:t> дружиной вступил в Киев. </a:t>
            </a:r>
            <a:endParaRPr lang="ru-RU" sz="1400" dirty="0">
              <a:latin typeface="Times New Roman" pitchFamily="18" charset="0"/>
              <a:cs typeface="Times New Roman" pitchFamily="18" charset="0"/>
            </a:endParaRPr>
          </a:p>
        </p:txBody>
      </p:sp>
      <p:sp>
        <p:nvSpPr>
          <p:cNvPr id="3" name="Управляющая кнопка: назад 2">
            <a:hlinkClick r:id="rId2" action="ppaction://hlinksldjump" highlightClick="1"/>
          </p:cNvPr>
          <p:cNvSpPr/>
          <p:nvPr/>
        </p:nvSpPr>
        <p:spPr>
          <a:xfrm>
            <a:off x="8143900" y="6500834"/>
            <a:ext cx="1000100" cy="357166"/>
          </a:xfrm>
          <a:prstGeom prst="actionButtonBackPrevious">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ru-RU"/>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1779687"/>
            <a:ext cx="9001156" cy="5078313"/>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ru-RU" sz="1200" dirty="0" smtClean="0">
                <a:latin typeface="Times New Roman" pitchFamily="18" charset="0"/>
                <a:cs typeface="Times New Roman" pitchFamily="18" charset="0"/>
              </a:rPr>
              <a:t>К </a:t>
            </a:r>
            <a:r>
              <a:rPr lang="ru-RU" sz="1200" dirty="0" err="1" smtClean="0">
                <a:latin typeface="Times New Roman" pitchFamily="18" charset="0"/>
                <a:cs typeface="Times New Roman" pitchFamily="18" charset="0"/>
              </a:rPr>
              <a:t>к.XIII</a:t>
            </a:r>
            <a:r>
              <a:rPr lang="ru-RU" sz="1200" dirty="0" smtClean="0">
                <a:latin typeface="Times New Roman" pitchFamily="18" charset="0"/>
                <a:cs typeface="Times New Roman" pitchFamily="18" charset="0"/>
              </a:rPr>
              <a:t> в. главной предпосылкой в формировании единого русского государства была необходимость противостоять Орде и Великому княжеству Литовскому. Решение этой задачи требовало сильной центральной власти, способной мобилизовать все ресурсы государства.</a:t>
            </a:r>
          </a:p>
          <a:p>
            <a:r>
              <a:rPr lang="ru-RU" sz="1200" dirty="0" smtClean="0">
                <a:latin typeface="Times New Roman" pitchFamily="18" charset="0"/>
                <a:cs typeface="Times New Roman" pitchFamily="18" charset="0"/>
              </a:rPr>
              <a:t>Причина объединения - стремление феодалов укрепить своё господство над крестьянами с помощью сильной централизованной власти.</a:t>
            </a:r>
          </a:p>
          <a:p>
            <a:r>
              <a:rPr lang="ru-RU" sz="1200" dirty="0" smtClean="0">
                <a:latin typeface="Times New Roman" pitchFamily="18" charset="0"/>
                <a:cs typeface="Times New Roman" pitchFamily="18" charset="0"/>
              </a:rPr>
              <a:t>Особенности собирания страны (в отличие от Европы):</a:t>
            </a:r>
          </a:p>
          <a:p>
            <a:r>
              <a:rPr lang="ru-RU" sz="1200" dirty="0" smtClean="0">
                <a:latin typeface="Times New Roman" pitchFamily="18" charset="0"/>
                <a:cs typeface="Times New Roman" pitchFamily="18" charset="0"/>
              </a:rPr>
              <a:t>1. Длительность (1276-1533)</a:t>
            </a:r>
          </a:p>
          <a:p>
            <a:r>
              <a:rPr lang="ru-RU" sz="1200" dirty="0" smtClean="0">
                <a:latin typeface="Times New Roman" pitchFamily="18" charset="0"/>
                <a:cs typeface="Times New Roman" pitchFamily="18" charset="0"/>
              </a:rPr>
              <a:t>2. </a:t>
            </a:r>
            <a:r>
              <a:rPr lang="ru-RU" sz="1200" dirty="0" err="1" smtClean="0">
                <a:latin typeface="Times New Roman" pitchFamily="18" charset="0"/>
                <a:cs typeface="Times New Roman" pitchFamily="18" charset="0"/>
              </a:rPr>
              <a:t>Неоформившееся</a:t>
            </a:r>
            <a:r>
              <a:rPr lang="ru-RU" sz="1200" dirty="0" smtClean="0">
                <a:latin typeface="Times New Roman" pitchFamily="18" charset="0"/>
                <a:cs typeface="Times New Roman" pitchFamily="18" charset="0"/>
              </a:rPr>
              <a:t> крепостное право (юридически оформится в 1</a:t>
            </a:r>
            <a:r>
              <a:rPr lang="en-US" sz="1200" dirty="0" smtClean="0">
                <a:latin typeface="Times New Roman" pitchFamily="18" charset="0"/>
                <a:cs typeface="Times New Roman" pitchFamily="18" charset="0"/>
              </a:rPr>
              <a:t>649)</a:t>
            </a:r>
            <a:endParaRPr lang="ru-RU" sz="1200" dirty="0" smtClean="0">
              <a:latin typeface="Times New Roman" pitchFamily="18" charset="0"/>
              <a:cs typeface="Times New Roman" pitchFamily="18" charset="0"/>
            </a:endParaRPr>
          </a:p>
          <a:p>
            <a:r>
              <a:rPr lang="ru-RU" sz="1200" dirty="0" smtClean="0">
                <a:latin typeface="Times New Roman" pitchFamily="18" charset="0"/>
                <a:cs typeface="Times New Roman" pitchFamily="18" charset="0"/>
              </a:rPr>
              <a:t>3. Упадок городов.</a:t>
            </a:r>
          </a:p>
          <a:p>
            <a:r>
              <a:rPr lang="ru-RU" sz="1200" dirty="0" smtClean="0">
                <a:latin typeface="Times New Roman" pitchFamily="18" charset="0"/>
                <a:cs typeface="Times New Roman" pitchFamily="18" charset="0"/>
              </a:rPr>
              <a:t>Движущие силы объединения:</a:t>
            </a:r>
          </a:p>
          <a:p>
            <a:r>
              <a:rPr lang="ru-RU" sz="1200" dirty="0" smtClean="0">
                <a:latin typeface="Times New Roman" pitchFamily="18" charset="0"/>
                <a:cs typeface="Times New Roman" pitchFamily="18" charset="0"/>
              </a:rPr>
              <a:t>1). Феодалы. (а) Поскольку закрепощение крестьян приводило к унификации их положения, то и выступления могли охватывать огромную территорию. Для борьбы с такими выступлениями нужна была сильная власть. (б) Благосостояние феодала-помещика зависело от его усердия в службе центральной власти. (в) Вотчинники были заинтересованы в единстве страны, поскольку не имели права покупать земли за пределами своего княжества</a:t>
            </a:r>
          </a:p>
          <a:p>
            <a:r>
              <a:rPr lang="ru-RU" sz="1200" dirty="0" smtClean="0">
                <a:latin typeface="Times New Roman" pitchFamily="18" charset="0"/>
                <a:cs typeface="Times New Roman" pitchFamily="18" charset="0"/>
              </a:rPr>
              <a:t>2). Горожане. (а) Ремесленники и торговцы могли обезопасить своё дело в условиях сильного центрального правительства, исключавшего разорительные междоусобицы. (б) Наличие таможенных барьеров в условиях раздробленности так же сдерживало развитие рынка</a:t>
            </a:r>
          </a:p>
          <a:p>
            <a:r>
              <a:rPr lang="ru-RU" sz="1200" dirty="0" smtClean="0">
                <a:latin typeface="Times New Roman" pitchFamily="18" charset="0"/>
                <a:cs typeface="Times New Roman" pitchFamily="18" charset="0"/>
              </a:rPr>
              <a:t>3). Крестьяне так же выступали за объединение, поскольку усобицы разоряли крестьянские хозяйства.</a:t>
            </a:r>
          </a:p>
          <a:p>
            <a:r>
              <a:rPr lang="ru-RU" sz="1200" dirty="0" smtClean="0">
                <a:latin typeface="Times New Roman" pitchFamily="18" charset="0"/>
                <a:cs typeface="Times New Roman" pitchFamily="18" charset="0"/>
              </a:rPr>
              <a:t>Этапы централизации:</a:t>
            </a:r>
          </a:p>
          <a:p>
            <a:endParaRPr lang="ru-RU" sz="1200" dirty="0" smtClean="0">
              <a:latin typeface="Times New Roman" pitchFamily="18" charset="0"/>
              <a:cs typeface="Times New Roman" pitchFamily="18" charset="0"/>
            </a:endParaRPr>
          </a:p>
          <a:p>
            <a:r>
              <a:rPr lang="ru-RU" sz="1200" dirty="0" smtClean="0">
                <a:latin typeface="Times New Roman" pitchFamily="18" charset="0"/>
                <a:cs typeface="Times New Roman" pitchFamily="18" charset="0"/>
              </a:rPr>
              <a:t>1). </a:t>
            </a:r>
            <a:r>
              <a:rPr lang="ru-RU" sz="1200" dirty="0" err="1" smtClean="0">
                <a:latin typeface="Times New Roman" pitchFamily="18" charset="0"/>
                <a:cs typeface="Times New Roman" pitchFamily="18" charset="0"/>
              </a:rPr>
              <a:t>К.XIII-первая</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пол.XIV</a:t>
            </a:r>
            <a:r>
              <a:rPr lang="ru-RU" sz="1200" dirty="0" smtClean="0">
                <a:latin typeface="Times New Roman" pitchFamily="18" charset="0"/>
                <a:cs typeface="Times New Roman" pitchFamily="18" charset="0"/>
              </a:rPr>
              <a:t> вв. - превращение Москвы в экономический (право сбора дани с других), политический (получение ярлыка) и религиозный (переезд в Москву митрополита) центр</a:t>
            </a:r>
          </a:p>
          <a:p>
            <a:r>
              <a:rPr lang="ru-RU" sz="1200" dirty="0" smtClean="0">
                <a:latin typeface="Times New Roman" pitchFamily="18" charset="0"/>
                <a:cs typeface="Times New Roman" pitchFamily="18" charset="0"/>
              </a:rPr>
              <a:t>2). Вторая </a:t>
            </a:r>
            <a:r>
              <a:rPr lang="ru-RU" sz="1200" dirty="0" err="1" smtClean="0">
                <a:latin typeface="Times New Roman" pitchFamily="18" charset="0"/>
                <a:cs typeface="Times New Roman" pitchFamily="18" charset="0"/>
              </a:rPr>
              <a:t>пол.XIV-н.XV</a:t>
            </a:r>
            <a:r>
              <a:rPr lang="ru-RU" sz="1200" dirty="0" smtClean="0">
                <a:latin typeface="Times New Roman" pitchFamily="18" charset="0"/>
                <a:cs typeface="Times New Roman" pitchFamily="18" charset="0"/>
              </a:rPr>
              <a:t> вв. – превращение Москвы в оплот сопротивления иноземному игу (победа на Куликовом поле, организованная под эгидой Москвы) </a:t>
            </a:r>
          </a:p>
          <a:p>
            <a:r>
              <a:rPr lang="ru-RU" sz="1200" dirty="0" smtClean="0">
                <a:latin typeface="Times New Roman" pitchFamily="18" charset="0"/>
                <a:cs typeface="Times New Roman" pitchFamily="18" charset="0"/>
              </a:rPr>
              <a:t>3). Вторая </a:t>
            </a:r>
            <a:r>
              <a:rPr lang="ru-RU" sz="1200" dirty="0" err="1" smtClean="0">
                <a:latin typeface="Times New Roman" pitchFamily="18" charset="0"/>
                <a:cs typeface="Times New Roman" pitchFamily="18" charset="0"/>
              </a:rPr>
              <a:t>четв.XV</a:t>
            </a:r>
            <a:r>
              <a:rPr lang="ru-RU" sz="1200" dirty="0" smtClean="0">
                <a:latin typeface="Times New Roman" pitchFamily="18" charset="0"/>
                <a:cs typeface="Times New Roman" pitchFamily="18" charset="0"/>
              </a:rPr>
              <a:t> в. – утверждение исключительных прав московской ветви Рюриковичей (победа Василия II во </a:t>
            </a:r>
            <a:r>
              <a:rPr lang="ru-RU" sz="1200" dirty="0" err="1" smtClean="0">
                <a:latin typeface="Times New Roman" pitchFamily="18" charset="0"/>
                <a:cs typeface="Times New Roman" pitchFamily="18" charset="0"/>
              </a:rPr>
              <a:t>внутридинастической</a:t>
            </a:r>
            <a:r>
              <a:rPr lang="ru-RU" sz="1200" dirty="0" smtClean="0">
                <a:latin typeface="Times New Roman" pitchFamily="18" charset="0"/>
                <a:cs typeface="Times New Roman" pitchFamily="18" charset="0"/>
              </a:rPr>
              <a:t> войне)</a:t>
            </a:r>
          </a:p>
          <a:p>
            <a:r>
              <a:rPr lang="ru-RU" sz="1200" dirty="0" smtClean="0">
                <a:latin typeface="Times New Roman" pitchFamily="18" charset="0"/>
                <a:cs typeface="Times New Roman" pitchFamily="18" charset="0"/>
              </a:rPr>
              <a:t>4). Вторая </a:t>
            </a:r>
            <a:r>
              <a:rPr lang="ru-RU" sz="1200" dirty="0" err="1" smtClean="0">
                <a:latin typeface="Times New Roman" pitchFamily="18" charset="0"/>
                <a:cs typeface="Times New Roman" pitchFamily="18" charset="0"/>
              </a:rPr>
              <a:t>пол.XV-н.XVI</a:t>
            </a:r>
            <a:r>
              <a:rPr lang="ru-RU" sz="1200" dirty="0" smtClean="0">
                <a:latin typeface="Times New Roman" pitchFamily="18" charset="0"/>
                <a:cs typeface="Times New Roman" pitchFamily="18" charset="0"/>
              </a:rPr>
              <a:t> вв. - завершение объединения русских земель вокруг Москвы (поглощение Новгорода и Рязани).</a:t>
            </a:r>
            <a:endParaRPr lang="ru-RU" sz="1200" dirty="0">
              <a:latin typeface="Times New Roman" pitchFamily="18" charset="0"/>
              <a:cs typeface="Times New Roman" pitchFamily="18" charset="0"/>
            </a:endParaRPr>
          </a:p>
        </p:txBody>
      </p:sp>
      <p:sp>
        <p:nvSpPr>
          <p:cNvPr id="3" name="Прямоугольник 2"/>
          <p:cNvSpPr/>
          <p:nvPr/>
        </p:nvSpPr>
        <p:spPr>
          <a:xfrm>
            <a:off x="0" y="0"/>
            <a:ext cx="9144000" cy="1600438"/>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ru-RU" sz="1400" dirty="0" smtClean="0">
                <a:solidFill>
                  <a:schemeClr val="dk1"/>
                </a:solidFill>
                <a:latin typeface="Times New Roman" pitchFamily="18" charset="0"/>
                <a:cs typeface="Times New Roman" pitchFamily="18" charset="0"/>
              </a:rPr>
              <a:t>Возвышение Москвы началось с образования Московского княжества в 1276. Основателем династии московских князей был младший сын Александра Невского Даниил (1263-1303). С этого времени в силу ряда объективных и субъективных причин начинается возвышение Москвы. </a:t>
            </a:r>
          </a:p>
          <a:p>
            <a:endParaRPr lang="ru-RU" sz="1400" dirty="0" smtClean="0">
              <a:solidFill>
                <a:schemeClr val="dk1"/>
              </a:solidFill>
              <a:latin typeface="Times New Roman" pitchFamily="18" charset="0"/>
              <a:cs typeface="Times New Roman" pitchFamily="18" charset="0"/>
            </a:endParaRPr>
          </a:p>
          <a:p>
            <a:r>
              <a:rPr lang="ru-RU" sz="1400" dirty="0" smtClean="0">
                <a:solidFill>
                  <a:schemeClr val="dk1"/>
                </a:solidFill>
                <a:latin typeface="Times New Roman" pitchFamily="18" charset="0"/>
                <a:cs typeface="Times New Roman" pitchFamily="18" charset="0"/>
              </a:rPr>
              <a:t>Сын Даниила Юрий Данилович (ум. в 1324) с 1304 вёл борьбу за великое Владимирское княжение с Михаилом Ярославичем Тверским, получившим в 1305 (1304) в Орде ярлык великое княжение. Поддержку московскому князю оказал митрополит</a:t>
            </a:r>
          </a:p>
        </p:txBody>
      </p:sp>
      <p:sp>
        <p:nvSpPr>
          <p:cNvPr id="4" name="Управляющая кнопка: назад 3">
            <a:hlinkClick r:id="rId2" action="ppaction://hlinksldjump" highlightClick="1"/>
          </p:cNvPr>
          <p:cNvSpPr/>
          <p:nvPr/>
        </p:nvSpPr>
        <p:spPr>
          <a:xfrm>
            <a:off x="8143900" y="6500834"/>
            <a:ext cx="1000100" cy="357166"/>
          </a:xfrm>
          <a:prstGeom prst="actionButtonBackPrevious">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ru-RU"/>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428604"/>
            <a:ext cx="9144000" cy="116955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ru-RU" sz="1400" dirty="0" smtClean="0"/>
              <a:t>В </a:t>
            </a:r>
            <a:r>
              <a:rPr lang="ru-RU" sz="1400" dirty="0" smtClean="0">
                <a:hlinkClick r:id="rId2" tooltip="1019 год"/>
              </a:rPr>
              <a:t>1019 году</a:t>
            </a:r>
            <a:r>
              <a:rPr lang="ru-RU" sz="1400" dirty="0" smtClean="0"/>
              <a:t> печенеги потерпели поражение от великого князя </a:t>
            </a:r>
            <a:r>
              <a:rPr lang="ru-RU" sz="1400" dirty="0" smtClean="0">
                <a:hlinkClick r:id="rId3" tooltip="Ярослав Мудрый"/>
              </a:rPr>
              <a:t>Ярослава</a:t>
            </a:r>
            <a:r>
              <a:rPr lang="ru-RU" sz="1400" dirty="0" smtClean="0"/>
              <a:t> на реке </a:t>
            </a:r>
            <a:r>
              <a:rPr lang="ru-RU" sz="1400" dirty="0" smtClean="0">
                <a:hlinkClick r:id="rId4" tooltip="Альта"/>
              </a:rPr>
              <a:t>Альте</a:t>
            </a:r>
            <a:r>
              <a:rPr lang="ru-RU" sz="1400" dirty="0" smtClean="0"/>
              <a:t>.</a:t>
            </a:r>
          </a:p>
          <a:p>
            <a:r>
              <a:rPr lang="ru-RU" sz="1400" dirty="0" smtClean="0"/>
              <a:t>Последним документально зафиксированным русско-печенежским конфликтом является осада Киева в </a:t>
            </a:r>
            <a:r>
              <a:rPr lang="ru-RU" sz="1400" dirty="0" smtClean="0">
                <a:hlinkClick r:id="rId5" tooltip="1036 год"/>
              </a:rPr>
              <a:t>1036 году</a:t>
            </a:r>
            <a:r>
              <a:rPr lang="ru-RU" sz="1400" dirty="0" smtClean="0"/>
              <a:t>, когда осаждавших город кочевников окончательно разбил подоспевший с войском великий князь. В это же время из-за Волги в </a:t>
            </a:r>
            <a:r>
              <a:rPr lang="ru-RU" sz="1400" dirty="0" smtClean="0">
                <a:hlinkClick r:id="rId6" tooltip="Северное Причерноморье"/>
              </a:rPr>
              <a:t>Северное Причерноморье</a:t>
            </a:r>
            <a:r>
              <a:rPr lang="ru-RU" sz="1400" dirty="0" smtClean="0"/>
              <a:t> пришли </a:t>
            </a:r>
            <a:r>
              <a:rPr lang="ru-RU" sz="1400" dirty="0" err="1" smtClean="0">
                <a:hlinkClick r:id="rId7" tooltip="Торки"/>
              </a:rPr>
              <a:t>торки</a:t>
            </a:r>
            <a:r>
              <a:rPr lang="ru-RU" sz="1400" dirty="0" smtClean="0"/>
              <a:t> (</a:t>
            </a:r>
            <a:r>
              <a:rPr lang="ru-RU" sz="1400" dirty="0" err="1" smtClean="0">
                <a:hlinkClick r:id="rId8" tooltip="Огузы"/>
              </a:rPr>
              <a:t>огузы</a:t>
            </a:r>
            <a:r>
              <a:rPr lang="ru-RU" sz="1400" dirty="0" smtClean="0"/>
              <a:t>), которые постепенно вытесняют печенегов на </a:t>
            </a:r>
            <a:r>
              <a:rPr lang="ru-RU" sz="1400" dirty="0" smtClean="0">
                <a:hlinkClick r:id="rId9" tooltip="Дунай"/>
              </a:rPr>
              <a:t>Дунай</a:t>
            </a:r>
            <a:r>
              <a:rPr lang="ru-RU" sz="1400" dirty="0" smtClean="0"/>
              <a:t>. После этого печенеги перестали играть важную роль в истории Руси.</a:t>
            </a:r>
            <a:endParaRPr lang="ru-RU" sz="1400" dirty="0"/>
          </a:p>
        </p:txBody>
      </p:sp>
      <p:sp>
        <p:nvSpPr>
          <p:cNvPr id="3" name="Прямоугольник 2"/>
          <p:cNvSpPr/>
          <p:nvPr/>
        </p:nvSpPr>
        <p:spPr>
          <a:xfrm>
            <a:off x="0" y="1785926"/>
            <a:ext cx="9144000" cy="2677656"/>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ru-RU" sz="1400" b="1" dirty="0" smtClean="0">
                <a:solidFill>
                  <a:schemeClr val="dk1"/>
                </a:solidFill>
                <a:latin typeface="Times New Roman" pitchFamily="18" charset="0"/>
                <a:cs typeface="Times New Roman" pitchFamily="18" charset="0"/>
              </a:rPr>
              <a:t>(«</a:t>
            </a:r>
            <a:r>
              <a:rPr lang="ru-RU" sz="1400" b="1" dirty="0" err="1" smtClean="0">
                <a:solidFill>
                  <a:schemeClr val="dk1"/>
                </a:solidFill>
                <a:latin typeface="Times New Roman" pitchFamily="18" charset="0"/>
                <a:cs typeface="Times New Roman" pitchFamily="18" charset="0"/>
              </a:rPr>
              <a:t>Сказа́ние</a:t>
            </a:r>
            <a:r>
              <a:rPr lang="ru-RU" sz="1400" b="1" dirty="0" smtClean="0">
                <a:solidFill>
                  <a:schemeClr val="dk1"/>
                </a:solidFill>
                <a:latin typeface="Times New Roman" pitchFamily="18" charset="0"/>
                <a:cs typeface="Times New Roman" pitchFamily="18" charset="0"/>
              </a:rPr>
              <a:t> о </a:t>
            </a:r>
            <a:r>
              <a:rPr lang="ru-RU" sz="1400" b="1" dirty="0" err="1" smtClean="0">
                <a:solidFill>
                  <a:schemeClr val="dk1"/>
                </a:solidFill>
                <a:latin typeface="Times New Roman" pitchFamily="18" charset="0"/>
                <a:cs typeface="Times New Roman" pitchFamily="18" charset="0"/>
              </a:rPr>
              <a:t>князья́х</a:t>
            </a:r>
            <a:r>
              <a:rPr lang="ru-RU" sz="1400" b="1" dirty="0" smtClean="0">
                <a:solidFill>
                  <a:schemeClr val="dk1"/>
                </a:solidFill>
                <a:latin typeface="Times New Roman" pitchFamily="18" charset="0"/>
                <a:cs typeface="Times New Roman" pitchFamily="18" charset="0"/>
              </a:rPr>
              <a:t> </a:t>
            </a:r>
            <a:r>
              <a:rPr lang="ru-RU" sz="1400" b="1" dirty="0" err="1" smtClean="0">
                <a:solidFill>
                  <a:schemeClr val="dk1"/>
                </a:solidFill>
                <a:latin typeface="Times New Roman" pitchFamily="18" charset="0"/>
                <a:cs typeface="Times New Roman" pitchFamily="18" charset="0"/>
              </a:rPr>
              <a:t>влади́мирских</a:t>
            </a:r>
            <a:r>
              <a:rPr lang="ru-RU" sz="1400" b="1" dirty="0" smtClean="0">
                <a:solidFill>
                  <a:schemeClr val="dk1"/>
                </a:solidFill>
                <a:latin typeface="Times New Roman" pitchFamily="18" charset="0"/>
                <a:cs typeface="Times New Roman" pitchFamily="18" charset="0"/>
              </a:rPr>
              <a:t>»,)    </a:t>
            </a:r>
            <a:r>
              <a:rPr lang="ru-RU" sz="1400" dirty="0" smtClean="0">
                <a:solidFill>
                  <a:schemeClr val="dk1"/>
                </a:solidFill>
                <a:latin typeface="Times New Roman" pitchFamily="18" charset="0"/>
                <a:cs typeface="Times New Roman" pitchFamily="18" charset="0"/>
              </a:rPr>
              <a:t> литературно-публицистический памятник 16 в., использовавшийся в политической борьбе за укрепление авторитета великокняжеской, а затем царской власти. В основе «Сказания» лежит легенда о происхождении рус. великих князей от римского императора Августа через легендарного Пруса, который, с одной стороны, состоял в родстве с Августом, а с другой — якобы был родственником Рюрика. Вторая легенда, входящая в «С. о к. в.», повествует о приобретении Владимиром Мономахом царских регалий от византийского императора Константина Мономаха. Время появления обеих этих легенд не установлено. В начале 16 в. (не позднее 1523) легенды были соединены в «Послании» тверского церковного писателя-публициста Спиридона-Саввы, претендовавшего на престол митрополита всея Руси. На основе «Послания» была составлена 1-я редакция «Сказания». Идеи «Сказания» в дипломатических спорах использовались при Василии III и Иване IV. Легенда о происхождении русских великих князей от Августа была помещена как вступительная статья к Государеву родословцу 1555 и включена в Степенную книгу, 2-я редакция «Сказания» была написана как вступительная статья к «Чину венчания» Ивана IV на царство в 1547.</a:t>
            </a:r>
          </a:p>
        </p:txBody>
      </p:sp>
      <p:sp>
        <p:nvSpPr>
          <p:cNvPr id="4" name="Прямоугольник 3"/>
          <p:cNvSpPr/>
          <p:nvPr/>
        </p:nvSpPr>
        <p:spPr>
          <a:xfrm>
            <a:off x="0" y="4786322"/>
            <a:ext cx="9144000" cy="1600438"/>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ru-RU" sz="1400" b="1" dirty="0" smtClean="0">
                <a:solidFill>
                  <a:schemeClr val="dk1"/>
                </a:solidFill>
                <a:latin typeface="Times New Roman" pitchFamily="18" charset="0"/>
                <a:cs typeface="Times New Roman" pitchFamily="18" charset="0"/>
              </a:rPr>
              <a:t>«Моление </a:t>
            </a:r>
            <a:r>
              <a:rPr lang="ru-RU" sz="1400" b="1" dirty="0" smtClean="0">
                <a:solidFill>
                  <a:schemeClr val="dk1"/>
                </a:solidFill>
                <a:latin typeface="Times New Roman" pitchFamily="18" charset="0"/>
                <a:cs typeface="Times New Roman" pitchFamily="18" charset="0"/>
                <a:hlinkClick r:id="rId10" tooltip="Даниил Заточник"/>
              </a:rPr>
              <a:t>Даниила Заточника</a:t>
            </a:r>
            <a:r>
              <a:rPr lang="ru-RU" sz="1400" b="1" dirty="0" smtClean="0">
                <a:solidFill>
                  <a:schemeClr val="dk1"/>
                </a:solidFill>
                <a:latin typeface="Times New Roman" pitchFamily="18" charset="0"/>
                <a:cs typeface="Times New Roman" pitchFamily="18" charset="0"/>
              </a:rPr>
              <a:t>» </a:t>
            </a:r>
            <a:r>
              <a:rPr lang="ru-RU" sz="1400" dirty="0" smtClean="0">
                <a:solidFill>
                  <a:schemeClr val="dk1"/>
                </a:solidFill>
                <a:latin typeface="Times New Roman" pitchFamily="18" charset="0"/>
                <a:cs typeface="Times New Roman" pitchFamily="18" charset="0"/>
              </a:rPr>
              <a:t>— памятник древнерусской литературы </a:t>
            </a:r>
            <a:r>
              <a:rPr lang="ru-RU" sz="1400" dirty="0" smtClean="0">
                <a:solidFill>
                  <a:schemeClr val="dk1"/>
                </a:solidFill>
                <a:latin typeface="Times New Roman" pitchFamily="18" charset="0"/>
                <a:cs typeface="Times New Roman" pitchFamily="18" charset="0"/>
                <a:hlinkClick r:id="rId11" tooltip="XIII век"/>
              </a:rPr>
              <a:t>XIII века</a:t>
            </a:r>
            <a:r>
              <a:rPr lang="ru-RU" sz="1400" dirty="0" smtClean="0">
                <a:solidFill>
                  <a:schemeClr val="dk1"/>
                </a:solidFill>
                <a:latin typeface="Times New Roman" pitchFamily="18" charset="0"/>
                <a:cs typeface="Times New Roman" pitchFamily="18" charset="0"/>
              </a:rPr>
              <a:t>. Написан как обращение к </a:t>
            </a:r>
            <a:r>
              <a:rPr lang="ru-RU" sz="1400" dirty="0" err="1" smtClean="0">
                <a:solidFill>
                  <a:schemeClr val="dk1"/>
                </a:solidFill>
                <a:latin typeface="Times New Roman" pitchFamily="18" charset="0"/>
                <a:cs typeface="Times New Roman" pitchFamily="18" charset="0"/>
              </a:rPr>
              <a:t>переяславско-суздальскому</a:t>
            </a:r>
            <a:r>
              <a:rPr lang="ru-RU" sz="1400" dirty="0" smtClean="0">
                <a:solidFill>
                  <a:schemeClr val="dk1"/>
                </a:solidFill>
                <a:latin typeface="Times New Roman" pitchFamily="18" charset="0"/>
                <a:cs typeface="Times New Roman" pitchFamily="18" charset="0"/>
              </a:rPr>
              <a:t> </a:t>
            </a:r>
            <a:r>
              <a:rPr lang="ru-RU" sz="1400" dirty="0" smtClean="0">
                <a:solidFill>
                  <a:schemeClr val="dk1"/>
                </a:solidFill>
                <a:latin typeface="Times New Roman" pitchFamily="18" charset="0"/>
                <a:cs typeface="Times New Roman" pitchFamily="18" charset="0"/>
                <a:hlinkClick r:id="rId12" tooltip="Князь"/>
              </a:rPr>
              <a:t>князю</a:t>
            </a:r>
            <a:r>
              <a:rPr lang="ru-RU" sz="1400" dirty="0" smtClean="0">
                <a:solidFill>
                  <a:schemeClr val="dk1"/>
                </a:solidFill>
                <a:latin typeface="Times New Roman" pitchFamily="18" charset="0"/>
                <a:cs typeface="Times New Roman" pitchFamily="18" charset="0"/>
              </a:rPr>
              <a:t> </a:t>
            </a:r>
            <a:r>
              <a:rPr lang="ru-RU" sz="1400" dirty="0" smtClean="0">
                <a:solidFill>
                  <a:schemeClr val="dk1"/>
                </a:solidFill>
                <a:latin typeface="Times New Roman" pitchFamily="18" charset="0"/>
                <a:cs typeface="Times New Roman" pitchFamily="18" charset="0"/>
                <a:hlinkClick r:id="rId13" tooltip="Ярослав Всеволодович"/>
              </a:rPr>
              <a:t>Ярославу Всеволодовичу</a:t>
            </a:r>
            <a:r>
              <a:rPr lang="ru-RU" sz="1400" dirty="0" smtClean="0">
                <a:solidFill>
                  <a:schemeClr val="dk1"/>
                </a:solidFill>
                <a:latin typeface="Times New Roman" pitchFamily="18" charset="0"/>
                <a:cs typeface="Times New Roman" pitchFamily="18" charset="0"/>
              </a:rPr>
              <a:t> в период с </a:t>
            </a:r>
            <a:r>
              <a:rPr lang="ru-RU" sz="1400" dirty="0" smtClean="0">
                <a:solidFill>
                  <a:schemeClr val="dk1"/>
                </a:solidFill>
                <a:latin typeface="Times New Roman" pitchFamily="18" charset="0"/>
                <a:cs typeface="Times New Roman" pitchFamily="18" charset="0"/>
                <a:hlinkClick r:id="rId14" tooltip="1213"/>
              </a:rPr>
              <a:t>1213</a:t>
            </a:r>
            <a:r>
              <a:rPr lang="ru-RU" sz="1400" dirty="0" smtClean="0">
                <a:solidFill>
                  <a:schemeClr val="dk1"/>
                </a:solidFill>
                <a:latin typeface="Times New Roman" pitchFamily="18" charset="0"/>
                <a:cs typeface="Times New Roman" pitchFamily="18" charset="0"/>
              </a:rPr>
              <a:t> до </a:t>
            </a:r>
            <a:r>
              <a:rPr lang="ru-RU" sz="1400" dirty="0" smtClean="0">
                <a:solidFill>
                  <a:schemeClr val="dk1"/>
                </a:solidFill>
                <a:latin typeface="Times New Roman" pitchFamily="18" charset="0"/>
                <a:cs typeface="Times New Roman" pitchFamily="18" charset="0"/>
                <a:hlinkClick r:id="rId15" tooltip="1236"/>
              </a:rPr>
              <a:t>1236</a:t>
            </a:r>
            <a:r>
              <a:rPr lang="ru-RU" sz="1400" dirty="0" smtClean="0">
                <a:solidFill>
                  <a:schemeClr val="dk1"/>
                </a:solidFill>
                <a:latin typeface="Times New Roman" pitchFamily="18" charset="0"/>
                <a:cs typeface="Times New Roman" pitchFamily="18" charset="0"/>
              </a:rPr>
              <a:t> (по версии </a:t>
            </a:r>
            <a:r>
              <a:rPr lang="ru-RU" sz="1400" dirty="0" smtClean="0">
                <a:solidFill>
                  <a:schemeClr val="dk1"/>
                </a:solidFill>
                <a:latin typeface="Times New Roman" pitchFamily="18" charset="0"/>
                <a:cs typeface="Times New Roman" pitchFamily="18" charset="0"/>
                <a:hlinkClick r:id="rId16" tooltip="Истрин, Василий Михайлович"/>
              </a:rPr>
              <a:t>В. М. </a:t>
            </a:r>
            <a:r>
              <a:rPr lang="ru-RU" sz="1400" dirty="0" err="1" smtClean="0">
                <a:solidFill>
                  <a:schemeClr val="dk1"/>
                </a:solidFill>
                <a:latin typeface="Times New Roman" pitchFamily="18" charset="0"/>
                <a:cs typeface="Times New Roman" pitchFamily="18" charset="0"/>
                <a:hlinkClick r:id="rId16" tooltip="Истрин, Василий Михайлович"/>
              </a:rPr>
              <a:t>Истрина</a:t>
            </a:r>
            <a:r>
              <a:rPr lang="ru-RU" sz="1400" dirty="0" smtClean="0">
                <a:solidFill>
                  <a:schemeClr val="dk1"/>
                </a:solidFill>
                <a:latin typeface="Times New Roman" pitchFamily="18" charset="0"/>
                <a:cs typeface="Times New Roman" pitchFamily="18" charset="0"/>
              </a:rPr>
              <a:t>).</a:t>
            </a:r>
          </a:p>
          <a:p>
            <a:r>
              <a:rPr lang="ru-RU" sz="1400" dirty="0" smtClean="0">
                <a:solidFill>
                  <a:schemeClr val="dk1"/>
                </a:solidFill>
                <a:latin typeface="Times New Roman" pitchFamily="18" charset="0"/>
                <a:cs typeface="Times New Roman" pitchFamily="18" charset="0"/>
              </a:rPr>
              <a:t>Попавший в тяжелое положение автор просит князя о помощи. Некоторые исследователи считают «Моление Даниила Заточника» первым опытом древнерусской дворянской публицистики. Для стиля «Моления Даниила Заточника» свойственны сочетание цитат из </a:t>
            </a:r>
            <a:r>
              <a:rPr lang="ru-RU" sz="1400" dirty="0" smtClean="0">
                <a:solidFill>
                  <a:schemeClr val="dk1"/>
                </a:solidFill>
                <a:latin typeface="Times New Roman" pitchFamily="18" charset="0"/>
                <a:cs typeface="Times New Roman" pitchFamily="18" charset="0"/>
                <a:hlinkClick r:id="rId17" tooltip="Библия"/>
              </a:rPr>
              <a:t>Библии</a:t>
            </a:r>
            <a:r>
              <a:rPr lang="ru-RU" sz="1400" dirty="0" smtClean="0">
                <a:solidFill>
                  <a:schemeClr val="dk1"/>
                </a:solidFill>
                <a:latin typeface="Times New Roman" pitchFamily="18" charset="0"/>
                <a:cs typeface="Times New Roman" pitchFamily="18" charset="0"/>
              </a:rPr>
              <a:t>, летописи с живой речью, </a:t>
            </a:r>
            <a:r>
              <a:rPr lang="ru-RU" sz="1400" dirty="0" smtClean="0">
                <a:solidFill>
                  <a:schemeClr val="dk1"/>
                </a:solidFill>
                <a:latin typeface="Times New Roman" pitchFamily="18" charset="0"/>
                <a:cs typeface="Times New Roman" pitchFamily="18" charset="0"/>
                <a:hlinkClick r:id="rId18" tooltip="Сатира"/>
              </a:rPr>
              <a:t>сатирой</a:t>
            </a:r>
            <a:r>
              <a:rPr lang="ru-RU" sz="1400" dirty="0" smtClean="0">
                <a:solidFill>
                  <a:schemeClr val="dk1"/>
                </a:solidFill>
                <a:latin typeface="Times New Roman" pitchFamily="18" charset="0"/>
                <a:cs typeface="Times New Roman" pitchFamily="18" charset="0"/>
              </a:rPr>
              <a:t>, направленной против бояр и духовенства. Отличается книжными познаниями автора, богатством образов, сатирическим отношением к окружающим. Нарочитая униженность сочетается с подчёркнутым умственным превосходством.</a:t>
            </a:r>
          </a:p>
        </p:txBody>
      </p:sp>
      <p:sp>
        <p:nvSpPr>
          <p:cNvPr id="6" name="Управляющая кнопка: назад 5">
            <a:hlinkClick r:id="rId19" action="ppaction://hlinksldjump" highlightClick="1"/>
          </p:cNvPr>
          <p:cNvSpPr/>
          <p:nvPr/>
        </p:nvSpPr>
        <p:spPr>
          <a:xfrm>
            <a:off x="8143900" y="6857999"/>
            <a:ext cx="1000100" cy="178583"/>
          </a:xfrm>
          <a:prstGeom prst="actionButtonBackPrevious">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1439</TotalTime>
  <Words>8575</Words>
  <Application>Microsoft Office PowerPoint</Application>
  <PresentationFormat>Экран (4:3)</PresentationFormat>
  <Paragraphs>859</Paragraphs>
  <Slides>69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69</vt:i4>
      </vt:variant>
    </vt:vector>
  </HeadingPairs>
  <TitlesOfParts>
    <vt:vector size="70"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lpstr>Слайд 33</vt:lpstr>
      <vt:lpstr>Слайд 34</vt:lpstr>
      <vt:lpstr>Слайд 35</vt:lpstr>
      <vt:lpstr>Слайд 36</vt:lpstr>
      <vt:lpstr>Слайд 37</vt:lpstr>
      <vt:lpstr>Слайд 38</vt:lpstr>
      <vt:lpstr>Слайд 39</vt:lpstr>
      <vt:lpstr>Слайд 40</vt:lpstr>
      <vt:lpstr>Слайд 41</vt:lpstr>
      <vt:lpstr>Слайд 42</vt:lpstr>
      <vt:lpstr>Слайд 43</vt:lpstr>
      <vt:lpstr>Слайд 44</vt:lpstr>
      <vt:lpstr>Слайд 45</vt:lpstr>
      <vt:lpstr>Слайд 46</vt:lpstr>
      <vt:lpstr>Слайд 47</vt:lpstr>
      <vt:lpstr>Слайд 48</vt:lpstr>
      <vt:lpstr>Слайд 49</vt:lpstr>
      <vt:lpstr>Слайд 50</vt:lpstr>
      <vt:lpstr>Слайд 51</vt:lpstr>
      <vt:lpstr>Слайд 52</vt:lpstr>
      <vt:lpstr>Слайд 53</vt:lpstr>
      <vt:lpstr>Слайд 54</vt:lpstr>
      <vt:lpstr>Слайд 55</vt:lpstr>
      <vt:lpstr>Слайд 56</vt:lpstr>
      <vt:lpstr>Слайд 57</vt:lpstr>
      <vt:lpstr>Слайд 58</vt:lpstr>
      <vt:lpstr>Слайд 59</vt:lpstr>
      <vt:lpstr>Слайд 60</vt:lpstr>
      <vt:lpstr>Слайд 61</vt:lpstr>
      <vt:lpstr>Слайд 62</vt:lpstr>
      <vt:lpstr>Слайд 63</vt:lpstr>
      <vt:lpstr>Слайд 64</vt:lpstr>
      <vt:lpstr>Слайд 65</vt:lpstr>
      <vt:lpstr>Слайд 66</vt:lpstr>
      <vt:lpstr>Слайд 67</vt:lpstr>
      <vt:lpstr>Слайд 68</vt:lpstr>
      <vt:lpstr>Слайд 69</vt:lpstr>
    </vt:vector>
  </TitlesOfParts>
  <Company>HATA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Леонид</dc:creator>
  <cp:lastModifiedBy>Леонид</cp:lastModifiedBy>
  <cp:revision>429</cp:revision>
  <dcterms:created xsi:type="dcterms:W3CDTF">2009-11-04T15:32:50Z</dcterms:created>
  <dcterms:modified xsi:type="dcterms:W3CDTF">2009-11-08T10:06:34Z</dcterms:modified>
</cp:coreProperties>
</file>