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7" r:id="rId6"/>
    <p:sldId id="271" r:id="rId7"/>
    <p:sldId id="260" r:id="rId8"/>
    <p:sldId id="270" r:id="rId9"/>
    <p:sldId id="272" r:id="rId10"/>
    <p:sldId id="273" r:id="rId11"/>
    <p:sldId id="259" r:id="rId12"/>
    <p:sldId id="266" r:id="rId13"/>
    <p:sldId id="263" r:id="rId14"/>
    <p:sldId id="268" r:id="rId15"/>
    <p:sldId id="269" r:id="rId16"/>
    <p:sldId id="261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66AE1-0373-450D-B43E-67D2E75A2400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9408-56A4-4BB7-8849-A06A6D28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ulex.ru/portret/01-009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286676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Романов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(1613-1645)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429132"/>
            <a:ext cx="3131566" cy="216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071678"/>
            <a:ext cx="1357322" cy="187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714620"/>
            <a:ext cx="1714512" cy="21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71670" cy="27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998539"/>
            <a:ext cx="2786082" cy="18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14884"/>
            <a:ext cx="2500330" cy="179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64" y="0"/>
            <a:ext cx="1571636" cy="21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Чупров Л.А. МОУ СОШ №3 с. К-Рыболов Ханкайского р-на Приморского края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2571768" cy="32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328612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Филарет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541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3214686"/>
            <a:ext cx="2500330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Евдокия Стрешнева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8516"/>
            <a:ext cx="2286016" cy="315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57950" y="3143248"/>
            <a:ext cx="2500330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Инокиня Марфа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3571876"/>
            <a:ext cx="244019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6643710"/>
            <a:ext cx="2428892" cy="2142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 Хмельницкий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83759"/>
            <a:ext cx="2357454" cy="32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428999"/>
            <a:ext cx="2536832" cy="30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357950" y="6429396"/>
            <a:ext cx="2500330" cy="428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Михайлович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14337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Сопоставление правительственной практики первых 6 лет царствования Михаила с такими показаниями подтверждает, что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без боярской думы не отменяются и не издаются законы,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без нее не начинается война, и не заключается мир,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политические преступления ведаются в боярской думе, которая является и последней инстанцией по спорным важным делам и искам.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452" y="0"/>
            <a:ext cx="476654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2857520" cy="28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386" y="3571876"/>
            <a:ext cx="4699690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71477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1619 году, из польского плена возвращается отец Михаила Федоровича митрополит Филарет.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Филарет посчитал, что приоритет во внутренней политики государства надо поставить в сторону укрепления принципов самодержавия.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000504"/>
            <a:ext cx="4572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связи с этим крупные угодия передавались во владения светским и церковным землевладельцам,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дворянство за службу получало в награду земли и привилегии, 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шел процесс закрепления крестьян за их владельцами, путем увеличения срока их сыска,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расширялся состав боярской думы, а вот круг лиц имеющих реальную власть наоборот сузился, резко увеличивается число приказов.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500462" cy="438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671" y="285728"/>
            <a:ext cx="443240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3357586" cy="37414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1627 году правительство пришло к мысли восстановить повсеместно губных старост, предписывая выбирать их из лучших дворян, то есть из более состоятельных. Эта мера ограничивала круг влияния воевод; многие города воспользовались ею и просили чтобы у них не было воевод, а были только губные старосты.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429132"/>
            <a:ext cx="3143272" cy="1894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Таким образом губной староста сосредоточивал в своих руках не одни уголовные дела, а все областное управление, становился и земским судьей. </a:t>
            </a:r>
            <a:endParaRPr lang="ru-RU" sz="1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244" y="285728"/>
            <a:ext cx="49287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435896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4500570"/>
            <a:ext cx="378621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Части вооружались новым, современным оружием, и действовали по новым тактическим схемам.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    В Москве увеличилось число иностранцев. Михаил Федорович активно приглашал их на русскую службу. А за городской чертой даже возникла особая Немецкая слобода.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9"/>
            <a:ext cx="30702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392909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 целью повышения авторитета центральной власти были введены новые государственные печати, а так же появился новый титул «самодержавец». 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После поражения русских войск под Смоленском в 1634 году, Михаил Федорович проводит военную реформу. Начинается формирование кавалерийских пехотных соединений по западному образцу.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28"/>
            <a:ext cx="3200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4404" y="3429000"/>
            <a:ext cx="2041918" cy="3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90932"/>
            <a:ext cx="2282572" cy="3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1642 году было положено начало военным преобразованиям. Иностранные офицеры обучали русских "ратных людей" военному делу, и в России появились "полки иноземного строя": солдатские, рейтарские, драгунские. Это был первый важный шаг к созданию регулярного национального войска в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29190" y="4623680"/>
            <a:ext cx="3929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Здоровьем Михаил не отличался; в ранней молодости его зашибла лошадь, и этот "конский убой" постоянно давал себя знать. К 1627 г. болезнь ног, как видно из его писем, была привычным для него состоянием, так что в путешествиях его "из возка в возок в кресле носили«.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34290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11 июня состоялось венчание Михаила на царство в Москве. В 1616 г. едва не состоялся брак Михаила с М.И. Хлоповой . В 1624 г. Михаил женился на княгине Марии Вл. Долгорукой , умершей через 3 месяца после свадьбы. В 1626 г. он вступил в брак с Евдокией Лук. Стрешневой . Из десяти детей, родившихся от этого брака, пережили отца сын Алексей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незамужние дочери Ирина , Инна и Татьяна.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157545" cy="39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428628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 все время царствования Михаила Федоровича шла усиленная деятельность по постройке различных хором и зданий в Кремле. В 1635 и 1636 гг. были сооружены каменные хоромы для государя и его детей, построенные на стенах старого здания над мастерскою палатою , бывшею в начале XVI века приемною Софии Палеолог , а позже Елены Глинской и называлась заднею и западною , над палатами - подклетными , которые тянулись до палаты золотой.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230" y="214290"/>
            <a:ext cx="420002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3929066"/>
            <a:ext cx="414337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Это место было занято прежде деревянными хоромами , на месте которых и построили три новых каменных этажа , являющихся продолжением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царициных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палат и с теремом на верху. Все пространство от Никольских до Спасских ворот в царствовании Михаила еще было застроено 15 церквами , построенными родственниками казненных на тех местах; церкви эти назывались “ на крови у голов , что на рву ”.</a:t>
            </a:r>
            <a:endParaRPr lang="ru-RU" sz="1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2672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929190" y="3571876"/>
            <a:ext cx="4000496" cy="26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Для развития различных промыслов в Россию на льготных условиях были приглашены иностранные промышленники - "рудознатцы", оружейники, литейщики. Так, в 1632 году голландский купец Виниус получил позволение построить в Туле завод для литья пушек и ядер</a:t>
            </a:r>
            <a:r>
              <a:rPr lang="ru-RU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3641920" cy="5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786454"/>
            <a:ext cx="378618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Андрей Виниус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74" y="285728"/>
            <a:ext cx="207170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Андрей Кобыла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 rot="5400000">
            <a:off x="821505" y="1035827"/>
            <a:ext cx="428628" cy="1071570"/>
          </a:xfrm>
          <a:prstGeom prst="accentBorderCallout1">
            <a:avLst>
              <a:gd name="adj1" fmla="val 49004"/>
              <a:gd name="adj2" fmla="val -21262"/>
              <a:gd name="adj3" fmla="val -196313"/>
              <a:gd name="adj4" fmla="val -17013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 Жеребец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 rot="5400000">
            <a:off x="2071670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-88539"/>
              <a:gd name="adj4" fmla="val -17660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Елка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 rot="5400000">
            <a:off x="3286116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40291"/>
              <a:gd name="adj4" fmla="val -160442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 Кошка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 rot="5400000">
            <a:off x="4500562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160810"/>
              <a:gd name="adj4" fmla="val -16690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Василий Ивантей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 rot="5400000">
            <a:off x="5786446" y="1071546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288255"/>
              <a:gd name="adj4" fmla="val -17013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Гаврила Гавша</a:t>
            </a:r>
          </a:p>
        </p:txBody>
      </p:sp>
      <p:sp>
        <p:nvSpPr>
          <p:cNvPr id="13" name="Выноска 1 (граница и черта) 12"/>
          <p:cNvSpPr/>
          <p:nvPr/>
        </p:nvSpPr>
        <p:spPr>
          <a:xfrm rot="5400000">
            <a:off x="3036083" y="2393149"/>
            <a:ext cx="428628" cy="1214446"/>
          </a:xfrm>
          <a:prstGeom prst="accentBorderCallout1">
            <a:avLst>
              <a:gd name="adj1" fmla="val 49004"/>
              <a:gd name="adj2" fmla="val -21262"/>
              <a:gd name="adj3" fmla="val 22038"/>
              <a:gd name="adj4" fmla="val -228320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 Кошка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rot="5400000">
            <a:off x="1321572" y="239314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-118282"/>
              <a:gd name="adj4" fmla="val -2322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Шереметевы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1 (граница и черта) 14"/>
          <p:cNvSpPr/>
          <p:nvPr/>
        </p:nvSpPr>
        <p:spPr>
          <a:xfrm rot="5400000">
            <a:off x="4607720" y="239314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150950"/>
              <a:gd name="adj4" fmla="val -2322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Голтяевы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1 (граница и черта) 15"/>
          <p:cNvSpPr/>
          <p:nvPr/>
        </p:nvSpPr>
        <p:spPr>
          <a:xfrm rot="5400000">
            <a:off x="6250794" y="239314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284425"/>
              <a:gd name="adj4" fmla="val -2290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Беззубцевы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(граница и черта) 16"/>
          <p:cNvSpPr/>
          <p:nvPr/>
        </p:nvSpPr>
        <p:spPr>
          <a:xfrm rot="5400000">
            <a:off x="5536414" y="3464718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257046"/>
              <a:gd name="adj4" fmla="val -135330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(граница и черта) 17"/>
          <p:cNvSpPr/>
          <p:nvPr/>
        </p:nvSpPr>
        <p:spPr>
          <a:xfrm rot="5400000">
            <a:off x="7179488" y="3393280"/>
            <a:ext cx="428626" cy="1214446"/>
          </a:xfrm>
          <a:prstGeom prst="accentBorderCallout1">
            <a:avLst>
              <a:gd name="adj1" fmla="val 49004"/>
              <a:gd name="adj2" fmla="val -21262"/>
              <a:gd name="adj3" fmla="val 389380"/>
              <a:gd name="adj4" fmla="val -1191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(граница и черта) 18"/>
          <p:cNvSpPr/>
          <p:nvPr/>
        </p:nvSpPr>
        <p:spPr>
          <a:xfrm rot="5400000">
            <a:off x="5536414" y="4536288"/>
            <a:ext cx="428626" cy="1214446"/>
          </a:xfrm>
          <a:prstGeom prst="accentBorderCallout1">
            <a:avLst>
              <a:gd name="adj1" fmla="val 50145"/>
              <a:gd name="adj2" fmla="val -8333"/>
              <a:gd name="adj3" fmla="val -92043"/>
              <a:gd name="adj4" fmla="val -167654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1 (граница и черта) 19"/>
          <p:cNvSpPr/>
          <p:nvPr/>
        </p:nvSpPr>
        <p:spPr>
          <a:xfrm rot="5400000">
            <a:off x="5500694" y="5500702"/>
            <a:ext cx="428628" cy="1000132"/>
          </a:xfrm>
          <a:prstGeom prst="accentBorderCallout1">
            <a:avLst>
              <a:gd name="adj1" fmla="val 49004"/>
              <a:gd name="adj2" fmla="val -21262"/>
              <a:gd name="adj3" fmla="val 48603"/>
              <a:gd name="adj4" fmla="val -108726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1 (граница и черта) 24"/>
          <p:cNvSpPr/>
          <p:nvPr/>
        </p:nvSpPr>
        <p:spPr>
          <a:xfrm>
            <a:off x="3214678" y="3857628"/>
            <a:ext cx="1357322" cy="428628"/>
          </a:xfrm>
          <a:prstGeom prst="accentBorderCallout1">
            <a:avLst>
              <a:gd name="adj1" fmla="val 44608"/>
              <a:gd name="adj2" fmla="val 105121"/>
              <a:gd name="adj3" fmla="val 44621"/>
              <a:gd name="adj4" fmla="val 142029"/>
            </a:avLst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Грозный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18" idx="1"/>
          </p:cNvCxnSpPr>
          <p:nvPr/>
        </p:nvCxnSpPr>
        <p:spPr>
          <a:xfrm flipV="1">
            <a:off x="6357950" y="4000503"/>
            <a:ext cx="428628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2214546" y="4286256"/>
            <a:ext cx="1714512" cy="35719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714348" y="4643446"/>
            <a:ext cx="17859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1 (граница и черта) 33"/>
          <p:cNvSpPr/>
          <p:nvPr/>
        </p:nvSpPr>
        <p:spPr>
          <a:xfrm rot="5400000">
            <a:off x="1393010" y="5179230"/>
            <a:ext cx="428626" cy="785818"/>
          </a:xfrm>
          <a:prstGeom prst="accentBorderCallout1">
            <a:avLst>
              <a:gd name="adj1" fmla="val 49004"/>
              <a:gd name="adj2" fmla="val -21262"/>
              <a:gd name="adj3" fmla="val 49418"/>
              <a:gd name="adj4" fmla="val -177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ыноска 1 (граница и черта) 34"/>
          <p:cNvSpPr/>
          <p:nvPr/>
        </p:nvSpPr>
        <p:spPr>
          <a:xfrm rot="5400000">
            <a:off x="2285985" y="5286387"/>
            <a:ext cx="428626" cy="714380"/>
          </a:xfrm>
          <a:prstGeom prst="accentBorderCallout1">
            <a:avLst>
              <a:gd name="adj1" fmla="val 49004"/>
              <a:gd name="adj2" fmla="val -21262"/>
              <a:gd name="adj3" fmla="val 49418"/>
              <a:gd name="adj4" fmla="val -177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Выноска 1 (граница и черта) 36"/>
          <p:cNvSpPr/>
          <p:nvPr/>
        </p:nvSpPr>
        <p:spPr>
          <a:xfrm rot="5400000">
            <a:off x="535754" y="5179230"/>
            <a:ext cx="428626" cy="785818"/>
          </a:xfrm>
          <a:prstGeom prst="accentBorderCallout1">
            <a:avLst>
              <a:gd name="adj1" fmla="val 49004"/>
              <a:gd name="adj2" fmla="val -21262"/>
              <a:gd name="adj3" fmla="val 49418"/>
              <a:gd name="adj4" fmla="val -177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35" idx="3"/>
          </p:cNvCxnSpPr>
          <p:nvPr/>
        </p:nvCxnSpPr>
        <p:spPr>
          <a:xfrm>
            <a:off x="2857488" y="5643577"/>
            <a:ext cx="21431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071802" y="5429264"/>
            <a:ext cx="785818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Ирина</a:t>
            </a:r>
          </a:p>
        </p:txBody>
      </p:sp>
      <p:cxnSp>
        <p:nvCxnSpPr>
          <p:cNvPr id="44" name="Прямая соединительная линия 43"/>
          <p:cNvCxnSpPr>
            <a:stCxn id="42" idx="3"/>
          </p:cNvCxnSpPr>
          <p:nvPr/>
        </p:nvCxnSpPr>
        <p:spPr>
          <a:xfrm>
            <a:off x="3857620" y="5643578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071934" y="5429264"/>
            <a:ext cx="785818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34" grpId="0" animBg="1"/>
      <p:bldP spid="35" grpId="0" animBg="1"/>
      <p:bldP spid="37" grpId="0" animBg="1"/>
      <p:bldP spid="42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71490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21 февраля 1613 года Земский собор избрал шестнадцатилетнего Михаила Романова государем всея Руси. 11 июля 1613 года в Успенском соборе Кремля Михаил венчался на царство и вступил на Московский престол. В 1625 году он принял титул самодержца Всероссийского. До воцарения на Московском престоле Михаил вместе со своей матерью - великой старицей инокиней Марфой жил в костромской вотчине Романовых - селе Домнине. Однако чуть позже Михаил Романов укрылся от возможных преследований в костромском Ипатьевском монастыре.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253654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426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8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407196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Здесь он и узнал о том, что избран русским царем. Начало царствования Михаила было нелегким - значительная часть страны все еще находилась вне контроля правительства. Только в 1614-1616 гг. были разгромлены казацкие разбойничьи отряды 3аруцкого, атаманов Баловия и Лисовского, разорявшие и без того истощенное государство.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643314"/>
            <a:ext cx="364330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Земском Соборе, одну из главных ролей играли  родственники Михаила Федоровича по материнской линии – бояре Салтыковы.  Михаил Федорович не без помощи митрополита Филарета, своего отца, ведет активную внутреннюю и внешнюю политику. В первые годы своего правления Михаил Федорович уделил большое внимание международным делам.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267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00594" cy="3002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После «смуты» страна была разорена, её экономика находилась в плачевном состояние. В таких условиях молодому царю требовалась поддержка. Первые десять лет правления Михаила Федоровича почти беспрерывно заседали Земские Соборы, которые помогали решать молодому Романову важные государственные вопросы.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76604"/>
            <a:ext cx="4643470" cy="268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263" y="214290"/>
            <a:ext cx="40699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43504" y="3357562"/>
            <a:ext cx="3857620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Внутренняя политика Михаила Федоровича Романова была более обширной и успешной, нежели внешняя, хотя, конечно, на международном уровне Россия кое чего добилась.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Главной внутриполитической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проблемой Михаила Федоровича были ни как не успокоившиеся после «смуты» самозванцы. </a:t>
            </a:r>
            <a:endParaRPr lang="en-US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1614 году, в Москве были казнены Марина Мнишек и её сын Воренок, скрывавшиеся до этого в Нижнем Поволжье. 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Внешнеполитический курс России на протяжении XVI—XVIII веков был нацелен на решение трёх задач: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Ликвидация войн с целью создания условий для решения проблем внутри страны.</a:t>
            </a:r>
            <a:endParaRPr lang="ru-RU" sz="200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воссоединение </a:t>
            </a: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 западнорусскими землями;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обеспечение выхода к Балтийскому и Черному морям;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достижение безопасности южных границ от набегов крымского хана.</a:t>
            </a:r>
          </a:p>
        </p:txBody>
      </p:sp>
      <p:sp>
        <p:nvSpPr>
          <p:cNvPr id="3" name="Овал 2"/>
          <p:cNvSpPr/>
          <p:nvPr/>
        </p:nvSpPr>
        <p:spPr>
          <a:xfrm>
            <a:off x="500034" y="4286256"/>
            <a:ext cx="2071702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?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4429132"/>
            <a:ext cx="5643602" cy="135732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 образом Россия пыталась решить эти вопросы?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(ответить после изучения материала)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4500570"/>
            <a:ext cx="371477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  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1618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году заключается вечный мир с Польшей, получивший название «Деулинское перемирие». Согласно этому документу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уступала Речи Посполитой Смоленские и Черниговские земли, а взамен польский король отказывался от претензий на русский престол.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4857752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 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был заключен «Столбовский мир» или как его еще называют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«Вечный Мир» со Швецией.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Столбовскому договору 1617 года Густав Адольф оставлял русским все свои завоевания, не исключая Новгорода, брал 20 тысяч рублей, и оставлял за собой южный берег Финского залива с Невой. Но Столбовским миром и Москва достигла своей цели: во первых, к ней вернулась имеющая большое для нее значение Новгородская область, во вторых, одним претендентом, как и одним врагом стало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меньше. Границы установленные «Столбовским миром» просуществовали </a:t>
            </a:r>
            <a:r>
              <a:rPr lang="en-US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вплоть до «Северной войны». Теперь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можно было смелее обращаться с Польшей.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6" y="214290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7501"/>
            <a:ext cx="4857752" cy="2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35782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етом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1634 он начал переговоры о мире. На пограничной реке Поляновке съехались московские и польские послы и заключили “ вечный мир ” . </a:t>
            </a:r>
          </a:p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Смоленск и прочие города , захваченные Сигизмундом в смуту , оставались за Речью Посполитой. Но Владислав отказался от всяких прав на московский престол и признал Михаила Федоровича царем всея Руси. Это было очень важно.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Смоленская война́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война в 1632—1634 годах между Россией и Речью Посполитой за обладание Смоленском и прилежащими территориями, захваченными Польшей во время интервенции начала XVII в. (Смутное время).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окончания Деулинского перемирия начинается Смоленская война.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5429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Война началась в период «бескоролевья» в Речи Посполитой. После смерти Сигизмунда III, последовавшей в 1632 году, его сын Владислав не успел еще утвердиться на престоле, и в Москве решили, что наступил благоприятный момент для реванша. В Европе в это время бушевала Тридцатилетняя война. Польша входила в коалицию католических государств во главе с Габсбургами. В этой ситуации естественным союзником России стала ярая противница Габсбургов — протестантская Швеция. Вступление в войну России устраняло для шведов, сражавшихся в это время в Германии, угрозу войны на два фронта. Заключению более прочного союза между странами помешала смерть шведского короля Густава II Адольфа (1632). Россия вступила в войну в одиночестве.</a:t>
            </a:r>
            <a:endParaRPr lang="ru-RU" sz="1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357298"/>
            <a:ext cx="2782901" cy="37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713025" cy="37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26657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715016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Сигизмунд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5643578"/>
            <a:ext cx="2643206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Владислав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Ваза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3116"/>
            <a:ext cx="26216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5074" y="5715016"/>
            <a:ext cx="2643206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Густав II Адольф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7166"/>
            <a:ext cx="750099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Персоналии периода!!!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1129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146</cp:revision>
  <dcterms:created xsi:type="dcterms:W3CDTF">2009-11-11T00:10:55Z</dcterms:created>
  <dcterms:modified xsi:type="dcterms:W3CDTF">2009-11-12T12:24:38Z</dcterms:modified>
</cp:coreProperties>
</file>