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B5EC4-356E-49E3-BB2D-3C67E6E2D85A}" type="datetimeFigureOut">
              <a:rPr lang="ru-RU" smtClean="0"/>
              <a:t>19.09.2009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B83C-22CB-4E91-B8DC-EDC8BAEF3DB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22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DDBB83C-22CB-4E91-B8DC-EDC8BAEF3DB3}"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C1B836-2427-4E4C-933D-7FF1E743F818}" type="datetimeFigureOut">
              <a:rPr lang="ru-RU" smtClean="0"/>
              <a:t>19.09.2009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C1B836-2427-4E4C-933D-7FF1E743F818}" type="datetimeFigureOut">
              <a:rPr lang="ru-RU" smtClean="0"/>
              <a:t>19.09.2009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C1B836-2427-4E4C-933D-7FF1E743F818}" type="datetimeFigureOut">
              <a:rPr lang="ru-RU" smtClean="0"/>
              <a:t>19.09.2009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C1B836-2427-4E4C-933D-7FF1E743F818}" type="datetimeFigureOut">
              <a:rPr lang="ru-RU" smtClean="0"/>
              <a:t>19.09.2009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C1B836-2427-4E4C-933D-7FF1E743F818}" type="datetimeFigureOut">
              <a:rPr lang="ru-RU" smtClean="0"/>
              <a:t>19.09.2009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C1B836-2427-4E4C-933D-7FF1E743F818}" type="datetimeFigureOut">
              <a:rPr lang="ru-RU" smtClean="0"/>
              <a:t>19.09.2009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C1B836-2427-4E4C-933D-7FF1E743F818}" type="datetimeFigureOut">
              <a:rPr lang="ru-RU" smtClean="0"/>
              <a:t>19.09.2009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C1B836-2427-4E4C-933D-7FF1E743F818}" type="datetimeFigureOut">
              <a:rPr lang="ru-RU" smtClean="0"/>
              <a:t>19.09.2009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C1B836-2427-4E4C-933D-7FF1E743F818}" type="datetimeFigureOut">
              <a:rPr lang="ru-RU" smtClean="0"/>
              <a:t>19.09.2009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C1B836-2427-4E4C-933D-7FF1E743F818}" type="datetimeFigureOut">
              <a:rPr lang="ru-RU" smtClean="0"/>
              <a:t>19.09.2009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C1B836-2427-4E4C-933D-7FF1E743F818}" type="datetimeFigureOut">
              <a:rPr lang="ru-RU" smtClean="0"/>
              <a:t>19.09.2009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43CA74-D2E8-483E-9AC5-40ABAEE3DD2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1B836-2427-4E4C-933D-7FF1E743F818}" type="datetimeFigureOut">
              <a:rPr lang="ru-RU" smtClean="0"/>
              <a:t>19.09.2009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3CA74-D2E8-483E-9AC5-40ABAEE3DD2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582594"/>
          </a:xfrm>
        </p:spPr>
        <p:txBody>
          <a:bodyPr>
            <a:normAutofit/>
          </a:bodyPr>
          <a:lstStyle/>
          <a:p>
            <a:r>
              <a:rPr lang="ru-RU" sz="2800" dirty="0" smtClean="0">
                <a:solidFill>
                  <a:srgbClr val="FF0000"/>
                </a:solidFill>
              </a:rPr>
              <a:t>Ход Первой мировой войны (1914-1918гг)</a:t>
            </a:r>
            <a:endParaRPr lang="ru-RU" sz="2800" dirty="0">
              <a:solidFill>
                <a:srgbClr val="FF0000"/>
              </a:solidFill>
            </a:endParaRPr>
          </a:p>
        </p:txBody>
      </p:sp>
      <p:sp>
        <p:nvSpPr>
          <p:cNvPr id="4" name="Прямоугольник 3"/>
          <p:cNvSpPr/>
          <p:nvPr/>
        </p:nvSpPr>
        <p:spPr>
          <a:xfrm>
            <a:off x="785786" y="928670"/>
            <a:ext cx="8143932" cy="55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2800" dirty="0" smtClean="0">
                <a:solidFill>
                  <a:schemeClr val="tx1"/>
                </a:solidFill>
                <a:latin typeface="Times New Roman" pitchFamily="18" charset="0"/>
                <a:cs typeface="Times New Roman" pitchFamily="18" charset="0"/>
              </a:rPr>
              <a:t>План:</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1914 год</a:t>
            </a:r>
            <a:endParaRPr lang="ru-RU" b="0" dirty="0">
              <a:solidFill>
                <a:schemeClr val="tx1"/>
              </a:solidFill>
              <a:latin typeface="Times New Roman" pitchFamily="18" charset="0"/>
              <a:cs typeface="Times New Roman" pitchFamily="18" charset="0"/>
            </a:endParaRPr>
          </a:p>
          <a:p>
            <a:pPr marL="800100" lvl="1" indent="-342900">
              <a:lnSpc>
                <a:spcPct val="150000"/>
              </a:lnSpc>
              <a:buFont typeface="+mj-lt"/>
              <a:buAutoNum type="arabicPeriod"/>
            </a:pPr>
            <a:r>
              <a:rPr lang="ru-RU" dirty="0" smtClean="0">
                <a:solidFill>
                  <a:schemeClr val="tx1"/>
                </a:solidFill>
                <a:latin typeface="Times New Roman" pitchFamily="18" charset="0"/>
                <a:cs typeface="Times New Roman" pitchFamily="18" charset="0"/>
              </a:rPr>
              <a:t>Вступление в войну Турции</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 Боевые действия на море. </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Кампания 1915 года </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Воздушные бои </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Вступление в войну Италии </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Кампания 1916 года: обескровливание войск </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Битва при Вердене </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Битва на Сомме </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Линия Гинденбурга </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Кампания 1917 года: переход наступательной инициативы к союзникам</a:t>
            </a:r>
          </a:p>
          <a:p>
            <a:pPr marL="800100" lvl="1" indent="-342900">
              <a:lnSpc>
                <a:spcPct val="150000"/>
              </a:lnSpc>
              <a:buFont typeface="+mj-lt"/>
              <a:buAutoNum type="arabicPeriod"/>
            </a:pPr>
            <a:r>
              <a:rPr lang="ru-RU" b="0" dirty="0" smtClean="0">
                <a:solidFill>
                  <a:schemeClr val="tx1"/>
                </a:solidFill>
                <a:latin typeface="Times New Roman" pitchFamily="18" charset="0"/>
                <a:cs typeface="Times New Roman" pitchFamily="18" charset="0"/>
              </a:rPr>
              <a:t>Битва при Камбре</a:t>
            </a:r>
            <a:endParaRPr lang="ru-RU" dirty="0">
              <a:solidFill>
                <a:schemeClr val="tx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srcRect/>
          <a:stretch>
            <a:fillRect/>
          </a:stretch>
        </p:blipFill>
        <p:spPr bwMode="auto">
          <a:xfrm>
            <a:off x="4286248" y="214290"/>
            <a:ext cx="4576030" cy="3462941"/>
          </a:xfrm>
          <a:prstGeom prst="rect">
            <a:avLst/>
          </a:prstGeom>
          <a:noFill/>
          <a:ln w="9525">
            <a:noFill/>
            <a:miter lim="800000"/>
            <a:headEnd/>
            <a:tailEnd/>
          </a:ln>
          <a:effectLst>
            <a:softEdge rad="317500"/>
          </a:effectLst>
        </p:spPr>
      </p:pic>
      <p:pic>
        <p:nvPicPr>
          <p:cNvPr id="6" name="Picture 2"/>
          <p:cNvPicPr>
            <a:picLocks noChangeAspect="1" noChangeArrowheads="1"/>
          </p:cNvPicPr>
          <p:nvPr/>
        </p:nvPicPr>
        <p:blipFill>
          <a:blip r:embed="rId4"/>
          <a:srcRect/>
          <a:stretch>
            <a:fillRect/>
          </a:stretch>
        </p:blipFill>
        <p:spPr bwMode="auto">
          <a:xfrm>
            <a:off x="6155185" y="3500438"/>
            <a:ext cx="2988815" cy="2401015"/>
          </a:xfrm>
          <a:prstGeom prst="rect">
            <a:avLst/>
          </a:prstGeom>
          <a:noFill/>
          <a:ln w="9525">
            <a:noFill/>
            <a:miter lim="800000"/>
            <a:headEnd/>
            <a:tailEnd/>
          </a:ln>
          <a:effectLst>
            <a:softEdge rad="317500"/>
          </a:effectLst>
        </p:spPr>
      </p:pic>
      <p:sp>
        <p:nvSpPr>
          <p:cNvPr id="7" name="TextBox 6"/>
          <p:cNvSpPr txBox="1"/>
          <p:nvPr/>
        </p:nvSpPr>
        <p:spPr>
          <a:xfrm>
            <a:off x="0" y="6643710"/>
            <a:ext cx="9144000" cy="276999"/>
          </a:xfrm>
          <a:prstGeom prst="rect">
            <a:avLst/>
          </a:prstGeom>
          <a:noFill/>
        </p:spPr>
        <p:txBody>
          <a:bodyPr wrap="square" rtlCol="0">
            <a:spAutoFit/>
          </a:bodyPr>
          <a:lstStyle/>
          <a:p>
            <a:pPr algn="ctr"/>
            <a:r>
              <a:rPr lang="ru-RU" sz="1200" dirty="0" smtClean="0"/>
              <a:t>Чупров Л.А. МОУ СОШ №3 с. Камень-Рыболов Ханкайского района Приморского края.</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7">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142852"/>
            <a:ext cx="3465513" cy="3286148"/>
          </a:xfrm>
        </p:spPr>
        <p:txBody>
          <a:bodyPr anchor="ctr">
            <a:normAutofit fontScale="92500"/>
          </a:bodyPr>
          <a:lstStyle/>
          <a:p>
            <a:pPr>
              <a:lnSpc>
                <a:spcPct val="150000"/>
              </a:lnSpc>
            </a:pPr>
            <a:r>
              <a:rPr lang="ru-RU" sz="1600" dirty="0" smtClean="0"/>
              <a:t>В 1915 году обе стороны </a:t>
            </a:r>
            <a:r>
              <a:rPr lang="ru-RU" sz="1600" u="sng" dirty="0" smtClean="0">
                <a:solidFill>
                  <a:srgbClr val="FF0000"/>
                </a:solidFill>
              </a:rPr>
              <a:t>на Западном фронте </a:t>
            </a:r>
            <a:r>
              <a:rPr lang="ru-RU" sz="1600" dirty="0" smtClean="0"/>
              <a:t>перешли к стратегической обороне, крупномасштабных сражений не велось. </a:t>
            </a:r>
          </a:p>
          <a:p>
            <a:pPr>
              <a:lnSpc>
                <a:spcPct val="150000"/>
              </a:lnSpc>
            </a:pPr>
            <a:r>
              <a:rPr lang="ru-RU" sz="1600" dirty="0" smtClean="0"/>
              <a:t>22—25 апреля произошла вторая битва при Ипре, в ходе которой германская 4-я армия нанесла контратаку на Ипрский выступ и заняла его большую часть.</a:t>
            </a:r>
          </a:p>
          <a:p>
            <a:endParaRPr lang="ru-RU" dirty="0"/>
          </a:p>
        </p:txBody>
      </p:sp>
      <p:pic>
        <p:nvPicPr>
          <p:cNvPr id="8194" name="Picture 2"/>
          <p:cNvPicPr>
            <a:picLocks noGrp="1" noChangeAspect="1" noChangeArrowheads="1"/>
          </p:cNvPicPr>
          <p:nvPr>
            <p:ph idx="1"/>
          </p:nvPr>
        </p:nvPicPr>
        <p:blipFill>
          <a:blip r:embed="rId3"/>
          <a:srcRect/>
          <a:stretch>
            <a:fillRect/>
          </a:stretch>
        </p:blipFill>
        <p:spPr bwMode="auto">
          <a:xfrm>
            <a:off x="3929058" y="214290"/>
            <a:ext cx="5024456" cy="3357586"/>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214282" y="3571876"/>
            <a:ext cx="3643306" cy="3143248"/>
          </a:xfrm>
          <a:prstGeom prst="rect">
            <a:avLst/>
          </a:prstGeom>
          <a:noFill/>
          <a:ln w="9525">
            <a:noFill/>
            <a:miter lim="800000"/>
            <a:headEnd/>
            <a:tailEnd/>
          </a:ln>
          <a:effectLst/>
        </p:spPr>
      </p:pic>
      <p:sp>
        <p:nvSpPr>
          <p:cNvPr id="7" name="TextBox 6"/>
          <p:cNvSpPr txBox="1"/>
          <p:nvPr/>
        </p:nvSpPr>
        <p:spPr>
          <a:xfrm>
            <a:off x="3929058" y="3479896"/>
            <a:ext cx="5214942" cy="3046988"/>
          </a:xfrm>
          <a:prstGeom prst="rect">
            <a:avLst/>
          </a:prstGeom>
          <a:noFill/>
        </p:spPr>
        <p:txBody>
          <a:bodyPr wrap="square" rtlCol="0">
            <a:spAutoFit/>
          </a:bodyPr>
          <a:lstStyle/>
          <a:p>
            <a:pPr>
              <a:lnSpc>
                <a:spcPct val="150000"/>
              </a:lnSpc>
            </a:pPr>
            <a:r>
              <a:rPr lang="ru-RU" sz="1600" dirty="0" smtClean="0"/>
              <a:t>В первый день операции, после двухдневной бомбардировки, 22 апреля немцы впервые крупномасштабно применили химическое оружие (хлор). В результате газовой атаки в течение нескольких минут погибли около 6 тыс. человек.</a:t>
            </a:r>
          </a:p>
          <a:p>
            <a:pPr>
              <a:lnSpc>
                <a:spcPct val="150000"/>
              </a:lnSpc>
            </a:pPr>
            <a:r>
              <a:rPr lang="ru-RU" sz="1600" dirty="0" smtClean="0"/>
              <a:t>Через два дня была организована вторая газовая атака, но эффективность её была низкой из-за контрмер, предпринятых союзниками (противогазы и др.)</a:t>
            </a:r>
            <a:endParaRPr lang="ru-RU"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8194"/>
                                        </p:tgtEl>
                                        <p:attrNameLst>
                                          <p:attrName>style.visibility</p:attrName>
                                        </p:attrNameLst>
                                      </p:cBhvr>
                                      <p:to>
                                        <p:strVal val="visible"/>
                                      </p:to>
                                    </p:set>
                                    <p:anim calcmode="lin" valueType="num">
                                      <p:cBhvr>
                                        <p:cTn id="23" dur="1000" fill="hold"/>
                                        <p:tgtEl>
                                          <p:spTgt spid="8194"/>
                                        </p:tgtEl>
                                        <p:attrNameLst>
                                          <p:attrName>ppt_w</p:attrName>
                                        </p:attrNameLst>
                                      </p:cBhvr>
                                      <p:tavLst>
                                        <p:tav tm="0">
                                          <p:val>
                                            <p:fltVal val="0"/>
                                          </p:val>
                                        </p:tav>
                                        <p:tav tm="100000">
                                          <p:val>
                                            <p:strVal val="#ppt_w"/>
                                          </p:val>
                                        </p:tav>
                                      </p:tavLst>
                                    </p:anim>
                                    <p:anim calcmode="lin" valueType="num">
                                      <p:cBhvr>
                                        <p:cTn id="24" dur="1000" fill="hold"/>
                                        <p:tgtEl>
                                          <p:spTgt spid="8194"/>
                                        </p:tgtEl>
                                        <p:attrNameLst>
                                          <p:attrName>ppt_h</p:attrName>
                                        </p:attrNameLst>
                                      </p:cBhvr>
                                      <p:tavLst>
                                        <p:tav tm="0">
                                          <p:val>
                                            <p:fltVal val="0"/>
                                          </p:val>
                                        </p:tav>
                                        <p:tav tm="100000">
                                          <p:val>
                                            <p:strVal val="#ppt_h"/>
                                          </p:val>
                                        </p:tav>
                                      </p:tavLst>
                                    </p:anim>
                                    <p:anim calcmode="lin" valueType="num">
                                      <p:cBhvr>
                                        <p:cTn id="25" dur="1000" fill="hold"/>
                                        <p:tgtEl>
                                          <p:spTgt spid="8194"/>
                                        </p:tgtEl>
                                        <p:attrNameLst>
                                          <p:attrName>style.rotation</p:attrName>
                                        </p:attrNameLst>
                                      </p:cBhvr>
                                      <p:tavLst>
                                        <p:tav tm="0">
                                          <p:val>
                                            <p:fltVal val="90"/>
                                          </p:val>
                                        </p:tav>
                                        <p:tav tm="100000">
                                          <p:val>
                                            <p:fltVal val="0"/>
                                          </p:val>
                                        </p:tav>
                                      </p:tavLst>
                                    </p:anim>
                                    <p:animEffect transition="in" filter="fade">
                                      <p:cBhvr>
                                        <p:cTn id="26" dur="1000"/>
                                        <p:tgtEl>
                                          <p:spTgt spid="819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8195"/>
                                        </p:tgtEl>
                                        <p:attrNameLst>
                                          <p:attrName>style.visibility</p:attrName>
                                        </p:attrNameLst>
                                      </p:cBhvr>
                                      <p:to>
                                        <p:strVal val="visible"/>
                                      </p:to>
                                    </p:set>
                                    <p:animScale>
                                      <p:cBhvr>
                                        <p:cTn id="38" dur="1000" decel="50000" fill="hold">
                                          <p:stCondLst>
                                            <p:cond delay="0"/>
                                          </p:stCondLst>
                                        </p:cTn>
                                        <p:tgtEl>
                                          <p:spTgt spid="81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195"/>
                                        </p:tgtEl>
                                        <p:attrNameLst>
                                          <p:attrName>ppt_x</p:attrName>
                                          <p:attrName>ppt_y</p:attrName>
                                        </p:attrNameLst>
                                      </p:cBhvr>
                                    </p:animMotion>
                                    <p:animEffect transition="in" filter="fade">
                                      <p:cBhvr>
                                        <p:cTn id="40"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65513" cy="512744"/>
          </a:xfrm>
        </p:spPr>
        <p:txBody>
          <a:bodyPr anchor="ctr"/>
          <a:lstStyle/>
          <a:p>
            <a:pPr algn="ctr"/>
            <a:r>
              <a:rPr lang="ru-RU" b="0" dirty="0" smtClean="0">
                <a:solidFill>
                  <a:srgbClr val="FF0000"/>
                </a:solidFill>
              </a:rPr>
              <a:t>5. Воздушные бои</a:t>
            </a:r>
            <a:endParaRPr lang="ru-RU" b="0" dirty="0">
              <a:solidFill>
                <a:srgbClr val="FF0000"/>
              </a:solidFill>
            </a:endParaRPr>
          </a:p>
        </p:txBody>
      </p:sp>
      <p:sp>
        <p:nvSpPr>
          <p:cNvPr id="4" name="Текст 3"/>
          <p:cNvSpPr>
            <a:spLocks noGrp="1"/>
          </p:cNvSpPr>
          <p:nvPr>
            <p:ph type="body" sz="half" idx="2"/>
          </p:nvPr>
        </p:nvSpPr>
        <p:spPr>
          <a:xfrm>
            <a:off x="0" y="571480"/>
            <a:ext cx="3465513" cy="3357586"/>
          </a:xfrm>
        </p:spPr>
        <p:txBody>
          <a:bodyPr>
            <a:normAutofit lnSpcReduction="10000"/>
          </a:bodyPr>
          <a:lstStyle/>
          <a:p>
            <a:r>
              <a:rPr lang="ru-RU" dirty="0" smtClean="0"/>
              <a:t>В начале войны авиация применялась для воздушной разведки, затем самолёты стали использоваться для военных целей. 1 апреля 1915 года французский пилот Ролан Гаррос использовал для воздушной атаки пулемёт, размещённый за ведущим винтом.</a:t>
            </a:r>
          </a:p>
          <a:p>
            <a:r>
              <a:rPr lang="ru-RU" dirty="0" smtClean="0"/>
              <a:t>18 апреля Гаррос был сбит, а его самолёт был захвачен и передан нидерландскому инженеру Антони Фоккеру. Он значительно усовершенствовал конструкцию, первым применив на практике синхронизатор, позволявший стрелять из пулемёта через диск пропеллера, когда его лопасти не находились на линии огня.</a:t>
            </a:r>
            <a:r>
              <a:rPr lang="ru-RU" baseline="30000" dirty="0"/>
              <a:t> </a:t>
            </a:r>
            <a:endParaRPr lang="ru-RU" dirty="0"/>
          </a:p>
        </p:txBody>
      </p:sp>
      <p:sp>
        <p:nvSpPr>
          <p:cNvPr id="5" name="TextBox 4"/>
          <p:cNvSpPr txBox="1"/>
          <p:nvPr/>
        </p:nvSpPr>
        <p:spPr>
          <a:xfrm>
            <a:off x="3571868" y="3929066"/>
            <a:ext cx="5357850" cy="2677656"/>
          </a:xfrm>
          <a:prstGeom prst="rect">
            <a:avLst/>
          </a:prstGeom>
          <a:noFill/>
        </p:spPr>
        <p:txBody>
          <a:bodyPr wrap="square" rtlCol="0">
            <a:spAutoFit/>
          </a:bodyPr>
          <a:lstStyle/>
          <a:p>
            <a:r>
              <a:rPr lang="ru-RU" sz="1400" dirty="0" smtClean="0"/>
              <a:t>Разработка была использована в истребителе Fokker E.I — первом скоростном одноместном истребителе с эффективным вооружением.</a:t>
            </a:r>
          </a:p>
          <a:p>
            <a:r>
              <a:rPr lang="ru-RU" sz="1400" dirty="0" smtClean="0"/>
              <a:t>Первая </a:t>
            </a:r>
            <a:r>
              <a:rPr lang="ru-RU" sz="1400" dirty="0"/>
              <a:t>мировая война дала толчок развитию авиации: обе стороны начали разработку новых двигателей, авиационных конструкций и материалов. </a:t>
            </a:r>
            <a:r>
              <a:rPr lang="ru-RU" sz="1400" dirty="0"/>
              <a:t>Стали популярны лётчики-асы, хотя большинство самолётов было сбито не истребителями, а силами ПВО.</a:t>
            </a:r>
          </a:p>
          <a:p>
            <a:r>
              <a:rPr lang="ru-RU" sz="1400" dirty="0"/>
              <a:t>Производство самолётов росло высокими темпами: если в начале войны Англия и Франция имели 186 самолётов, Германия и Австро-Венгрия — 297, то к концу войны стороны имели, соответственно, 5079 и 3352 самолётов (в 27 и в 11 раз больше).</a:t>
            </a:r>
          </a:p>
        </p:txBody>
      </p:sp>
      <p:pic>
        <p:nvPicPr>
          <p:cNvPr id="9218" name="Picture 2"/>
          <p:cNvPicPr>
            <a:picLocks noGrp="1" noChangeAspect="1" noChangeArrowheads="1"/>
          </p:cNvPicPr>
          <p:nvPr>
            <p:ph idx="1"/>
          </p:nvPr>
        </p:nvPicPr>
        <p:blipFill>
          <a:blip r:embed="rId3"/>
          <a:srcRect/>
          <a:stretch>
            <a:fillRect/>
          </a:stretch>
        </p:blipFill>
        <p:spPr bwMode="auto">
          <a:xfrm>
            <a:off x="3572497" y="214290"/>
            <a:ext cx="5309581" cy="35719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214283" y="4000504"/>
            <a:ext cx="3214710" cy="26019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Scale>
                                      <p:cBhvr>
                                        <p:cTn id="12"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xEl>
                                              <p:pRg st="0" end="0"/>
                                            </p:txEl>
                                          </p:spTgt>
                                        </p:tgtEl>
                                        <p:attrNameLst>
                                          <p:attrName>ppt_x</p:attrName>
                                          <p:attrName>ppt_y</p:attrName>
                                        </p:attrNameLst>
                                      </p:cBhvr>
                                    </p:animMotion>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Scale>
                                      <p:cBhvr>
                                        <p:cTn id="19"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xEl>
                                              <p:pRg st="1" end="1"/>
                                            </p:txEl>
                                          </p:spTgt>
                                        </p:tgtEl>
                                        <p:attrNameLst>
                                          <p:attrName>ppt_x</p:attrName>
                                          <p:attrName>ppt_y</p:attrName>
                                        </p:attrNameLst>
                                      </p:cBhvr>
                                    </p:animMotion>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9219"/>
                                        </p:tgtEl>
                                        <p:attrNameLst>
                                          <p:attrName>style.visibility</p:attrName>
                                        </p:attrNameLst>
                                      </p:cBhvr>
                                      <p:to>
                                        <p:strVal val="visible"/>
                                      </p:to>
                                    </p:set>
                                    <p:anim calcmode="lin" valueType="num">
                                      <p:cBhvr>
                                        <p:cTn id="26" dur="1000" fill="hold"/>
                                        <p:tgtEl>
                                          <p:spTgt spid="9219"/>
                                        </p:tgtEl>
                                        <p:attrNameLst>
                                          <p:attrName>ppt_w</p:attrName>
                                        </p:attrNameLst>
                                      </p:cBhvr>
                                      <p:tavLst>
                                        <p:tav tm="0">
                                          <p:val>
                                            <p:fltVal val="0"/>
                                          </p:val>
                                        </p:tav>
                                        <p:tav tm="100000">
                                          <p:val>
                                            <p:strVal val="#ppt_w"/>
                                          </p:val>
                                        </p:tav>
                                      </p:tavLst>
                                    </p:anim>
                                    <p:anim calcmode="lin" valueType="num">
                                      <p:cBhvr>
                                        <p:cTn id="27" dur="1000" fill="hold"/>
                                        <p:tgtEl>
                                          <p:spTgt spid="9219"/>
                                        </p:tgtEl>
                                        <p:attrNameLst>
                                          <p:attrName>ppt_h</p:attrName>
                                        </p:attrNameLst>
                                      </p:cBhvr>
                                      <p:tavLst>
                                        <p:tav tm="0">
                                          <p:val>
                                            <p:fltVal val="0"/>
                                          </p:val>
                                        </p:tav>
                                        <p:tav tm="100000">
                                          <p:val>
                                            <p:strVal val="#ppt_h"/>
                                          </p:val>
                                        </p:tav>
                                      </p:tavLst>
                                    </p:anim>
                                    <p:anim calcmode="lin" valueType="num">
                                      <p:cBhvr>
                                        <p:cTn id="28" dur="1000" fill="hold"/>
                                        <p:tgtEl>
                                          <p:spTgt spid="9219"/>
                                        </p:tgtEl>
                                        <p:attrNameLst>
                                          <p:attrName>style.rotation</p:attrName>
                                        </p:attrNameLst>
                                      </p:cBhvr>
                                      <p:tavLst>
                                        <p:tav tm="0">
                                          <p:val>
                                            <p:fltVal val="90"/>
                                          </p:val>
                                        </p:tav>
                                        <p:tav tm="100000">
                                          <p:val>
                                            <p:fltVal val="0"/>
                                          </p:val>
                                        </p:tav>
                                      </p:tavLst>
                                    </p:anim>
                                    <p:animEffect transition="in" filter="fade">
                                      <p:cBhvr>
                                        <p:cTn id="29" dur="1000"/>
                                        <p:tgtEl>
                                          <p:spTgt spid="92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9218"/>
                                        </p:tgtEl>
                                        <p:attrNameLst>
                                          <p:attrName>style.visibility</p:attrName>
                                        </p:attrNameLst>
                                      </p:cBhvr>
                                      <p:to>
                                        <p:strVal val="visible"/>
                                      </p:to>
                                    </p:set>
                                    <p:animScale>
                                      <p:cBhvr>
                                        <p:cTn id="39" dur="1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9218"/>
                                        </p:tgtEl>
                                        <p:attrNameLst>
                                          <p:attrName>ppt_x</p:attrName>
                                          <p:attrName>ppt_y</p:attrName>
                                        </p:attrNameLst>
                                      </p:cBhvr>
                                    </p:animMotion>
                                    <p:animEffect transition="in" filter="fade">
                                      <p:cBhvr>
                                        <p:cTn id="41"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3251231" cy="500042"/>
          </a:xfrm>
        </p:spPr>
        <p:txBody>
          <a:bodyPr anchor="ctr">
            <a:normAutofit fontScale="90000"/>
          </a:bodyPr>
          <a:lstStyle/>
          <a:p>
            <a:pPr algn="ctr"/>
            <a:r>
              <a:rPr lang="ru-RU" b="0" dirty="0" smtClean="0">
                <a:solidFill>
                  <a:srgbClr val="FF0000"/>
                </a:solidFill>
              </a:rPr>
              <a:t>6. Вступление </a:t>
            </a:r>
            <a:r>
              <a:rPr lang="ru-RU" b="0" dirty="0">
                <a:solidFill>
                  <a:srgbClr val="FF0000"/>
                </a:solidFill>
              </a:rPr>
              <a:t>в войну </a:t>
            </a:r>
            <a:r>
              <a:rPr lang="ru-RU" b="0" dirty="0" smtClean="0">
                <a:solidFill>
                  <a:srgbClr val="FF0000"/>
                </a:solidFill>
              </a:rPr>
              <a:t>Италии</a:t>
            </a:r>
            <a:endParaRPr lang="ru-RU" b="0" dirty="0">
              <a:solidFill>
                <a:srgbClr val="FF0000"/>
              </a:solidFill>
            </a:endParaRPr>
          </a:p>
        </p:txBody>
      </p:sp>
      <p:sp>
        <p:nvSpPr>
          <p:cNvPr id="4" name="Текст 3"/>
          <p:cNvSpPr>
            <a:spLocks noGrp="1"/>
          </p:cNvSpPr>
          <p:nvPr>
            <p:ph type="body" sz="half" idx="2"/>
          </p:nvPr>
        </p:nvSpPr>
        <p:spPr>
          <a:xfrm>
            <a:off x="214282" y="428604"/>
            <a:ext cx="3643338" cy="2357453"/>
          </a:xfrm>
        </p:spPr>
        <p:txBody>
          <a:bodyPr anchor="ctr">
            <a:normAutofit fontScale="92500"/>
          </a:bodyPr>
          <a:lstStyle/>
          <a:p>
            <a:r>
              <a:rPr lang="ru-RU" dirty="0" smtClean="0"/>
              <a:t>С началом войны Италия осталась нейтральной. 3 августа 1914 года итальянский король сообщил Вильгельму II, что условия возникновения войны не соответствуют тем условиям в договоре о Тройственном союзе, при которых Италия должна вступить в войну. В тот же день итальянское правительство опубликовало декларацию о нейтралитете. Долгое время тянулись переговоры между Италией и центральными державами и странами Антанты. </a:t>
            </a:r>
            <a:endParaRPr lang="ru-RU" dirty="0"/>
          </a:p>
        </p:txBody>
      </p:sp>
      <p:sp>
        <p:nvSpPr>
          <p:cNvPr id="5" name="TextBox 4"/>
          <p:cNvSpPr txBox="1"/>
          <p:nvPr/>
        </p:nvSpPr>
        <p:spPr>
          <a:xfrm>
            <a:off x="3857620" y="5072074"/>
            <a:ext cx="5072098" cy="1592744"/>
          </a:xfrm>
          <a:prstGeom prst="rect">
            <a:avLst/>
          </a:prstGeom>
          <a:noFill/>
        </p:spPr>
        <p:txBody>
          <a:bodyPr wrap="square" rtlCol="0">
            <a:spAutoFit/>
          </a:bodyPr>
          <a:lstStyle/>
          <a:p>
            <a:pPr>
              <a:lnSpc>
                <a:spcPct val="150000"/>
              </a:lnSpc>
            </a:pPr>
            <a:r>
              <a:rPr lang="ru-RU" sz="1300" dirty="0"/>
              <a:t>Наконец, 26 апреля 1915 года был заключён Лондонский пакт, по которому Италия обязалась в течение месяца объявить войну Австро-Венгрии, а также выступить против всех врагов Антанты. В качестве «платы за кровь» Италии был обещан ряд территорий. </a:t>
            </a:r>
            <a:r>
              <a:rPr lang="ru-RU" sz="1300" dirty="0"/>
              <a:t>Англия предоставила Италии займ в 50 </a:t>
            </a:r>
            <a:r>
              <a:rPr lang="ru-RU" sz="1300" dirty="0" smtClean="0"/>
              <a:t>млн. </a:t>
            </a:r>
            <a:r>
              <a:rPr lang="ru-RU" sz="1300" dirty="0"/>
              <a:t>фунтов.</a:t>
            </a:r>
          </a:p>
        </p:txBody>
      </p:sp>
      <p:pic>
        <p:nvPicPr>
          <p:cNvPr id="10242" name="Picture 2"/>
          <p:cNvPicPr>
            <a:picLocks noGrp="1" noChangeAspect="1" noChangeArrowheads="1"/>
          </p:cNvPicPr>
          <p:nvPr>
            <p:ph idx="1"/>
          </p:nvPr>
        </p:nvPicPr>
        <p:blipFill>
          <a:blip r:embed="rId3"/>
          <a:srcRect/>
          <a:stretch>
            <a:fillRect/>
          </a:stretch>
        </p:blipFill>
        <p:spPr bwMode="auto">
          <a:xfrm>
            <a:off x="4786314" y="214290"/>
            <a:ext cx="3952892" cy="4002303"/>
          </a:xfrm>
          <a:prstGeom prst="rect">
            <a:avLst/>
          </a:prstGeom>
          <a:noFill/>
          <a:ln w="9525">
            <a:noFill/>
            <a:miter lim="800000"/>
            <a:headEnd/>
            <a:tailEnd/>
          </a:ln>
          <a:effectLst/>
        </p:spPr>
      </p:pic>
      <p:sp>
        <p:nvSpPr>
          <p:cNvPr id="7" name="TextBox 6"/>
          <p:cNvSpPr txBox="1"/>
          <p:nvPr/>
        </p:nvSpPr>
        <p:spPr>
          <a:xfrm>
            <a:off x="4786314" y="4214818"/>
            <a:ext cx="3929090" cy="830997"/>
          </a:xfrm>
          <a:prstGeom prst="rect">
            <a:avLst/>
          </a:prstGeom>
          <a:noFill/>
        </p:spPr>
        <p:txBody>
          <a:bodyPr wrap="square" rtlCol="0">
            <a:spAutoFit/>
          </a:bodyPr>
          <a:lstStyle/>
          <a:p>
            <a:r>
              <a:rPr lang="ru-RU" sz="1200" dirty="0" smtClean="0"/>
              <a:t>Вильгельм II Гогенцоллерн (1859-1941), германский император и прусский король в 1888-1918, внук Вильгельма I. Свергнут Ноябрьской революцией 1918 года</a:t>
            </a:r>
            <a:endParaRPr lang="ru-RU" sz="1200" dirty="0"/>
          </a:p>
        </p:txBody>
      </p:sp>
      <p:pic>
        <p:nvPicPr>
          <p:cNvPr id="10244" name="Picture 4"/>
          <p:cNvPicPr>
            <a:picLocks noChangeAspect="1" noChangeArrowheads="1"/>
          </p:cNvPicPr>
          <p:nvPr/>
        </p:nvPicPr>
        <p:blipFill>
          <a:blip r:embed="rId4"/>
          <a:srcRect/>
          <a:stretch>
            <a:fillRect/>
          </a:stretch>
        </p:blipFill>
        <p:spPr bwMode="auto">
          <a:xfrm>
            <a:off x="428596" y="2857500"/>
            <a:ext cx="2638425" cy="4000500"/>
          </a:xfrm>
          <a:prstGeom prst="rect">
            <a:avLst/>
          </a:prstGeom>
          <a:noFill/>
          <a:ln w="9525">
            <a:noFill/>
            <a:miter lim="800000"/>
            <a:headEnd/>
            <a:tailEnd/>
          </a:ln>
          <a:effectLst/>
        </p:spPr>
      </p:pic>
      <p:sp>
        <p:nvSpPr>
          <p:cNvPr id="10" name="TextBox 9"/>
          <p:cNvSpPr txBox="1"/>
          <p:nvPr/>
        </p:nvSpPr>
        <p:spPr>
          <a:xfrm>
            <a:off x="428596" y="6643710"/>
            <a:ext cx="2643206" cy="276999"/>
          </a:xfrm>
          <a:prstGeom prst="rect">
            <a:avLst/>
          </a:prstGeom>
          <a:solidFill>
            <a:srgbClr val="FFC000"/>
          </a:solidFill>
        </p:spPr>
        <p:txBody>
          <a:bodyPr wrap="square" rtlCol="0">
            <a:spAutoFit/>
          </a:bodyPr>
          <a:lstStyle/>
          <a:p>
            <a:r>
              <a:rPr lang="ru-RU" sz="1200" dirty="0" smtClean="0"/>
              <a:t>Виктор Эммануил III - король Италии.</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0244"/>
                                        </p:tgtEl>
                                        <p:attrNameLst>
                                          <p:attrName>style.visibility</p:attrName>
                                        </p:attrNameLst>
                                      </p:cBhvr>
                                      <p:to>
                                        <p:strVal val="visible"/>
                                      </p:to>
                                    </p:set>
                                    <p:anim calcmode="lin" valueType="num">
                                      <p:cBhvr>
                                        <p:cTn id="20" dur="1000" fill="hold"/>
                                        <p:tgtEl>
                                          <p:spTgt spid="10244"/>
                                        </p:tgtEl>
                                        <p:attrNameLst>
                                          <p:attrName>ppt_w</p:attrName>
                                        </p:attrNameLst>
                                      </p:cBhvr>
                                      <p:tavLst>
                                        <p:tav tm="0">
                                          <p:val>
                                            <p:fltVal val="0"/>
                                          </p:val>
                                        </p:tav>
                                        <p:tav tm="100000">
                                          <p:val>
                                            <p:strVal val="#ppt_w"/>
                                          </p:val>
                                        </p:tav>
                                      </p:tavLst>
                                    </p:anim>
                                    <p:anim calcmode="lin" valueType="num">
                                      <p:cBhvr>
                                        <p:cTn id="21" dur="1000" fill="hold"/>
                                        <p:tgtEl>
                                          <p:spTgt spid="10244"/>
                                        </p:tgtEl>
                                        <p:attrNameLst>
                                          <p:attrName>ppt_h</p:attrName>
                                        </p:attrNameLst>
                                      </p:cBhvr>
                                      <p:tavLst>
                                        <p:tav tm="0">
                                          <p:val>
                                            <p:fltVal val="0"/>
                                          </p:val>
                                        </p:tav>
                                        <p:tav tm="100000">
                                          <p:val>
                                            <p:strVal val="#ppt_h"/>
                                          </p:val>
                                        </p:tav>
                                      </p:tavLst>
                                    </p:anim>
                                    <p:anim calcmode="lin" valueType="num">
                                      <p:cBhvr>
                                        <p:cTn id="22" dur="1000" fill="hold"/>
                                        <p:tgtEl>
                                          <p:spTgt spid="10244"/>
                                        </p:tgtEl>
                                        <p:attrNameLst>
                                          <p:attrName>style.rotation</p:attrName>
                                        </p:attrNameLst>
                                      </p:cBhvr>
                                      <p:tavLst>
                                        <p:tav tm="0">
                                          <p:val>
                                            <p:fltVal val="90"/>
                                          </p:val>
                                        </p:tav>
                                        <p:tav tm="100000">
                                          <p:val>
                                            <p:fltVal val="0"/>
                                          </p:val>
                                        </p:tav>
                                      </p:tavLst>
                                    </p:anim>
                                    <p:animEffect transition="in" filter="fade">
                                      <p:cBhvr>
                                        <p:cTn id="23" dur="1000"/>
                                        <p:tgtEl>
                                          <p:spTgt spid="1024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wipe(left)">
                                      <p:cBhvr>
                                        <p:cTn id="33" dur="500"/>
                                        <p:tgtEl>
                                          <p:spTgt spid="102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900" decel="100000" fill="hold"/>
                                        <p:tgtEl>
                                          <p:spTgt spid="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7"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29124" cy="357166"/>
          </a:xfrm>
        </p:spPr>
        <p:txBody>
          <a:bodyPr anchor="ctr">
            <a:normAutofit/>
          </a:bodyPr>
          <a:lstStyle/>
          <a:p>
            <a:pPr algn="ctr"/>
            <a:r>
              <a:rPr lang="ru-RU" sz="1600" b="0" dirty="0" smtClean="0">
                <a:solidFill>
                  <a:srgbClr val="FF0000"/>
                </a:solidFill>
              </a:rPr>
              <a:t>7. Кампания </a:t>
            </a:r>
            <a:r>
              <a:rPr lang="ru-RU" sz="1600" b="0" dirty="0">
                <a:solidFill>
                  <a:srgbClr val="FF0000"/>
                </a:solidFill>
              </a:rPr>
              <a:t>1916 года: обескровливание </a:t>
            </a:r>
            <a:r>
              <a:rPr lang="ru-RU" sz="1600" b="0" dirty="0" smtClean="0">
                <a:solidFill>
                  <a:srgbClr val="FF0000"/>
                </a:solidFill>
              </a:rPr>
              <a:t>войск</a:t>
            </a:r>
            <a:endParaRPr lang="ru-RU" sz="1600" b="0" dirty="0">
              <a:solidFill>
                <a:srgbClr val="FF0000"/>
              </a:solidFill>
            </a:endParaRPr>
          </a:p>
        </p:txBody>
      </p:sp>
      <p:sp>
        <p:nvSpPr>
          <p:cNvPr id="4" name="Текст 3"/>
          <p:cNvSpPr>
            <a:spLocks noGrp="1"/>
          </p:cNvSpPr>
          <p:nvPr>
            <p:ph type="body" sz="half" idx="2"/>
          </p:nvPr>
        </p:nvSpPr>
        <p:spPr>
          <a:xfrm>
            <a:off x="0" y="357166"/>
            <a:ext cx="4429124" cy="3929090"/>
          </a:xfrm>
        </p:spPr>
        <p:txBody>
          <a:bodyPr anchor="ctr"/>
          <a:lstStyle/>
          <a:p>
            <a:r>
              <a:rPr lang="ru-RU" dirty="0" smtClean="0"/>
              <a:t>По плану начальника Генштаба Эриха фон Фалькенхайна основные военные действия в 1916 году Германия должна была вести с Францией, заставив её капитулировать.</a:t>
            </a:r>
          </a:p>
          <a:p>
            <a:r>
              <a:rPr lang="ru-RU" dirty="0" smtClean="0"/>
              <a:t>Были приняты две стратегии. Первая предусматривала неограниченное использование подводного флота для перекрытия зарубежных поставок. Целью второй стратегии было нанесение точечного удара по сухопутным войскам противника вместо крупномасштабного прорыва фронта. Для причинения максимальных потерь планировалось организовать атаку на важные стратегические позиции. Целью главного удара был выбран Верденский выступ, являвшийся опорой французского фронта, находившийся недалеко от границы с Германией и угрожавший германским коммуникациям.</a:t>
            </a:r>
          </a:p>
          <a:p>
            <a:endParaRPr lang="ru-RU" dirty="0"/>
          </a:p>
        </p:txBody>
      </p:sp>
      <p:pic>
        <p:nvPicPr>
          <p:cNvPr id="11266" name="Picture 2"/>
          <p:cNvPicPr>
            <a:picLocks noGrp="1" noChangeAspect="1" noChangeArrowheads="1"/>
          </p:cNvPicPr>
          <p:nvPr>
            <p:ph idx="1"/>
          </p:nvPr>
        </p:nvPicPr>
        <p:blipFill>
          <a:blip r:embed="rId3"/>
          <a:srcRect/>
          <a:stretch>
            <a:fillRect/>
          </a:stretch>
        </p:blipFill>
        <p:spPr bwMode="auto">
          <a:xfrm>
            <a:off x="4643438" y="214290"/>
            <a:ext cx="3934946" cy="6000792"/>
          </a:xfrm>
          <a:prstGeom prst="rect">
            <a:avLst/>
          </a:prstGeom>
          <a:noFill/>
          <a:ln w="9525">
            <a:noFill/>
            <a:miter lim="800000"/>
            <a:headEnd/>
            <a:tailEnd/>
          </a:ln>
          <a:effectLst/>
        </p:spPr>
      </p:pic>
      <p:sp>
        <p:nvSpPr>
          <p:cNvPr id="7" name="TextBox 6"/>
          <p:cNvSpPr txBox="1"/>
          <p:nvPr/>
        </p:nvSpPr>
        <p:spPr>
          <a:xfrm>
            <a:off x="4714876" y="6143644"/>
            <a:ext cx="3857652" cy="369332"/>
          </a:xfrm>
          <a:prstGeom prst="rect">
            <a:avLst/>
          </a:prstGeom>
          <a:noFill/>
        </p:spPr>
        <p:txBody>
          <a:bodyPr wrap="square" rtlCol="0">
            <a:spAutoFit/>
          </a:bodyPr>
          <a:lstStyle/>
          <a:p>
            <a:pPr algn="ctr"/>
            <a:r>
              <a:rPr lang="ru-RU" dirty="0" smtClean="0"/>
              <a:t>Эрих фон Фалькенхайн</a:t>
            </a:r>
            <a:endParaRPr lang="ru-RU" dirty="0"/>
          </a:p>
        </p:txBody>
      </p:sp>
      <p:pic>
        <p:nvPicPr>
          <p:cNvPr id="11267" name="Picture 3"/>
          <p:cNvPicPr>
            <a:picLocks noChangeAspect="1" noChangeArrowheads="1"/>
          </p:cNvPicPr>
          <p:nvPr/>
        </p:nvPicPr>
        <p:blipFill>
          <a:blip r:embed="rId4"/>
          <a:srcRect/>
          <a:stretch>
            <a:fillRect/>
          </a:stretch>
        </p:blipFill>
        <p:spPr bwMode="auto">
          <a:xfrm>
            <a:off x="142844" y="4286256"/>
            <a:ext cx="4238626" cy="23574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11266"/>
                                        </p:tgtEl>
                                        <p:attrNameLst>
                                          <p:attrName>style.visibility</p:attrName>
                                        </p:attrNameLst>
                                      </p:cBhvr>
                                      <p:to>
                                        <p:strVal val="visible"/>
                                      </p:to>
                                    </p:set>
                                    <p:animScale>
                                      <p:cBhvr>
                                        <p:cTn id="26"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1266"/>
                                        </p:tgtEl>
                                        <p:attrNameLst>
                                          <p:attrName>ppt_x</p:attrName>
                                          <p:attrName>ppt_y</p:attrName>
                                        </p:attrNameLst>
                                      </p:cBhvr>
                                    </p:animMotion>
                                    <p:animEffect transition="in" filter="fade">
                                      <p:cBhvr>
                                        <p:cTn id="28" dur="1000"/>
                                        <p:tgtEl>
                                          <p:spTgt spid="1126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267"/>
                                        </p:tgtEl>
                                        <p:attrNameLst>
                                          <p:attrName>style.visibility</p:attrName>
                                        </p:attrNameLst>
                                      </p:cBhvr>
                                      <p:to>
                                        <p:strVal val="visible"/>
                                      </p:to>
                                    </p:set>
                                    <p:animEffect transition="in" filter="wipe(left)">
                                      <p:cBhvr>
                                        <p:cTn id="38"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65513" cy="428604"/>
          </a:xfrm>
        </p:spPr>
        <p:txBody>
          <a:bodyPr anchor="ctr">
            <a:normAutofit/>
          </a:bodyPr>
          <a:lstStyle/>
          <a:p>
            <a:pPr algn="ctr"/>
            <a:r>
              <a:rPr lang="ru-RU" sz="1600" b="0" dirty="0" smtClean="0">
                <a:solidFill>
                  <a:srgbClr val="FF0000"/>
                </a:solidFill>
              </a:rPr>
              <a:t>8. Битва </a:t>
            </a:r>
            <a:r>
              <a:rPr lang="ru-RU" sz="1600" b="0" dirty="0">
                <a:solidFill>
                  <a:srgbClr val="FF0000"/>
                </a:solidFill>
              </a:rPr>
              <a:t>при </a:t>
            </a:r>
            <a:r>
              <a:rPr lang="ru-RU" sz="1600" b="0" dirty="0" smtClean="0">
                <a:solidFill>
                  <a:srgbClr val="FF0000"/>
                </a:solidFill>
              </a:rPr>
              <a:t>Вердене</a:t>
            </a:r>
            <a:endParaRPr lang="ru-RU" sz="1600" b="0" dirty="0">
              <a:solidFill>
                <a:srgbClr val="FF0000"/>
              </a:solidFill>
            </a:endParaRPr>
          </a:p>
        </p:txBody>
      </p:sp>
      <p:sp>
        <p:nvSpPr>
          <p:cNvPr id="4" name="Текст 3"/>
          <p:cNvSpPr>
            <a:spLocks noGrp="1"/>
          </p:cNvSpPr>
          <p:nvPr>
            <p:ph type="body" sz="half" idx="2"/>
          </p:nvPr>
        </p:nvSpPr>
        <p:spPr>
          <a:xfrm>
            <a:off x="0" y="0"/>
            <a:ext cx="4643438" cy="2643181"/>
          </a:xfrm>
        </p:spPr>
        <p:txBody>
          <a:bodyPr anchor="ctr">
            <a:normAutofit/>
          </a:bodyPr>
          <a:lstStyle/>
          <a:p>
            <a:r>
              <a:rPr lang="ru-RU" dirty="0" smtClean="0"/>
              <a:t>Для проведения операции Германия на 15-километровом участке фронта сосредоточила против 2 французских дивизий 6,5 дивизий. Операция началась 21 февраля. В ходе наступления французы к 25 февраля потеряли почти все свои форты, однако прорыва фронта не произошло.</a:t>
            </a:r>
          </a:p>
          <a:p>
            <a:r>
              <a:rPr lang="ru-RU" dirty="0" smtClean="0"/>
              <a:t> </a:t>
            </a:r>
            <a:r>
              <a:rPr lang="ru-RU" dirty="0" smtClean="0">
                <a:solidFill>
                  <a:srgbClr val="FF0000"/>
                </a:solidFill>
              </a:rPr>
              <a:t>Нарочская операция русских войск на Восточном фронте облегчила положение французских войск, для снабжения войск была организована «священная дорога» Бар-ле-Дюк — Верден.</a:t>
            </a:r>
            <a:endParaRPr lang="ru-RU" dirty="0"/>
          </a:p>
        </p:txBody>
      </p:sp>
      <p:sp>
        <p:nvSpPr>
          <p:cNvPr id="5" name="TextBox 4"/>
          <p:cNvSpPr txBox="1"/>
          <p:nvPr/>
        </p:nvSpPr>
        <p:spPr>
          <a:xfrm>
            <a:off x="4714876" y="3643314"/>
            <a:ext cx="4214842" cy="3000396"/>
          </a:xfrm>
          <a:prstGeom prst="rect">
            <a:avLst/>
          </a:prstGeom>
          <a:noFill/>
        </p:spPr>
        <p:txBody>
          <a:bodyPr wrap="square" rtlCol="0">
            <a:spAutoFit/>
          </a:bodyPr>
          <a:lstStyle/>
          <a:p>
            <a:r>
              <a:rPr lang="ru-RU" sz="1400" dirty="0"/>
              <a:t>С марта главный удар германские войска перенесли на левый берег реки, но к маю продвинулись лишь на 6—7 км. Контратака французских сил в мае не привела к успеху.</a:t>
            </a:r>
          </a:p>
          <a:p>
            <a:r>
              <a:rPr lang="ru-RU" sz="1400" dirty="0"/>
              <a:t>Действия русских войск на востоке и проведение союзниками операции на реке Сомма позволили французским войскам в октябре начать наступление, и к концу декабря положение в основном было восстановлено. </a:t>
            </a:r>
          </a:p>
          <a:p>
            <a:r>
              <a:rPr lang="ru-RU" sz="1400" dirty="0"/>
              <a:t>Обе стороны понесли в битве при Вердене огромные потери (порядка 300 тыс. </a:t>
            </a:r>
            <a:r>
              <a:rPr lang="ru-RU" sz="1400" dirty="0"/>
              <a:t>человек каждая), план германского командования на прорыв французского фронта не был реализован</a:t>
            </a:r>
            <a:r>
              <a:rPr lang="ru-RU" sz="1400" dirty="0" smtClean="0"/>
              <a:t>.</a:t>
            </a:r>
            <a:endParaRPr lang="ru-RU" dirty="0"/>
          </a:p>
        </p:txBody>
      </p:sp>
      <p:pic>
        <p:nvPicPr>
          <p:cNvPr id="13314" name="Picture 2"/>
          <p:cNvPicPr>
            <a:picLocks noGrp="1" noChangeAspect="1" noChangeArrowheads="1"/>
          </p:cNvPicPr>
          <p:nvPr>
            <p:ph idx="1"/>
          </p:nvPr>
        </p:nvPicPr>
        <p:blipFill>
          <a:blip r:embed="rId3"/>
          <a:srcRect/>
          <a:stretch>
            <a:fillRect/>
          </a:stretch>
        </p:blipFill>
        <p:spPr bwMode="auto">
          <a:xfrm>
            <a:off x="4857750" y="214290"/>
            <a:ext cx="4071968" cy="2848876"/>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256651" y="2714620"/>
            <a:ext cx="4315349" cy="37147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316"/>
                                        </p:tgtEl>
                                        <p:attrNameLst>
                                          <p:attrName>style.visibility</p:attrName>
                                        </p:attrNameLst>
                                      </p:cBhvr>
                                      <p:to>
                                        <p:strVal val="visible"/>
                                      </p:to>
                                    </p:set>
                                    <p:animEffect transition="in" filter="wipe(left)">
                                      <p:cBhvr>
                                        <p:cTn id="28" dur="500"/>
                                        <p:tgtEl>
                                          <p:spTgt spid="13316"/>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Scale>
                                      <p:cBhvr>
                                        <p:cTn id="3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gtEl>
                                        <p:attrNameLst>
                                          <p:attrName>ppt_x</p:attrName>
                                          <p:attrName>ppt_y</p:attrName>
                                        </p:attrNameLst>
                                      </p:cBhvr>
                                    </p:animMotion>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3314"/>
                                        </p:tgtEl>
                                        <p:attrNameLst>
                                          <p:attrName>style.visibility</p:attrName>
                                        </p:attrNameLst>
                                      </p:cBhvr>
                                      <p:to>
                                        <p:strVal val="visible"/>
                                      </p:to>
                                    </p:set>
                                    <p:anim calcmode="lin" valueType="num">
                                      <p:cBhvr>
                                        <p:cTn id="40" dur="500" fill="hold"/>
                                        <p:tgtEl>
                                          <p:spTgt spid="13314"/>
                                        </p:tgtEl>
                                        <p:attrNameLst>
                                          <p:attrName>ppt_w</p:attrName>
                                        </p:attrNameLst>
                                      </p:cBhvr>
                                      <p:tavLst>
                                        <p:tav tm="0">
                                          <p:val>
                                            <p:fltVal val="0"/>
                                          </p:val>
                                        </p:tav>
                                        <p:tav tm="100000">
                                          <p:val>
                                            <p:strVal val="#ppt_w"/>
                                          </p:val>
                                        </p:tav>
                                      </p:tavLst>
                                    </p:anim>
                                    <p:anim calcmode="lin" valueType="num">
                                      <p:cBhvr>
                                        <p:cTn id="41" dur="500" fill="hold"/>
                                        <p:tgtEl>
                                          <p:spTgt spid="13314"/>
                                        </p:tgtEl>
                                        <p:attrNameLst>
                                          <p:attrName>ppt_h</p:attrName>
                                        </p:attrNameLst>
                                      </p:cBhvr>
                                      <p:tavLst>
                                        <p:tav tm="0">
                                          <p:val>
                                            <p:fltVal val="0"/>
                                          </p:val>
                                        </p:tav>
                                        <p:tav tm="100000">
                                          <p:val>
                                            <p:strVal val="#ppt_h"/>
                                          </p:val>
                                        </p:tav>
                                      </p:tavLst>
                                    </p:anim>
                                    <p:animEffect transition="in" filter="fade">
                                      <p:cBhvr>
                                        <p:cTn id="4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65513" cy="428604"/>
          </a:xfrm>
        </p:spPr>
        <p:txBody>
          <a:bodyPr anchor="ctr">
            <a:normAutofit/>
          </a:bodyPr>
          <a:lstStyle/>
          <a:p>
            <a:pPr algn="ctr"/>
            <a:r>
              <a:rPr lang="ru-RU" sz="1800" b="0" dirty="0" smtClean="0">
                <a:solidFill>
                  <a:srgbClr val="FF0000"/>
                </a:solidFill>
              </a:rPr>
              <a:t>9. Битва </a:t>
            </a:r>
            <a:r>
              <a:rPr lang="ru-RU" sz="1800" b="0" dirty="0">
                <a:solidFill>
                  <a:srgbClr val="FF0000"/>
                </a:solidFill>
              </a:rPr>
              <a:t>на </a:t>
            </a:r>
            <a:r>
              <a:rPr lang="ru-RU" sz="1800" b="0" dirty="0" smtClean="0">
                <a:solidFill>
                  <a:srgbClr val="FF0000"/>
                </a:solidFill>
              </a:rPr>
              <a:t>Сомме</a:t>
            </a:r>
            <a:endParaRPr lang="ru-RU" sz="1800" b="0" dirty="0">
              <a:solidFill>
                <a:srgbClr val="FF0000"/>
              </a:solidFill>
            </a:endParaRPr>
          </a:p>
        </p:txBody>
      </p:sp>
      <p:sp>
        <p:nvSpPr>
          <p:cNvPr id="4" name="Текст 3"/>
          <p:cNvSpPr>
            <a:spLocks noGrp="1"/>
          </p:cNvSpPr>
          <p:nvPr>
            <p:ph type="body" sz="half" idx="2"/>
          </p:nvPr>
        </p:nvSpPr>
        <p:spPr>
          <a:xfrm>
            <a:off x="0" y="500042"/>
            <a:ext cx="3714744" cy="4000528"/>
          </a:xfrm>
        </p:spPr>
        <p:txBody>
          <a:bodyPr>
            <a:normAutofit/>
          </a:bodyPr>
          <a:lstStyle/>
          <a:p>
            <a:r>
              <a:rPr lang="ru-RU" dirty="0" smtClean="0"/>
              <a:t>Весной 1916 года большие потери французских войск начали вызывать у союзников беспокойство, в связи с чем первоначальный план операции на Сомме был изменён: главную роль в операции должны были играть английские войска. Операция должна была помочь французским и русским войскам. Битва продолжалась в июле—августе с некоторым успехом для британцев, несмотря на укрепление германскими войсками линии обороны. К августу британское командование решило перейти от тактики прорыва фронта к серии операций, проводимых небольшими воинскими подразделениями для выпрямления линии фронта, что было необходимо для подготовки к массированной бомбардировке.</a:t>
            </a:r>
          </a:p>
          <a:p>
            <a:endParaRPr lang="ru-RU" dirty="0"/>
          </a:p>
        </p:txBody>
      </p:sp>
      <p:sp>
        <p:nvSpPr>
          <p:cNvPr id="5" name="TextBox 4"/>
          <p:cNvSpPr txBox="1"/>
          <p:nvPr/>
        </p:nvSpPr>
        <p:spPr>
          <a:xfrm>
            <a:off x="3857620" y="3143248"/>
            <a:ext cx="4929222" cy="3447098"/>
          </a:xfrm>
          <a:prstGeom prst="rect">
            <a:avLst/>
          </a:prstGeom>
          <a:noFill/>
        </p:spPr>
        <p:txBody>
          <a:bodyPr wrap="square" rtlCol="0">
            <a:spAutoFit/>
          </a:bodyPr>
          <a:lstStyle/>
          <a:p>
            <a:r>
              <a:rPr lang="ru-RU" sz="1400" dirty="0"/>
              <a:t>15 сентября британцами впервые были применены в боях танки. Союзники планировали атаку с участием 13 британских дивизий и четырёх французских корпусов. При поддержке танков пехота продвинулась только на 3—4 км из-за низкой эффективности и ненадёжности машин.</a:t>
            </a:r>
          </a:p>
          <a:p>
            <a:r>
              <a:rPr lang="ru-RU" sz="1400" dirty="0"/>
              <a:t>В октябре—ноябре состоялась последняя фаза операции, в ходе которой союзники овладели ограниченной территорией ценой больших потерь. Из-за начавшихся дождей 13 ноября наступление было остановлено.</a:t>
            </a:r>
          </a:p>
          <a:p>
            <a:r>
              <a:rPr lang="ru-RU" sz="1400" dirty="0"/>
              <a:t>Итогом битвы стало продвижение союзных войск на 8 км при потерях 615 тыс. </a:t>
            </a:r>
            <a:r>
              <a:rPr lang="ru-RU" sz="1400" dirty="0"/>
              <a:t>человек, немцы потеряли около 650 тыс. </a:t>
            </a:r>
            <a:r>
              <a:rPr lang="ru-RU" sz="1400" dirty="0" smtClean="0"/>
              <a:t>человек (по </a:t>
            </a:r>
            <a:r>
              <a:rPr lang="ru-RU" sz="1400" dirty="0"/>
              <a:t>другим данным 792 тыс. и 538 </a:t>
            </a:r>
            <a:r>
              <a:rPr lang="ru-RU" sz="1400" dirty="0" smtClean="0"/>
              <a:t>тыс. соответственно</a:t>
            </a:r>
            <a:r>
              <a:rPr lang="ru-RU" sz="1400" dirty="0"/>
              <a:t> — точные цифры неизвестны). </a:t>
            </a:r>
            <a:endParaRPr lang="ru-RU" sz="1400" dirty="0" smtClean="0"/>
          </a:p>
          <a:p>
            <a:r>
              <a:rPr lang="ru-RU" dirty="0" smtClean="0">
                <a:solidFill>
                  <a:srgbClr val="FF0000"/>
                </a:solidFill>
              </a:rPr>
              <a:t>Основная </a:t>
            </a:r>
            <a:r>
              <a:rPr lang="ru-RU" dirty="0">
                <a:solidFill>
                  <a:srgbClr val="FF0000"/>
                </a:solidFill>
              </a:rPr>
              <a:t>цель операции так и не была достигнута.</a:t>
            </a:r>
            <a:endParaRPr lang="ru-RU" dirty="0">
              <a:solidFill>
                <a:srgbClr val="FF0000"/>
              </a:solidFill>
            </a:endParaRPr>
          </a:p>
        </p:txBody>
      </p:sp>
      <p:pic>
        <p:nvPicPr>
          <p:cNvPr id="12290" name="Picture 2"/>
          <p:cNvPicPr>
            <a:picLocks noGrp="1" noChangeAspect="1" noChangeArrowheads="1"/>
          </p:cNvPicPr>
          <p:nvPr>
            <p:ph idx="1"/>
          </p:nvPr>
        </p:nvPicPr>
        <p:blipFill>
          <a:blip r:embed="rId3"/>
          <a:srcRect/>
          <a:stretch>
            <a:fillRect/>
          </a:stretch>
        </p:blipFill>
        <p:spPr bwMode="auto">
          <a:xfrm>
            <a:off x="3717669" y="214290"/>
            <a:ext cx="5228413" cy="278608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214282" y="4429132"/>
            <a:ext cx="3186122" cy="21987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 calcmode="lin" valueType="num">
                                      <p:cBhvr>
                                        <p:cTn id="17" dur="500" fill="hold"/>
                                        <p:tgtEl>
                                          <p:spTgt spid="12290"/>
                                        </p:tgtEl>
                                        <p:attrNameLst>
                                          <p:attrName>ppt_w</p:attrName>
                                        </p:attrNameLst>
                                      </p:cBhvr>
                                      <p:tavLst>
                                        <p:tav tm="0">
                                          <p:val>
                                            <p:fltVal val="0"/>
                                          </p:val>
                                        </p:tav>
                                        <p:tav tm="100000">
                                          <p:val>
                                            <p:strVal val="#ppt_w"/>
                                          </p:val>
                                        </p:tav>
                                      </p:tavLst>
                                    </p:anim>
                                    <p:anim calcmode="lin" valueType="num">
                                      <p:cBhvr>
                                        <p:cTn id="18" dur="500" fill="hold"/>
                                        <p:tgtEl>
                                          <p:spTgt spid="12290"/>
                                        </p:tgtEl>
                                        <p:attrNameLst>
                                          <p:attrName>ppt_h</p:attrName>
                                        </p:attrNameLst>
                                      </p:cBhvr>
                                      <p:tavLst>
                                        <p:tav tm="0">
                                          <p:val>
                                            <p:fltVal val="0"/>
                                          </p:val>
                                        </p:tav>
                                        <p:tav tm="100000">
                                          <p:val>
                                            <p:strVal val="#ppt_h"/>
                                          </p:val>
                                        </p:tav>
                                      </p:tavLst>
                                    </p:anim>
                                    <p:animEffect transition="in" filter="fade">
                                      <p:cBhvr>
                                        <p:cTn id="19" dur="500"/>
                                        <p:tgtEl>
                                          <p:spTgt spid="12290"/>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2291"/>
                                        </p:tgtEl>
                                        <p:attrNameLst>
                                          <p:attrName>style.visibility</p:attrName>
                                        </p:attrNameLst>
                                      </p:cBhvr>
                                      <p:to>
                                        <p:strVal val="visible"/>
                                      </p:to>
                                    </p:set>
                                    <p:animEffect transition="in" filter="fade">
                                      <p:cBhvr>
                                        <p:cTn id="31" dur="1000"/>
                                        <p:tgtEl>
                                          <p:spTgt spid="12291"/>
                                        </p:tgtEl>
                                      </p:cBhvr>
                                    </p:animEffect>
                                    <p:anim calcmode="lin" valueType="num">
                                      <p:cBhvr>
                                        <p:cTn id="32" dur="1000" fill="hold"/>
                                        <p:tgtEl>
                                          <p:spTgt spid="12291"/>
                                        </p:tgtEl>
                                        <p:attrNameLst>
                                          <p:attrName>ppt_x</p:attrName>
                                        </p:attrNameLst>
                                      </p:cBhvr>
                                      <p:tavLst>
                                        <p:tav tm="0">
                                          <p:val>
                                            <p:strVal val="#ppt_x"/>
                                          </p:val>
                                        </p:tav>
                                        <p:tav tm="100000">
                                          <p:val>
                                            <p:strVal val="#ppt_x"/>
                                          </p:val>
                                        </p:tav>
                                      </p:tavLst>
                                    </p:anim>
                                    <p:anim calcmode="lin" valueType="num">
                                      <p:cBhvr>
                                        <p:cTn id="33" dur="900" decel="100000" fill="hold"/>
                                        <p:tgtEl>
                                          <p:spTgt spid="1229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2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65513" cy="500042"/>
          </a:xfrm>
        </p:spPr>
        <p:txBody>
          <a:bodyPr anchor="ctr"/>
          <a:lstStyle/>
          <a:p>
            <a:pPr algn="ctr"/>
            <a:r>
              <a:rPr lang="ru-RU" b="0" dirty="0" smtClean="0">
                <a:solidFill>
                  <a:srgbClr val="FF0000"/>
                </a:solidFill>
              </a:rPr>
              <a:t>10. Линия Гинденбурга</a:t>
            </a:r>
            <a:endParaRPr lang="ru-RU" b="0" dirty="0">
              <a:solidFill>
                <a:srgbClr val="FF0000"/>
              </a:solidFill>
            </a:endParaRPr>
          </a:p>
        </p:txBody>
      </p:sp>
      <p:sp>
        <p:nvSpPr>
          <p:cNvPr id="4" name="Текст 3"/>
          <p:cNvSpPr>
            <a:spLocks noGrp="1"/>
          </p:cNvSpPr>
          <p:nvPr>
            <p:ph type="body" sz="half" idx="2"/>
          </p:nvPr>
        </p:nvSpPr>
        <p:spPr>
          <a:xfrm>
            <a:off x="0" y="571481"/>
            <a:ext cx="4000496" cy="2857520"/>
          </a:xfrm>
        </p:spPr>
        <p:txBody>
          <a:bodyPr anchor="ctr">
            <a:normAutofit fontScale="92500"/>
          </a:bodyPr>
          <a:lstStyle/>
          <a:p>
            <a:pPr>
              <a:lnSpc>
                <a:spcPct val="150000"/>
              </a:lnSpc>
            </a:pPr>
            <a:r>
              <a:rPr lang="ru-RU" dirty="0" smtClean="0"/>
              <a:t>В августе 1916 года начальником Генштаба вместо Эриха фон Фалькенхайна стал Пауль фон Гинденбург, Эрих Людендорф стал первым генерал-квартирмейстером Генштаба (заместителем начальника). Новое военное руководство вскоре осознало, что наступательные возможности германской армии в битвах при Вердене и на Сомме были исчерпаны. Было решено на Западном фронте перейти в 1917 году к стратегической обороне.</a:t>
            </a:r>
          </a:p>
          <a:p>
            <a:endParaRPr lang="ru-RU" dirty="0"/>
          </a:p>
        </p:txBody>
      </p:sp>
      <p:sp>
        <p:nvSpPr>
          <p:cNvPr id="5" name="TextBox 4"/>
          <p:cNvSpPr txBox="1"/>
          <p:nvPr/>
        </p:nvSpPr>
        <p:spPr>
          <a:xfrm>
            <a:off x="4357686" y="4500570"/>
            <a:ext cx="4572032" cy="1708160"/>
          </a:xfrm>
          <a:prstGeom prst="rect">
            <a:avLst/>
          </a:prstGeom>
          <a:noFill/>
        </p:spPr>
        <p:txBody>
          <a:bodyPr wrap="square" rtlCol="0">
            <a:spAutoFit/>
          </a:bodyPr>
          <a:lstStyle/>
          <a:p>
            <a:pPr>
              <a:lnSpc>
                <a:spcPct val="150000"/>
              </a:lnSpc>
            </a:pPr>
            <a:r>
              <a:rPr lang="ru-RU" sz="1400" dirty="0"/>
              <a:t>Во время битвы на Сомме и зимой немцы оборудовали оборонительные позиции за линией фронта от Арраса до Суассона, названные «линией Гинденбурга». Она позволила сократить длину фронта, освободив войска для проведения других операций.</a:t>
            </a:r>
          </a:p>
        </p:txBody>
      </p:sp>
      <p:pic>
        <p:nvPicPr>
          <p:cNvPr id="14338" name="Picture 2"/>
          <p:cNvPicPr>
            <a:picLocks noGrp="1" noChangeAspect="1" noChangeArrowheads="1"/>
          </p:cNvPicPr>
          <p:nvPr>
            <p:ph idx="1"/>
          </p:nvPr>
        </p:nvPicPr>
        <p:blipFill>
          <a:blip r:embed="rId3"/>
          <a:srcRect/>
          <a:stretch>
            <a:fillRect/>
          </a:stretch>
        </p:blipFill>
        <p:spPr bwMode="auto">
          <a:xfrm>
            <a:off x="214283" y="3429000"/>
            <a:ext cx="3929090" cy="2928958"/>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6572264" y="214290"/>
            <a:ext cx="2300572" cy="3929066"/>
          </a:xfrm>
          <a:prstGeom prst="rect">
            <a:avLst/>
          </a:prstGeom>
          <a:noFill/>
          <a:ln w="9525">
            <a:noFill/>
            <a:miter lim="800000"/>
            <a:headEnd/>
            <a:tailEnd/>
          </a:ln>
          <a:effectLst/>
        </p:spPr>
      </p:pic>
      <p:sp>
        <p:nvSpPr>
          <p:cNvPr id="8" name="TextBox 7"/>
          <p:cNvSpPr txBox="1"/>
          <p:nvPr/>
        </p:nvSpPr>
        <p:spPr>
          <a:xfrm>
            <a:off x="6572264" y="4143380"/>
            <a:ext cx="2286016" cy="276999"/>
          </a:xfrm>
          <a:prstGeom prst="rect">
            <a:avLst/>
          </a:prstGeom>
          <a:noFill/>
        </p:spPr>
        <p:txBody>
          <a:bodyPr wrap="square" rtlCol="0">
            <a:spAutoFit/>
          </a:bodyPr>
          <a:lstStyle/>
          <a:p>
            <a:pPr algn="ctr"/>
            <a:r>
              <a:rPr lang="ru-RU" sz="1200" dirty="0" smtClean="0"/>
              <a:t>Пауль фон Гинденбург</a:t>
            </a:r>
            <a:endParaRPr lang="ru-RU" sz="1200" dirty="0"/>
          </a:p>
        </p:txBody>
      </p:sp>
      <p:pic>
        <p:nvPicPr>
          <p:cNvPr id="14340" name="Picture 4"/>
          <p:cNvPicPr>
            <a:picLocks noChangeAspect="1" noChangeArrowheads="1"/>
          </p:cNvPicPr>
          <p:nvPr/>
        </p:nvPicPr>
        <p:blipFill>
          <a:blip r:embed="rId5"/>
          <a:srcRect/>
          <a:stretch>
            <a:fillRect/>
          </a:stretch>
        </p:blipFill>
        <p:spPr bwMode="auto">
          <a:xfrm>
            <a:off x="4071934" y="214290"/>
            <a:ext cx="2200290"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p:cTn id="17" dur="500" fill="hold"/>
                                        <p:tgtEl>
                                          <p:spTgt spid="14340"/>
                                        </p:tgtEl>
                                        <p:attrNameLst>
                                          <p:attrName>ppt_w</p:attrName>
                                        </p:attrNameLst>
                                      </p:cBhvr>
                                      <p:tavLst>
                                        <p:tav tm="0">
                                          <p:val>
                                            <p:fltVal val="0"/>
                                          </p:val>
                                        </p:tav>
                                        <p:tav tm="100000">
                                          <p:val>
                                            <p:strVal val="#ppt_w"/>
                                          </p:val>
                                        </p:tav>
                                      </p:tavLst>
                                    </p:anim>
                                    <p:anim calcmode="lin" valueType="num">
                                      <p:cBhvr>
                                        <p:cTn id="18" dur="500" fill="hold"/>
                                        <p:tgtEl>
                                          <p:spTgt spid="14340"/>
                                        </p:tgtEl>
                                        <p:attrNameLst>
                                          <p:attrName>ppt_h</p:attrName>
                                        </p:attrNameLst>
                                      </p:cBhvr>
                                      <p:tavLst>
                                        <p:tav tm="0">
                                          <p:val>
                                            <p:fltVal val="0"/>
                                          </p:val>
                                        </p:tav>
                                        <p:tav tm="100000">
                                          <p:val>
                                            <p:strVal val="#ppt_h"/>
                                          </p:val>
                                        </p:tav>
                                      </p:tavLst>
                                    </p:anim>
                                    <p:animEffect transition="in" filter="fade">
                                      <p:cBhvr>
                                        <p:cTn id="19" dur="500"/>
                                        <p:tgtEl>
                                          <p:spTgt spid="1434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9"/>
                                        </p:tgtEl>
                                        <p:attrNameLst>
                                          <p:attrName>style.visibility</p:attrName>
                                        </p:attrNameLst>
                                      </p:cBhvr>
                                      <p:to>
                                        <p:strVal val="visible"/>
                                      </p:to>
                                    </p:set>
                                    <p:animEffect transition="in" filter="wipe(left)">
                                      <p:cBhvr>
                                        <p:cTn id="24" dur="500"/>
                                        <p:tgtEl>
                                          <p:spTgt spid="1433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14338"/>
                                        </p:tgtEl>
                                        <p:attrNameLst>
                                          <p:attrName>style.visibility</p:attrName>
                                        </p:attrNameLst>
                                      </p:cBhvr>
                                      <p:to>
                                        <p:strVal val="visible"/>
                                      </p:to>
                                    </p:set>
                                    <p:animScale>
                                      <p:cBhvr>
                                        <p:cTn id="37" dur="1000" decel="50000" fill="hold">
                                          <p:stCondLst>
                                            <p:cond delay="0"/>
                                          </p:stCondLst>
                                        </p:cTn>
                                        <p:tgtEl>
                                          <p:spTgt spid="14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4338"/>
                                        </p:tgtEl>
                                        <p:attrNameLst>
                                          <p:attrName>ppt_x</p:attrName>
                                          <p:attrName>ppt_y</p:attrName>
                                        </p:attrNameLst>
                                      </p:cBhvr>
                                    </p:animMotion>
                                    <p:animEffect transition="in" filter="fade">
                                      <p:cBhvr>
                                        <p:cTn id="3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57158" y="142853"/>
            <a:ext cx="3714776" cy="2714643"/>
          </a:xfrm>
        </p:spPr>
        <p:txBody>
          <a:bodyPr anchor="ctr">
            <a:normAutofit/>
          </a:bodyPr>
          <a:lstStyle/>
          <a:p>
            <a:r>
              <a:rPr lang="ru-RU" dirty="0" smtClean="0"/>
              <a:t>В ходе Верденского сражения впервые применялось новое оружие со стороны Германии — огнемёт. В небе под Верденом впервые в истории войн были отработаны принципы ведения боевых действий самолётов — на стороне войск Антанты сражалась американская эскадрилия Лафает. Немцы впервые начали применять самолёт-истребитель, в котором пулемёты стреляли сквозь вращающийся пропеллер, не повреждая его.</a:t>
            </a:r>
            <a:endParaRPr lang="ru-RU" dirty="0"/>
          </a:p>
        </p:txBody>
      </p:sp>
      <p:sp>
        <p:nvSpPr>
          <p:cNvPr id="5" name="TextBox 4"/>
          <p:cNvSpPr txBox="1"/>
          <p:nvPr/>
        </p:nvSpPr>
        <p:spPr>
          <a:xfrm>
            <a:off x="4214810" y="4429132"/>
            <a:ext cx="4572032" cy="2246769"/>
          </a:xfrm>
          <a:prstGeom prst="rect">
            <a:avLst/>
          </a:prstGeom>
          <a:noFill/>
        </p:spPr>
        <p:txBody>
          <a:bodyPr wrap="square" rtlCol="0">
            <a:spAutoFit/>
          </a:bodyPr>
          <a:lstStyle/>
          <a:p>
            <a:r>
              <a:rPr lang="ru-RU" sz="1400" dirty="0"/>
              <a:t>3 июня 1916 года началась крупная наступательная операция русской армии, получившая название Брусиловский прорыв по имени командующего фронтом А. А. Брусилова. В результате наступательной операции Юго-Западный фронт нанес тяжёлое поражение германским и австро-венгерским войскам в Галиции и Буковине, общие потери которых составили более 1,5 млн. </a:t>
            </a:r>
            <a:r>
              <a:rPr lang="ru-RU" sz="1400" dirty="0"/>
              <a:t>человек. </a:t>
            </a:r>
            <a:endParaRPr lang="ru-RU" sz="1400" dirty="0" smtClean="0"/>
          </a:p>
          <a:p>
            <a:r>
              <a:rPr lang="ru-RU" sz="1400" dirty="0" smtClean="0"/>
              <a:t>В </a:t>
            </a:r>
            <a:r>
              <a:rPr lang="ru-RU" sz="1400" dirty="0"/>
              <a:t>то же время Нарочская и Барановичская операции русских войск окончились безуспешно.</a:t>
            </a:r>
            <a:endParaRPr lang="ru-RU" sz="1400" dirty="0"/>
          </a:p>
        </p:txBody>
      </p:sp>
      <p:pic>
        <p:nvPicPr>
          <p:cNvPr id="15362" name="Picture 2"/>
          <p:cNvPicPr>
            <a:picLocks noChangeAspect="1" noChangeArrowheads="1"/>
          </p:cNvPicPr>
          <p:nvPr/>
        </p:nvPicPr>
        <p:blipFill>
          <a:blip r:embed="rId3"/>
          <a:srcRect/>
          <a:stretch>
            <a:fillRect/>
          </a:stretch>
        </p:blipFill>
        <p:spPr bwMode="auto">
          <a:xfrm>
            <a:off x="857224" y="2857496"/>
            <a:ext cx="2381250" cy="3762375"/>
          </a:xfrm>
          <a:prstGeom prst="rect">
            <a:avLst/>
          </a:prstGeom>
          <a:noFill/>
          <a:ln w="9525">
            <a:noFill/>
            <a:miter lim="800000"/>
            <a:headEnd/>
            <a:tailEnd/>
          </a:ln>
          <a:effectLst/>
        </p:spPr>
      </p:pic>
      <p:pic>
        <p:nvPicPr>
          <p:cNvPr id="15363" name="Picture 3"/>
          <p:cNvPicPr>
            <a:picLocks noGrp="1" noChangeAspect="1" noChangeArrowheads="1"/>
          </p:cNvPicPr>
          <p:nvPr>
            <p:ph idx="1"/>
          </p:nvPr>
        </p:nvPicPr>
        <p:blipFill>
          <a:blip r:embed="rId4"/>
          <a:srcRect/>
          <a:stretch>
            <a:fillRect/>
          </a:stretch>
        </p:blipFill>
        <p:spPr bwMode="auto">
          <a:xfrm>
            <a:off x="4214810" y="214290"/>
            <a:ext cx="4713655" cy="38576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Scale>
                                      <p:cBhvr>
                                        <p:cTn id="12" dur="1000" decel="50000" fill="hold">
                                          <p:stCondLst>
                                            <p:cond delay="0"/>
                                          </p:stCondLst>
                                        </p:cTn>
                                        <p:tgtEl>
                                          <p:spTgt spid="153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363"/>
                                        </p:tgtEl>
                                        <p:attrNameLst>
                                          <p:attrName>ppt_x</p:attrName>
                                          <p:attrName>ppt_y</p:attrName>
                                        </p:attrNameLst>
                                      </p:cBhvr>
                                    </p:animMotion>
                                    <p:animEffect transition="in" filter="fade">
                                      <p:cBhvr>
                                        <p:cTn id="14" dur="1000"/>
                                        <p:tgtEl>
                                          <p:spTgt spid="153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362"/>
                                        </p:tgtEl>
                                        <p:attrNameLst>
                                          <p:attrName>style.visibility</p:attrName>
                                        </p:attrNameLst>
                                      </p:cBhvr>
                                      <p:to>
                                        <p:strVal val="visible"/>
                                      </p:to>
                                    </p:set>
                                    <p:animEffect transition="in" filter="wipe(down)">
                                      <p:cBhvr>
                                        <p:cTn id="24"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0"/>
            <a:ext cx="4071966" cy="3071834"/>
          </a:xfrm>
        </p:spPr>
        <p:txBody>
          <a:bodyPr anchor="ctr">
            <a:normAutofit fontScale="92500"/>
          </a:bodyPr>
          <a:lstStyle/>
          <a:p>
            <a:pPr>
              <a:lnSpc>
                <a:spcPct val="150000"/>
              </a:lnSpc>
            </a:pPr>
            <a:r>
              <a:rPr lang="ru-RU" dirty="0" smtClean="0"/>
              <a:t>Успехи русской армии побудили Румынию выступить на стороне Антанты. 17 августа 1916 года был заключен договор между Румынией и четырьмя державами Антанты. Румыния брала обязательство объявить войну Австро-Венгрии. За это ей были обещаны Трансильвания, часть Буковины и Банат. 28 августа Румыния объявила Австро-Венгрии войну. Однако к концу года румынская армия была разбита и большая часть территории страны была оккупирована</a:t>
            </a:r>
            <a:r>
              <a:rPr lang="ru-RU" dirty="0"/>
              <a:t>.</a:t>
            </a:r>
          </a:p>
        </p:txBody>
      </p:sp>
      <p:sp>
        <p:nvSpPr>
          <p:cNvPr id="5" name="TextBox 4"/>
          <p:cNvSpPr txBox="1"/>
          <p:nvPr/>
        </p:nvSpPr>
        <p:spPr>
          <a:xfrm>
            <a:off x="4714844" y="3571876"/>
            <a:ext cx="4429156" cy="2967415"/>
          </a:xfrm>
          <a:prstGeom prst="rect">
            <a:avLst/>
          </a:prstGeom>
          <a:noFill/>
        </p:spPr>
        <p:txBody>
          <a:bodyPr wrap="square" rtlCol="0">
            <a:spAutoFit/>
          </a:bodyPr>
          <a:lstStyle/>
          <a:p>
            <a:pPr>
              <a:lnSpc>
                <a:spcPct val="150000"/>
              </a:lnSpc>
            </a:pPr>
            <a:r>
              <a:rPr lang="ru-RU" sz="1400" dirty="0" smtClean="0"/>
              <a:t>Военная </a:t>
            </a:r>
            <a:r>
              <a:rPr lang="ru-RU" sz="1400" dirty="0"/>
              <a:t>кампания 1916 года ознаменовалась важным событием. </a:t>
            </a:r>
            <a:r>
              <a:rPr lang="ru-RU" sz="1400" dirty="0"/>
              <a:t>31 мая — 1 июня произошло крупнейшее за всю войну Ютландское морское сражение.</a:t>
            </a:r>
          </a:p>
          <a:p>
            <a:pPr>
              <a:lnSpc>
                <a:spcPct val="150000"/>
              </a:lnSpc>
            </a:pPr>
            <a:r>
              <a:rPr lang="ru-RU" sz="1400" dirty="0"/>
              <a:t>Все предыдущие описанные события продемонстрировали перевес Антанты. К концу 1916 года обе стороны потеряли убитыми 6 млн. человек, около 10 млн. было ранено. </a:t>
            </a:r>
          </a:p>
          <a:p>
            <a:pPr>
              <a:lnSpc>
                <a:spcPct val="150000"/>
              </a:lnSpc>
            </a:pPr>
            <a:r>
              <a:rPr lang="ru-RU" sz="1400" dirty="0"/>
              <a:t>В ноябре-декабре 1916 года Германия и её союзники предложили мир, но Антанта отклонила предложение.</a:t>
            </a:r>
          </a:p>
        </p:txBody>
      </p:sp>
      <p:pic>
        <p:nvPicPr>
          <p:cNvPr id="16388" name="Picture 4"/>
          <p:cNvPicPr>
            <a:picLocks noChangeAspect="1" noChangeArrowheads="1"/>
          </p:cNvPicPr>
          <p:nvPr/>
        </p:nvPicPr>
        <p:blipFill>
          <a:blip r:embed="rId3"/>
          <a:srcRect/>
          <a:stretch>
            <a:fillRect/>
          </a:stretch>
        </p:blipFill>
        <p:spPr bwMode="auto">
          <a:xfrm>
            <a:off x="214282" y="3357562"/>
            <a:ext cx="4267200" cy="3190876"/>
          </a:xfrm>
          <a:prstGeom prst="rect">
            <a:avLst/>
          </a:prstGeom>
          <a:noFill/>
          <a:ln w="9525">
            <a:noFill/>
            <a:miter lim="800000"/>
            <a:headEnd/>
            <a:tailEnd/>
          </a:ln>
          <a:effectLst/>
        </p:spPr>
      </p:pic>
      <p:pic>
        <p:nvPicPr>
          <p:cNvPr id="16389" name="Picture 5"/>
          <p:cNvPicPr>
            <a:picLocks noGrp="1" noChangeAspect="1" noChangeArrowheads="1"/>
          </p:cNvPicPr>
          <p:nvPr>
            <p:ph idx="1"/>
          </p:nvPr>
        </p:nvPicPr>
        <p:blipFill>
          <a:blip r:embed="rId4"/>
          <a:srcRect/>
          <a:stretch>
            <a:fillRect/>
          </a:stretch>
        </p:blipFill>
        <p:spPr bwMode="auto">
          <a:xfrm>
            <a:off x="4518627" y="357166"/>
            <a:ext cx="4431077" cy="2714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Scale>
                                      <p:cBhvr>
                                        <p:cTn id="15" dur="1000" decel="50000" fill="hold">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6388"/>
                                        </p:tgtEl>
                                        <p:attrNameLst>
                                          <p:attrName>ppt_x</p:attrName>
                                          <p:attrName>ppt_y</p:attrName>
                                        </p:attrNameLst>
                                      </p:cBhvr>
                                    </p:animMotion>
                                    <p:animEffect transition="in" filter="fade">
                                      <p:cBhvr>
                                        <p:cTn id="17" dur="10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16389"/>
                                        </p:tgtEl>
                                        <p:attrNameLst>
                                          <p:attrName>style.visibility</p:attrName>
                                        </p:attrNameLst>
                                      </p:cBhvr>
                                      <p:to>
                                        <p:strVal val="visible"/>
                                      </p:to>
                                    </p:set>
                                    <p:anim calcmode="lin" valueType="num">
                                      <p:cBhvr>
                                        <p:cTn id="29" dur="1000" fill="hold"/>
                                        <p:tgtEl>
                                          <p:spTgt spid="16389"/>
                                        </p:tgtEl>
                                        <p:attrNameLst>
                                          <p:attrName>ppt_w</p:attrName>
                                        </p:attrNameLst>
                                      </p:cBhvr>
                                      <p:tavLst>
                                        <p:tav tm="0">
                                          <p:val>
                                            <p:fltVal val="0"/>
                                          </p:val>
                                        </p:tav>
                                        <p:tav tm="100000">
                                          <p:val>
                                            <p:strVal val="#ppt_w"/>
                                          </p:val>
                                        </p:tav>
                                      </p:tavLst>
                                    </p:anim>
                                    <p:anim calcmode="lin" valueType="num">
                                      <p:cBhvr>
                                        <p:cTn id="30" dur="1000" fill="hold"/>
                                        <p:tgtEl>
                                          <p:spTgt spid="16389"/>
                                        </p:tgtEl>
                                        <p:attrNameLst>
                                          <p:attrName>ppt_h</p:attrName>
                                        </p:attrNameLst>
                                      </p:cBhvr>
                                      <p:tavLst>
                                        <p:tav tm="0">
                                          <p:val>
                                            <p:fltVal val="0"/>
                                          </p:val>
                                        </p:tav>
                                        <p:tav tm="100000">
                                          <p:val>
                                            <p:strVal val="#ppt_h"/>
                                          </p:val>
                                        </p:tav>
                                      </p:tavLst>
                                    </p:anim>
                                    <p:anim calcmode="lin" valueType="num">
                                      <p:cBhvr>
                                        <p:cTn id="31" dur="1000" fill="hold"/>
                                        <p:tgtEl>
                                          <p:spTgt spid="16389"/>
                                        </p:tgtEl>
                                        <p:attrNameLst>
                                          <p:attrName>style.rotation</p:attrName>
                                        </p:attrNameLst>
                                      </p:cBhvr>
                                      <p:tavLst>
                                        <p:tav tm="0">
                                          <p:val>
                                            <p:fltVal val="90"/>
                                          </p:val>
                                        </p:tav>
                                        <p:tav tm="100000">
                                          <p:val>
                                            <p:fltVal val="0"/>
                                          </p:val>
                                        </p:tav>
                                      </p:tavLst>
                                    </p:anim>
                                    <p:animEffect transition="in" filter="fade">
                                      <p:cBhvr>
                                        <p:cTn id="32"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41306"/>
          </a:xfrm>
        </p:spPr>
        <p:txBody>
          <a:bodyPr anchor="ctr">
            <a:normAutofit/>
          </a:bodyPr>
          <a:lstStyle/>
          <a:p>
            <a:pPr algn="ctr"/>
            <a:r>
              <a:rPr lang="ru-RU" b="0" dirty="0" smtClean="0">
                <a:solidFill>
                  <a:srgbClr val="FF0000"/>
                </a:solidFill>
              </a:rPr>
              <a:t>11. Кампания </a:t>
            </a:r>
            <a:r>
              <a:rPr lang="ru-RU" b="0" dirty="0">
                <a:solidFill>
                  <a:srgbClr val="FF0000"/>
                </a:solidFill>
              </a:rPr>
              <a:t>1917 года: переход наступательной инициативы к </a:t>
            </a:r>
            <a:r>
              <a:rPr lang="ru-RU" b="0" dirty="0" smtClean="0">
                <a:solidFill>
                  <a:srgbClr val="FF0000"/>
                </a:solidFill>
              </a:rPr>
              <a:t>союзникам</a:t>
            </a:r>
            <a:endParaRPr lang="ru-RU" b="0" dirty="0">
              <a:solidFill>
                <a:srgbClr val="FF0000"/>
              </a:solidFill>
            </a:endParaRPr>
          </a:p>
        </p:txBody>
      </p:sp>
      <p:sp>
        <p:nvSpPr>
          <p:cNvPr id="4" name="Текст 3"/>
          <p:cNvSpPr>
            <a:spLocks noGrp="1"/>
          </p:cNvSpPr>
          <p:nvPr>
            <p:ph type="body" sz="half" idx="2"/>
          </p:nvPr>
        </p:nvSpPr>
        <p:spPr>
          <a:xfrm>
            <a:off x="0" y="571480"/>
            <a:ext cx="3465513" cy="6072229"/>
          </a:xfrm>
        </p:spPr>
        <p:txBody>
          <a:bodyPr anchor="ctr">
            <a:normAutofit/>
          </a:bodyPr>
          <a:lstStyle/>
          <a:p>
            <a:pPr>
              <a:lnSpc>
                <a:spcPct val="150000"/>
              </a:lnSpc>
            </a:pPr>
            <a:r>
              <a:rPr lang="ru-RU" dirty="0" smtClean="0"/>
              <a:t>В декабре 1916 года главнокомандующим французской армией вместо Жозефа Жоффра стал Робер Нивель, разработавший новый план наступления французских войск на Нуайонский выступ. Английский премьер-министр Ллойд Джордж поддержал Нивеля, поручив ему командовать английскими войсками в совместной операции.О планах Нивеля стало известно германскому командованию, которое решило предупредить планировавшуюся атаку, и 23 февраля началось отступление германских войск на заранее подготовленную и хорошо укреплённую «линию Гинденбурга», закончившееся к 17 марта.</a:t>
            </a:r>
            <a:endParaRPr lang="ru-RU" dirty="0"/>
          </a:p>
        </p:txBody>
      </p:sp>
      <p:pic>
        <p:nvPicPr>
          <p:cNvPr id="17410" name="Picture 2"/>
          <p:cNvPicPr>
            <a:picLocks noGrp="1" noChangeAspect="1" noChangeArrowheads="1"/>
          </p:cNvPicPr>
          <p:nvPr>
            <p:ph idx="1"/>
          </p:nvPr>
        </p:nvPicPr>
        <p:blipFill>
          <a:blip r:embed="rId3"/>
          <a:srcRect/>
          <a:stretch>
            <a:fillRect/>
          </a:stretch>
        </p:blipFill>
        <p:spPr bwMode="auto">
          <a:xfrm>
            <a:off x="6359504" y="500042"/>
            <a:ext cx="2629546" cy="4071966"/>
          </a:xfrm>
          <a:prstGeom prst="rect">
            <a:avLst/>
          </a:prstGeom>
          <a:noFill/>
          <a:ln w="9525">
            <a:noFill/>
            <a:miter lim="800000"/>
            <a:headEnd/>
            <a:tailEnd/>
          </a:ln>
          <a:effectLst/>
        </p:spPr>
      </p:pic>
      <p:pic>
        <p:nvPicPr>
          <p:cNvPr id="17411" name="Picture 3"/>
          <p:cNvPicPr>
            <a:picLocks noChangeAspect="1" noChangeArrowheads="1"/>
          </p:cNvPicPr>
          <p:nvPr/>
        </p:nvPicPr>
        <p:blipFill>
          <a:blip r:embed="rId4"/>
          <a:srcRect/>
          <a:stretch>
            <a:fillRect/>
          </a:stretch>
        </p:blipFill>
        <p:spPr bwMode="auto">
          <a:xfrm>
            <a:off x="4071934" y="571480"/>
            <a:ext cx="1834653" cy="4000528"/>
          </a:xfrm>
          <a:prstGeom prst="rect">
            <a:avLst/>
          </a:prstGeom>
          <a:noFill/>
          <a:ln w="9525">
            <a:noFill/>
            <a:miter lim="800000"/>
            <a:headEnd/>
            <a:tailEnd/>
          </a:ln>
          <a:effectLst/>
        </p:spPr>
      </p:pic>
      <p:sp>
        <p:nvSpPr>
          <p:cNvPr id="7" name="TextBox 6"/>
          <p:cNvSpPr txBox="1"/>
          <p:nvPr/>
        </p:nvSpPr>
        <p:spPr>
          <a:xfrm>
            <a:off x="6286512" y="4572008"/>
            <a:ext cx="2643206" cy="307777"/>
          </a:xfrm>
          <a:prstGeom prst="rect">
            <a:avLst/>
          </a:prstGeom>
          <a:noFill/>
        </p:spPr>
        <p:txBody>
          <a:bodyPr wrap="square" rtlCol="0">
            <a:spAutoFit/>
          </a:bodyPr>
          <a:lstStyle/>
          <a:p>
            <a:pPr algn="ctr"/>
            <a:r>
              <a:rPr lang="ru-RU" sz="1400" dirty="0" smtClean="0"/>
              <a:t>Робер Нивель</a:t>
            </a:r>
            <a:endParaRPr lang="ru-RU" sz="1400" dirty="0"/>
          </a:p>
        </p:txBody>
      </p:sp>
      <p:sp>
        <p:nvSpPr>
          <p:cNvPr id="8" name="TextBox 7"/>
          <p:cNvSpPr txBox="1"/>
          <p:nvPr/>
        </p:nvSpPr>
        <p:spPr>
          <a:xfrm>
            <a:off x="4071934" y="4572008"/>
            <a:ext cx="1857388" cy="307777"/>
          </a:xfrm>
          <a:prstGeom prst="rect">
            <a:avLst/>
          </a:prstGeom>
          <a:noFill/>
        </p:spPr>
        <p:txBody>
          <a:bodyPr wrap="square" rtlCol="0">
            <a:spAutoFit/>
          </a:bodyPr>
          <a:lstStyle/>
          <a:p>
            <a:pPr algn="ctr"/>
            <a:r>
              <a:rPr lang="ru-RU" sz="1400" dirty="0" smtClean="0"/>
              <a:t>Жозеф Жоффр</a:t>
            </a:r>
            <a:endParaRPr lang="ru-RU" sz="1400" dirty="0"/>
          </a:p>
        </p:txBody>
      </p:sp>
      <p:pic>
        <p:nvPicPr>
          <p:cNvPr id="17413" name="Picture 5"/>
          <p:cNvPicPr>
            <a:picLocks noChangeAspect="1" noChangeArrowheads="1"/>
          </p:cNvPicPr>
          <p:nvPr/>
        </p:nvPicPr>
        <p:blipFill>
          <a:blip r:embed="rId5"/>
          <a:srcRect/>
          <a:stretch>
            <a:fillRect/>
          </a:stretch>
        </p:blipFill>
        <p:spPr bwMode="auto">
          <a:xfrm>
            <a:off x="4000496" y="4857760"/>
            <a:ext cx="4929222" cy="1773253"/>
          </a:xfrm>
          <a:prstGeom prst="rect">
            <a:avLst/>
          </a:prstGeom>
          <a:noFill/>
          <a:ln w="9525">
            <a:noFill/>
            <a:miter lim="800000"/>
            <a:headEnd/>
            <a:tailEnd/>
          </a:ln>
          <a:effectLst/>
        </p:spPr>
      </p:pic>
      <p:sp>
        <p:nvSpPr>
          <p:cNvPr id="11" name="TextBox 10"/>
          <p:cNvSpPr txBox="1"/>
          <p:nvPr/>
        </p:nvSpPr>
        <p:spPr>
          <a:xfrm>
            <a:off x="4000496" y="6550223"/>
            <a:ext cx="4929222" cy="307777"/>
          </a:xfrm>
          <a:prstGeom prst="rect">
            <a:avLst/>
          </a:prstGeom>
          <a:noFill/>
        </p:spPr>
        <p:txBody>
          <a:bodyPr wrap="square" rtlCol="0">
            <a:spAutoFit/>
          </a:bodyPr>
          <a:lstStyle/>
          <a:p>
            <a:pPr algn="ctr"/>
            <a:r>
              <a:rPr lang="ru-RU" sz="1400" dirty="0" smtClean="0"/>
              <a:t>линия Гинденбурга</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7411"/>
                                        </p:tgtEl>
                                        <p:attrNameLst>
                                          <p:attrName>style.visibility</p:attrName>
                                        </p:attrNameLst>
                                      </p:cBhvr>
                                      <p:to>
                                        <p:strVal val="visible"/>
                                      </p:to>
                                    </p:set>
                                    <p:animScale>
                                      <p:cBhvr>
                                        <p:cTn id="17" dur="1000" decel="50000" fill="hold">
                                          <p:stCondLst>
                                            <p:cond delay="0"/>
                                          </p:stCondLst>
                                        </p:cTn>
                                        <p:tgtEl>
                                          <p:spTgt spid="174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7411"/>
                                        </p:tgtEl>
                                        <p:attrNameLst>
                                          <p:attrName>ppt_x</p:attrName>
                                          <p:attrName>ppt_y</p:attrName>
                                        </p:attrNameLst>
                                      </p:cBhvr>
                                    </p:animMotion>
                                    <p:animEffect transition="in" filter="fade">
                                      <p:cBhvr>
                                        <p:cTn id="19" dur="1000"/>
                                        <p:tgtEl>
                                          <p:spTgt spid="174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7410"/>
                                        </p:tgtEl>
                                        <p:attrNameLst>
                                          <p:attrName>style.visibility</p:attrName>
                                        </p:attrNameLst>
                                      </p:cBhvr>
                                      <p:to>
                                        <p:strVal val="visible"/>
                                      </p:to>
                                    </p:set>
                                    <p:animEffect transition="in" filter="fade">
                                      <p:cBhvr>
                                        <p:cTn id="29" dur="1000"/>
                                        <p:tgtEl>
                                          <p:spTgt spid="17410"/>
                                        </p:tgtEl>
                                      </p:cBhvr>
                                    </p:animEffect>
                                    <p:anim calcmode="lin" valueType="num">
                                      <p:cBhvr>
                                        <p:cTn id="30" dur="1000" fill="hold"/>
                                        <p:tgtEl>
                                          <p:spTgt spid="17410"/>
                                        </p:tgtEl>
                                        <p:attrNameLst>
                                          <p:attrName>ppt_x</p:attrName>
                                        </p:attrNameLst>
                                      </p:cBhvr>
                                      <p:tavLst>
                                        <p:tav tm="0">
                                          <p:val>
                                            <p:strVal val="#ppt_x"/>
                                          </p:val>
                                        </p:tav>
                                        <p:tav tm="100000">
                                          <p:val>
                                            <p:strVal val="#ppt_x"/>
                                          </p:val>
                                        </p:tav>
                                      </p:tavLst>
                                    </p:anim>
                                    <p:anim calcmode="lin" valueType="num">
                                      <p:cBhvr>
                                        <p:cTn id="31" dur="900" decel="100000" fill="hold"/>
                                        <p:tgtEl>
                                          <p:spTgt spid="1741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410"/>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413"/>
                                        </p:tgtEl>
                                        <p:attrNameLst>
                                          <p:attrName>style.visibility</p:attrName>
                                        </p:attrNameLst>
                                      </p:cBhvr>
                                      <p:to>
                                        <p:strVal val="visible"/>
                                      </p:to>
                                    </p:set>
                                    <p:animEffect transition="in" filter="wipe(left)">
                                      <p:cBhvr>
                                        <p:cTn id="42" dur="500"/>
                                        <p:tgtEl>
                                          <p:spTgt spid="174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57158" y="285728"/>
          <a:ext cx="8501121" cy="6096000"/>
        </p:xfrm>
        <a:graphic>
          <a:graphicData uri="http://schemas.openxmlformats.org/drawingml/2006/table">
            <a:tbl>
              <a:tblPr firstRow="1" bandRow="1">
                <a:tableStyleId>{5C22544A-7EE6-4342-B048-85BDC9FD1C3A}</a:tableStyleId>
              </a:tblPr>
              <a:tblGrid>
                <a:gridCol w="745712"/>
                <a:gridCol w="3540568"/>
                <a:gridCol w="1071570"/>
                <a:gridCol w="3143271"/>
              </a:tblGrid>
              <a:tr h="370840">
                <a:tc gridSpan="2">
                  <a:txBody>
                    <a:bodyPr/>
                    <a:lstStyle/>
                    <a:p>
                      <a:pPr algn="ctr"/>
                      <a:r>
                        <a:rPr lang="ru-RU" b="0" dirty="0">
                          <a:solidFill>
                            <a:schemeClr val="tx1"/>
                          </a:solidFill>
                          <a:latin typeface="Times New Roman" pitchFamily="18" charset="0"/>
                          <a:cs typeface="Times New Roman" pitchFamily="18" charset="0"/>
                        </a:rPr>
                        <a:t>Основные события Первой мировой войны (хронология)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endParaRPr lang="ru-RU"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dirty="0"/>
                        <a:t>1914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ru-RU" sz="1200" dirty="0">
                          <a:latin typeface="Times New Roman" pitchFamily="18" charset="0"/>
                          <a:cs typeface="Times New Roman" pitchFamily="18" charset="0"/>
                        </a:rPr>
                        <a:t>Штурм Льежа </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Восточно-Прусская </a:t>
                      </a:r>
                      <a:r>
                        <a:rPr lang="ru-RU" sz="1200" dirty="0">
                          <a:latin typeface="Times New Roman" pitchFamily="18" charset="0"/>
                          <a:cs typeface="Times New Roman" pitchFamily="18" charset="0"/>
                        </a:rPr>
                        <a:t>операция </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Сербская кампания</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Пограничное сражение </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Битва </a:t>
                      </a:r>
                      <a:r>
                        <a:rPr lang="ru-RU" sz="1200" dirty="0">
                          <a:latin typeface="Times New Roman" pitchFamily="18" charset="0"/>
                          <a:cs typeface="Times New Roman" pitchFamily="18" charset="0"/>
                        </a:rPr>
                        <a:t>на Марне </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Галицийская битва</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Варшавско-Ивангородская операция </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Бег </a:t>
                      </a:r>
                      <a:r>
                        <a:rPr lang="ru-RU" sz="1200" dirty="0">
                          <a:latin typeface="Times New Roman" pitchFamily="18" charset="0"/>
                          <a:cs typeface="Times New Roman" pitchFamily="18" charset="0"/>
                        </a:rPr>
                        <a:t>к морю </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Лодзинская операция</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Фландрское </a:t>
                      </a:r>
                      <a:r>
                        <a:rPr lang="ru-RU" sz="1200" dirty="0">
                          <a:latin typeface="Times New Roman" pitchFamily="18" charset="0"/>
                          <a:cs typeface="Times New Roman" pitchFamily="18" charset="0"/>
                        </a:rPr>
                        <a:t>сражение </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Сарыкамышское </a:t>
                      </a:r>
                      <a:r>
                        <a:rPr lang="ru-RU" sz="1200" dirty="0">
                          <a:latin typeface="Times New Roman" pitchFamily="18" charset="0"/>
                          <a:cs typeface="Times New Roman" pitchFamily="18" charset="0"/>
                        </a:rPr>
                        <a:t>сражение </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Сражение </a:t>
                      </a:r>
                      <a:r>
                        <a:rPr lang="ru-RU" sz="1200" dirty="0">
                          <a:latin typeface="Times New Roman" pitchFamily="18" charset="0"/>
                          <a:cs typeface="Times New Roman" pitchFamily="18" charset="0"/>
                        </a:rPr>
                        <a:t>при </a:t>
                      </a:r>
                      <a:r>
                        <a:rPr lang="ru-RU" sz="1200" dirty="0" smtClean="0">
                          <a:latin typeface="Times New Roman" pitchFamily="18" charset="0"/>
                          <a:cs typeface="Times New Roman" pitchFamily="18" charset="0"/>
                        </a:rPr>
                        <a:t>Коронеле</a:t>
                      </a:r>
                      <a:endParaRPr lang="en-US" sz="1200" dirty="0" smtClean="0">
                        <a:latin typeface="Times New Roman" pitchFamily="18" charset="0"/>
                        <a:cs typeface="Times New Roman" pitchFamily="18" charset="0"/>
                      </a:endParaRPr>
                    </a:p>
                    <a:p>
                      <a:pPr marL="342900" indent="-342900">
                        <a:buFont typeface="+mj-lt"/>
                        <a:buAutoNum type="arabicPeriod"/>
                      </a:pPr>
                      <a:r>
                        <a:rPr lang="ru-RU" sz="1200" dirty="0" smtClean="0">
                          <a:latin typeface="Times New Roman" pitchFamily="18" charset="0"/>
                          <a:cs typeface="Times New Roman" pitchFamily="18" charset="0"/>
                        </a:rPr>
                        <a:t>Фолклендский </a:t>
                      </a:r>
                      <a:r>
                        <a:rPr lang="ru-RU" sz="1200" dirty="0">
                          <a:latin typeface="Times New Roman" pitchFamily="18" charset="0"/>
                          <a:cs typeface="Times New Roman" pitchFamily="18" charset="0"/>
                        </a:rPr>
                        <a:t>бой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ctr" defTabSz="914400" rtl="0" eaLnBrk="1" fontAlgn="auto" latinLnBrk="0" hangingPunct="1">
                        <a:lnSpc>
                          <a:spcPct val="100000"/>
                        </a:lnSpc>
                        <a:spcBef>
                          <a:spcPts val="0"/>
                        </a:spcBef>
                        <a:spcAft>
                          <a:spcPts val="0"/>
                        </a:spcAft>
                        <a:buClrTx/>
                        <a:buSzTx/>
                        <a:buFont typeface="+mj-lt"/>
                        <a:buNone/>
                        <a:tabLst/>
                        <a:defRPr/>
                      </a:pPr>
                      <a:r>
                        <a:rPr lang="ru-RU" sz="1800" kern="1200" dirty="0" smtClean="0">
                          <a:solidFill>
                            <a:schemeClr val="dk1"/>
                          </a:solidFill>
                          <a:latin typeface="+mn-lt"/>
                          <a:ea typeface="+mn-ea"/>
                          <a:cs typeface="+mn-cs"/>
                        </a:rPr>
                        <a:t>1915</a:t>
                      </a:r>
                    </a:p>
                    <a:p>
                      <a:pPr marL="342900" indent="-342900">
                        <a:buFont typeface="+mj-lt"/>
                        <a:buAutoNum type="arabicPeriod"/>
                      </a:pP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Карпатская операция </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Галлиполийская кампания</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Битва при Ипре</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Августовская операция</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Праснышская операция </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Осада Перемышля</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Горлицкий прорыв</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Свенцянский прорыв</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Открытие Салоникского фронта</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14"/>
                        <a:tabLst/>
                        <a:defRPr/>
                      </a:pPr>
                      <a:r>
                        <a:rPr lang="ru-RU" sz="1400" dirty="0" smtClean="0">
                          <a:latin typeface="Times New Roman" pitchFamily="18" charset="0"/>
                          <a:cs typeface="Times New Roman" pitchFamily="18" charset="0"/>
                        </a:rPr>
                        <a:t>Итальянская кампания</a:t>
                      </a:r>
                    </a:p>
                    <a:p>
                      <a:pPr marL="342900" indent="-342900">
                        <a:buFont typeface="+mj-lt"/>
                        <a:buAutoNum type="arabicPeriod" startAt="14"/>
                      </a:pPr>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dirty="0"/>
                        <a:t>1916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startAt="24"/>
                      </a:pPr>
                      <a:r>
                        <a:rPr lang="ru-RU" sz="1200" dirty="0">
                          <a:latin typeface="Times New Roman" pitchFamily="18" charset="0"/>
                          <a:cs typeface="Times New Roman" pitchFamily="18" charset="0"/>
                        </a:rPr>
                        <a:t>Битва при Вердене </a:t>
                      </a:r>
                      <a:endParaRPr lang="en-US" sz="1200" dirty="0" smtClean="0">
                        <a:latin typeface="Times New Roman" pitchFamily="18" charset="0"/>
                        <a:cs typeface="Times New Roman" pitchFamily="18" charset="0"/>
                      </a:endParaRPr>
                    </a:p>
                    <a:p>
                      <a:pPr marL="342900" indent="-342900">
                        <a:buFont typeface="+mj-lt"/>
                        <a:buAutoNum type="arabicPeriod" startAt="24"/>
                      </a:pPr>
                      <a:r>
                        <a:rPr lang="ru-RU" sz="1200" dirty="0" smtClean="0">
                          <a:latin typeface="Times New Roman" pitchFamily="18" charset="0"/>
                          <a:cs typeface="Times New Roman" pitchFamily="18" charset="0"/>
                        </a:rPr>
                        <a:t>Нарочская </a:t>
                      </a:r>
                      <a:r>
                        <a:rPr lang="ru-RU" sz="1200" dirty="0">
                          <a:latin typeface="Times New Roman" pitchFamily="18" charset="0"/>
                          <a:cs typeface="Times New Roman" pitchFamily="18" charset="0"/>
                        </a:rPr>
                        <a:t>операция </a:t>
                      </a:r>
                      <a:endParaRPr lang="en-US" sz="1200" dirty="0" smtClean="0">
                        <a:latin typeface="Times New Roman" pitchFamily="18" charset="0"/>
                        <a:cs typeface="Times New Roman" pitchFamily="18" charset="0"/>
                      </a:endParaRPr>
                    </a:p>
                    <a:p>
                      <a:pPr marL="342900" indent="-342900">
                        <a:buFont typeface="+mj-lt"/>
                        <a:buAutoNum type="arabicPeriod" startAt="24"/>
                      </a:pPr>
                      <a:r>
                        <a:rPr lang="ru-RU" sz="1200" dirty="0" smtClean="0">
                          <a:latin typeface="Times New Roman" pitchFamily="18" charset="0"/>
                          <a:cs typeface="Times New Roman" pitchFamily="18" charset="0"/>
                        </a:rPr>
                        <a:t>Брусиловский </a:t>
                      </a:r>
                      <a:r>
                        <a:rPr lang="ru-RU" sz="1200" dirty="0">
                          <a:latin typeface="Times New Roman" pitchFamily="18" charset="0"/>
                          <a:cs typeface="Times New Roman" pitchFamily="18" charset="0"/>
                        </a:rPr>
                        <a:t>прорыв </a:t>
                      </a:r>
                      <a:endParaRPr lang="en-US" sz="1200" dirty="0" smtClean="0">
                        <a:latin typeface="Times New Roman" pitchFamily="18" charset="0"/>
                        <a:cs typeface="Times New Roman" pitchFamily="18" charset="0"/>
                      </a:endParaRPr>
                    </a:p>
                    <a:p>
                      <a:pPr marL="342900" indent="-342900">
                        <a:buFont typeface="+mj-lt"/>
                        <a:buAutoNum type="arabicPeriod" startAt="24"/>
                      </a:pPr>
                      <a:r>
                        <a:rPr lang="ru-RU" sz="1200" dirty="0" smtClean="0">
                          <a:latin typeface="Times New Roman" pitchFamily="18" charset="0"/>
                          <a:cs typeface="Times New Roman" pitchFamily="18" charset="0"/>
                        </a:rPr>
                        <a:t>Битва </a:t>
                      </a:r>
                      <a:r>
                        <a:rPr lang="ru-RU" sz="1200" dirty="0">
                          <a:latin typeface="Times New Roman" pitchFamily="18" charset="0"/>
                          <a:cs typeface="Times New Roman" pitchFamily="18" charset="0"/>
                        </a:rPr>
                        <a:t>на Сомме </a:t>
                      </a:r>
                      <a:endParaRPr lang="en-US" sz="1200" dirty="0" smtClean="0">
                        <a:latin typeface="Times New Roman" pitchFamily="18" charset="0"/>
                        <a:cs typeface="Times New Roman" pitchFamily="18" charset="0"/>
                      </a:endParaRPr>
                    </a:p>
                    <a:p>
                      <a:pPr marL="342900" indent="-342900">
                        <a:buFont typeface="+mj-lt"/>
                        <a:buAutoNum type="arabicPeriod" startAt="24"/>
                      </a:pPr>
                      <a:r>
                        <a:rPr lang="ru-RU" sz="1200" dirty="0" smtClean="0">
                          <a:latin typeface="Times New Roman" pitchFamily="18" charset="0"/>
                          <a:cs typeface="Times New Roman" pitchFamily="18" charset="0"/>
                        </a:rPr>
                        <a:t>Эрзурумское </a:t>
                      </a:r>
                      <a:r>
                        <a:rPr lang="ru-RU" sz="1200" dirty="0">
                          <a:latin typeface="Times New Roman" pitchFamily="18" charset="0"/>
                          <a:cs typeface="Times New Roman" pitchFamily="18" charset="0"/>
                        </a:rPr>
                        <a:t>сражение </a:t>
                      </a:r>
                      <a:endParaRPr lang="en-US" sz="1200" dirty="0" smtClean="0">
                        <a:latin typeface="Times New Roman" pitchFamily="18" charset="0"/>
                        <a:cs typeface="Times New Roman" pitchFamily="18" charset="0"/>
                      </a:endParaRPr>
                    </a:p>
                    <a:p>
                      <a:pPr marL="342900" indent="-342900">
                        <a:buFont typeface="+mj-lt"/>
                        <a:buAutoNum type="arabicPeriod" startAt="24"/>
                      </a:pPr>
                      <a:r>
                        <a:rPr lang="ru-RU" sz="1200" dirty="0" smtClean="0">
                          <a:latin typeface="Times New Roman" pitchFamily="18" charset="0"/>
                          <a:cs typeface="Times New Roman" pitchFamily="18" charset="0"/>
                        </a:rPr>
                        <a:t>Ютландское </a:t>
                      </a:r>
                      <a:r>
                        <a:rPr lang="ru-RU" sz="1200" dirty="0">
                          <a:latin typeface="Times New Roman" pitchFamily="18" charset="0"/>
                          <a:cs typeface="Times New Roman" pitchFamily="18" charset="0"/>
                        </a:rPr>
                        <a:t>сражение </a:t>
                      </a:r>
                      <a:endParaRPr lang="en-US" sz="1200" dirty="0" smtClean="0">
                        <a:latin typeface="Times New Roman" pitchFamily="18" charset="0"/>
                        <a:cs typeface="Times New Roman" pitchFamily="18" charset="0"/>
                      </a:endParaRPr>
                    </a:p>
                    <a:p>
                      <a:pPr marL="342900" indent="-342900">
                        <a:buFont typeface="+mj-lt"/>
                        <a:buAutoNum type="arabicPeriod" startAt="24"/>
                      </a:pPr>
                      <a:r>
                        <a:rPr lang="ru-RU" sz="1200" dirty="0" smtClean="0">
                          <a:latin typeface="Times New Roman" pitchFamily="18" charset="0"/>
                          <a:cs typeface="Times New Roman" pitchFamily="18" charset="0"/>
                        </a:rPr>
                        <a:t>Румынская </a:t>
                      </a:r>
                      <a:r>
                        <a:rPr lang="ru-RU" sz="1200" dirty="0">
                          <a:latin typeface="Times New Roman" pitchFamily="18" charset="0"/>
                          <a:cs typeface="Times New Roman" pitchFamily="18" charset="0"/>
                        </a:rPr>
                        <a:t>кампания </a:t>
                      </a:r>
                      <a:endParaRPr lang="en-US" sz="1200" dirty="0" smtClean="0">
                        <a:latin typeface="Times New Roman" pitchFamily="18" charset="0"/>
                        <a:cs typeface="Times New Roman" pitchFamily="18" charset="0"/>
                      </a:endParaRPr>
                    </a:p>
                    <a:p>
                      <a:pPr marL="342900" indent="-342900">
                        <a:buFont typeface="+mj-lt"/>
                        <a:buAutoNum type="arabicPeriod" startAt="24"/>
                      </a:pPr>
                      <a:r>
                        <a:rPr lang="ru-RU" sz="1200" dirty="0" smtClean="0">
                          <a:latin typeface="Times New Roman" pitchFamily="18" charset="0"/>
                          <a:cs typeface="Times New Roman" pitchFamily="18" charset="0"/>
                        </a:rPr>
                        <a:t>Месопотамская </a:t>
                      </a:r>
                      <a:r>
                        <a:rPr lang="ru-RU" sz="1200" dirty="0">
                          <a:latin typeface="Times New Roman" pitchFamily="18" charset="0"/>
                          <a:cs typeface="Times New Roman" pitchFamily="18" charset="0"/>
                        </a:rPr>
                        <a:t>кампания </a:t>
                      </a:r>
                      <a:endParaRPr lang="en-US" sz="1200" dirty="0" smtClean="0">
                        <a:latin typeface="Times New Roman" pitchFamily="18" charset="0"/>
                        <a:cs typeface="Times New Roman" pitchFamily="18" charset="0"/>
                      </a:endParaRPr>
                    </a:p>
                    <a:p>
                      <a:pPr marL="342900" indent="-342900">
                        <a:buFont typeface="+mj-lt"/>
                        <a:buAutoNum type="arabicPeriod" startAt="24"/>
                      </a:pPr>
                      <a:r>
                        <a:rPr lang="ru-RU" sz="1200" dirty="0" smtClean="0">
                          <a:latin typeface="Times New Roman" pitchFamily="18" charset="0"/>
                          <a:cs typeface="Times New Roman" pitchFamily="18" charset="0"/>
                        </a:rPr>
                        <a:t>Великая </a:t>
                      </a:r>
                      <a:r>
                        <a:rPr lang="ru-RU" sz="1200" dirty="0">
                          <a:latin typeface="Times New Roman" pitchFamily="18" charset="0"/>
                          <a:cs typeface="Times New Roman" pitchFamily="18" charset="0"/>
                        </a:rPr>
                        <a:t>Арабская революция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1917</a:t>
                      </a:r>
                    </a:p>
                    <a:p>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3"/>
                        <a:tabLst/>
                        <a:defRPr/>
                      </a:pPr>
                      <a:r>
                        <a:rPr lang="ru-RU" sz="1400" dirty="0" smtClean="0">
                          <a:latin typeface="Times New Roman" pitchFamily="18" charset="0"/>
                          <a:cs typeface="Times New Roman" pitchFamily="18" charset="0"/>
                        </a:rPr>
                        <a:t>Наступление Нивеля </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3"/>
                        <a:tabLst/>
                        <a:defRPr/>
                      </a:pPr>
                      <a:r>
                        <a:rPr lang="ru-RU" sz="1400" dirty="0" smtClean="0">
                          <a:latin typeface="Times New Roman" pitchFamily="18" charset="0"/>
                          <a:cs typeface="Times New Roman" pitchFamily="18" charset="0"/>
                        </a:rPr>
                        <a:t>Июньское наступление </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3"/>
                        <a:tabLst/>
                        <a:defRPr/>
                      </a:pPr>
                      <a:r>
                        <a:rPr lang="ru-RU" sz="1400" dirty="0" smtClean="0">
                          <a:latin typeface="Times New Roman" pitchFamily="18" charset="0"/>
                          <a:cs typeface="Times New Roman" pitchFamily="18" charset="0"/>
                        </a:rPr>
                        <a:t>Битва под Пашендейлем </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3"/>
                        <a:tabLst/>
                        <a:defRPr/>
                      </a:pPr>
                      <a:r>
                        <a:rPr lang="ru-RU" sz="1400" dirty="0" smtClean="0">
                          <a:latin typeface="Times New Roman" pitchFamily="18" charset="0"/>
                          <a:cs typeface="Times New Roman" pitchFamily="18" charset="0"/>
                        </a:rPr>
                        <a:t>Операция «Альбион» </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3"/>
                        <a:tabLst/>
                        <a:defRPr/>
                      </a:pPr>
                      <a:r>
                        <a:rPr lang="ru-RU" sz="1400" dirty="0" smtClean="0">
                          <a:latin typeface="Times New Roman" pitchFamily="18" charset="0"/>
                          <a:cs typeface="Times New Roman" pitchFamily="18" charset="0"/>
                        </a:rPr>
                        <a:t>Битва при Капоретто </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3"/>
                        <a:tabLst/>
                        <a:defRPr/>
                      </a:pPr>
                      <a:r>
                        <a:rPr lang="ru-RU" sz="1400" dirty="0" smtClean="0">
                          <a:latin typeface="Times New Roman" pitchFamily="18" charset="0"/>
                          <a:cs typeface="Times New Roman" pitchFamily="18" charset="0"/>
                        </a:rPr>
                        <a:t>Битва при Камбре </a:t>
                      </a:r>
                      <a:endParaRPr lang="en-US" sz="1400" dirty="0" smtClean="0">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3"/>
                        <a:tabLst/>
                        <a:defRPr/>
                      </a:pPr>
                      <a:r>
                        <a:rPr lang="ru-RU" sz="1400" dirty="0" smtClean="0">
                          <a:latin typeface="Times New Roman" pitchFamily="18" charset="0"/>
                          <a:cs typeface="Times New Roman" pitchFamily="18" charset="0"/>
                        </a:rPr>
                        <a:t>Палестинская кампания</a:t>
                      </a:r>
                    </a:p>
                    <a:p>
                      <a:pPr marL="342900" indent="-342900">
                        <a:buFont typeface="+mj-lt"/>
                        <a:buAutoNum type="arabicPeriod" startAt="33"/>
                      </a:pP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dirty="0"/>
                        <a:t>1918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startAt="40"/>
                      </a:pPr>
                      <a:r>
                        <a:rPr lang="ru-RU" sz="1200" dirty="0">
                          <a:latin typeface="Times New Roman" pitchFamily="18" charset="0"/>
                          <a:cs typeface="Times New Roman" pitchFamily="18" charset="0"/>
                        </a:rPr>
                        <a:t>Брестский мир </a:t>
                      </a:r>
                      <a:endParaRPr lang="en-US" sz="1200" dirty="0" smtClean="0">
                        <a:latin typeface="Times New Roman" pitchFamily="18" charset="0"/>
                        <a:cs typeface="Times New Roman" pitchFamily="18" charset="0"/>
                      </a:endParaRPr>
                    </a:p>
                    <a:p>
                      <a:pPr marL="228600" indent="-228600">
                        <a:buFont typeface="+mj-lt"/>
                        <a:buAutoNum type="arabicPeriod" startAt="40"/>
                      </a:pPr>
                      <a:r>
                        <a:rPr lang="ru-RU" sz="1200" dirty="0" smtClean="0">
                          <a:latin typeface="Times New Roman" pitchFamily="18" charset="0"/>
                          <a:cs typeface="Times New Roman" pitchFamily="18" charset="0"/>
                        </a:rPr>
                        <a:t>Весеннее </a:t>
                      </a:r>
                      <a:r>
                        <a:rPr lang="ru-RU" sz="1200" dirty="0">
                          <a:latin typeface="Times New Roman" pitchFamily="18" charset="0"/>
                          <a:cs typeface="Times New Roman" pitchFamily="18" charset="0"/>
                        </a:rPr>
                        <a:t>наступление </a:t>
                      </a:r>
                      <a:endParaRPr lang="en-US" sz="1200" dirty="0" smtClean="0">
                        <a:latin typeface="Times New Roman" pitchFamily="18" charset="0"/>
                        <a:cs typeface="Times New Roman" pitchFamily="18" charset="0"/>
                      </a:endParaRPr>
                    </a:p>
                    <a:p>
                      <a:pPr marL="228600" indent="-228600">
                        <a:buFont typeface="+mj-lt"/>
                        <a:buAutoNum type="arabicPeriod" startAt="40"/>
                      </a:pPr>
                      <a:r>
                        <a:rPr lang="ru-RU" sz="1200" dirty="0" smtClean="0">
                          <a:latin typeface="Times New Roman" pitchFamily="18" charset="0"/>
                          <a:cs typeface="Times New Roman" pitchFamily="18" charset="0"/>
                        </a:rPr>
                        <a:t>2-я </a:t>
                      </a:r>
                      <a:r>
                        <a:rPr lang="ru-RU" sz="1200" dirty="0">
                          <a:latin typeface="Times New Roman" pitchFamily="18" charset="0"/>
                          <a:cs typeface="Times New Roman" pitchFamily="18" charset="0"/>
                        </a:rPr>
                        <a:t>битва на Марне </a:t>
                      </a:r>
                      <a:endParaRPr lang="en-US" sz="1200" dirty="0" smtClean="0">
                        <a:latin typeface="Times New Roman" pitchFamily="18" charset="0"/>
                        <a:cs typeface="Times New Roman" pitchFamily="18" charset="0"/>
                      </a:endParaRPr>
                    </a:p>
                    <a:p>
                      <a:pPr marL="228600" indent="-228600">
                        <a:buFont typeface="+mj-lt"/>
                        <a:buAutoNum type="arabicPeriod" startAt="40"/>
                      </a:pPr>
                      <a:r>
                        <a:rPr lang="ru-RU" sz="1200" dirty="0" smtClean="0">
                          <a:latin typeface="Times New Roman" pitchFamily="18" charset="0"/>
                          <a:cs typeface="Times New Roman" pitchFamily="18" charset="0"/>
                        </a:rPr>
                        <a:t>Стодневное </a:t>
                      </a:r>
                      <a:r>
                        <a:rPr lang="ru-RU" sz="1200" dirty="0">
                          <a:latin typeface="Times New Roman" pitchFamily="18" charset="0"/>
                          <a:cs typeface="Times New Roman" pitchFamily="18" charset="0"/>
                        </a:rPr>
                        <a:t>наступление </a:t>
                      </a:r>
                      <a:endParaRPr lang="en-US" sz="1200" dirty="0" smtClean="0">
                        <a:latin typeface="Times New Roman" pitchFamily="18" charset="0"/>
                        <a:cs typeface="Times New Roman" pitchFamily="18" charset="0"/>
                      </a:endParaRPr>
                    </a:p>
                    <a:p>
                      <a:pPr marL="228600" indent="-228600">
                        <a:buFont typeface="+mj-lt"/>
                        <a:buAutoNum type="arabicPeriod" startAt="40"/>
                      </a:pPr>
                      <a:r>
                        <a:rPr lang="ru-RU" sz="1200" dirty="0" smtClean="0">
                          <a:latin typeface="Times New Roman" pitchFamily="18" charset="0"/>
                          <a:cs typeface="Times New Roman" pitchFamily="18" charset="0"/>
                        </a:rPr>
                        <a:t>Битва </a:t>
                      </a:r>
                      <a:r>
                        <a:rPr lang="ru-RU" sz="1200" dirty="0">
                          <a:latin typeface="Times New Roman" pitchFamily="18" charset="0"/>
                          <a:cs typeface="Times New Roman" pitchFamily="18" charset="0"/>
                        </a:rPr>
                        <a:t>при Витторио-Венето </a:t>
                      </a:r>
                      <a:endParaRPr lang="en-US" sz="1200" dirty="0" smtClean="0">
                        <a:latin typeface="Times New Roman" pitchFamily="18" charset="0"/>
                        <a:cs typeface="Times New Roman" pitchFamily="18" charset="0"/>
                      </a:endParaRPr>
                    </a:p>
                    <a:p>
                      <a:pPr marL="228600" indent="-228600">
                        <a:buFont typeface="+mj-lt"/>
                        <a:buAutoNum type="arabicPeriod" startAt="40"/>
                      </a:pPr>
                      <a:r>
                        <a:rPr lang="ru-RU" sz="1200" dirty="0" smtClean="0">
                          <a:latin typeface="Times New Roman" pitchFamily="18" charset="0"/>
                          <a:cs typeface="Times New Roman" pitchFamily="18" charset="0"/>
                        </a:rPr>
                        <a:t>Мёз-Аргоннское </a:t>
                      </a:r>
                      <a:r>
                        <a:rPr lang="ru-RU" sz="1200" dirty="0">
                          <a:latin typeface="Times New Roman" pitchFamily="18" charset="0"/>
                          <a:cs typeface="Times New Roman" pitchFamily="18" charset="0"/>
                        </a:rPr>
                        <a:t>наступление </a:t>
                      </a:r>
                      <a:endParaRPr lang="en-US" sz="120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solidFill>
                            <a:srgbClr val="FF0000"/>
                          </a:solidFill>
                          <a:latin typeface="Times New Roman" pitchFamily="18" charset="0"/>
                          <a:cs typeface="Times New Roman" pitchFamily="18" charset="0"/>
                        </a:rPr>
                        <a:t>Капитуляция Германии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65513" cy="571480"/>
          </a:xfrm>
        </p:spPr>
        <p:txBody>
          <a:bodyPr anchor="ctr">
            <a:normAutofit/>
          </a:bodyPr>
          <a:lstStyle/>
          <a:p>
            <a:pPr algn="ctr"/>
            <a:r>
              <a:rPr lang="ru-RU" b="0" dirty="0" smtClean="0">
                <a:solidFill>
                  <a:srgbClr val="FF0000"/>
                </a:solidFill>
              </a:rPr>
              <a:t>12. Битва </a:t>
            </a:r>
            <a:r>
              <a:rPr lang="ru-RU" b="0" dirty="0">
                <a:solidFill>
                  <a:srgbClr val="FF0000"/>
                </a:solidFill>
              </a:rPr>
              <a:t>при </a:t>
            </a:r>
            <a:r>
              <a:rPr lang="ru-RU" b="0" dirty="0" smtClean="0">
                <a:solidFill>
                  <a:srgbClr val="FF0000"/>
                </a:solidFill>
              </a:rPr>
              <a:t>Камбре</a:t>
            </a:r>
            <a:endParaRPr lang="ru-RU" b="0" dirty="0">
              <a:solidFill>
                <a:srgbClr val="FF0000"/>
              </a:solidFill>
            </a:endParaRPr>
          </a:p>
        </p:txBody>
      </p:sp>
      <p:sp>
        <p:nvSpPr>
          <p:cNvPr id="4" name="Текст 3"/>
          <p:cNvSpPr>
            <a:spLocks noGrp="1"/>
          </p:cNvSpPr>
          <p:nvPr>
            <p:ph type="body" sz="half" idx="2"/>
          </p:nvPr>
        </p:nvSpPr>
        <p:spPr>
          <a:xfrm>
            <a:off x="214282" y="642919"/>
            <a:ext cx="3643338" cy="3500462"/>
          </a:xfrm>
        </p:spPr>
        <p:txBody>
          <a:bodyPr anchor="ctr">
            <a:normAutofit/>
          </a:bodyPr>
          <a:lstStyle/>
          <a:p>
            <a:r>
              <a:rPr lang="ru-RU" dirty="0" smtClean="0"/>
              <a:t>20 ноября британские войска начали первую в истории массированную атаку с использованием танковых подразделений. В атаке участвовали 324 танка.</a:t>
            </a:r>
            <a:r>
              <a:rPr lang="ru-RU" baseline="30000" dirty="0"/>
              <a:t> </a:t>
            </a:r>
            <a:r>
              <a:rPr lang="ru-RU" dirty="0" smtClean="0"/>
              <a:t>Спереди на корпусах машин были прикреплены фашины для преодоления германских окопов и 4-метровых противотанковых рвов. Внезапность (отсутствие артподготовки) и превосходство в силах и средствах привели к быстрому развитию атаки, британцы за 6 часов продвинулись на такое же расстояние, на которое войска продвинулись в операции у Ипра за 4 месяца, прорвав германскую оборону и потеряв 4 тыс. человек.</a:t>
            </a:r>
          </a:p>
          <a:p>
            <a:endParaRPr lang="ru-RU" dirty="0"/>
          </a:p>
        </p:txBody>
      </p:sp>
      <p:sp>
        <p:nvSpPr>
          <p:cNvPr id="5" name="TextBox 4"/>
          <p:cNvSpPr txBox="1"/>
          <p:nvPr/>
        </p:nvSpPr>
        <p:spPr>
          <a:xfrm>
            <a:off x="3857620" y="3786190"/>
            <a:ext cx="5000660" cy="2893100"/>
          </a:xfrm>
          <a:prstGeom prst="rect">
            <a:avLst/>
          </a:prstGeom>
          <a:noFill/>
        </p:spPr>
        <p:txBody>
          <a:bodyPr wrap="square" rtlCol="0">
            <a:spAutoFit/>
          </a:bodyPr>
          <a:lstStyle/>
          <a:p>
            <a:r>
              <a:rPr lang="ru-RU" sz="1400" dirty="0"/>
              <a:t>Однако в результате стремительной атаки пехота отстала, а танки продвинулись далеко вперёд, понеся серьёзные потери. 30 ноября 2-я германская армия совершила внезапную контратаку, отбросив силы союзников на первоначальные рубежи. Несмотря на отражение атаки, танки доказали свою эффективность в бою, а сама битва положила начало широкому применению танков и развитию противотанковой обороны.</a:t>
            </a:r>
          </a:p>
          <a:p>
            <a:r>
              <a:rPr lang="ru-RU" sz="1400" dirty="0"/>
              <a:t>Хотя союзники не добились прорыва фронта, итогом кампании 1917 года стал крах планов германского командования по достижению победы путём «неограниченной подводной войны» и переход её к стратегической обороне. </a:t>
            </a:r>
            <a:r>
              <a:rPr lang="ru-RU" sz="1400" dirty="0">
                <a:solidFill>
                  <a:srgbClr val="FF0000"/>
                </a:solidFill>
              </a:rPr>
              <a:t>Наступательной инициативой завладели войска </a:t>
            </a:r>
            <a:r>
              <a:rPr lang="ru-RU" sz="1400" dirty="0" smtClean="0">
                <a:solidFill>
                  <a:srgbClr val="FF0000"/>
                </a:solidFill>
              </a:rPr>
              <a:t>союзников</a:t>
            </a:r>
            <a:endParaRPr lang="ru-RU" dirty="0">
              <a:solidFill>
                <a:srgbClr val="FF0000"/>
              </a:solidFill>
            </a:endParaRPr>
          </a:p>
        </p:txBody>
      </p:sp>
      <p:pic>
        <p:nvPicPr>
          <p:cNvPr id="18434" name="Picture 2"/>
          <p:cNvPicPr>
            <a:picLocks noGrp="1" noChangeAspect="1" noChangeArrowheads="1"/>
          </p:cNvPicPr>
          <p:nvPr>
            <p:ph idx="1"/>
          </p:nvPr>
        </p:nvPicPr>
        <p:blipFill>
          <a:blip r:embed="rId3"/>
          <a:srcRect/>
          <a:stretch>
            <a:fillRect/>
          </a:stretch>
        </p:blipFill>
        <p:spPr bwMode="auto">
          <a:xfrm>
            <a:off x="4143373" y="225232"/>
            <a:ext cx="4572032" cy="353150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214282" y="4000504"/>
            <a:ext cx="3500462" cy="264318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18435"/>
                                        </p:tgtEl>
                                        <p:attrNameLst>
                                          <p:attrName>style.visibility</p:attrName>
                                        </p:attrNameLst>
                                      </p:cBhvr>
                                      <p:to>
                                        <p:strVal val="visible"/>
                                      </p:to>
                                    </p:set>
                                    <p:animScale>
                                      <p:cBhvr>
                                        <p:cTn id="19" dur="1000" decel="50000" fill="hold">
                                          <p:stCondLst>
                                            <p:cond delay="0"/>
                                          </p:stCondLst>
                                        </p:cTn>
                                        <p:tgtEl>
                                          <p:spTgt spid="184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8435"/>
                                        </p:tgtEl>
                                        <p:attrNameLst>
                                          <p:attrName>ppt_x</p:attrName>
                                          <p:attrName>ppt_y</p:attrName>
                                        </p:attrNameLst>
                                      </p:cBhvr>
                                    </p:animMotion>
                                    <p:animEffect transition="in" filter="fade">
                                      <p:cBhvr>
                                        <p:cTn id="21" dur="1000"/>
                                        <p:tgtEl>
                                          <p:spTgt spid="1843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18434"/>
                                        </p:tgtEl>
                                        <p:attrNameLst>
                                          <p:attrName>style.visibility</p:attrName>
                                        </p:attrNameLst>
                                      </p:cBhvr>
                                      <p:to>
                                        <p:strVal val="visible"/>
                                      </p:to>
                                    </p:set>
                                    <p:anim calcmode="lin" valueType="num">
                                      <p:cBhvr>
                                        <p:cTn id="34" dur="1000" fill="hold"/>
                                        <p:tgtEl>
                                          <p:spTgt spid="18434"/>
                                        </p:tgtEl>
                                        <p:attrNameLst>
                                          <p:attrName>ppt_w</p:attrName>
                                        </p:attrNameLst>
                                      </p:cBhvr>
                                      <p:tavLst>
                                        <p:tav tm="0">
                                          <p:val>
                                            <p:fltVal val="0"/>
                                          </p:val>
                                        </p:tav>
                                        <p:tav tm="100000">
                                          <p:val>
                                            <p:strVal val="#ppt_w"/>
                                          </p:val>
                                        </p:tav>
                                      </p:tavLst>
                                    </p:anim>
                                    <p:anim calcmode="lin" valueType="num">
                                      <p:cBhvr>
                                        <p:cTn id="35" dur="1000" fill="hold"/>
                                        <p:tgtEl>
                                          <p:spTgt spid="18434"/>
                                        </p:tgtEl>
                                        <p:attrNameLst>
                                          <p:attrName>ppt_h</p:attrName>
                                        </p:attrNameLst>
                                      </p:cBhvr>
                                      <p:tavLst>
                                        <p:tav tm="0">
                                          <p:val>
                                            <p:fltVal val="0"/>
                                          </p:val>
                                        </p:tav>
                                        <p:tav tm="100000">
                                          <p:val>
                                            <p:strVal val="#ppt_h"/>
                                          </p:val>
                                        </p:tav>
                                      </p:tavLst>
                                    </p:anim>
                                    <p:anim calcmode="lin" valueType="num">
                                      <p:cBhvr>
                                        <p:cTn id="36" dur="1000" fill="hold"/>
                                        <p:tgtEl>
                                          <p:spTgt spid="18434"/>
                                        </p:tgtEl>
                                        <p:attrNameLst>
                                          <p:attrName>style.rotation</p:attrName>
                                        </p:attrNameLst>
                                      </p:cBhvr>
                                      <p:tavLst>
                                        <p:tav tm="0">
                                          <p:val>
                                            <p:fltVal val="90"/>
                                          </p:val>
                                        </p:tav>
                                        <p:tav tm="100000">
                                          <p:val>
                                            <p:fltVal val="0"/>
                                          </p:val>
                                        </p:tav>
                                      </p:tavLst>
                                    </p:anim>
                                    <p:animEffect transition="in" filter="fade">
                                      <p:cBhvr>
                                        <p:cTn id="37"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214291"/>
            <a:ext cx="4071966" cy="3214709"/>
          </a:xfrm>
        </p:spPr>
        <p:txBody>
          <a:bodyPr/>
          <a:lstStyle/>
          <a:p>
            <a:r>
              <a:rPr lang="ru-RU" u="sng" dirty="0" smtClean="0">
                <a:solidFill>
                  <a:srgbClr val="FF0000"/>
                </a:solidFill>
              </a:rPr>
              <a:t>На Восточном фронте </a:t>
            </a:r>
            <a:r>
              <a:rPr lang="ru-RU" dirty="0" smtClean="0"/>
              <a:t>германская армия ограничилась лишь частными операциями, никак не влиявшими на стратегическое положение Германии. В результате операции «Альбион» германские войска захватили острова Даго и Эзель и вынудили русский флот уйти из Рижского залива. А положение Центральных держав в 17-м году было катастрофическим: для армии уже не было резервов, разрастались масштабы голода, транспортной разрухи и топливного кризиса. Страны Антанты могли победить даже не прибегая к наступательным операциям. Держа фронт, они просто уморили бы своих врагов голодом и холодом.</a:t>
            </a:r>
            <a:endParaRPr lang="ru-RU" dirty="0"/>
          </a:p>
        </p:txBody>
      </p:sp>
      <p:sp>
        <p:nvSpPr>
          <p:cNvPr id="5" name="TextBox 4"/>
          <p:cNvSpPr txBox="1"/>
          <p:nvPr/>
        </p:nvSpPr>
        <p:spPr>
          <a:xfrm>
            <a:off x="3857620" y="4429132"/>
            <a:ext cx="5072098" cy="2246769"/>
          </a:xfrm>
          <a:prstGeom prst="rect">
            <a:avLst/>
          </a:prstGeom>
          <a:noFill/>
        </p:spPr>
        <p:txBody>
          <a:bodyPr wrap="square" rtlCol="0">
            <a:spAutoFit/>
          </a:bodyPr>
          <a:lstStyle/>
          <a:p>
            <a:r>
              <a:rPr lang="ru-RU" sz="1400" u="sng" dirty="0">
                <a:solidFill>
                  <a:srgbClr val="FF0000"/>
                </a:solidFill>
              </a:rPr>
              <a:t>После подписания 3 марта 1918 года Брестского мира с революционной Советской Россией </a:t>
            </a:r>
            <a:r>
              <a:rPr lang="ru-RU" sz="1400" dirty="0"/>
              <a:t>и выхода её из войны на Восточном фронте освободилось 44 дивизии, которые были переброшены на Западный фронт. </a:t>
            </a:r>
            <a:r>
              <a:rPr lang="ru-RU" sz="1400" dirty="0"/>
              <a:t>Создав преимущество на Западном фронте в силах и средствах (количество дивизий увеличилось со 146 до 192 против 173 дивизий союзников, численность германских войск увеличилась на 570 тыс. </a:t>
            </a:r>
            <a:r>
              <a:rPr lang="ru-RU" sz="1400" dirty="0" smtClean="0"/>
              <a:t>человек, </a:t>
            </a:r>
            <a:r>
              <a:rPr lang="ru-RU" sz="1400" dirty="0"/>
              <a:t>германское командование решило перейти в наступление с целью разгрома армии Антанты до того, как США смогли бы увеличить своё присутствие в Европе.</a:t>
            </a:r>
            <a:endParaRPr lang="ru-RU" sz="1400" dirty="0"/>
          </a:p>
        </p:txBody>
      </p:sp>
      <p:pic>
        <p:nvPicPr>
          <p:cNvPr id="6" name="Picture 2"/>
          <p:cNvPicPr>
            <a:picLocks noGrp="1" noChangeAspect="1" noChangeArrowheads="1"/>
          </p:cNvPicPr>
          <p:nvPr>
            <p:ph idx="1"/>
          </p:nvPr>
        </p:nvPicPr>
        <p:blipFill>
          <a:blip r:embed="rId3"/>
          <a:srcRect/>
          <a:stretch>
            <a:fillRect/>
          </a:stretch>
        </p:blipFill>
        <p:spPr bwMode="auto">
          <a:xfrm>
            <a:off x="4579733" y="128048"/>
            <a:ext cx="3992795" cy="4052212"/>
          </a:xfrm>
          <a:prstGeom prst="rect">
            <a:avLst/>
          </a:prstGeom>
          <a:noFill/>
          <a:ln w="9525">
            <a:noFill/>
            <a:miter lim="800000"/>
            <a:headEnd/>
            <a:tailEnd/>
          </a:ln>
          <a:effectLst/>
        </p:spPr>
      </p:pic>
      <p:sp>
        <p:nvSpPr>
          <p:cNvPr id="7" name="TextBox 6"/>
          <p:cNvSpPr txBox="1"/>
          <p:nvPr/>
        </p:nvSpPr>
        <p:spPr>
          <a:xfrm>
            <a:off x="4429124" y="4143380"/>
            <a:ext cx="4429156" cy="276999"/>
          </a:xfrm>
          <a:prstGeom prst="rect">
            <a:avLst/>
          </a:prstGeom>
          <a:noFill/>
        </p:spPr>
        <p:txBody>
          <a:bodyPr wrap="square" rtlCol="0">
            <a:spAutoFit/>
          </a:bodyPr>
          <a:lstStyle/>
          <a:p>
            <a:pPr algn="ctr"/>
            <a:r>
              <a:rPr lang="ru-RU" sz="1200" dirty="0" smtClean="0">
                <a:solidFill>
                  <a:srgbClr val="002060"/>
                </a:solidFill>
              </a:rPr>
              <a:t>Л.Д. Троцкий. Подписание мирного договора в Брест-Литовске</a:t>
            </a:r>
            <a:r>
              <a:rPr lang="ru-RU" sz="1200" dirty="0" smtClean="0"/>
              <a:t>.</a:t>
            </a:r>
            <a:endParaRPr lang="ru-RU" sz="1200" dirty="0"/>
          </a:p>
        </p:txBody>
      </p:sp>
      <p:pic>
        <p:nvPicPr>
          <p:cNvPr id="20482" name="Picture 2"/>
          <p:cNvPicPr>
            <a:picLocks noChangeAspect="1" noChangeArrowheads="1"/>
          </p:cNvPicPr>
          <p:nvPr/>
        </p:nvPicPr>
        <p:blipFill>
          <a:blip r:embed="rId4"/>
          <a:srcRect/>
          <a:stretch>
            <a:fillRect/>
          </a:stretch>
        </p:blipFill>
        <p:spPr bwMode="auto">
          <a:xfrm>
            <a:off x="214282" y="3857628"/>
            <a:ext cx="3610636" cy="25003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p:cTn id="12" dur="500" fill="hold"/>
                                        <p:tgtEl>
                                          <p:spTgt spid="20482"/>
                                        </p:tgtEl>
                                        <p:attrNameLst>
                                          <p:attrName>ppt_w</p:attrName>
                                        </p:attrNameLst>
                                      </p:cBhvr>
                                      <p:tavLst>
                                        <p:tav tm="0">
                                          <p:val>
                                            <p:fltVal val="0"/>
                                          </p:val>
                                        </p:tav>
                                        <p:tav tm="100000">
                                          <p:val>
                                            <p:strVal val="#ppt_w"/>
                                          </p:val>
                                        </p:tav>
                                      </p:tavLst>
                                    </p:anim>
                                    <p:anim calcmode="lin" valueType="num">
                                      <p:cBhvr>
                                        <p:cTn id="13" dur="500" fill="hold"/>
                                        <p:tgtEl>
                                          <p:spTgt spid="20482"/>
                                        </p:tgtEl>
                                        <p:attrNameLst>
                                          <p:attrName>ppt_h</p:attrName>
                                        </p:attrNameLst>
                                      </p:cBhvr>
                                      <p:tavLst>
                                        <p:tav tm="0">
                                          <p:val>
                                            <p:fltVal val="0"/>
                                          </p:val>
                                        </p:tav>
                                        <p:tav tm="100000">
                                          <p:val>
                                            <p:strVal val="#ppt_h"/>
                                          </p:val>
                                        </p:tav>
                                      </p:tavLst>
                                    </p:anim>
                                    <p:animEffect transition="in" filter="fade">
                                      <p:cBhvr>
                                        <p:cTn id="14" dur="500"/>
                                        <p:tgtEl>
                                          <p:spTgt spid="204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142852"/>
            <a:ext cx="3857652" cy="3214710"/>
          </a:xfrm>
        </p:spPr>
        <p:txBody>
          <a:bodyPr>
            <a:normAutofit/>
          </a:bodyPr>
          <a:lstStyle/>
          <a:p>
            <a:r>
              <a:rPr lang="ru-RU" dirty="0" smtClean="0"/>
              <a:t>В мае на фронте начали действовать американские войска. </a:t>
            </a:r>
          </a:p>
          <a:p>
            <a:r>
              <a:rPr lang="ru-RU" dirty="0" smtClean="0"/>
              <a:t>В июле-августе произошла битва на Марне, которая положила начало контрнаступлению Антанты. </a:t>
            </a:r>
          </a:p>
          <a:p>
            <a:r>
              <a:rPr lang="ru-RU" dirty="0" smtClean="0"/>
              <a:t>В ходе дальнейшего всеобщего наступления в октябре-начале ноября была освобождена большая часть захваченной территории Франции и часть бельгийской территории.</a:t>
            </a:r>
          </a:p>
          <a:p>
            <a:r>
              <a:rPr lang="ru-RU" dirty="0" smtClean="0"/>
              <a:t>На Итальянском театре в конце октября итальянские войска нанесли поражение австро-венгерской армии у Витторио Венето и освободили итальянскую территорию, захваченную противником в предыдущем году.</a:t>
            </a:r>
          </a:p>
          <a:p>
            <a:endParaRPr lang="ru-RU" dirty="0"/>
          </a:p>
        </p:txBody>
      </p:sp>
      <p:sp>
        <p:nvSpPr>
          <p:cNvPr id="5" name="TextBox 4"/>
          <p:cNvSpPr txBox="1"/>
          <p:nvPr/>
        </p:nvSpPr>
        <p:spPr>
          <a:xfrm>
            <a:off x="4214810" y="4714884"/>
            <a:ext cx="4643470" cy="1384995"/>
          </a:xfrm>
          <a:prstGeom prst="rect">
            <a:avLst/>
          </a:prstGeom>
          <a:noFill/>
        </p:spPr>
        <p:txBody>
          <a:bodyPr wrap="square" rtlCol="0">
            <a:spAutoFit/>
          </a:bodyPr>
          <a:lstStyle/>
          <a:p>
            <a:r>
              <a:rPr lang="ru-RU" sz="1400" dirty="0"/>
              <a:t>На Балканском театре наступление Антанты началось 15 сентября. </a:t>
            </a:r>
          </a:p>
          <a:p>
            <a:r>
              <a:rPr lang="ru-RU" sz="1400" dirty="0"/>
              <a:t>К 1 ноября войска Антанты освободили территорию Сербии, Албании, Черногории, вошли после перемирия на территорию Болгарии и вторглись на территорию Австро-Венгрии</a:t>
            </a:r>
            <a:r>
              <a:rPr lang="ru-RU" sz="1400" dirty="0" smtClean="0"/>
              <a:t>.</a:t>
            </a:r>
            <a:endParaRPr lang="ru-RU" sz="1400" dirty="0"/>
          </a:p>
        </p:txBody>
      </p:sp>
      <p:sp>
        <p:nvSpPr>
          <p:cNvPr id="9" name="TextBox 8"/>
          <p:cNvSpPr txBox="1"/>
          <p:nvPr/>
        </p:nvSpPr>
        <p:spPr>
          <a:xfrm>
            <a:off x="0" y="6211669"/>
            <a:ext cx="9144000" cy="646331"/>
          </a:xfrm>
          <a:prstGeom prst="rect">
            <a:avLst/>
          </a:prstGeom>
          <a:noFill/>
        </p:spPr>
        <p:txBody>
          <a:bodyPr wrap="square" rtlCol="0">
            <a:spAutoFit/>
          </a:bodyPr>
          <a:lstStyle/>
          <a:p>
            <a:pPr algn="ctr"/>
            <a:r>
              <a:rPr lang="ru-RU" u="sng" dirty="0" smtClean="0">
                <a:solidFill>
                  <a:srgbClr val="FF0000"/>
                </a:solidFill>
              </a:rPr>
              <a:t>29 сентября перемирие с Антантой заключила Болгария, 30 октября — Турция, 3 ноября — Австро-Венгрия, 11 ноября — Германия.</a:t>
            </a:r>
            <a:endParaRPr lang="ru-RU" u="sng" dirty="0">
              <a:solidFill>
                <a:srgbClr val="FF0000"/>
              </a:solidFill>
            </a:endParaRPr>
          </a:p>
        </p:txBody>
      </p:sp>
      <p:pic>
        <p:nvPicPr>
          <p:cNvPr id="19459" name="Picture 3"/>
          <p:cNvPicPr>
            <a:picLocks noGrp="1" noChangeAspect="1" noChangeArrowheads="1"/>
          </p:cNvPicPr>
          <p:nvPr>
            <p:ph idx="1"/>
          </p:nvPr>
        </p:nvPicPr>
        <p:blipFill>
          <a:blip r:embed="rId3"/>
          <a:srcRect/>
          <a:stretch>
            <a:fillRect/>
          </a:stretch>
        </p:blipFill>
        <p:spPr bwMode="auto">
          <a:xfrm>
            <a:off x="218109" y="3429000"/>
            <a:ext cx="3710949" cy="2820992"/>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4714876" y="214290"/>
            <a:ext cx="3629028" cy="44822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9459"/>
                                        </p:tgtEl>
                                        <p:attrNameLst>
                                          <p:attrName>style.visibility</p:attrName>
                                        </p:attrNameLst>
                                      </p:cBhvr>
                                      <p:to>
                                        <p:strVal val="visible"/>
                                      </p:to>
                                    </p:set>
                                    <p:animScale>
                                      <p:cBhvr>
                                        <p:cTn id="39" dur="1000" decel="50000" fill="hold">
                                          <p:stCondLst>
                                            <p:cond delay="0"/>
                                          </p:stCondLst>
                                        </p:cTn>
                                        <p:tgtEl>
                                          <p:spTgt spid="194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9459"/>
                                        </p:tgtEl>
                                        <p:attrNameLst>
                                          <p:attrName>ppt_x</p:attrName>
                                          <p:attrName>ppt_y</p:attrName>
                                        </p:attrNameLst>
                                      </p:cBhvr>
                                    </p:animMotion>
                                    <p:animEffect transition="in" filter="fade">
                                      <p:cBhvr>
                                        <p:cTn id="41" dur="1000"/>
                                        <p:tgtEl>
                                          <p:spTgt spid="1945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19460"/>
                                        </p:tgtEl>
                                        <p:attrNameLst>
                                          <p:attrName>style.visibility</p:attrName>
                                        </p:attrNameLst>
                                      </p:cBhvr>
                                      <p:to>
                                        <p:strVal val="visible"/>
                                      </p:to>
                                    </p:set>
                                    <p:anim calcmode="lin" valueType="num">
                                      <p:cBhvr>
                                        <p:cTn id="58" dur="1000" fill="hold"/>
                                        <p:tgtEl>
                                          <p:spTgt spid="19460"/>
                                        </p:tgtEl>
                                        <p:attrNameLst>
                                          <p:attrName>ppt_w</p:attrName>
                                        </p:attrNameLst>
                                      </p:cBhvr>
                                      <p:tavLst>
                                        <p:tav tm="0">
                                          <p:val>
                                            <p:fltVal val="0"/>
                                          </p:val>
                                        </p:tav>
                                        <p:tav tm="100000">
                                          <p:val>
                                            <p:strVal val="#ppt_w"/>
                                          </p:val>
                                        </p:tav>
                                      </p:tavLst>
                                    </p:anim>
                                    <p:anim calcmode="lin" valueType="num">
                                      <p:cBhvr>
                                        <p:cTn id="59" dur="1000" fill="hold"/>
                                        <p:tgtEl>
                                          <p:spTgt spid="19460"/>
                                        </p:tgtEl>
                                        <p:attrNameLst>
                                          <p:attrName>ppt_h</p:attrName>
                                        </p:attrNameLst>
                                      </p:cBhvr>
                                      <p:tavLst>
                                        <p:tav tm="0">
                                          <p:val>
                                            <p:fltVal val="0"/>
                                          </p:val>
                                        </p:tav>
                                        <p:tav tm="100000">
                                          <p:val>
                                            <p:strVal val="#ppt_h"/>
                                          </p:val>
                                        </p:tav>
                                      </p:tavLst>
                                    </p:anim>
                                    <p:anim calcmode="lin" valueType="num">
                                      <p:cBhvr>
                                        <p:cTn id="60" dur="1000" fill="hold"/>
                                        <p:tgtEl>
                                          <p:spTgt spid="19460"/>
                                        </p:tgtEl>
                                        <p:attrNameLst>
                                          <p:attrName>style.rotation</p:attrName>
                                        </p:attrNameLst>
                                      </p:cBhvr>
                                      <p:tavLst>
                                        <p:tav tm="0">
                                          <p:val>
                                            <p:fltVal val="90"/>
                                          </p:val>
                                        </p:tav>
                                        <p:tav tm="100000">
                                          <p:val>
                                            <p:fltVal val="0"/>
                                          </p:val>
                                        </p:tav>
                                      </p:tavLst>
                                    </p:anim>
                                    <p:animEffect transition="in" filter="fade">
                                      <p:cBhvr>
                                        <p:cTn id="61"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3465513" cy="714356"/>
          </a:xfrm>
        </p:spPr>
        <p:txBody>
          <a:bodyPr anchor="ctr">
            <a:normAutofit/>
          </a:bodyPr>
          <a:lstStyle/>
          <a:p>
            <a:pPr algn="ctr"/>
            <a:r>
              <a:rPr lang="ru-RU" sz="1800" b="0" dirty="0" smtClean="0">
                <a:solidFill>
                  <a:srgbClr val="FF0000"/>
                </a:solidFill>
              </a:rPr>
              <a:t>1</a:t>
            </a:r>
            <a:r>
              <a:rPr lang="ru-RU" sz="3200" b="0" dirty="0" smtClean="0">
                <a:solidFill>
                  <a:srgbClr val="FF0000"/>
                </a:solidFill>
              </a:rPr>
              <a:t>. 1914 год</a:t>
            </a:r>
            <a:endParaRPr lang="ru-RU" sz="3200" b="0" dirty="0">
              <a:solidFill>
                <a:srgbClr val="FF0000"/>
              </a:solidFill>
            </a:endParaRPr>
          </a:p>
        </p:txBody>
      </p:sp>
      <p:sp>
        <p:nvSpPr>
          <p:cNvPr id="6" name="Текст 5"/>
          <p:cNvSpPr>
            <a:spLocks noGrp="1"/>
          </p:cNvSpPr>
          <p:nvPr>
            <p:ph type="body" sz="half" idx="2"/>
          </p:nvPr>
        </p:nvSpPr>
        <p:spPr>
          <a:xfrm>
            <a:off x="0" y="714357"/>
            <a:ext cx="3929058" cy="2071702"/>
          </a:xfrm>
        </p:spPr>
        <p:txBody>
          <a:bodyPr/>
          <a:lstStyle/>
          <a:p>
            <a:r>
              <a:rPr lang="ru-RU" dirty="0" smtClean="0"/>
              <a:t>Перейдя бельгийскую границу утром 4 августа, германская армия легко смела слабые заслоны бельгийской армии и двинулась вглубь Бельгии. Обходя и блокируя хорошо укреплённые бельгийские крепости: Льеж , Намюр (пал 25 августа) и Антверпен (пал 9 октября), — немцы гнали перед собой бельгийскую армию и 20 августа взяли Брюссель, в тот же день выйдя на бельгийско-французскую границу.</a:t>
            </a:r>
            <a:endParaRPr lang="ru-RU" dirty="0"/>
          </a:p>
        </p:txBody>
      </p:sp>
      <p:sp>
        <p:nvSpPr>
          <p:cNvPr id="7" name="Прямоугольник 6"/>
          <p:cNvSpPr/>
          <p:nvPr/>
        </p:nvSpPr>
        <p:spPr>
          <a:xfrm>
            <a:off x="4000496" y="3786190"/>
            <a:ext cx="4857784" cy="2857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4—24 августа состоялось Пограничное сражение: в Арденнах, у Шарлеруа и Монса. </a:t>
            </a:r>
            <a:r>
              <a:rPr lang="ru-RU" sz="1400" dirty="0">
                <a:solidFill>
                  <a:schemeClr val="tx1"/>
                </a:solidFill>
              </a:rPr>
              <a:t>Англо-французские войска потерпели тяжёлое поражение, потеряв около 150 тысяч человек, и немцы с севера широким фронтом вторглись во Францию, нанося главный удар западнее, в обход Парижа, беря таким образом французскую армию в гигантские клещи.</a:t>
            </a:r>
          </a:p>
          <a:p>
            <a:r>
              <a:rPr lang="ru-RU" sz="1400" dirty="0">
                <a:solidFill>
                  <a:schemeClr val="tx1"/>
                </a:solidFill>
              </a:rPr>
              <a:t>Германские армии стремительно шли вперёд. Английские части в беспорядке отступали к побережью, французское командование, не надеясь удержать Париж, готовилось к сдаче столицы, а правительство бежало в Бордо.</a:t>
            </a:r>
          </a:p>
        </p:txBody>
      </p:sp>
      <p:pic>
        <p:nvPicPr>
          <p:cNvPr id="1026" name="Picture 2"/>
          <p:cNvPicPr>
            <a:picLocks noGrp="1" noChangeAspect="1" noChangeArrowheads="1"/>
          </p:cNvPicPr>
          <p:nvPr>
            <p:ph idx="1"/>
          </p:nvPr>
        </p:nvPicPr>
        <p:blipFill>
          <a:blip r:embed="rId3"/>
          <a:srcRect/>
          <a:stretch>
            <a:fillRect/>
          </a:stretch>
        </p:blipFill>
        <p:spPr bwMode="auto">
          <a:xfrm>
            <a:off x="4214810" y="214290"/>
            <a:ext cx="4500574" cy="361546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2500306"/>
            <a:ext cx="3935011" cy="1428760"/>
          </a:xfrm>
          <a:prstGeom prst="rect">
            <a:avLst/>
          </a:prstGeom>
          <a:noFill/>
          <a:ln w="9525">
            <a:noFill/>
            <a:miter lim="800000"/>
            <a:headEnd/>
            <a:tailEnd/>
          </a:ln>
          <a:effectLst>
            <a:softEdge rad="127000"/>
          </a:effectLst>
        </p:spPr>
      </p:pic>
      <p:pic>
        <p:nvPicPr>
          <p:cNvPr id="1030" name="Picture 6"/>
          <p:cNvPicPr>
            <a:picLocks noChangeAspect="1" noChangeArrowheads="1"/>
          </p:cNvPicPr>
          <p:nvPr/>
        </p:nvPicPr>
        <p:blipFill>
          <a:blip r:embed="rId5"/>
          <a:srcRect/>
          <a:stretch>
            <a:fillRect/>
          </a:stretch>
        </p:blipFill>
        <p:spPr bwMode="auto">
          <a:xfrm>
            <a:off x="0" y="3785787"/>
            <a:ext cx="4000496" cy="2956081"/>
          </a:xfrm>
          <a:prstGeom prst="rect">
            <a:avLst/>
          </a:prstGeom>
          <a:noFill/>
          <a:ln w="9525">
            <a:noFill/>
            <a:miter lim="800000"/>
            <a:headEnd/>
            <a:tailEnd/>
          </a:ln>
          <a:effectLst/>
        </p:spPr>
      </p:pic>
      <p:sp>
        <p:nvSpPr>
          <p:cNvPr id="13" name="Полилиния 12"/>
          <p:cNvSpPr/>
          <p:nvPr/>
        </p:nvSpPr>
        <p:spPr>
          <a:xfrm>
            <a:off x="1080655" y="4302755"/>
            <a:ext cx="1496290" cy="851136"/>
          </a:xfrm>
          <a:custGeom>
            <a:avLst/>
            <a:gdLst>
              <a:gd name="connsiteX0" fmla="*/ 0 w 1496290"/>
              <a:gd name="connsiteY0" fmla="*/ 6009 h 851136"/>
              <a:gd name="connsiteX1" fmla="*/ 83127 w 1496290"/>
              <a:gd name="connsiteY1" fmla="*/ 19863 h 851136"/>
              <a:gd name="connsiteX2" fmla="*/ 152400 w 1496290"/>
              <a:gd name="connsiteY2" fmla="*/ 158409 h 851136"/>
              <a:gd name="connsiteX3" fmla="*/ 263236 w 1496290"/>
              <a:gd name="connsiteY3" fmla="*/ 172263 h 851136"/>
              <a:gd name="connsiteX4" fmla="*/ 346363 w 1496290"/>
              <a:gd name="connsiteY4" fmla="*/ 199972 h 851136"/>
              <a:gd name="connsiteX5" fmla="*/ 387927 w 1496290"/>
              <a:gd name="connsiteY5" fmla="*/ 213827 h 851136"/>
              <a:gd name="connsiteX6" fmla="*/ 471054 w 1496290"/>
              <a:gd name="connsiteY6" fmla="*/ 269245 h 851136"/>
              <a:gd name="connsiteX7" fmla="*/ 512618 w 1496290"/>
              <a:gd name="connsiteY7" fmla="*/ 283100 h 851136"/>
              <a:gd name="connsiteX8" fmla="*/ 554181 w 1496290"/>
              <a:gd name="connsiteY8" fmla="*/ 310809 h 851136"/>
              <a:gd name="connsiteX9" fmla="*/ 637309 w 1496290"/>
              <a:gd name="connsiteY9" fmla="*/ 324663 h 851136"/>
              <a:gd name="connsiteX10" fmla="*/ 665018 w 1496290"/>
              <a:gd name="connsiteY10" fmla="*/ 366227 h 851136"/>
              <a:gd name="connsiteX11" fmla="*/ 706581 w 1496290"/>
              <a:gd name="connsiteY11" fmla="*/ 393936 h 851136"/>
              <a:gd name="connsiteX12" fmla="*/ 762000 w 1496290"/>
              <a:gd name="connsiteY12" fmla="*/ 518627 h 851136"/>
              <a:gd name="connsiteX13" fmla="*/ 803563 w 1496290"/>
              <a:gd name="connsiteY13" fmla="*/ 546336 h 851136"/>
              <a:gd name="connsiteX14" fmla="*/ 845127 w 1496290"/>
              <a:gd name="connsiteY14" fmla="*/ 560190 h 851136"/>
              <a:gd name="connsiteX15" fmla="*/ 1094509 w 1496290"/>
              <a:gd name="connsiteY15" fmla="*/ 574045 h 851136"/>
              <a:gd name="connsiteX16" fmla="*/ 1108363 w 1496290"/>
              <a:gd name="connsiteY16" fmla="*/ 615609 h 851136"/>
              <a:gd name="connsiteX17" fmla="*/ 1274618 w 1496290"/>
              <a:gd name="connsiteY17" fmla="*/ 684881 h 851136"/>
              <a:gd name="connsiteX18" fmla="*/ 1371600 w 1496290"/>
              <a:gd name="connsiteY18" fmla="*/ 768009 h 851136"/>
              <a:gd name="connsiteX19" fmla="*/ 1413163 w 1496290"/>
              <a:gd name="connsiteY19" fmla="*/ 809572 h 851136"/>
              <a:gd name="connsiteX20" fmla="*/ 1454727 w 1496290"/>
              <a:gd name="connsiteY20" fmla="*/ 837281 h 851136"/>
              <a:gd name="connsiteX21" fmla="*/ 1496290 w 1496290"/>
              <a:gd name="connsiteY21" fmla="*/ 851136 h 85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290" h="851136">
                <a:moveTo>
                  <a:pt x="0" y="6009"/>
                </a:moveTo>
                <a:cubicBezTo>
                  <a:pt x="27709" y="10627"/>
                  <a:pt x="63264" y="0"/>
                  <a:pt x="83127" y="19863"/>
                </a:cubicBezTo>
                <a:cubicBezTo>
                  <a:pt x="124038" y="60774"/>
                  <a:pt x="55949" y="146353"/>
                  <a:pt x="152400" y="158409"/>
                </a:cubicBezTo>
                <a:lnTo>
                  <a:pt x="263236" y="172263"/>
                </a:lnTo>
                <a:lnTo>
                  <a:pt x="346363" y="199972"/>
                </a:lnTo>
                <a:cubicBezTo>
                  <a:pt x="360218" y="204590"/>
                  <a:pt x="375776" y="205726"/>
                  <a:pt x="387927" y="213827"/>
                </a:cubicBezTo>
                <a:cubicBezTo>
                  <a:pt x="415636" y="232300"/>
                  <a:pt x="439461" y="258714"/>
                  <a:pt x="471054" y="269245"/>
                </a:cubicBezTo>
                <a:cubicBezTo>
                  <a:pt x="484909" y="273863"/>
                  <a:pt x="499556" y="276569"/>
                  <a:pt x="512618" y="283100"/>
                </a:cubicBezTo>
                <a:cubicBezTo>
                  <a:pt x="527511" y="290547"/>
                  <a:pt x="538385" y="305544"/>
                  <a:pt x="554181" y="310809"/>
                </a:cubicBezTo>
                <a:cubicBezTo>
                  <a:pt x="580831" y="319692"/>
                  <a:pt x="609600" y="320045"/>
                  <a:pt x="637309" y="324663"/>
                </a:cubicBezTo>
                <a:cubicBezTo>
                  <a:pt x="646545" y="338518"/>
                  <a:pt x="653244" y="354453"/>
                  <a:pt x="665018" y="366227"/>
                </a:cubicBezTo>
                <a:cubicBezTo>
                  <a:pt x="676792" y="378001"/>
                  <a:pt x="697756" y="379816"/>
                  <a:pt x="706581" y="393936"/>
                </a:cubicBezTo>
                <a:cubicBezTo>
                  <a:pt x="752313" y="467107"/>
                  <a:pt x="710815" y="467442"/>
                  <a:pt x="762000" y="518627"/>
                </a:cubicBezTo>
                <a:cubicBezTo>
                  <a:pt x="773774" y="530401"/>
                  <a:pt x="788670" y="538890"/>
                  <a:pt x="803563" y="546336"/>
                </a:cubicBezTo>
                <a:cubicBezTo>
                  <a:pt x="816625" y="552867"/>
                  <a:pt x="830589" y="558805"/>
                  <a:pt x="845127" y="560190"/>
                </a:cubicBezTo>
                <a:cubicBezTo>
                  <a:pt x="928008" y="568083"/>
                  <a:pt x="1011382" y="569427"/>
                  <a:pt x="1094509" y="574045"/>
                </a:cubicBezTo>
                <a:cubicBezTo>
                  <a:pt x="1099127" y="587900"/>
                  <a:pt x="1098036" y="605282"/>
                  <a:pt x="1108363" y="615609"/>
                </a:cubicBezTo>
                <a:cubicBezTo>
                  <a:pt x="1172263" y="679510"/>
                  <a:pt x="1194576" y="671541"/>
                  <a:pt x="1274618" y="684881"/>
                </a:cubicBezTo>
                <a:cubicBezTo>
                  <a:pt x="1337918" y="727082"/>
                  <a:pt x="1304407" y="700816"/>
                  <a:pt x="1371600" y="768009"/>
                </a:cubicBezTo>
                <a:cubicBezTo>
                  <a:pt x="1385454" y="781863"/>
                  <a:pt x="1396861" y="798704"/>
                  <a:pt x="1413163" y="809572"/>
                </a:cubicBezTo>
                <a:cubicBezTo>
                  <a:pt x="1427018" y="818808"/>
                  <a:pt x="1439834" y="829834"/>
                  <a:pt x="1454727" y="837281"/>
                </a:cubicBezTo>
                <a:cubicBezTo>
                  <a:pt x="1467789" y="843812"/>
                  <a:pt x="1496290" y="851136"/>
                  <a:pt x="1496290" y="851136"/>
                </a:cubicBezTo>
              </a:path>
            </a:pathLst>
          </a:cu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ятно 2 13"/>
          <p:cNvSpPr/>
          <p:nvPr/>
        </p:nvSpPr>
        <p:spPr>
          <a:xfrm>
            <a:off x="1214414" y="5286388"/>
            <a:ext cx="357190" cy="285752"/>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ятно 2 14"/>
          <p:cNvSpPr/>
          <p:nvPr/>
        </p:nvSpPr>
        <p:spPr>
          <a:xfrm>
            <a:off x="1643042" y="5286388"/>
            <a:ext cx="357190" cy="285752"/>
          </a:xfrm>
          <a:prstGeom prst="irregularSeal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027"/>
                                        </p:tgtEl>
                                        <p:attrNameLst>
                                          <p:attrName>style.visibility</p:attrName>
                                        </p:attrNameLst>
                                      </p:cBhvr>
                                      <p:to>
                                        <p:strVal val="visible"/>
                                      </p:to>
                                    </p:set>
                                    <p:anim calcmode="lin" valueType="num">
                                      <p:cBhvr>
                                        <p:cTn id="20" dur="1000" fill="hold"/>
                                        <p:tgtEl>
                                          <p:spTgt spid="1027"/>
                                        </p:tgtEl>
                                        <p:attrNameLst>
                                          <p:attrName>ppt_w</p:attrName>
                                        </p:attrNameLst>
                                      </p:cBhvr>
                                      <p:tavLst>
                                        <p:tav tm="0">
                                          <p:val>
                                            <p:fltVal val="0"/>
                                          </p:val>
                                        </p:tav>
                                        <p:tav tm="100000">
                                          <p:val>
                                            <p:strVal val="#ppt_w"/>
                                          </p:val>
                                        </p:tav>
                                      </p:tavLst>
                                    </p:anim>
                                    <p:anim calcmode="lin" valueType="num">
                                      <p:cBhvr>
                                        <p:cTn id="21" dur="1000" fill="hold"/>
                                        <p:tgtEl>
                                          <p:spTgt spid="1027"/>
                                        </p:tgtEl>
                                        <p:attrNameLst>
                                          <p:attrName>ppt_h</p:attrName>
                                        </p:attrNameLst>
                                      </p:cBhvr>
                                      <p:tavLst>
                                        <p:tav tm="0">
                                          <p:val>
                                            <p:fltVal val="0"/>
                                          </p:val>
                                        </p:tav>
                                        <p:tav tm="100000">
                                          <p:val>
                                            <p:strVal val="#ppt_h"/>
                                          </p:val>
                                        </p:tav>
                                      </p:tavLst>
                                    </p:anim>
                                    <p:anim calcmode="lin" valueType="num">
                                      <p:cBhvr>
                                        <p:cTn id="22" dur="1000" fill="hold"/>
                                        <p:tgtEl>
                                          <p:spTgt spid="1027"/>
                                        </p:tgtEl>
                                        <p:attrNameLst>
                                          <p:attrName>style.rotation</p:attrName>
                                        </p:attrNameLst>
                                      </p:cBhvr>
                                      <p:tavLst>
                                        <p:tav tm="0">
                                          <p:val>
                                            <p:fltVal val="90"/>
                                          </p:val>
                                        </p:tav>
                                        <p:tav tm="100000">
                                          <p:val>
                                            <p:fltVal val="0"/>
                                          </p:val>
                                        </p:tav>
                                      </p:tavLst>
                                    </p:anim>
                                    <p:animEffect transition="in" filter="fade">
                                      <p:cBhvr>
                                        <p:cTn id="23" dur="10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wipe(left)">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mph" presetSubtype="0" repeatCount="3000" fill="hold" grpId="1" nodeType="clickEffect">
                                  <p:stCondLst>
                                    <p:cond delay="0"/>
                                  </p:stCondLst>
                                  <p:childTnLst>
                                    <p:anim calcmode="discrete" valueType="str">
                                      <p:cBhvr>
                                        <p:cTn id="44"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mph" presetSubtype="0" repeatCount="3000" fill="hold" grpId="1" nodeType="clickEffect">
                                  <p:stCondLst>
                                    <p:cond delay="0"/>
                                  </p:stCondLst>
                                  <p:childTnLst>
                                    <p:anim calcmode="discrete" valueType="str">
                                      <p:cBhvr>
                                        <p:cTn id="55"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900" decel="100000" fill="hold"/>
                                        <p:tgtEl>
                                          <p:spTgt spid="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1026"/>
                                        </p:tgtEl>
                                        <p:attrNameLst>
                                          <p:attrName>style.visibility</p:attrName>
                                        </p:attrNameLst>
                                      </p:cBhvr>
                                      <p:to>
                                        <p:strVal val="visible"/>
                                      </p:to>
                                    </p:set>
                                    <p:anim calcmode="lin" valueType="num">
                                      <p:cBhvr>
                                        <p:cTn id="68" dur="500" fill="hold"/>
                                        <p:tgtEl>
                                          <p:spTgt spid="1026"/>
                                        </p:tgtEl>
                                        <p:attrNameLst>
                                          <p:attrName>ppt_w</p:attrName>
                                        </p:attrNameLst>
                                      </p:cBhvr>
                                      <p:tavLst>
                                        <p:tav tm="0">
                                          <p:val>
                                            <p:fltVal val="0"/>
                                          </p:val>
                                        </p:tav>
                                        <p:tav tm="100000">
                                          <p:val>
                                            <p:strVal val="#ppt_w"/>
                                          </p:val>
                                        </p:tav>
                                      </p:tavLst>
                                    </p:anim>
                                    <p:anim calcmode="lin" valueType="num">
                                      <p:cBhvr>
                                        <p:cTn id="69" dur="500" fill="hold"/>
                                        <p:tgtEl>
                                          <p:spTgt spid="1026"/>
                                        </p:tgtEl>
                                        <p:attrNameLst>
                                          <p:attrName>ppt_h</p:attrName>
                                        </p:attrNameLst>
                                      </p:cBhvr>
                                      <p:tavLst>
                                        <p:tav tm="0">
                                          <p:val>
                                            <p:fltVal val="0"/>
                                          </p:val>
                                        </p:tav>
                                        <p:tav tm="100000">
                                          <p:val>
                                            <p:strVal val="#ppt_h"/>
                                          </p:val>
                                        </p:tav>
                                      </p:tavLst>
                                    </p:anim>
                                    <p:animEffect transition="in" filter="fade">
                                      <p:cBhvr>
                                        <p:cTn id="7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P spid="13" grpId="0" animBg="1"/>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2844" y="214291"/>
            <a:ext cx="3322669" cy="3286147"/>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ru-RU" dirty="0" smtClean="0"/>
              <a:t>Но для завершения операции по обходу Парижа и окружению французской армии у немцев просто не хватило сил.</a:t>
            </a:r>
            <a:r>
              <a:rPr lang="ru-RU" dirty="0"/>
              <a:t> Но французское командование не преминуло воспользоваться </a:t>
            </a:r>
            <a:r>
              <a:rPr lang="ru-RU" dirty="0" smtClean="0"/>
              <a:t>представившейся </a:t>
            </a:r>
            <a:r>
              <a:rPr lang="ru-RU" dirty="0"/>
              <a:t>возможностью и ударило в неприкрытые фланг и тыл германской армии. Началась битва на Марне, в которой союзникам удалось переломить ход боевых действий в свою пользу и отбросить немецкие войска на фронте от Вердена до Амьена на 50-100 километров назад. После этого произошёл так называемый «Бег к морю» — обе армии пытались окружить друг друга с фланга, что привело лишь к тому, что линия фронта упёрлась в берег Северного моря</a:t>
            </a:r>
            <a:r>
              <a:rPr lang="ru-RU" dirty="0" smtClean="0"/>
              <a:t>.</a:t>
            </a:r>
            <a:endParaRPr lang="ru-RU" dirty="0"/>
          </a:p>
        </p:txBody>
      </p:sp>
      <p:sp>
        <p:nvSpPr>
          <p:cNvPr id="7" name="Прямоугольник 6"/>
          <p:cNvSpPr/>
          <p:nvPr/>
        </p:nvSpPr>
        <p:spPr>
          <a:xfrm>
            <a:off x="0" y="6211669"/>
            <a:ext cx="9144000" cy="646331"/>
          </a:xfrm>
          <a:prstGeom prst="rect">
            <a:avLst/>
          </a:prstGeom>
        </p:spPr>
        <p:txBody>
          <a:bodyPr wrap="square">
            <a:spAutoFit/>
          </a:bodyPr>
          <a:lstStyle/>
          <a:p>
            <a:pPr algn="ctr"/>
            <a:r>
              <a:rPr lang="ru-RU" dirty="0" smtClean="0">
                <a:solidFill>
                  <a:srgbClr val="FF0000"/>
                </a:solidFill>
              </a:rPr>
              <a:t>Результатом кампании 1914 года на Западном фронте стал провал германского плана по быстрому разгрому Франции.</a:t>
            </a:r>
            <a:endParaRPr lang="ru-RU" dirty="0">
              <a:solidFill>
                <a:srgbClr val="FF0000"/>
              </a:solidFill>
            </a:endParaRPr>
          </a:p>
        </p:txBody>
      </p:sp>
      <p:sp>
        <p:nvSpPr>
          <p:cNvPr id="8" name="Прямоугольник 7"/>
          <p:cNvSpPr/>
          <p:nvPr/>
        </p:nvSpPr>
        <p:spPr>
          <a:xfrm>
            <a:off x="3643306" y="3214686"/>
            <a:ext cx="5286412" cy="292895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ru-RU" sz="2000" dirty="0">
                <a:solidFill>
                  <a:srgbClr val="FF0000"/>
                </a:solidFill>
              </a:rPr>
              <a:t>На Восточном фронте </a:t>
            </a:r>
            <a:r>
              <a:rPr lang="ru-RU" sz="1400" dirty="0">
                <a:solidFill>
                  <a:schemeClr val="tx1"/>
                </a:solidFill>
              </a:rPr>
              <a:t>в это время произошло три крупных сражения между русской и германской армиями: </a:t>
            </a:r>
            <a:endParaRPr lang="ru-RU" sz="1400" dirty="0" smtClean="0">
              <a:solidFill>
                <a:schemeClr val="tx1"/>
              </a:solidFill>
            </a:endParaRPr>
          </a:p>
          <a:p>
            <a:pPr marL="800100" lvl="1" indent="-342900">
              <a:buFont typeface="+mj-lt"/>
              <a:buAutoNum type="arabicPeriod"/>
            </a:pPr>
            <a:r>
              <a:rPr lang="ru-RU" sz="1400" dirty="0" smtClean="0">
                <a:solidFill>
                  <a:srgbClr val="FF0000"/>
                </a:solidFill>
              </a:rPr>
              <a:t>Восточно-Прусская </a:t>
            </a:r>
            <a:r>
              <a:rPr lang="ru-RU" sz="1400" dirty="0">
                <a:solidFill>
                  <a:srgbClr val="FF0000"/>
                </a:solidFill>
              </a:rPr>
              <a:t>операция 1914 года, </a:t>
            </a:r>
            <a:endParaRPr lang="ru-RU" sz="1400" dirty="0" smtClean="0">
              <a:solidFill>
                <a:srgbClr val="FF0000"/>
              </a:solidFill>
            </a:endParaRPr>
          </a:p>
          <a:p>
            <a:pPr marL="800100" lvl="1" indent="-342900">
              <a:buFont typeface="+mj-lt"/>
              <a:buAutoNum type="arabicPeriod"/>
            </a:pPr>
            <a:r>
              <a:rPr lang="ru-RU" sz="1400" dirty="0" smtClean="0">
                <a:solidFill>
                  <a:srgbClr val="FF0000"/>
                </a:solidFill>
              </a:rPr>
              <a:t>Лодзинская </a:t>
            </a:r>
            <a:r>
              <a:rPr lang="ru-RU" sz="1400" dirty="0">
                <a:solidFill>
                  <a:srgbClr val="FF0000"/>
                </a:solidFill>
              </a:rPr>
              <a:t>операция </a:t>
            </a:r>
          </a:p>
          <a:p>
            <a:pPr marL="800100" lvl="1" indent="-342900">
              <a:buFont typeface="+mj-lt"/>
              <a:buAutoNum type="arabicPeriod"/>
            </a:pPr>
            <a:r>
              <a:rPr lang="ru-RU" sz="1400" dirty="0" smtClean="0">
                <a:solidFill>
                  <a:srgbClr val="FF0000"/>
                </a:solidFill>
              </a:rPr>
              <a:t>Варшавско-Ивангородская </a:t>
            </a:r>
            <a:r>
              <a:rPr lang="ru-RU" sz="1400" dirty="0">
                <a:solidFill>
                  <a:srgbClr val="FF0000"/>
                </a:solidFill>
              </a:rPr>
              <a:t>операция,</a:t>
            </a:r>
            <a:r>
              <a:rPr lang="ru-RU" sz="1400" dirty="0">
                <a:solidFill>
                  <a:schemeClr val="tx1"/>
                </a:solidFill>
              </a:rPr>
              <a:t> </a:t>
            </a:r>
            <a:endParaRPr lang="ru-RU" sz="1400" dirty="0" smtClean="0">
              <a:solidFill>
                <a:schemeClr val="tx1"/>
              </a:solidFill>
            </a:endParaRPr>
          </a:p>
          <a:p>
            <a:r>
              <a:rPr lang="ru-RU" sz="1400" dirty="0" smtClean="0">
                <a:solidFill>
                  <a:schemeClr val="tx1"/>
                </a:solidFill>
              </a:rPr>
              <a:t>в </a:t>
            </a:r>
            <a:r>
              <a:rPr lang="ru-RU" sz="1400" dirty="0">
                <a:solidFill>
                  <a:schemeClr val="tx1"/>
                </a:solidFill>
              </a:rPr>
              <a:t>которых противники нанесли друг другу ряд чувствительных ударов, и Германии пришлось перебросить на восток подкрепления из Франции, что стало одной из главных причин её поражения на Марне. Зато в Галицийской битве русская армия полностью разгромила единственного союзника Германии — Австро-Венгрию, продвинувшись в глубь территории противника до 350 км. </a:t>
            </a:r>
            <a:r>
              <a:rPr lang="ru-RU" sz="1400" dirty="0">
                <a:solidFill>
                  <a:schemeClr val="tx1"/>
                </a:solidFill>
              </a:rPr>
              <a:t>К концу года в Восточной Европе, как и на западе, установился позиционный фронт.</a:t>
            </a:r>
          </a:p>
        </p:txBody>
      </p:sp>
      <p:pic>
        <p:nvPicPr>
          <p:cNvPr id="2050" name="Picture 2"/>
          <p:cNvPicPr>
            <a:picLocks noChangeAspect="1" noChangeArrowheads="1"/>
          </p:cNvPicPr>
          <p:nvPr/>
        </p:nvPicPr>
        <p:blipFill>
          <a:blip r:embed="rId3"/>
          <a:srcRect/>
          <a:stretch>
            <a:fillRect/>
          </a:stretch>
        </p:blipFill>
        <p:spPr bwMode="auto">
          <a:xfrm>
            <a:off x="221856" y="3786190"/>
            <a:ext cx="3216929" cy="2071702"/>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4"/>
          <a:srcRect/>
          <a:stretch>
            <a:fillRect/>
          </a:stretch>
        </p:blipFill>
        <p:spPr bwMode="auto">
          <a:xfrm>
            <a:off x="3714744" y="214289"/>
            <a:ext cx="5108915" cy="28733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900" decel="100000" fill="hold"/>
                                        <p:tgtEl>
                                          <p:spTgt spid="4">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Scale>
                                      <p:cBhvr>
                                        <p:cTn id="23"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050"/>
                                        </p:tgtEl>
                                        <p:attrNameLst>
                                          <p:attrName>ppt_x</p:attrName>
                                          <p:attrName>ppt_y</p:attrName>
                                        </p:attrNameLst>
                                      </p:cBhvr>
                                    </p:animMotion>
                                    <p:animEffect transition="in" filter="fade">
                                      <p:cBhvr>
                                        <p:cTn id="25" dur="10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500" fill="hold"/>
                                        <p:tgtEl>
                                          <p:spTgt spid="2051"/>
                                        </p:tgtEl>
                                        <p:attrNameLst>
                                          <p:attrName>ppt_w</p:attrName>
                                        </p:attrNameLst>
                                      </p:cBhvr>
                                      <p:tavLst>
                                        <p:tav tm="0">
                                          <p:val>
                                            <p:fltVal val="0"/>
                                          </p:val>
                                        </p:tav>
                                        <p:tav tm="100000">
                                          <p:val>
                                            <p:strVal val="#ppt_w"/>
                                          </p:val>
                                        </p:tav>
                                      </p:tavLst>
                                    </p:anim>
                                    <p:anim calcmode="lin" valueType="num">
                                      <p:cBhvr>
                                        <p:cTn id="31" dur="500" fill="hold"/>
                                        <p:tgtEl>
                                          <p:spTgt spid="2051"/>
                                        </p:tgtEl>
                                        <p:attrNameLst>
                                          <p:attrName>ppt_h</p:attrName>
                                        </p:attrNameLst>
                                      </p:cBhvr>
                                      <p:tavLst>
                                        <p:tav tm="0">
                                          <p:val>
                                            <p:fltVal val="0"/>
                                          </p:val>
                                        </p:tav>
                                        <p:tav tm="100000">
                                          <p:val>
                                            <p:strVal val="#ppt_h"/>
                                          </p:val>
                                        </p:tav>
                                      </p:tavLst>
                                    </p:anim>
                                    <p:animEffect transition="in" filter="fade">
                                      <p:cBhvr>
                                        <p:cTn id="32" dur="5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571480"/>
            <a:ext cx="3857620" cy="2571768"/>
          </a:xfrm>
        </p:spPr>
        <p:txBody>
          <a:bodyPr>
            <a:normAutofit lnSpcReduction="10000"/>
          </a:bodyPr>
          <a:lstStyle/>
          <a:p>
            <a:r>
              <a:rPr lang="ru-RU" dirty="0" smtClean="0"/>
              <a:t>С началом войны в Турции не было согласия вступать ли в войну и на чьей стороне. В неофициальном младотурецком триумвирате военный министр Энвер-паша и министр внутренних дел Талаат-паша были сторонниками Тройственного союза, но Джемаль-паша был сторонником Антанты. 2 августа 1914 года был подписан германо-турецкий союзный договор, по которому турецкая армия фактически отдавалась под руководство германской военной миссии. В стране была объявлена мобилизация. </a:t>
            </a:r>
          </a:p>
        </p:txBody>
      </p:sp>
      <p:sp>
        <p:nvSpPr>
          <p:cNvPr id="5" name="TextBox 4"/>
          <p:cNvSpPr txBox="1"/>
          <p:nvPr/>
        </p:nvSpPr>
        <p:spPr>
          <a:xfrm>
            <a:off x="0" y="0"/>
            <a:ext cx="3428992" cy="369332"/>
          </a:xfrm>
          <a:prstGeom prst="rect">
            <a:avLst/>
          </a:prstGeom>
          <a:noFill/>
        </p:spPr>
        <p:txBody>
          <a:bodyPr wrap="square" rtlCol="0">
            <a:spAutoFit/>
          </a:bodyPr>
          <a:lstStyle/>
          <a:p>
            <a:pPr algn="ctr"/>
            <a:r>
              <a:rPr lang="ru-RU" dirty="0" smtClean="0">
                <a:solidFill>
                  <a:srgbClr val="FF0000"/>
                </a:solidFill>
              </a:rPr>
              <a:t>2. Вступление в войну Турции</a:t>
            </a:r>
            <a:endParaRPr lang="ru-RU" dirty="0">
              <a:solidFill>
                <a:srgbClr val="FF0000"/>
              </a:solidFill>
            </a:endParaRPr>
          </a:p>
        </p:txBody>
      </p:sp>
      <p:sp>
        <p:nvSpPr>
          <p:cNvPr id="6" name="Прямоугольник 5"/>
          <p:cNvSpPr/>
          <p:nvPr/>
        </p:nvSpPr>
        <p:spPr>
          <a:xfrm>
            <a:off x="4714876" y="3929066"/>
            <a:ext cx="4214842" cy="271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Однако в то же время турецкое правительство опубликовало декларацию о нейтралитете. </a:t>
            </a:r>
            <a:r>
              <a:rPr lang="ru-RU" sz="1400" dirty="0">
                <a:solidFill>
                  <a:schemeClr val="tx1"/>
                </a:solidFill>
              </a:rPr>
              <a:t>10 августа в Дарданеллы вошли немецкие крейсера «Гебен» и «Бреслау», ушедшие от преследования британского флота в Средиземном море. </a:t>
            </a:r>
            <a:r>
              <a:rPr lang="ru-RU" sz="1400" dirty="0">
                <a:solidFill>
                  <a:schemeClr val="tx1"/>
                </a:solidFill>
              </a:rPr>
              <a:t>С появлением этих кораблей не только турецкая армия, но и флот оказались под командованием немцев. 9 сентября турецкое правительство объявило всем державам, что оно приняло решение отменить режим капитуляций (особое правовое положение иностранных граждан). Это вызвало протест со стороны всех держав.</a:t>
            </a:r>
            <a:endParaRPr lang="ru-RU" sz="1400" dirty="0">
              <a:solidFill>
                <a:schemeClr val="tx1"/>
              </a:solidFill>
            </a:endParaRPr>
          </a:p>
        </p:txBody>
      </p:sp>
      <p:pic>
        <p:nvPicPr>
          <p:cNvPr id="3075" name="Picture 3"/>
          <p:cNvPicPr>
            <a:picLocks noGrp="1" noChangeAspect="1" noChangeArrowheads="1"/>
          </p:cNvPicPr>
          <p:nvPr>
            <p:ph idx="1"/>
          </p:nvPr>
        </p:nvPicPr>
        <p:blipFill>
          <a:blip r:embed="rId3"/>
          <a:srcRect/>
          <a:stretch>
            <a:fillRect/>
          </a:stretch>
        </p:blipFill>
        <p:spPr bwMode="auto">
          <a:xfrm>
            <a:off x="6500826" y="214290"/>
            <a:ext cx="2274774" cy="3286898"/>
          </a:xfrm>
          <a:prstGeom prst="rect">
            <a:avLst/>
          </a:prstGeom>
          <a:noFill/>
          <a:ln w="9525">
            <a:noFill/>
            <a:miter lim="800000"/>
            <a:headEnd/>
            <a:tailEnd/>
          </a:ln>
          <a:effectLst/>
        </p:spPr>
      </p:pic>
      <p:sp>
        <p:nvSpPr>
          <p:cNvPr id="9" name="TextBox 8"/>
          <p:cNvSpPr txBox="1"/>
          <p:nvPr/>
        </p:nvSpPr>
        <p:spPr>
          <a:xfrm>
            <a:off x="6500826" y="3429000"/>
            <a:ext cx="2286016" cy="369332"/>
          </a:xfrm>
          <a:prstGeom prst="rect">
            <a:avLst/>
          </a:prstGeom>
          <a:noFill/>
        </p:spPr>
        <p:txBody>
          <a:bodyPr wrap="square" rtlCol="0">
            <a:spAutoFit/>
          </a:bodyPr>
          <a:lstStyle/>
          <a:p>
            <a:pPr algn="ctr"/>
            <a:r>
              <a:rPr lang="ru-RU" dirty="0" smtClean="0"/>
              <a:t>Энвер - паша</a:t>
            </a:r>
            <a:endParaRPr lang="ru-RU" dirty="0"/>
          </a:p>
        </p:txBody>
      </p:sp>
      <p:pic>
        <p:nvPicPr>
          <p:cNvPr id="3076" name="Picture 4"/>
          <p:cNvPicPr>
            <a:picLocks noChangeAspect="1" noChangeArrowheads="1"/>
          </p:cNvPicPr>
          <p:nvPr/>
        </p:nvPicPr>
        <p:blipFill>
          <a:blip r:embed="rId4"/>
          <a:srcRect/>
          <a:stretch>
            <a:fillRect/>
          </a:stretch>
        </p:blipFill>
        <p:spPr bwMode="auto">
          <a:xfrm>
            <a:off x="120908" y="3357562"/>
            <a:ext cx="4409788" cy="3071834"/>
          </a:xfrm>
          <a:prstGeom prst="rect">
            <a:avLst/>
          </a:prstGeom>
          <a:noFill/>
          <a:ln w="9525">
            <a:noFill/>
            <a:miter lim="800000"/>
            <a:headEnd/>
            <a:tailEnd/>
          </a:ln>
          <a:effectLst/>
        </p:spPr>
      </p:pic>
      <p:sp>
        <p:nvSpPr>
          <p:cNvPr id="11" name="TextBox 10"/>
          <p:cNvSpPr txBox="1"/>
          <p:nvPr/>
        </p:nvSpPr>
        <p:spPr>
          <a:xfrm>
            <a:off x="0" y="6429396"/>
            <a:ext cx="4500562" cy="369332"/>
          </a:xfrm>
          <a:prstGeom prst="rect">
            <a:avLst/>
          </a:prstGeom>
          <a:noFill/>
        </p:spPr>
        <p:txBody>
          <a:bodyPr wrap="square" rtlCol="0">
            <a:spAutoFit/>
          </a:bodyPr>
          <a:lstStyle/>
          <a:p>
            <a:pPr algn="ctr"/>
            <a:r>
              <a:rPr lang="ru-RU" dirty="0" smtClean="0"/>
              <a:t>Талаат-паша, МВД Турции</a:t>
            </a:r>
            <a:endParaRPr lang="ru-RU" dirty="0"/>
          </a:p>
        </p:txBody>
      </p:sp>
      <p:pic>
        <p:nvPicPr>
          <p:cNvPr id="3077" name="Picture 5"/>
          <p:cNvPicPr>
            <a:picLocks noChangeAspect="1" noChangeArrowheads="1"/>
          </p:cNvPicPr>
          <p:nvPr/>
        </p:nvPicPr>
        <p:blipFill>
          <a:blip r:embed="rId5"/>
          <a:srcRect/>
          <a:stretch>
            <a:fillRect/>
          </a:stretch>
        </p:blipFill>
        <p:spPr bwMode="auto">
          <a:xfrm>
            <a:off x="4000496" y="214290"/>
            <a:ext cx="2350052" cy="3429024"/>
          </a:xfrm>
          <a:prstGeom prst="rect">
            <a:avLst/>
          </a:prstGeom>
          <a:noFill/>
          <a:ln w="9525">
            <a:noFill/>
            <a:miter lim="800000"/>
            <a:headEnd/>
            <a:tailEnd/>
          </a:ln>
          <a:effectLst/>
        </p:spPr>
      </p:pic>
      <p:sp>
        <p:nvSpPr>
          <p:cNvPr id="13" name="TextBox 12"/>
          <p:cNvSpPr txBox="1"/>
          <p:nvPr/>
        </p:nvSpPr>
        <p:spPr>
          <a:xfrm>
            <a:off x="4429124" y="3571876"/>
            <a:ext cx="1928826" cy="369332"/>
          </a:xfrm>
          <a:prstGeom prst="rect">
            <a:avLst/>
          </a:prstGeom>
          <a:noFill/>
        </p:spPr>
        <p:txBody>
          <a:bodyPr wrap="square" rtlCol="0">
            <a:spAutoFit/>
          </a:bodyPr>
          <a:lstStyle/>
          <a:p>
            <a:r>
              <a:rPr lang="ru-RU" dirty="0" smtClean="0"/>
              <a:t>Джемаль-паша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wipe(left)">
                                      <p:cBhvr>
                                        <p:cTn id="19" dur="500"/>
                                        <p:tgtEl>
                                          <p:spTgt spid="307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wipe(up)">
                                      <p:cBhvr>
                                        <p:cTn id="27" dur="500"/>
                                        <p:tgtEl>
                                          <p:spTgt spid="30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 calcmode="lin" valueType="num">
                                      <p:cBhvr>
                                        <p:cTn id="37" dur="500" fill="hold"/>
                                        <p:tgtEl>
                                          <p:spTgt spid="3075"/>
                                        </p:tgtEl>
                                        <p:attrNameLst>
                                          <p:attrName>ppt_w</p:attrName>
                                        </p:attrNameLst>
                                      </p:cBhvr>
                                      <p:tavLst>
                                        <p:tav tm="0">
                                          <p:val>
                                            <p:fltVal val="0"/>
                                          </p:val>
                                        </p:tav>
                                        <p:tav tm="100000">
                                          <p:val>
                                            <p:strVal val="#ppt_w"/>
                                          </p:val>
                                        </p:tav>
                                      </p:tavLst>
                                    </p:anim>
                                    <p:anim calcmode="lin" valueType="num">
                                      <p:cBhvr>
                                        <p:cTn id="38" dur="500" fill="hold"/>
                                        <p:tgtEl>
                                          <p:spTgt spid="3075"/>
                                        </p:tgtEl>
                                        <p:attrNameLst>
                                          <p:attrName>ppt_h</p:attrName>
                                        </p:attrNameLst>
                                      </p:cBhvr>
                                      <p:tavLst>
                                        <p:tav tm="0">
                                          <p:val>
                                            <p:fltVal val="0"/>
                                          </p:val>
                                        </p:tav>
                                        <p:tav tm="100000">
                                          <p:val>
                                            <p:strVal val="#ppt_h"/>
                                          </p:val>
                                        </p:tav>
                                      </p:tavLst>
                                    </p:anim>
                                    <p:animEffect transition="in" filter="fade">
                                      <p:cBhvr>
                                        <p:cTn id="39" dur="500"/>
                                        <p:tgtEl>
                                          <p:spTgt spid="30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900" decel="100000" fill="hold"/>
                                        <p:tgtEl>
                                          <p:spTgt spid="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3465513" cy="2714620"/>
          </a:xfrm>
        </p:spPr>
        <p:txBody>
          <a:bodyPr>
            <a:normAutofit fontScale="92500"/>
          </a:bodyPr>
          <a:lstStyle/>
          <a:p>
            <a:r>
              <a:rPr lang="ru-RU" dirty="0" smtClean="0"/>
              <a:t>Тем не менее большинство членов турецкого правительства, в том числе великий визирь, всё ещё выступали против войны. Тогда Энвер-паша вместе с немецким командованием начал войну без согласия остальных членов правительства, поставив страну перед свершившимся фактом. Турция объявила «джихад» (священную войну) странам Антанты. 29 и 30 октября 1914 года турецкий флот под командованием германского адмирала Сушона обстрелял Севастополь, Одессу, Феодосию и Новороссийск. </a:t>
            </a:r>
            <a:endParaRPr lang="ru-RU" dirty="0"/>
          </a:p>
        </p:txBody>
      </p:sp>
      <p:sp>
        <p:nvSpPr>
          <p:cNvPr id="5" name="Прямоугольник 4"/>
          <p:cNvSpPr/>
          <p:nvPr/>
        </p:nvSpPr>
        <p:spPr>
          <a:xfrm>
            <a:off x="4357686" y="4071942"/>
            <a:ext cx="4572032" cy="2500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2 ноября Россия объявила Турции войну. 5 и 6 ноября за ней последовали Англия и Франция. Вступление Турции в войну прервало морскую связь между Россией и её союзниками через Чёрное и Средиземное моря. Возник Кавказский фронт между Россией и Турцией. В декабре 1914 — январе 1915 годов в ходе Сарыкамышской операции русская Кавказская армия остановила наступление турецких войск на Карс, а затем разгромила их и перешла в контрнаступление.</a:t>
            </a:r>
            <a:endParaRPr lang="ru-RU" sz="1400" dirty="0">
              <a:solidFill>
                <a:schemeClr val="tx1"/>
              </a:solidFill>
            </a:endParaRPr>
          </a:p>
        </p:txBody>
      </p:sp>
      <p:pic>
        <p:nvPicPr>
          <p:cNvPr id="4098" name="Picture 2"/>
          <p:cNvPicPr>
            <a:picLocks noChangeAspect="1" noChangeArrowheads="1"/>
          </p:cNvPicPr>
          <p:nvPr/>
        </p:nvPicPr>
        <p:blipFill>
          <a:blip r:embed="rId3"/>
          <a:srcRect/>
          <a:stretch>
            <a:fillRect/>
          </a:stretch>
        </p:blipFill>
        <p:spPr bwMode="auto">
          <a:xfrm>
            <a:off x="0" y="2643182"/>
            <a:ext cx="4091449" cy="1928826"/>
          </a:xfrm>
          <a:prstGeom prst="rect">
            <a:avLst/>
          </a:prstGeom>
          <a:noFill/>
          <a:ln w="9525">
            <a:noFill/>
            <a:miter lim="800000"/>
            <a:headEnd/>
            <a:tailEnd/>
          </a:ln>
          <a:effectLst/>
        </p:spPr>
      </p:pic>
      <p:sp>
        <p:nvSpPr>
          <p:cNvPr id="9" name="TextBox 8"/>
          <p:cNvSpPr txBox="1"/>
          <p:nvPr/>
        </p:nvSpPr>
        <p:spPr>
          <a:xfrm>
            <a:off x="0" y="4500570"/>
            <a:ext cx="4071934" cy="276999"/>
          </a:xfrm>
          <a:prstGeom prst="rect">
            <a:avLst/>
          </a:prstGeom>
          <a:noFill/>
        </p:spPr>
        <p:txBody>
          <a:bodyPr wrap="square" rtlCol="0">
            <a:spAutoFit/>
          </a:bodyPr>
          <a:lstStyle/>
          <a:p>
            <a:pPr algn="ctr"/>
            <a:r>
              <a:rPr lang="ru-RU" sz="1200" dirty="0" smtClean="0"/>
              <a:t>Русская пехота на Кавказе</a:t>
            </a:r>
            <a:endParaRPr lang="ru-RU" sz="1200" dirty="0"/>
          </a:p>
        </p:txBody>
      </p:sp>
      <p:pic>
        <p:nvPicPr>
          <p:cNvPr id="4100" name="Picture 4"/>
          <p:cNvPicPr>
            <a:picLocks noGrp="1" noChangeAspect="1" noChangeArrowheads="1"/>
          </p:cNvPicPr>
          <p:nvPr>
            <p:ph idx="1"/>
          </p:nvPr>
        </p:nvPicPr>
        <p:blipFill>
          <a:blip r:embed="rId4"/>
          <a:srcRect/>
          <a:stretch>
            <a:fillRect/>
          </a:stretch>
        </p:blipFill>
        <p:spPr bwMode="auto">
          <a:xfrm>
            <a:off x="4250527" y="0"/>
            <a:ext cx="4893474" cy="4000504"/>
          </a:xfrm>
          <a:prstGeom prst="rect">
            <a:avLst/>
          </a:prstGeom>
          <a:noFill/>
          <a:ln w="9525">
            <a:noFill/>
            <a:miter lim="800000"/>
            <a:headEnd/>
            <a:tailEnd/>
          </a:ln>
          <a:effectLst/>
        </p:spPr>
      </p:pic>
      <p:sp>
        <p:nvSpPr>
          <p:cNvPr id="11" name="Овал 10"/>
          <p:cNvSpPr/>
          <p:nvPr/>
        </p:nvSpPr>
        <p:spPr>
          <a:xfrm>
            <a:off x="7000892" y="1428736"/>
            <a:ext cx="785818" cy="714380"/>
          </a:xfrm>
          <a:prstGeom prst="ellipse">
            <a:avLst/>
          </a:prstGeom>
          <a:solidFill>
            <a:srgbClr val="FFFF00">
              <a:alpha val="4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01" name="Picture 5"/>
          <p:cNvPicPr>
            <a:picLocks noChangeAspect="1" noChangeArrowheads="1"/>
          </p:cNvPicPr>
          <p:nvPr/>
        </p:nvPicPr>
        <p:blipFill>
          <a:blip r:embed="rId5"/>
          <a:srcRect/>
          <a:stretch>
            <a:fillRect/>
          </a:stretch>
        </p:blipFill>
        <p:spPr bwMode="auto">
          <a:xfrm>
            <a:off x="571472" y="4714826"/>
            <a:ext cx="2641587" cy="2143174"/>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a:srcRect/>
          <a:stretch>
            <a:fillRect/>
          </a:stretch>
        </p:blipFill>
        <p:spPr bwMode="auto">
          <a:xfrm>
            <a:off x="0" y="2643182"/>
            <a:ext cx="4214810" cy="42148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Scale>
                                      <p:cBhvr>
                                        <p:cTn id="12"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8"/>
                                        </p:tgtEl>
                                        <p:attrNameLst>
                                          <p:attrName>ppt_x</p:attrName>
                                          <p:attrName>ppt_y</p:attrName>
                                        </p:attrNameLst>
                                      </p:cBhvr>
                                    </p:animMotion>
                                    <p:animEffect transition="in" filter="fade">
                                      <p:cBhvr>
                                        <p:cTn id="14" dur="1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 calcmode="lin" valueType="num">
                                      <p:cBhvr>
                                        <p:cTn id="24" dur="500" fill="hold"/>
                                        <p:tgtEl>
                                          <p:spTgt spid="4101"/>
                                        </p:tgtEl>
                                        <p:attrNameLst>
                                          <p:attrName>ppt_w</p:attrName>
                                        </p:attrNameLst>
                                      </p:cBhvr>
                                      <p:tavLst>
                                        <p:tav tm="0">
                                          <p:val>
                                            <p:strVal val="#ppt_w*0.05"/>
                                          </p:val>
                                        </p:tav>
                                        <p:tav tm="100000">
                                          <p:val>
                                            <p:strVal val="#ppt_w"/>
                                          </p:val>
                                        </p:tav>
                                      </p:tavLst>
                                    </p:anim>
                                    <p:anim calcmode="lin" valueType="num">
                                      <p:cBhvr>
                                        <p:cTn id="25" dur="500" fill="hold"/>
                                        <p:tgtEl>
                                          <p:spTgt spid="4101"/>
                                        </p:tgtEl>
                                        <p:attrNameLst>
                                          <p:attrName>ppt_h</p:attrName>
                                        </p:attrNameLst>
                                      </p:cBhvr>
                                      <p:tavLst>
                                        <p:tav tm="0">
                                          <p:val>
                                            <p:strVal val="#ppt_h"/>
                                          </p:val>
                                        </p:tav>
                                        <p:tav tm="100000">
                                          <p:val>
                                            <p:strVal val="#ppt_h"/>
                                          </p:val>
                                        </p:tav>
                                      </p:tavLst>
                                    </p:anim>
                                    <p:anim calcmode="lin" valueType="num">
                                      <p:cBhvr>
                                        <p:cTn id="26" dur="500" fill="hold"/>
                                        <p:tgtEl>
                                          <p:spTgt spid="4101"/>
                                        </p:tgtEl>
                                        <p:attrNameLst>
                                          <p:attrName>ppt_x</p:attrName>
                                        </p:attrNameLst>
                                      </p:cBhvr>
                                      <p:tavLst>
                                        <p:tav tm="0">
                                          <p:val>
                                            <p:strVal val="#ppt_x-.2"/>
                                          </p:val>
                                        </p:tav>
                                        <p:tav tm="100000">
                                          <p:val>
                                            <p:strVal val="#ppt_x"/>
                                          </p:val>
                                        </p:tav>
                                      </p:tavLst>
                                    </p:anim>
                                    <p:anim calcmode="lin" valueType="num">
                                      <p:cBhvr>
                                        <p:cTn id="27" dur="500" fill="hold"/>
                                        <p:tgtEl>
                                          <p:spTgt spid="4101"/>
                                        </p:tgtEl>
                                        <p:attrNameLst>
                                          <p:attrName>ppt_y</p:attrName>
                                        </p:attrNameLst>
                                      </p:cBhvr>
                                      <p:tavLst>
                                        <p:tav tm="0">
                                          <p:val>
                                            <p:strVal val="#ppt_y"/>
                                          </p:val>
                                        </p:tav>
                                        <p:tav tm="100000">
                                          <p:val>
                                            <p:strVal val="#ppt_y"/>
                                          </p:val>
                                        </p:tav>
                                      </p:tavLst>
                                    </p:anim>
                                    <p:animEffect transition="in" filter="fade">
                                      <p:cBhvr>
                                        <p:cTn id="28" dur="500"/>
                                        <p:tgtEl>
                                          <p:spTgt spid="410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4102"/>
                                        </p:tgtEl>
                                        <p:attrNameLst>
                                          <p:attrName>style.visibility</p:attrName>
                                        </p:attrNameLst>
                                      </p:cBhvr>
                                      <p:to>
                                        <p:strVal val="visible"/>
                                      </p:to>
                                    </p:set>
                                    <p:anim calcmode="lin" valueType="num">
                                      <p:cBhvr>
                                        <p:cTn id="33" dur="1000" fill="hold"/>
                                        <p:tgtEl>
                                          <p:spTgt spid="4102"/>
                                        </p:tgtEl>
                                        <p:attrNameLst>
                                          <p:attrName>ppt_w</p:attrName>
                                        </p:attrNameLst>
                                      </p:cBhvr>
                                      <p:tavLst>
                                        <p:tav tm="0">
                                          <p:val>
                                            <p:fltVal val="0"/>
                                          </p:val>
                                        </p:tav>
                                        <p:tav tm="100000">
                                          <p:val>
                                            <p:strVal val="#ppt_w"/>
                                          </p:val>
                                        </p:tav>
                                      </p:tavLst>
                                    </p:anim>
                                    <p:anim calcmode="lin" valueType="num">
                                      <p:cBhvr>
                                        <p:cTn id="34" dur="1000" fill="hold"/>
                                        <p:tgtEl>
                                          <p:spTgt spid="4102"/>
                                        </p:tgtEl>
                                        <p:attrNameLst>
                                          <p:attrName>ppt_h</p:attrName>
                                        </p:attrNameLst>
                                      </p:cBhvr>
                                      <p:tavLst>
                                        <p:tav tm="0">
                                          <p:val>
                                            <p:fltVal val="0"/>
                                          </p:val>
                                        </p:tav>
                                        <p:tav tm="100000">
                                          <p:val>
                                            <p:strVal val="#ppt_h"/>
                                          </p:val>
                                        </p:tav>
                                      </p:tavLst>
                                    </p:anim>
                                    <p:anim calcmode="lin" valueType="num">
                                      <p:cBhvr>
                                        <p:cTn id="35" dur="1000" fill="hold"/>
                                        <p:tgtEl>
                                          <p:spTgt spid="4102"/>
                                        </p:tgtEl>
                                        <p:attrNameLst>
                                          <p:attrName>style.rotation</p:attrName>
                                        </p:attrNameLst>
                                      </p:cBhvr>
                                      <p:tavLst>
                                        <p:tav tm="0">
                                          <p:val>
                                            <p:fltVal val="90"/>
                                          </p:val>
                                        </p:tav>
                                        <p:tav tm="100000">
                                          <p:val>
                                            <p:fltVal val="0"/>
                                          </p:val>
                                        </p:tav>
                                      </p:tavLst>
                                    </p:anim>
                                    <p:animEffect transition="in" filter="fade">
                                      <p:cBhvr>
                                        <p:cTn id="36" dur="1000"/>
                                        <p:tgtEl>
                                          <p:spTgt spid="4102"/>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900" decel="100000" fill="hold"/>
                                        <p:tgtEl>
                                          <p:spTgt spid="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00"/>
                                        </p:tgtEl>
                                        <p:attrNameLst>
                                          <p:attrName>style.visibility</p:attrName>
                                        </p:attrNameLst>
                                      </p:cBhvr>
                                      <p:to>
                                        <p:strVal val="visible"/>
                                      </p:to>
                                    </p:set>
                                    <p:animEffect transition="in" filter="wipe(left)">
                                      <p:cBhvr>
                                        <p:cTn id="49" dur="500"/>
                                        <p:tgtEl>
                                          <p:spTgt spid="410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5" presetClass="emph" presetSubtype="0" repeatCount="3000" fill="hold" grpId="1" nodeType="clickEffect">
                                  <p:stCondLst>
                                    <p:cond delay="0"/>
                                  </p:stCondLst>
                                  <p:childTnLst>
                                    <p:anim calcmode="discrete" valueType="str">
                                      <p:cBhvr>
                                        <p:cTn id="60"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9" grpId="0"/>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65513" cy="500042"/>
          </a:xfrm>
        </p:spPr>
        <p:txBody>
          <a:bodyPr anchor="ctr">
            <a:normAutofit/>
          </a:bodyPr>
          <a:lstStyle/>
          <a:p>
            <a:pPr algn="ctr"/>
            <a:r>
              <a:rPr lang="ru-RU" sz="1800" b="0" dirty="0" smtClean="0">
                <a:solidFill>
                  <a:srgbClr val="FF0000"/>
                </a:solidFill>
              </a:rPr>
              <a:t>3. Боевые </a:t>
            </a:r>
            <a:r>
              <a:rPr lang="ru-RU" sz="1800" b="0" dirty="0">
                <a:solidFill>
                  <a:srgbClr val="FF0000"/>
                </a:solidFill>
              </a:rPr>
              <a:t>действия на </a:t>
            </a:r>
            <a:r>
              <a:rPr lang="ru-RU" sz="1800" b="0" dirty="0" smtClean="0">
                <a:solidFill>
                  <a:srgbClr val="FF0000"/>
                </a:solidFill>
              </a:rPr>
              <a:t>море.</a:t>
            </a:r>
            <a:endParaRPr lang="ru-RU" sz="1800" b="0" dirty="0">
              <a:solidFill>
                <a:srgbClr val="FF0000"/>
              </a:solidFill>
            </a:endParaRPr>
          </a:p>
        </p:txBody>
      </p:sp>
      <p:sp>
        <p:nvSpPr>
          <p:cNvPr id="4" name="Текст 3"/>
          <p:cNvSpPr>
            <a:spLocks noGrp="1"/>
          </p:cNvSpPr>
          <p:nvPr>
            <p:ph type="body" sz="half" idx="2"/>
          </p:nvPr>
        </p:nvSpPr>
        <p:spPr>
          <a:xfrm>
            <a:off x="0" y="500042"/>
            <a:ext cx="3465513" cy="6072230"/>
          </a:xfrm>
        </p:spPr>
        <p:txBody>
          <a:bodyPr>
            <a:normAutofit/>
          </a:bodyPr>
          <a:lstStyle/>
          <a:p>
            <a:r>
              <a:rPr lang="ru-RU" dirty="0" smtClean="0"/>
              <a:t>С началом войны германский флот развернул крейсерские действия по всему Мировому океану, что, однако, не привело к существенному нарушению торгового судоходства её противников. Тем не менее, для борьбы с германскими рейдерами была отвлечена часть флота стран Антанты. Германской эскадре адмирала фон Шпее удалось нанести поражение английской эскадре в бою у мыса Коронель (Чили) 1 ноября 1914 года, но позже она сама была разгромлена англичанами в Фолклендском бою 8 декабря 1914 года.</a:t>
            </a:r>
          </a:p>
          <a:p>
            <a:endParaRPr lang="ru-RU" dirty="0"/>
          </a:p>
        </p:txBody>
      </p:sp>
      <p:sp>
        <p:nvSpPr>
          <p:cNvPr id="5" name="Прямоугольник 4"/>
          <p:cNvSpPr/>
          <p:nvPr/>
        </p:nvSpPr>
        <p:spPr>
          <a:xfrm>
            <a:off x="4286248" y="3857628"/>
            <a:ext cx="4643470" cy="278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В Северном море флоты противоборствующих сторон осуществляли набеговые действия. </a:t>
            </a:r>
            <a:r>
              <a:rPr lang="ru-RU" sz="1400" dirty="0">
                <a:solidFill>
                  <a:schemeClr val="tx1"/>
                </a:solidFill>
              </a:rPr>
              <a:t>Первое крупное столкновение произошло 28 августа 1914 года у острова Гельголанд (Гельголандский бой). </a:t>
            </a:r>
            <a:r>
              <a:rPr lang="ru-RU" sz="1400" dirty="0">
                <a:solidFill>
                  <a:schemeClr val="tx1"/>
                </a:solidFill>
              </a:rPr>
              <a:t>Победа досталась английскому флоту.</a:t>
            </a:r>
          </a:p>
          <a:p>
            <a:r>
              <a:rPr lang="ru-RU" sz="1400" dirty="0">
                <a:solidFill>
                  <a:schemeClr val="tx1"/>
                </a:solidFill>
              </a:rPr>
              <a:t>31 мая 1916 года произошло Ютландское сражение — столкновение основных сил Англии и Германии. </a:t>
            </a:r>
            <a:r>
              <a:rPr lang="ru-RU" sz="1400" dirty="0">
                <a:solidFill>
                  <a:schemeClr val="tx1"/>
                </a:solidFill>
              </a:rPr>
              <a:t>По количеству потерь выиграли немцы, но стратегическая победа оказалась на стороне Британии, поскольку после Ютланда германский флот больше не рисковал выходить в открытое море.</a:t>
            </a:r>
            <a:endParaRPr lang="ru-RU" sz="1400" dirty="0">
              <a:solidFill>
                <a:schemeClr val="tx1"/>
              </a:solidFill>
            </a:endParaRPr>
          </a:p>
        </p:txBody>
      </p:sp>
      <p:pic>
        <p:nvPicPr>
          <p:cNvPr id="5122" name="Picture 2"/>
          <p:cNvPicPr>
            <a:picLocks noGrp="1" noChangeAspect="1" noChangeArrowheads="1"/>
          </p:cNvPicPr>
          <p:nvPr>
            <p:ph idx="1"/>
          </p:nvPr>
        </p:nvPicPr>
        <p:blipFill>
          <a:blip r:embed="rId3"/>
          <a:srcRect/>
          <a:stretch>
            <a:fillRect/>
          </a:stretch>
        </p:blipFill>
        <p:spPr bwMode="auto">
          <a:xfrm>
            <a:off x="4286248" y="214290"/>
            <a:ext cx="4576030" cy="3462941"/>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214282" y="3714752"/>
            <a:ext cx="3857652" cy="1500211"/>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214282" y="5286388"/>
            <a:ext cx="3873508" cy="14863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p:cTn id="17" dur="500" fill="hold"/>
                                        <p:tgtEl>
                                          <p:spTgt spid="5123"/>
                                        </p:tgtEl>
                                        <p:attrNameLst>
                                          <p:attrName>ppt_w</p:attrName>
                                        </p:attrNameLst>
                                      </p:cBhvr>
                                      <p:tavLst>
                                        <p:tav tm="0">
                                          <p:val>
                                            <p:fltVal val="0"/>
                                          </p:val>
                                        </p:tav>
                                        <p:tav tm="100000">
                                          <p:val>
                                            <p:strVal val="#ppt_w"/>
                                          </p:val>
                                        </p:tav>
                                      </p:tavLst>
                                    </p:anim>
                                    <p:anim calcmode="lin" valueType="num">
                                      <p:cBhvr>
                                        <p:cTn id="18" dur="500" fill="hold"/>
                                        <p:tgtEl>
                                          <p:spTgt spid="5123"/>
                                        </p:tgtEl>
                                        <p:attrNameLst>
                                          <p:attrName>ppt_h</p:attrName>
                                        </p:attrNameLst>
                                      </p:cBhvr>
                                      <p:tavLst>
                                        <p:tav tm="0">
                                          <p:val>
                                            <p:fltVal val="0"/>
                                          </p:val>
                                        </p:tav>
                                        <p:tav tm="100000">
                                          <p:val>
                                            <p:strVal val="#ppt_h"/>
                                          </p:val>
                                        </p:tav>
                                      </p:tavLst>
                                    </p:anim>
                                    <p:animEffect transition="in" filter="fade">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wipe(down)">
                                      <p:cBhvr>
                                        <p:cTn id="24" dur="500"/>
                                        <p:tgtEl>
                                          <p:spTgt spid="512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5122"/>
                                        </p:tgtEl>
                                        <p:attrNameLst>
                                          <p:attrName>style.visibility</p:attrName>
                                        </p:attrNameLst>
                                      </p:cBhvr>
                                      <p:to>
                                        <p:strVal val="visible"/>
                                      </p:to>
                                    </p:set>
                                    <p:animScale>
                                      <p:cBhvr>
                                        <p:cTn id="36"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122"/>
                                        </p:tgtEl>
                                        <p:attrNameLst>
                                          <p:attrName>ppt_x</p:attrName>
                                          <p:attrName>ppt_y</p:attrName>
                                        </p:attrNameLst>
                                      </p:cBhvr>
                                    </p:animMotion>
                                    <p:animEffect transition="in" filter="fade">
                                      <p:cBhvr>
                                        <p:cTn id="38"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28992" cy="441306"/>
          </a:xfrm>
        </p:spPr>
        <p:txBody>
          <a:bodyPr anchor="ctr"/>
          <a:lstStyle/>
          <a:p>
            <a:pPr algn="ctr"/>
            <a:r>
              <a:rPr lang="ru-RU" b="0" dirty="0" smtClean="0">
                <a:solidFill>
                  <a:srgbClr val="FF0000"/>
                </a:solidFill>
              </a:rPr>
              <a:t>4. Кампания </a:t>
            </a:r>
            <a:r>
              <a:rPr lang="ru-RU" b="0" dirty="0">
                <a:solidFill>
                  <a:srgbClr val="FF0000"/>
                </a:solidFill>
              </a:rPr>
              <a:t>1915 </a:t>
            </a:r>
            <a:r>
              <a:rPr lang="ru-RU" b="0" dirty="0" smtClean="0">
                <a:solidFill>
                  <a:srgbClr val="FF0000"/>
                </a:solidFill>
              </a:rPr>
              <a:t>года</a:t>
            </a:r>
            <a:endParaRPr lang="ru-RU" dirty="0"/>
          </a:p>
        </p:txBody>
      </p:sp>
      <p:sp>
        <p:nvSpPr>
          <p:cNvPr id="4" name="Текст 3"/>
          <p:cNvSpPr>
            <a:spLocks noGrp="1"/>
          </p:cNvSpPr>
          <p:nvPr>
            <p:ph type="body" sz="half" idx="2"/>
          </p:nvPr>
        </p:nvSpPr>
        <p:spPr>
          <a:xfrm>
            <a:off x="0" y="428604"/>
            <a:ext cx="3465513" cy="6429396"/>
          </a:xfrm>
        </p:spPr>
        <p:txBody>
          <a:bodyPr/>
          <a:lstStyle/>
          <a:p>
            <a:r>
              <a:rPr lang="ru-RU" dirty="0" smtClean="0"/>
              <a:t>В 1915 году Германия решила нанести основной удар на </a:t>
            </a:r>
            <a:r>
              <a:rPr lang="ru-RU" sz="2000" u="sng" dirty="0" smtClean="0">
                <a:solidFill>
                  <a:srgbClr val="FF0000"/>
                </a:solidFill>
              </a:rPr>
              <a:t>Восточном фронте,</a:t>
            </a:r>
            <a:r>
              <a:rPr lang="ru-RU" sz="2000" dirty="0" smtClean="0">
                <a:solidFill>
                  <a:srgbClr val="FF0000"/>
                </a:solidFill>
              </a:rPr>
              <a:t> </a:t>
            </a:r>
            <a:r>
              <a:rPr lang="ru-RU" dirty="0" smtClean="0"/>
              <a:t>пытаясь вывести Россию из войны. </a:t>
            </a:r>
          </a:p>
          <a:p>
            <a:r>
              <a:rPr lang="ru-RU" dirty="0" smtClean="0"/>
              <a:t>В ходе </a:t>
            </a:r>
            <a:r>
              <a:rPr lang="ru-RU" dirty="0" smtClean="0">
                <a:solidFill>
                  <a:srgbClr val="FF0000"/>
                </a:solidFill>
              </a:rPr>
              <a:t>Августовской операции, называемой также зимним сражением в Мазурии,</a:t>
            </a:r>
            <a:r>
              <a:rPr lang="ru-RU" dirty="0" smtClean="0"/>
              <a:t> германским войскам удалось выбить 10-ю русскую армию из Восточной Пруссии и окружить 20-й корпус этой армии. Однако прорвать русский фронт немцы не смогли. Последующее наступление немцев в районе Прасныша потерпело серьёзную неудачу — в сражении германские войска были разбиты и отброшены назад в Восточную Пруссию.</a:t>
            </a:r>
            <a:endParaRPr lang="ru-RU" dirty="0"/>
          </a:p>
        </p:txBody>
      </p:sp>
      <p:sp>
        <p:nvSpPr>
          <p:cNvPr id="5" name="TextBox 4"/>
          <p:cNvSpPr txBox="1"/>
          <p:nvPr/>
        </p:nvSpPr>
        <p:spPr>
          <a:xfrm>
            <a:off x="3571836" y="5257562"/>
            <a:ext cx="5572164" cy="1600438"/>
          </a:xfrm>
          <a:prstGeom prst="rect">
            <a:avLst/>
          </a:prstGeom>
          <a:noFill/>
        </p:spPr>
        <p:txBody>
          <a:bodyPr wrap="square" rtlCol="0">
            <a:spAutoFit/>
          </a:bodyPr>
          <a:lstStyle/>
          <a:p>
            <a:r>
              <a:rPr lang="ru-RU" sz="1400" dirty="0">
                <a:solidFill>
                  <a:srgbClr val="FF0000"/>
                </a:solidFill>
              </a:rPr>
              <a:t>В конце апреля </a:t>
            </a:r>
            <a:r>
              <a:rPr lang="ru-RU" sz="1400" dirty="0"/>
              <a:t>немцы нанесли очередной мощный удар в Восточной Пруссии и в начале мая 1915 года прорвали русский фронт в районе </a:t>
            </a:r>
            <a:r>
              <a:rPr lang="ru-RU" sz="1400" dirty="0">
                <a:solidFill>
                  <a:srgbClr val="FF0000"/>
                </a:solidFill>
              </a:rPr>
              <a:t>Мемеля-Либавы.</a:t>
            </a:r>
            <a:r>
              <a:rPr lang="ru-RU" sz="1400" dirty="0"/>
              <a:t> </a:t>
            </a:r>
            <a:r>
              <a:rPr lang="ru-RU" sz="1400" dirty="0"/>
              <a:t>В мае германо-австрийским войскам, сосредоточив превосходящие силы в районе Горлице, удалось прорвать русский фронт в Галиции. </a:t>
            </a:r>
            <a:r>
              <a:rPr lang="ru-RU" sz="1400" dirty="0"/>
              <a:t>После этого, чтобы избежать окружения, началось общее стратегическое отступление русской армии из Галиции и Польши. </a:t>
            </a:r>
            <a:endParaRPr lang="ru-RU" sz="1400" dirty="0"/>
          </a:p>
        </p:txBody>
      </p:sp>
      <p:pic>
        <p:nvPicPr>
          <p:cNvPr id="6146" name="Picture 2"/>
          <p:cNvPicPr>
            <a:picLocks noGrp="1" noChangeAspect="1" noChangeArrowheads="1"/>
          </p:cNvPicPr>
          <p:nvPr>
            <p:ph idx="1"/>
          </p:nvPr>
        </p:nvPicPr>
        <p:blipFill>
          <a:blip r:embed="rId3"/>
          <a:srcRect/>
          <a:stretch>
            <a:fillRect/>
          </a:stretch>
        </p:blipFill>
        <p:spPr bwMode="auto">
          <a:xfrm>
            <a:off x="3571868" y="214290"/>
            <a:ext cx="5286412" cy="5000660"/>
          </a:xfrm>
          <a:prstGeom prst="rect">
            <a:avLst/>
          </a:prstGeom>
          <a:noFill/>
          <a:ln w="9525">
            <a:noFill/>
            <a:miter lim="800000"/>
            <a:headEnd/>
            <a:tailEnd/>
          </a:ln>
          <a:effectLst/>
        </p:spPr>
      </p:pic>
      <p:sp>
        <p:nvSpPr>
          <p:cNvPr id="7" name="Овал 6"/>
          <p:cNvSpPr/>
          <p:nvPr/>
        </p:nvSpPr>
        <p:spPr>
          <a:xfrm>
            <a:off x="5857884" y="1071546"/>
            <a:ext cx="1357322" cy="1071570"/>
          </a:xfrm>
          <a:prstGeom prst="ellipse">
            <a:avLst/>
          </a:prstGeom>
          <a:solidFill>
            <a:srgbClr val="FFFF00">
              <a:alpha val="4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500826" y="3571876"/>
            <a:ext cx="1357322" cy="1071570"/>
          </a:xfrm>
          <a:prstGeom prst="ellipse">
            <a:avLst/>
          </a:prstGeom>
          <a:solidFill>
            <a:srgbClr val="FFFF00">
              <a:alpha val="4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9" name="Picture 5"/>
          <p:cNvPicPr>
            <a:picLocks noChangeAspect="1" noChangeArrowheads="1"/>
          </p:cNvPicPr>
          <p:nvPr/>
        </p:nvPicPr>
        <p:blipFill>
          <a:blip r:embed="rId4"/>
          <a:srcRect/>
          <a:stretch>
            <a:fillRect/>
          </a:stretch>
        </p:blipFill>
        <p:spPr bwMode="auto">
          <a:xfrm>
            <a:off x="214282" y="4214818"/>
            <a:ext cx="3214710" cy="2214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left)">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mph" presetSubtype="0" repeatCount="3000" fill="hold" grpId="1" nodeType="clickEffect">
                                  <p:stCondLst>
                                    <p:cond delay="0"/>
                                  </p:stCondLst>
                                  <p:childTnLst>
                                    <p:anim calcmode="discrete" valueType="str">
                                      <p:cBhvr>
                                        <p:cTn id="33"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emph" presetSubtype="0" repeatCount="3000" fill="hold" grpId="1" nodeType="clickEffect">
                                  <p:stCondLst>
                                    <p:cond delay="0"/>
                                  </p:stCondLst>
                                  <p:childTnLst>
                                    <p:anim calcmode="discrete" valueType="str">
                                      <p:cBhvr>
                                        <p:cTn id="49"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6149"/>
                                        </p:tgtEl>
                                        <p:attrNameLst>
                                          <p:attrName>style.visibility</p:attrName>
                                        </p:attrNameLst>
                                      </p:cBhvr>
                                      <p:to>
                                        <p:strVal val="visible"/>
                                      </p:to>
                                    </p:set>
                                    <p:anim calcmode="lin" valueType="num">
                                      <p:cBhvr>
                                        <p:cTn id="54" dur="500" fill="hold"/>
                                        <p:tgtEl>
                                          <p:spTgt spid="6149"/>
                                        </p:tgtEl>
                                        <p:attrNameLst>
                                          <p:attrName>ppt_w</p:attrName>
                                        </p:attrNameLst>
                                      </p:cBhvr>
                                      <p:tavLst>
                                        <p:tav tm="0">
                                          <p:val>
                                            <p:fltVal val="0"/>
                                          </p:val>
                                        </p:tav>
                                        <p:tav tm="100000">
                                          <p:val>
                                            <p:strVal val="#ppt_w"/>
                                          </p:val>
                                        </p:tav>
                                      </p:tavLst>
                                    </p:anim>
                                    <p:anim calcmode="lin" valueType="num">
                                      <p:cBhvr>
                                        <p:cTn id="55" dur="500" fill="hold"/>
                                        <p:tgtEl>
                                          <p:spTgt spid="6149"/>
                                        </p:tgtEl>
                                        <p:attrNameLst>
                                          <p:attrName>ppt_h</p:attrName>
                                        </p:attrNameLst>
                                      </p:cBhvr>
                                      <p:tavLst>
                                        <p:tav tm="0">
                                          <p:val>
                                            <p:fltVal val="0"/>
                                          </p:val>
                                        </p:tav>
                                        <p:tav tm="100000">
                                          <p:val>
                                            <p:strVal val="#ppt_h"/>
                                          </p:val>
                                        </p:tav>
                                      </p:tavLst>
                                    </p:anim>
                                    <p:animEffect transition="in" filter="fade">
                                      <p:cBhvr>
                                        <p:cTn id="5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714356"/>
            <a:ext cx="2571736" cy="4643446"/>
          </a:xfrm>
        </p:spPr>
        <p:txBody>
          <a:bodyPr anchor="ctr">
            <a:normAutofit/>
          </a:bodyPr>
          <a:lstStyle/>
          <a:p>
            <a:r>
              <a:rPr lang="ru-RU" dirty="0"/>
              <a:t>23 августа 1915 года Николай II принял на себя звание Верховного главнокомандующего, сменив на этом посту Великого князя Николая Николаевича, который был назначен командующим Кавказским фронтом. Начальником штаба ставки Верховного главнокомандующего был назначен М. В. Алексеев. Во время </a:t>
            </a:r>
            <a:r>
              <a:rPr lang="ru-RU" dirty="0">
                <a:solidFill>
                  <a:srgbClr val="FF0000"/>
                </a:solidFill>
              </a:rPr>
              <a:t>Свенцянского прорыва 8 сентября — 2 октября </a:t>
            </a:r>
            <a:r>
              <a:rPr lang="ru-RU" dirty="0"/>
              <a:t>германские войска были разбиты и их наступление было остановлено. Стороны перешли к позиционной войне</a:t>
            </a:r>
            <a:r>
              <a:rPr lang="ru-RU" dirty="0" smtClean="0"/>
              <a:t>. </a:t>
            </a:r>
          </a:p>
        </p:txBody>
      </p:sp>
      <p:pic>
        <p:nvPicPr>
          <p:cNvPr id="7170" name="Picture 2"/>
          <p:cNvPicPr>
            <a:picLocks noGrp="1" noChangeAspect="1" noChangeArrowheads="1"/>
          </p:cNvPicPr>
          <p:nvPr>
            <p:ph idx="1"/>
          </p:nvPr>
        </p:nvPicPr>
        <p:blipFill>
          <a:blip r:embed="rId3"/>
          <a:srcRect/>
          <a:stretch>
            <a:fillRect/>
          </a:stretch>
        </p:blipFill>
        <p:spPr bwMode="auto">
          <a:xfrm>
            <a:off x="2816661" y="0"/>
            <a:ext cx="6327340" cy="5715016"/>
          </a:xfrm>
          <a:prstGeom prst="rect">
            <a:avLst/>
          </a:prstGeom>
          <a:noFill/>
          <a:ln w="9525">
            <a:noFill/>
            <a:miter lim="800000"/>
            <a:headEnd/>
            <a:tailEnd/>
          </a:ln>
          <a:effectLst/>
        </p:spPr>
      </p:pic>
      <p:sp>
        <p:nvSpPr>
          <p:cNvPr id="6" name="TextBox 5"/>
          <p:cNvSpPr txBox="1"/>
          <p:nvPr/>
        </p:nvSpPr>
        <p:spPr>
          <a:xfrm>
            <a:off x="0" y="5934670"/>
            <a:ext cx="9144000" cy="923330"/>
          </a:xfrm>
          <a:prstGeom prst="rect">
            <a:avLst/>
          </a:prstGeom>
          <a:noFill/>
        </p:spPr>
        <p:txBody>
          <a:bodyPr wrap="square" rtlCol="0">
            <a:spAutoFit/>
          </a:bodyPr>
          <a:lstStyle/>
          <a:p>
            <a:pPr algn="ctr"/>
            <a:r>
              <a:rPr lang="ru-RU" dirty="0">
                <a:solidFill>
                  <a:srgbClr val="FF0000"/>
                </a:solidFill>
              </a:rPr>
              <a:t>Хотя, в ходе компании 1915 года Германии и её союзникам удалось продвинуться вглубь российских владений, но разгромить русскую армию и вывести Россию из войны им не удалось.</a:t>
            </a:r>
            <a:endParaRPr lang="ru-RU" dirty="0">
              <a:solidFill>
                <a:srgbClr val="FF0000"/>
              </a:solidFill>
            </a:endParaRPr>
          </a:p>
        </p:txBody>
      </p:sp>
      <p:sp>
        <p:nvSpPr>
          <p:cNvPr id="7" name="Полилиния 6"/>
          <p:cNvSpPr/>
          <p:nvPr/>
        </p:nvSpPr>
        <p:spPr>
          <a:xfrm>
            <a:off x="6054436" y="1136073"/>
            <a:ext cx="2064328" cy="3320560"/>
          </a:xfrm>
          <a:custGeom>
            <a:avLst/>
            <a:gdLst>
              <a:gd name="connsiteX0" fmla="*/ 346364 w 2064328"/>
              <a:gd name="connsiteY0" fmla="*/ 0 h 3320560"/>
              <a:gd name="connsiteX1" fmla="*/ 387928 w 2064328"/>
              <a:gd name="connsiteY1" fmla="*/ 13854 h 3320560"/>
              <a:gd name="connsiteX2" fmla="*/ 457200 w 2064328"/>
              <a:gd name="connsiteY2" fmla="*/ 96982 h 3320560"/>
              <a:gd name="connsiteX3" fmla="*/ 498764 w 2064328"/>
              <a:gd name="connsiteY3" fmla="*/ 180109 h 3320560"/>
              <a:gd name="connsiteX4" fmla="*/ 540328 w 2064328"/>
              <a:gd name="connsiteY4" fmla="*/ 207818 h 3320560"/>
              <a:gd name="connsiteX5" fmla="*/ 623455 w 2064328"/>
              <a:gd name="connsiteY5" fmla="*/ 290945 h 3320560"/>
              <a:gd name="connsiteX6" fmla="*/ 706582 w 2064328"/>
              <a:gd name="connsiteY6" fmla="*/ 346363 h 3320560"/>
              <a:gd name="connsiteX7" fmla="*/ 720437 w 2064328"/>
              <a:gd name="connsiteY7" fmla="*/ 387927 h 3320560"/>
              <a:gd name="connsiteX8" fmla="*/ 651164 w 2064328"/>
              <a:gd name="connsiteY8" fmla="*/ 540327 h 3320560"/>
              <a:gd name="connsiteX9" fmla="*/ 623455 w 2064328"/>
              <a:gd name="connsiteY9" fmla="*/ 581891 h 3320560"/>
              <a:gd name="connsiteX10" fmla="*/ 609600 w 2064328"/>
              <a:gd name="connsiteY10" fmla="*/ 623454 h 3320560"/>
              <a:gd name="connsiteX11" fmla="*/ 595746 w 2064328"/>
              <a:gd name="connsiteY11" fmla="*/ 720436 h 3320560"/>
              <a:gd name="connsiteX12" fmla="*/ 568037 w 2064328"/>
              <a:gd name="connsiteY12" fmla="*/ 762000 h 3320560"/>
              <a:gd name="connsiteX13" fmla="*/ 526473 w 2064328"/>
              <a:gd name="connsiteY13" fmla="*/ 845127 h 3320560"/>
              <a:gd name="connsiteX14" fmla="*/ 484909 w 2064328"/>
              <a:gd name="connsiteY14" fmla="*/ 983672 h 3320560"/>
              <a:gd name="connsiteX15" fmla="*/ 457200 w 2064328"/>
              <a:gd name="connsiteY15" fmla="*/ 1066800 h 3320560"/>
              <a:gd name="connsiteX16" fmla="*/ 415637 w 2064328"/>
              <a:gd name="connsiteY16" fmla="*/ 1108363 h 3320560"/>
              <a:gd name="connsiteX17" fmla="*/ 346364 w 2064328"/>
              <a:gd name="connsiteY17" fmla="*/ 1163782 h 3320560"/>
              <a:gd name="connsiteX18" fmla="*/ 304800 w 2064328"/>
              <a:gd name="connsiteY18" fmla="*/ 1246909 h 3320560"/>
              <a:gd name="connsiteX19" fmla="*/ 290946 w 2064328"/>
              <a:gd name="connsiteY19" fmla="*/ 1288472 h 3320560"/>
              <a:gd name="connsiteX20" fmla="*/ 235528 w 2064328"/>
              <a:gd name="connsiteY20" fmla="*/ 1316182 h 3320560"/>
              <a:gd name="connsiteX21" fmla="*/ 110837 w 2064328"/>
              <a:gd name="connsiteY21" fmla="*/ 1357745 h 3320560"/>
              <a:gd name="connsiteX22" fmla="*/ 69273 w 2064328"/>
              <a:gd name="connsiteY22" fmla="*/ 1371600 h 3320560"/>
              <a:gd name="connsiteX23" fmla="*/ 0 w 2064328"/>
              <a:gd name="connsiteY23" fmla="*/ 1496291 h 3320560"/>
              <a:gd name="connsiteX24" fmla="*/ 13855 w 2064328"/>
              <a:gd name="connsiteY24" fmla="*/ 1537854 h 3320560"/>
              <a:gd name="connsiteX25" fmla="*/ 69273 w 2064328"/>
              <a:gd name="connsiteY25" fmla="*/ 1620982 h 3320560"/>
              <a:gd name="connsiteX26" fmla="*/ 96982 w 2064328"/>
              <a:gd name="connsiteY26" fmla="*/ 1704109 h 3320560"/>
              <a:gd name="connsiteX27" fmla="*/ 110837 w 2064328"/>
              <a:gd name="connsiteY27" fmla="*/ 1745672 h 3320560"/>
              <a:gd name="connsiteX28" fmla="*/ 138546 w 2064328"/>
              <a:gd name="connsiteY28" fmla="*/ 1787236 h 3320560"/>
              <a:gd name="connsiteX29" fmla="*/ 166255 w 2064328"/>
              <a:gd name="connsiteY29" fmla="*/ 1953491 h 3320560"/>
              <a:gd name="connsiteX30" fmla="*/ 193964 w 2064328"/>
              <a:gd name="connsiteY30" fmla="*/ 2036618 h 3320560"/>
              <a:gd name="connsiteX31" fmla="*/ 221673 w 2064328"/>
              <a:gd name="connsiteY31" fmla="*/ 2189018 h 3320560"/>
              <a:gd name="connsiteX32" fmla="*/ 249382 w 2064328"/>
              <a:gd name="connsiteY32" fmla="*/ 2327563 h 3320560"/>
              <a:gd name="connsiteX33" fmla="*/ 277091 w 2064328"/>
              <a:gd name="connsiteY33" fmla="*/ 2369127 h 3320560"/>
              <a:gd name="connsiteX34" fmla="*/ 290946 w 2064328"/>
              <a:gd name="connsiteY34" fmla="*/ 2410691 h 3320560"/>
              <a:gd name="connsiteX35" fmla="*/ 360219 w 2064328"/>
              <a:gd name="connsiteY35" fmla="*/ 2479963 h 3320560"/>
              <a:gd name="connsiteX36" fmla="*/ 401782 w 2064328"/>
              <a:gd name="connsiteY36" fmla="*/ 2521527 h 3320560"/>
              <a:gd name="connsiteX37" fmla="*/ 443346 w 2064328"/>
              <a:gd name="connsiteY37" fmla="*/ 2604654 h 3320560"/>
              <a:gd name="connsiteX38" fmla="*/ 471055 w 2064328"/>
              <a:gd name="connsiteY38" fmla="*/ 2646218 h 3320560"/>
              <a:gd name="connsiteX39" fmla="*/ 512619 w 2064328"/>
              <a:gd name="connsiteY39" fmla="*/ 2715491 h 3320560"/>
              <a:gd name="connsiteX40" fmla="*/ 568037 w 2064328"/>
              <a:gd name="connsiteY40" fmla="*/ 2798618 h 3320560"/>
              <a:gd name="connsiteX41" fmla="*/ 595746 w 2064328"/>
              <a:gd name="connsiteY41" fmla="*/ 2840182 h 3320560"/>
              <a:gd name="connsiteX42" fmla="*/ 720437 w 2064328"/>
              <a:gd name="connsiteY42" fmla="*/ 2909454 h 3320560"/>
              <a:gd name="connsiteX43" fmla="*/ 762000 w 2064328"/>
              <a:gd name="connsiteY43" fmla="*/ 2937163 h 3320560"/>
              <a:gd name="connsiteX44" fmla="*/ 845128 w 2064328"/>
              <a:gd name="connsiteY44" fmla="*/ 2964872 h 3320560"/>
              <a:gd name="connsiteX45" fmla="*/ 886691 w 2064328"/>
              <a:gd name="connsiteY45" fmla="*/ 2992582 h 3320560"/>
              <a:gd name="connsiteX46" fmla="*/ 1094509 w 2064328"/>
              <a:gd name="connsiteY46" fmla="*/ 3020291 h 3320560"/>
              <a:gd name="connsiteX47" fmla="*/ 1136073 w 2064328"/>
              <a:gd name="connsiteY47" fmla="*/ 3048000 h 3320560"/>
              <a:gd name="connsiteX48" fmla="*/ 1274619 w 2064328"/>
              <a:gd name="connsiteY48" fmla="*/ 3075709 h 3320560"/>
              <a:gd name="connsiteX49" fmla="*/ 1316182 w 2064328"/>
              <a:gd name="connsiteY49" fmla="*/ 3103418 h 3320560"/>
              <a:gd name="connsiteX50" fmla="*/ 1399309 w 2064328"/>
              <a:gd name="connsiteY50" fmla="*/ 3131127 h 3320560"/>
              <a:gd name="connsiteX51" fmla="*/ 1440873 w 2064328"/>
              <a:gd name="connsiteY51" fmla="*/ 3144982 h 3320560"/>
              <a:gd name="connsiteX52" fmla="*/ 1537855 w 2064328"/>
              <a:gd name="connsiteY52" fmla="*/ 3186545 h 3320560"/>
              <a:gd name="connsiteX53" fmla="*/ 1676400 w 2064328"/>
              <a:gd name="connsiteY53" fmla="*/ 3200400 h 3320560"/>
              <a:gd name="connsiteX54" fmla="*/ 1717964 w 2064328"/>
              <a:gd name="connsiteY54" fmla="*/ 3228109 h 3320560"/>
              <a:gd name="connsiteX55" fmla="*/ 1801091 w 2064328"/>
              <a:gd name="connsiteY55" fmla="*/ 3255818 h 3320560"/>
              <a:gd name="connsiteX56" fmla="*/ 1911928 w 2064328"/>
              <a:gd name="connsiteY56" fmla="*/ 3283527 h 3320560"/>
              <a:gd name="connsiteX57" fmla="*/ 1995055 w 2064328"/>
              <a:gd name="connsiteY57" fmla="*/ 3297382 h 3320560"/>
              <a:gd name="connsiteX58" fmla="*/ 2064328 w 2064328"/>
              <a:gd name="connsiteY58" fmla="*/ 3297382 h 332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64328" h="3320560">
                <a:moveTo>
                  <a:pt x="346364" y="0"/>
                </a:moveTo>
                <a:cubicBezTo>
                  <a:pt x="360219" y="4618"/>
                  <a:pt x="375777" y="5753"/>
                  <a:pt x="387928" y="13854"/>
                </a:cubicBezTo>
                <a:cubicBezTo>
                  <a:pt x="410908" y="29174"/>
                  <a:pt x="444421" y="71425"/>
                  <a:pt x="457200" y="96982"/>
                </a:cubicBezTo>
                <a:cubicBezTo>
                  <a:pt x="479735" y="142052"/>
                  <a:pt x="459061" y="140406"/>
                  <a:pt x="498764" y="180109"/>
                </a:cubicBezTo>
                <a:cubicBezTo>
                  <a:pt x="510538" y="191883"/>
                  <a:pt x="527883" y="196756"/>
                  <a:pt x="540328" y="207818"/>
                </a:cubicBezTo>
                <a:cubicBezTo>
                  <a:pt x="569616" y="233852"/>
                  <a:pt x="590850" y="269208"/>
                  <a:pt x="623455" y="290945"/>
                </a:cubicBezTo>
                <a:lnTo>
                  <a:pt x="706582" y="346363"/>
                </a:lnTo>
                <a:cubicBezTo>
                  <a:pt x="711200" y="360218"/>
                  <a:pt x="720437" y="373323"/>
                  <a:pt x="720437" y="387927"/>
                </a:cubicBezTo>
                <a:cubicBezTo>
                  <a:pt x="720437" y="459276"/>
                  <a:pt x="690814" y="480852"/>
                  <a:pt x="651164" y="540327"/>
                </a:cubicBezTo>
                <a:cubicBezTo>
                  <a:pt x="641928" y="554182"/>
                  <a:pt x="628721" y="566094"/>
                  <a:pt x="623455" y="581891"/>
                </a:cubicBezTo>
                <a:lnTo>
                  <a:pt x="609600" y="623454"/>
                </a:lnTo>
                <a:cubicBezTo>
                  <a:pt x="604982" y="655781"/>
                  <a:pt x="605129" y="689158"/>
                  <a:pt x="595746" y="720436"/>
                </a:cubicBezTo>
                <a:cubicBezTo>
                  <a:pt x="590961" y="736385"/>
                  <a:pt x="575484" y="747107"/>
                  <a:pt x="568037" y="762000"/>
                </a:cubicBezTo>
                <a:cubicBezTo>
                  <a:pt x="510676" y="876721"/>
                  <a:pt x="605884" y="726009"/>
                  <a:pt x="526473" y="845127"/>
                </a:cubicBezTo>
                <a:cubicBezTo>
                  <a:pt x="496075" y="1057925"/>
                  <a:pt x="537969" y="864289"/>
                  <a:pt x="484909" y="983672"/>
                </a:cubicBezTo>
                <a:cubicBezTo>
                  <a:pt x="473046" y="1010363"/>
                  <a:pt x="477853" y="1046147"/>
                  <a:pt x="457200" y="1066800"/>
                </a:cubicBezTo>
                <a:cubicBezTo>
                  <a:pt x="443346" y="1080654"/>
                  <a:pt x="430689" y="1095820"/>
                  <a:pt x="415637" y="1108363"/>
                </a:cubicBezTo>
                <a:cubicBezTo>
                  <a:pt x="310784" y="1195740"/>
                  <a:pt x="426969" y="1083174"/>
                  <a:pt x="346364" y="1163782"/>
                </a:cubicBezTo>
                <a:cubicBezTo>
                  <a:pt x="311537" y="1268258"/>
                  <a:pt x="358518" y="1139472"/>
                  <a:pt x="304800" y="1246909"/>
                </a:cubicBezTo>
                <a:cubicBezTo>
                  <a:pt x="298269" y="1259971"/>
                  <a:pt x="301272" y="1278146"/>
                  <a:pt x="290946" y="1288472"/>
                </a:cubicBezTo>
                <a:cubicBezTo>
                  <a:pt x="276342" y="1303076"/>
                  <a:pt x="254704" y="1308512"/>
                  <a:pt x="235528" y="1316182"/>
                </a:cubicBezTo>
                <a:cubicBezTo>
                  <a:pt x="235517" y="1316186"/>
                  <a:pt x="131625" y="1350816"/>
                  <a:pt x="110837" y="1357745"/>
                </a:cubicBezTo>
                <a:lnTo>
                  <a:pt x="69273" y="1371600"/>
                </a:lnTo>
                <a:cubicBezTo>
                  <a:pt x="5754" y="1466878"/>
                  <a:pt x="24386" y="1423134"/>
                  <a:pt x="0" y="1496291"/>
                </a:cubicBezTo>
                <a:cubicBezTo>
                  <a:pt x="4618" y="1510145"/>
                  <a:pt x="6763" y="1525088"/>
                  <a:pt x="13855" y="1537854"/>
                </a:cubicBezTo>
                <a:cubicBezTo>
                  <a:pt x="30028" y="1566965"/>
                  <a:pt x="58742" y="1589389"/>
                  <a:pt x="69273" y="1620982"/>
                </a:cubicBezTo>
                <a:lnTo>
                  <a:pt x="96982" y="1704109"/>
                </a:lnTo>
                <a:cubicBezTo>
                  <a:pt x="101600" y="1717963"/>
                  <a:pt x="102736" y="1733521"/>
                  <a:pt x="110837" y="1745672"/>
                </a:cubicBezTo>
                <a:lnTo>
                  <a:pt x="138546" y="1787236"/>
                </a:lnTo>
                <a:cubicBezTo>
                  <a:pt x="147782" y="1842654"/>
                  <a:pt x="148488" y="1900191"/>
                  <a:pt x="166255" y="1953491"/>
                </a:cubicBezTo>
                <a:lnTo>
                  <a:pt x="193964" y="2036618"/>
                </a:lnTo>
                <a:cubicBezTo>
                  <a:pt x="229182" y="2283139"/>
                  <a:pt x="189013" y="2025716"/>
                  <a:pt x="221673" y="2189018"/>
                </a:cubicBezTo>
                <a:cubicBezTo>
                  <a:pt x="225969" y="2210499"/>
                  <a:pt x="237316" y="2299409"/>
                  <a:pt x="249382" y="2327563"/>
                </a:cubicBezTo>
                <a:cubicBezTo>
                  <a:pt x="255941" y="2342868"/>
                  <a:pt x="269644" y="2354234"/>
                  <a:pt x="277091" y="2369127"/>
                </a:cubicBezTo>
                <a:cubicBezTo>
                  <a:pt x="283622" y="2382189"/>
                  <a:pt x="282183" y="2399008"/>
                  <a:pt x="290946" y="2410691"/>
                </a:cubicBezTo>
                <a:cubicBezTo>
                  <a:pt x="310539" y="2436815"/>
                  <a:pt x="337128" y="2456872"/>
                  <a:pt x="360219" y="2479963"/>
                </a:cubicBezTo>
                <a:cubicBezTo>
                  <a:pt x="374074" y="2493818"/>
                  <a:pt x="390914" y="2505224"/>
                  <a:pt x="401782" y="2521527"/>
                </a:cubicBezTo>
                <a:cubicBezTo>
                  <a:pt x="481193" y="2640645"/>
                  <a:pt x="385985" y="2489933"/>
                  <a:pt x="443346" y="2604654"/>
                </a:cubicBezTo>
                <a:cubicBezTo>
                  <a:pt x="450793" y="2619547"/>
                  <a:pt x="461819" y="2632363"/>
                  <a:pt x="471055" y="2646218"/>
                </a:cubicBezTo>
                <a:cubicBezTo>
                  <a:pt x="497544" y="2725690"/>
                  <a:pt x="466975" y="2654633"/>
                  <a:pt x="512619" y="2715491"/>
                </a:cubicBezTo>
                <a:cubicBezTo>
                  <a:pt x="532600" y="2742133"/>
                  <a:pt x="549564" y="2770909"/>
                  <a:pt x="568037" y="2798618"/>
                </a:cubicBezTo>
                <a:cubicBezTo>
                  <a:pt x="577273" y="2812473"/>
                  <a:pt x="581891" y="2830946"/>
                  <a:pt x="595746" y="2840182"/>
                </a:cubicBezTo>
                <a:cubicBezTo>
                  <a:pt x="691024" y="2903701"/>
                  <a:pt x="647280" y="2885069"/>
                  <a:pt x="720437" y="2909454"/>
                </a:cubicBezTo>
                <a:cubicBezTo>
                  <a:pt x="734291" y="2918690"/>
                  <a:pt x="746784" y="2930400"/>
                  <a:pt x="762000" y="2937163"/>
                </a:cubicBezTo>
                <a:cubicBezTo>
                  <a:pt x="788691" y="2949026"/>
                  <a:pt x="845128" y="2964872"/>
                  <a:pt x="845128" y="2964872"/>
                </a:cubicBezTo>
                <a:cubicBezTo>
                  <a:pt x="858982" y="2974109"/>
                  <a:pt x="871798" y="2985135"/>
                  <a:pt x="886691" y="2992582"/>
                </a:cubicBezTo>
                <a:cubicBezTo>
                  <a:pt x="943279" y="3020876"/>
                  <a:pt x="1057383" y="3017197"/>
                  <a:pt x="1094509" y="3020291"/>
                </a:cubicBezTo>
                <a:cubicBezTo>
                  <a:pt x="1108364" y="3029527"/>
                  <a:pt x="1121180" y="3040554"/>
                  <a:pt x="1136073" y="3048000"/>
                </a:cubicBezTo>
                <a:cubicBezTo>
                  <a:pt x="1174761" y="3067343"/>
                  <a:pt x="1238884" y="3070604"/>
                  <a:pt x="1274619" y="3075709"/>
                </a:cubicBezTo>
                <a:cubicBezTo>
                  <a:pt x="1288473" y="3084945"/>
                  <a:pt x="1300966" y="3096655"/>
                  <a:pt x="1316182" y="3103418"/>
                </a:cubicBezTo>
                <a:cubicBezTo>
                  <a:pt x="1342872" y="3115280"/>
                  <a:pt x="1371600" y="3121891"/>
                  <a:pt x="1399309" y="3131127"/>
                </a:cubicBezTo>
                <a:cubicBezTo>
                  <a:pt x="1413164" y="3135745"/>
                  <a:pt x="1427811" y="3138451"/>
                  <a:pt x="1440873" y="3144982"/>
                </a:cubicBezTo>
                <a:cubicBezTo>
                  <a:pt x="1464511" y="3156801"/>
                  <a:pt x="1508406" y="3182014"/>
                  <a:pt x="1537855" y="3186545"/>
                </a:cubicBezTo>
                <a:cubicBezTo>
                  <a:pt x="1583727" y="3193602"/>
                  <a:pt x="1630218" y="3195782"/>
                  <a:pt x="1676400" y="3200400"/>
                </a:cubicBezTo>
                <a:cubicBezTo>
                  <a:pt x="1690255" y="3209636"/>
                  <a:pt x="1702748" y="3221346"/>
                  <a:pt x="1717964" y="3228109"/>
                </a:cubicBezTo>
                <a:cubicBezTo>
                  <a:pt x="1744654" y="3239971"/>
                  <a:pt x="1773382" y="3246582"/>
                  <a:pt x="1801091" y="3255818"/>
                </a:cubicBezTo>
                <a:cubicBezTo>
                  <a:pt x="1858769" y="3275044"/>
                  <a:pt x="1838374" y="3270153"/>
                  <a:pt x="1911928" y="3283527"/>
                </a:cubicBezTo>
                <a:cubicBezTo>
                  <a:pt x="1939566" y="3288552"/>
                  <a:pt x="1967633" y="3291288"/>
                  <a:pt x="1995055" y="3297382"/>
                </a:cubicBezTo>
                <a:cubicBezTo>
                  <a:pt x="2054316" y="3310551"/>
                  <a:pt x="2017970" y="3320560"/>
                  <a:pt x="2064328" y="3297382"/>
                </a:cubicBezTo>
              </a:path>
            </a:pathLst>
          </a:cu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Овал 7"/>
          <p:cNvSpPr/>
          <p:nvPr/>
        </p:nvSpPr>
        <p:spPr>
          <a:xfrm>
            <a:off x="5286380" y="2714620"/>
            <a:ext cx="1714512" cy="1571636"/>
          </a:xfrm>
          <a:prstGeom prst="ellipse">
            <a:avLst/>
          </a:prstGeom>
          <a:solidFill>
            <a:srgbClr val="FFFF00">
              <a:alpha val="7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solidFill>
              </a:rPr>
              <a:t>1914 </a:t>
            </a:r>
            <a:endParaRPr lang="ru-RU" sz="4000" b="1" dirty="0">
              <a:solidFill>
                <a:schemeClr val="tx1"/>
              </a:solidFill>
            </a:endParaRPr>
          </a:p>
        </p:txBody>
      </p:sp>
      <p:sp>
        <p:nvSpPr>
          <p:cNvPr id="9" name="Полилиния 8"/>
          <p:cNvSpPr/>
          <p:nvPr/>
        </p:nvSpPr>
        <p:spPr>
          <a:xfrm>
            <a:off x="6941127" y="595745"/>
            <a:ext cx="1191491" cy="3796146"/>
          </a:xfrm>
          <a:custGeom>
            <a:avLst/>
            <a:gdLst>
              <a:gd name="connsiteX0" fmla="*/ 0 w 1191491"/>
              <a:gd name="connsiteY0" fmla="*/ 0 h 3796146"/>
              <a:gd name="connsiteX1" fmla="*/ 41564 w 1191491"/>
              <a:gd name="connsiteY1" fmla="*/ 27710 h 3796146"/>
              <a:gd name="connsiteX2" fmla="*/ 83128 w 1191491"/>
              <a:gd name="connsiteY2" fmla="*/ 69273 h 3796146"/>
              <a:gd name="connsiteX3" fmla="*/ 166255 w 1191491"/>
              <a:gd name="connsiteY3" fmla="*/ 110837 h 3796146"/>
              <a:gd name="connsiteX4" fmla="*/ 484909 w 1191491"/>
              <a:gd name="connsiteY4" fmla="*/ 124691 h 3796146"/>
              <a:gd name="connsiteX5" fmla="*/ 526473 w 1191491"/>
              <a:gd name="connsiteY5" fmla="*/ 152400 h 3796146"/>
              <a:gd name="connsiteX6" fmla="*/ 554182 w 1191491"/>
              <a:gd name="connsiteY6" fmla="*/ 180110 h 3796146"/>
              <a:gd name="connsiteX7" fmla="*/ 678873 w 1191491"/>
              <a:gd name="connsiteY7" fmla="*/ 277091 h 3796146"/>
              <a:gd name="connsiteX8" fmla="*/ 720437 w 1191491"/>
              <a:gd name="connsiteY8" fmla="*/ 360219 h 3796146"/>
              <a:gd name="connsiteX9" fmla="*/ 762000 w 1191491"/>
              <a:gd name="connsiteY9" fmla="*/ 415637 h 3796146"/>
              <a:gd name="connsiteX10" fmla="*/ 817418 w 1191491"/>
              <a:gd name="connsiteY10" fmla="*/ 484910 h 3796146"/>
              <a:gd name="connsiteX11" fmla="*/ 831273 w 1191491"/>
              <a:gd name="connsiteY11" fmla="*/ 568037 h 3796146"/>
              <a:gd name="connsiteX12" fmla="*/ 858982 w 1191491"/>
              <a:gd name="connsiteY12" fmla="*/ 762000 h 3796146"/>
              <a:gd name="connsiteX13" fmla="*/ 886691 w 1191491"/>
              <a:gd name="connsiteY13" fmla="*/ 803564 h 3796146"/>
              <a:gd name="connsiteX14" fmla="*/ 900546 w 1191491"/>
              <a:gd name="connsiteY14" fmla="*/ 858982 h 3796146"/>
              <a:gd name="connsiteX15" fmla="*/ 928255 w 1191491"/>
              <a:gd name="connsiteY15" fmla="*/ 942110 h 3796146"/>
              <a:gd name="connsiteX16" fmla="*/ 914400 w 1191491"/>
              <a:gd name="connsiteY16" fmla="*/ 1371600 h 3796146"/>
              <a:gd name="connsiteX17" fmla="*/ 886691 w 1191491"/>
              <a:gd name="connsiteY17" fmla="*/ 1413164 h 3796146"/>
              <a:gd name="connsiteX18" fmla="*/ 858982 w 1191491"/>
              <a:gd name="connsiteY18" fmla="*/ 1496291 h 3796146"/>
              <a:gd name="connsiteX19" fmla="*/ 845128 w 1191491"/>
              <a:gd name="connsiteY19" fmla="*/ 1773382 h 3796146"/>
              <a:gd name="connsiteX20" fmla="*/ 831273 w 1191491"/>
              <a:gd name="connsiteY20" fmla="*/ 1814946 h 3796146"/>
              <a:gd name="connsiteX21" fmla="*/ 858982 w 1191491"/>
              <a:gd name="connsiteY21" fmla="*/ 1911928 h 3796146"/>
              <a:gd name="connsiteX22" fmla="*/ 900546 w 1191491"/>
              <a:gd name="connsiteY22" fmla="*/ 1939637 h 3796146"/>
              <a:gd name="connsiteX23" fmla="*/ 969818 w 1191491"/>
              <a:gd name="connsiteY23" fmla="*/ 2008910 h 3796146"/>
              <a:gd name="connsiteX24" fmla="*/ 1025237 w 1191491"/>
              <a:gd name="connsiteY24" fmla="*/ 2092037 h 3796146"/>
              <a:gd name="connsiteX25" fmla="*/ 1052946 w 1191491"/>
              <a:gd name="connsiteY25" fmla="*/ 2133600 h 3796146"/>
              <a:gd name="connsiteX26" fmla="*/ 1039091 w 1191491"/>
              <a:gd name="connsiteY26" fmla="*/ 2452255 h 3796146"/>
              <a:gd name="connsiteX27" fmla="*/ 1011382 w 1191491"/>
              <a:gd name="connsiteY27" fmla="*/ 2493819 h 3796146"/>
              <a:gd name="connsiteX28" fmla="*/ 997528 w 1191491"/>
              <a:gd name="connsiteY28" fmla="*/ 2535382 h 3796146"/>
              <a:gd name="connsiteX29" fmla="*/ 1011382 w 1191491"/>
              <a:gd name="connsiteY29" fmla="*/ 2646219 h 3796146"/>
              <a:gd name="connsiteX30" fmla="*/ 1025237 w 1191491"/>
              <a:gd name="connsiteY30" fmla="*/ 2687782 h 3796146"/>
              <a:gd name="connsiteX31" fmla="*/ 1052946 w 1191491"/>
              <a:gd name="connsiteY31" fmla="*/ 3075710 h 3796146"/>
              <a:gd name="connsiteX32" fmla="*/ 1094509 w 1191491"/>
              <a:gd name="connsiteY32" fmla="*/ 3325091 h 3796146"/>
              <a:gd name="connsiteX33" fmla="*/ 1122218 w 1191491"/>
              <a:gd name="connsiteY33" fmla="*/ 3408219 h 3796146"/>
              <a:gd name="connsiteX34" fmla="*/ 1149928 w 1191491"/>
              <a:gd name="connsiteY34" fmla="*/ 3616037 h 3796146"/>
              <a:gd name="connsiteX35" fmla="*/ 1177637 w 1191491"/>
              <a:gd name="connsiteY35" fmla="*/ 3768437 h 3796146"/>
              <a:gd name="connsiteX36" fmla="*/ 1191491 w 1191491"/>
              <a:gd name="connsiteY36" fmla="*/ 3796146 h 379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91491" h="3796146">
                <a:moveTo>
                  <a:pt x="0" y="0"/>
                </a:moveTo>
                <a:cubicBezTo>
                  <a:pt x="13855" y="9237"/>
                  <a:pt x="28772" y="17050"/>
                  <a:pt x="41564" y="27710"/>
                </a:cubicBezTo>
                <a:cubicBezTo>
                  <a:pt x="56616" y="40253"/>
                  <a:pt x="68076" y="56730"/>
                  <a:pt x="83128" y="69273"/>
                </a:cubicBezTo>
                <a:cubicBezTo>
                  <a:pt x="102838" y="85698"/>
                  <a:pt x="138719" y="108719"/>
                  <a:pt x="166255" y="110837"/>
                </a:cubicBezTo>
                <a:cubicBezTo>
                  <a:pt x="272260" y="118991"/>
                  <a:pt x="378691" y="120073"/>
                  <a:pt x="484909" y="124691"/>
                </a:cubicBezTo>
                <a:cubicBezTo>
                  <a:pt x="498764" y="133927"/>
                  <a:pt x="513471" y="141998"/>
                  <a:pt x="526473" y="152400"/>
                </a:cubicBezTo>
                <a:cubicBezTo>
                  <a:pt x="536673" y="160560"/>
                  <a:pt x="543732" y="172273"/>
                  <a:pt x="554182" y="180110"/>
                </a:cubicBezTo>
                <a:cubicBezTo>
                  <a:pt x="622835" y="231600"/>
                  <a:pt x="631868" y="220685"/>
                  <a:pt x="678873" y="277091"/>
                </a:cubicBezTo>
                <a:cubicBezTo>
                  <a:pt x="744692" y="356073"/>
                  <a:pt x="674997" y="280698"/>
                  <a:pt x="720437" y="360219"/>
                </a:cubicBezTo>
                <a:cubicBezTo>
                  <a:pt x="731893" y="380267"/>
                  <a:pt x="748579" y="396847"/>
                  <a:pt x="762000" y="415637"/>
                </a:cubicBezTo>
                <a:cubicBezTo>
                  <a:pt x="805692" y="476806"/>
                  <a:pt x="771081" y="438571"/>
                  <a:pt x="817418" y="484910"/>
                </a:cubicBezTo>
                <a:cubicBezTo>
                  <a:pt x="822036" y="512619"/>
                  <a:pt x="827991" y="540138"/>
                  <a:pt x="831273" y="568037"/>
                </a:cubicBezTo>
                <a:cubicBezTo>
                  <a:pt x="836173" y="609690"/>
                  <a:pt x="831940" y="707915"/>
                  <a:pt x="858982" y="762000"/>
                </a:cubicBezTo>
                <a:cubicBezTo>
                  <a:pt x="866429" y="776893"/>
                  <a:pt x="877455" y="789709"/>
                  <a:pt x="886691" y="803564"/>
                </a:cubicBezTo>
                <a:cubicBezTo>
                  <a:pt x="891309" y="822037"/>
                  <a:pt x="895075" y="840744"/>
                  <a:pt x="900546" y="858982"/>
                </a:cubicBezTo>
                <a:cubicBezTo>
                  <a:pt x="908939" y="886958"/>
                  <a:pt x="928255" y="942110"/>
                  <a:pt x="928255" y="942110"/>
                </a:cubicBezTo>
                <a:cubicBezTo>
                  <a:pt x="923637" y="1085273"/>
                  <a:pt x="926990" y="1228917"/>
                  <a:pt x="914400" y="1371600"/>
                </a:cubicBezTo>
                <a:cubicBezTo>
                  <a:pt x="912936" y="1388187"/>
                  <a:pt x="893454" y="1397948"/>
                  <a:pt x="886691" y="1413164"/>
                </a:cubicBezTo>
                <a:cubicBezTo>
                  <a:pt x="874829" y="1439854"/>
                  <a:pt x="858982" y="1496291"/>
                  <a:pt x="858982" y="1496291"/>
                </a:cubicBezTo>
                <a:cubicBezTo>
                  <a:pt x="854364" y="1588655"/>
                  <a:pt x="853139" y="1681251"/>
                  <a:pt x="845128" y="1773382"/>
                </a:cubicBezTo>
                <a:cubicBezTo>
                  <a:pt x="843863" y="1787931"/>
                  <a:pt x="831273" y="1800342"/>
                  <a:pt x="831273" y="1814946"/>
                </a:cubicBezTo>
                <a:cubicBezTo>
                  <a:pt x="831273" y="1817433"/>
                  <a:pt x="852450" y="1903763"/>
                  <a:pt x="858982" y="1911928"/>
                </a:cubicBezTo>
                <a:cubicBezTo>
                  <a:pt x="869384" y="1924930"/>
                  <a:pt x="888015" y="1928672"/>
                  <a:pt x="900546" y="1939637"/>
                </a:cubicBezTo>
                <a:cubicBezTo>
                  <a:pt x="925122" y="1961141"/>
                  <a:pt x="951704" y="1981739"/>
                  <a:pt x="969818" y="2008910"/>
                </a:cubicBezTo>
                <a:lnTo>
                  <a:pt x="1025237" y="2092037"/>
                </a:lnTo>
                <a:lnTo>
                  <a:pt x="1052946" y="2133600"/>
                </a:lnTo>
                <a:cubicBezTo>
                  <a:pt x="1048328" y="2239818"/>
                  <a:pt x="1051278" y="2346637"/>
                  <a:pt x="1039091" y="2452255"/>
                </a:cubicBezTo>
                <a:cubicBezTo>
                  <a:pt x="1037182" y="2468796"/>
                  <a:pt x="1018829" y="2478926"/>
                  <a:pt x="1011382" y="2493819"/>
                </a:cubicBezTo>
                <a:cubicBezTo>
                  <a:pt x="1004851" y="2506881"/>
                  <a:pt x="1002146" y="2521528"/>
                  <a:pt x="997528" y="2535382"/>
                </a:cubicBezTo>
                <a:cubicBezTo>
                  <a:pt x="1002146" y="2572328"/>
                  <a:pt x="1004722" y="2609586"/>
                  <a:pt x="1011382" y="2646219"/>
                </a:cubicBezTo>
                <a:cubicBezTo>
                  <a:pt x="1013994" y="2660587"/>
                  <a:pt x="1023915" y="2673238"/>
                  <a:pt x="1025237" y="2687782"/>
                </a:cubicBezTo>
                <a:cubicBezTo>
                  <a:pt x="1060020" y="3070395"/>
                  <a:pt x="1020473" y="2826750"/>
                  <a:pt x="1052946" y="3075710"/>
                </a:cubicBezTo>
                <a:cubicBezTo>
                  <a:pt x="1063000" y="3152787"/>
                  <a:pt x="1070748" y="3245886"/>
                  <a:pt x="1094509" y="3325091"/>
                </a:cubicBezTo>
                <a:cubicBezTo>
                  <a:pt x="1102902" y="3353067"/>
                  <a:pt x="1122218" y="3408219"/>
                  <a:pt x="1122218" y="3408219"/>
                </a:cubicBezTo>
                <a:cubicBezTo>
                  <a:pt x="1149509" y="3708413"/>
                  <a:pt x="1119329" y="3463041"/>
                  <a:pt x="1149928" y="3616037"/>
                </a:cubicBezTo>
                <a:cubicBezTo>
                  <a:pt x="1156375" y="3648272"/>
                  <a:pt x="1167727" y="3733752"/>
                  <a:pt x="1177637" y="3768437"/>
                </a:cubicBezTo>
                <a:cubicBezTo>
                  <a:pt x="1180474" y="3778366"/>
                  <a:pt x="1186873" y="3786910"/>
                  <a:pt x="1191491" y="3796146"/>
                </a:cubicBezTo>
              </a:path>
            </a:pathLst>
          </a:custGeom>
          <a:ln w="76200">
            <a:solidFill>
              <a:srgbClr val="FF0000"/>
            </a:solidFill>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0" name="Овал 9"/>
          <p:cNvSpPr/>
          <p:nvPr/>
        </p:nvSpPr>
        <p:spPr>
          <a:xfrm>
            <a:off x="6572264" y="285728"/>
            <a:ext cx="1714512" cy="1571636"/>
          </a:xfrm>
          <a:prstGeom prst="ellipse">
            <a:avLst/>
          </a:prstGeom>
          <a:solidFill>
            <a:srgbClr val="FFFF00">
              <a:alpha val="7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solidFill>
              </a:rPr>
              <a:t>1915 </a:t>
            </a:r>
            <a:endParaRPr lang="ru-RU" sz="4000" b="1" dirty="0">
              <a:solidFill>
                <a:schemeClr val="tx1"/>
              </a:solidFill>
            </a:endParaRPr>
          </a:p>
        </p:txBody>
      </p:sp>
      <p:sp>
        <p:nvSpPr>
          <p:cNvPr id="11" name="Полилиния 10"/>
          <p:cNvSpPr/>
          <p:nvPr/>
        </p:nvSpPr>
        <p:spPr>
          <a:xfrm>
            <a:off x="6003092" y="318655"/>
            <a:ext cx="2281926" cy="4100945"/>
          </a:xfrm>
          <a:custGeom>
            <a:avLst/>
            <a:gdLst>
              <a:gd name="connsiteX0" fmla="*/ 2171090 w 2281926"/>
              <a:gd name="connsiteY0" fmla="*/ 3990109 h 4100945"/>
              <a:gd name="connsiteX1" fmla="*/ 2157235 w 2281926"/>
              <a:gd name="connsiteY1" fmla="*/ 3948545 h 4100945"/>
              <a:gd name="connsiteX2" fmla="*/ 2115672 w 2281926"/>
              <a:gd name="connsiteY2" fmla="*/ 3920836 h 4100945"/>
              <a:gd name="connsiteX3" fmla="*/ 2074108 w 2281926"/>
              <a:gd name="connsiteY3" fmla="*/ 3879272 h 4100945"/>
              <a:gd name="connsiteX4" fmla="*/ 2018690 w 2281926"/>
              <a:gd name="connsiteY4" fmla="*/ 3796145 h 4100945"/>
              <a:gd name="connsiteX5" fmla="*/ 1990981 w 2281926"/>
              <a:gd name="connsiteY5" fmla="*/ 3754581 h 4100945"/>
              <a:gd name="connsiteX6" fmla="*/ 1963272 w 2281926"/>
              <a:gd name="connsiteY6" fmla="*/ 3643745 h 4100945"/>
              <a:gd name="connsiteX7" fmla="*/ 1935563 w 2281926"/>
              <a:gd name="connsiteY7" fmla="*/ 3602181 h 4100945"/>
              <a:gd name="connsiteX8" fmla="*/ 1921708 w 2281926"/>
              <a:gd name="connsiteY8" fmla="*/ 3560618 h 4100945"/>
              <a:gd name="connsiteX9" fmla="*/ 1880144 w 2281926"/>
              <a:gd name="connsiteY9" fmla="*/ 3477490 h 4100945"/>
              <a:gd name="connsiteX10" fmla="*/ 1893999 w 2281926"/>
              <a:gd name="connsiteY10" fmla="*/ 3408218 h 4100945"/>
              <a:gd name="connsiteX11" fmla="*/ 1921708 w 2281926"/>
              <a:gd name="connsiteY11" fmla="*/ 3325090 h 4100945"/>
              <a:gd name="connsiteX12" fmla="*/ 1949417 w 2281926"/>
              <a:gd name="connsiteY12" fmla="*/ 3241963 h 4100945"/>
              <a:gd name="connsiteX13" fmla="*/ 1977126 w 2281926"/>
              <a:gd name="connsiteY13" fmla="*/ 3158836 h 4100945"/>
              <a:gd name="connsiteX14" fmla="*/ 1990981 w 2281926"/>
              <a:gd name="connsiteY14" fmla="*/ 3117272 h 4100945"/>
              <a:gd name="connsiteX15" fmla="*/ 1977126 w 2281926"/>
              <a:gd name="connsiteY15" fmla="*/ 2881745 h 4100945"/>
              <a:gd name="connsiteX16" fmla="*/ 1921708 w 2281926"/>
              <a:gd name="connsiteY16" fmla="*/ 2798618 h 4100945"/>
              <a:gd name="connsiteX17" fmla="*/ 1907853 w 2281926"/>
              <a:gd name="connsiteY17" fmla="*/ 2286000 h 4100945"/>
              <a:gd name="connsiteX18" fmla="*/ 1880144 w 2281926"/>
              <a:gd name="connsiteY18" fmla="*/ 2244436 h 4100945"/>
              <a:gd name="connsiteX19" fmla="*/ 1866290 w 2281926"/>
              <a:gd name="connsiteY19" fmla="*/ 2202872 h 4100945"/>
              <a:gd name="connsiteX20" fmla="*/ 1810872 w 2281926"/>
              <a:gd name="connsiteY20" fmla="*/ 2119745 h 4100945"/>
              <a:gd name="connsiteX21" fmla="*/ 1783163 w 2281926"/>
              <a:gd name="connsiteY21" fmla="*/ 2078181 h 4100945"/>
              <a:gd name="connsiteX22" fmla="*/ 1741599 w 2281926"/>
              <a:gd name="connsiteY22" fmla="*/ 1995054 h 4100945"/>
              <a:gd name="connsiteX23" fmla="*/ 1727744 w 2281926"/>
              <a:gd name="connsiteY23" fmla="*/ 1953490 h 4100945"/>
              <a:gd name="connsiteX24" fmla="*/ 1755453 w 2281926"/>
              <a:gd name="connsiteY24" fmla="*/ 1801090 h 4100945"/>
              <a:gd name="connsiteX25" fmla="*/ 1783163 w 2281926"/>
              <a:gd name="connsiteY25" fmla="*/ 1759527 h 4100945"/>
              <a:gd name="connsiteX26" fmla="*/ 1797017 w 2281926"/>
              <a:gd name="connsiteY26" fmla="*/ 1717963 h 4100945"/>
              <a:gd name="connsiteX27" fmla="*/ 1824726 w 2281926"/>
              <a:gd name="connsiteY27" fmla="*/ 1676400 h 4100945"/>
              <a:gd name="connsiteX28" fmla="*/ 1838581 w 2281926"/>
              <a:gd name="connsiteY28" fmla="*/ 1454727 h 4100945"/>
              <a:gd name="connsiteX29" fmla="*/ 1866290 w 2281926"/>
              <a:gd name="connsiteY29" fmla="*/ 1219200 h 4100945"/>
              <a:gd name="connsiteX30" fmla="*/ 1852435 w 2281926"/>
              <a:gd name="connsiteY30" fmla="*/ 1108363 h 4100945"/>
              <a:gd name="connsiteX31" fmla="*/ 1810872 w 2281926"/>
              <a:gd name="connsiteY31" fmla="*/ 1025236 h 4100945"/>
              <a:gd name="connsiteX32" fmla="*/ 1797017 w 2281926"/>
              <a:gd name="connsiteY32" fmla="*/ 983672 h 4100945"/>
              <a:gd name="connsiteX33" fmla="*/ 1769308 w 2281926"/>
              <a:gd name="connsiteY33" fmla="*/ 942109 h 4100945"/>
              <a:gd name="connsiteX34" fmla="*/ 1755453 w 2281926"/>
              <a:gd name="connsiteY34" fmla="*/ 900545 h 4100945"/>
              <a:gd name="connsiteX35" fmla="*/ 1700035 w 2281926"/>
              <a:gd name="connsiteY35" fmla="*/ 817418 h 4100945"/>
              <a:gd name="connsiteX36" fmla="*/ 1686181 w 2281926"/>
              <a:gd name="connsiteY36" fmla="*/ 762000 h 4100945"/>
              <a:gd name="connsiteX37" fmla="*/ 1630763 w 2281926"/>
              <a:gd name="connsiteY37" fmla="*/ 678872 h 4100945"/>
              <a:gd name="connsiteX38" fmla="*/ 1561490 w 2281926"/>
              <a:gd name="connsiteY38" fmla="*/ 554181 h 4100945"/>
              <a:gd name="connsiteX39" fmla="*/ 1533781 w 2281926"/>
              <a:gd name="connsiteY39" fmla="*/ 512618 h 4100945"/>
              <a:gd name="connsiteX40" fmla="*/ 1492217 w 2281926"/>
              <a:gd name="connsiteY40" fmla="*/ 484909 h 4100945"/>
              <a:gd name="connsiteX41" fmla="*/ 1381381 w 2281926"/>
              <a:gd name="connsiteY41" fmla="*/ 457200 h 4100945"/>
              <a:gd name="connsiteX42" fmla="*/ 1256690 w 2281926"/>
              <a:gd name="connsiteY42" fmla="*/ 387927 h 4100945"/>
              <a:gd name="connsiteX43" fmla="*/ 1076581 w 2281926"/>
              <a:gd name="connsiteY43" fmla="*/ 332509 h 4100945"/>
              <a:gd name="connsiteX44" fmla="*/ 979599 w 2281926"/>
              <a:gd name="connsiteY44" fmla="*/ 304800 h 4100945"/>
              <a:gd name="connsiteX45" fmla="*/ 896472 w 2281926"/>
              <a:gd name="connsiteY45" fmla="*/ 277090 h 4100945"/>
              <a:gd name="connsiteX46" fmla="*/ 771781 w 2281926"/>
              <a:gd name="connsiteY46" fmla="*/ 235527 h 4100945"/>
              <a:gd name="connsiteX47" fmla="*/ 757926 w 2281926"/>
              <a:gd name="connsiteY47" fmla="*/ 193963 h 4100945"/>
              <a:gd name="connsiteX48" fmla="*/ 716363 w 2281926"/>
              <a:gd name="connsiteY48" fmla="*/ 152400 h 4100945"/>
              <a:gd name="connsiteX49" fmla="*/ 605526 w 2281926"/>
              <a:gd name="connsiteY49" fmla="*/ 27709 h 4100945"/>
              <a:gd name="connsiteX50" fmla="*/ 480835 w 2281926"/>
              <a:gd name="connsiteY50" fmla="*/ 0 h 4100945"/>
              <a:gd name="connsiteX51" fmla="*/ 439272 w 2281926"/>
              <a:gd name="connsiteY51" fmla="*/ 13854 h 4100945"/>
              <a:gd name="connsiteX52" fmla="*/ 397708 w 2281926"/>
              <a:gd name="connsiteY52" fmla="*/ 96981 h 4100945"/>
              <a:gd name="connsiteX53" fmla="*/ 369999 w 2281926"/>
              <a:gd name="connsiteY53" fmla="*/ 138545 h 4100945"/>
              <a:gd name="connsiteX54" fmla="*/ 328435 w 2281926"/>
              <a:gd name="connsiteY54" fmla="*/ 304800 h 4100945"/>
              <a:gd name="connsiteX55" fmla="*/ 314581 w 2281926"/>
              <a:gd name="connsiteY55" fmla="*/ 346363 h 4100945"/>
              <a:gd name="connsiteX56" fmla="*/ 328435 w 2281926"/>
              <a:gd name="connsiteY56" fmla="*/ 623454 h 4100945"/>
              <a:gd name="connsiteX57" fmla="*/ 356144 w 2281926"/>
              <a:gd name="connsiteY57" fmla="*/ 665018 h 4100945"/>
              <a:gd name="connsiteX58" fmla="*/ 383853 w 2281926"/>
              <a:gd name="connsiteY58" fmla="*/ 748145 h 4100945"/>
              <a:gd name="connsiteX59" fmla="*/ 425417 w 2281926"/>
              <a:gd name="connsiteY59" fmla="*/ 872836 h 4100945"/>
              <a:gd name="connsiteX60" fmla="*/ 439272 w 2281926"/>
              <a:gd name="connsiteY60" fmla="*/ 914400 h 4100945"/>
              <a:gd name="connsiteX61" fmla="*/ 522399 w 2281926"/>
              <a:gd name="connsiteY61" fmla="*/ 1011381 h 4100945"/>
              <a:gd name="connsiteX62" fmla="*/ 577817 w 2281926"/>
              <a:gd name="connsiteY62" fmla="*/ 1136072 h 4100945"/>
              <a:gd name="connsiteX63" fmla="*/ 605526 w 2281926"/>
              <a:gd name="connsiteY63" fmla="*/ 1219200 h 4100945"/>
              <a:gd name="connsiteX64" fmla="*/ 619381 w 2281926"/>
              <a:gd name="connsiteY64" fmla="*/ 1260763 h 4100945"/>
              <a:gd name="connsiteX65" fmla="*/ 633235 w 2281926"/>
              <a:gd name="connsiteY65" fmla="*/ 1302327 h 4100945"/>
              <a:gd name="connsiteX66" fmla="*/ 619381 w 2281926"/>
              <a:gd name="connsiteY66" fmla="*/ 1427018 h 4100945"/>
              <a:gd name="connsiteX67" fmla="*/ 591672 w 2281926"/>
              <a:gd name="connsiteY67" fmla="*/ 1468581 h 4100945"/>
              <a:gd name="connsiteX68" fmla="*/ 536253 w 2281926"/>
              <a:gd name="connsiteY68" fmla="*/ 1565563 h 4100945"/>
              <a:gd name="connsiteX69" fmla="*/ 466981 w 2281926"/>
              <a:gd name="connsiteY69" fmla="*/ 1690254 h 4100945"/>
              <a:gd name="connsiteX70" fmla="*/ 439272 w 2281926"/>
              <a:gd name="connsiteY70" fmla="*/ 1731818 h 4100945"/>
              <a:gd name="connsiteX71" fmla="*/ 397708 w 2281926"/>
              <a:gd name="connsiteY71" fmla="*/ 1773381 h 4100945"/>
              <a:gd name="connsiteX72" fmla="*/ 342290 w 2281926"/>
              <a:gd name="connsiteY72" fmla="*/ 1856509 h 4100945"/>
              <a:gd name="connsiteX73" fmla="*/ 314581 w 2281926"/>
              <a:gd name="connsiteY73" fmla="*/ 1898072 h 4100945"/>
              <a:gd name="connsiteX74" fmla="*/ 273017 w 2281926"/>
              <a:gd name="connsiteY74" fmla="*/ 1939636 h 4100945"/>
              <a:gd name="connsiteX75" fmla="*/ 189890 w 2281926"/>
              <a:gd name="connsiteY75" fmla="*/ 2064327 h 4100945"/>
              <a:gd name="connsiteX76" fmla="*/ 162181 w 2281926"/>
              <a:gd name="connsiteY76" fmla="*/ 2105890 h 4100945"/>
              <a:gd name="connsiteX77" fmla="*/ 106763 w 2281926"/>
              <a:gd name="connsiteY77" fmla="*/ 2175163 h 4100945"/>
              <a:gd name="connsiteX78" fmla="*/ 51344 w 2281926"/>
              <a:gd name="connsiteY78" fmla="*/ 2244436 h 4100945"/>
              <a:gd name="connsiteX79" fmla="*/ 37490 w 2281926"/>
              <a:gd name="connsiteY79" fmla="*/ 2286000 h 4100945"/>
              <a:gd name="connsiteX80" fmla="*/ 79053 w 2281926"/>
              <a:gd name="connsiteY80" fmla="*/ 2618509 h 4100945"/>
              <a:gd name="connsiteX81" fmla="*/ 106763 w 2281926"/>
              <a:gd name="connsiteY81" fmla="*/ 2646218 h 4100945"/>
              <a:gd name="connsiteX82" fmla="*/ 148326 w 2281926"/>
              <a:gd name="connsiteY82" fmla="*/ 2673927 h 4100945"/>
              <a:gd name="connsiteX83" fmla="*/ 189890 w 2281926"/>
              <a:gd name="connsiteY83" fmla="*/ 2757054 h 4100945"/>
              <a:gd name="connsiteX84" fmla="*/ 217599 w 2281926"/>
              <a:gd name="connsiteY84" fmla="*/ 2840181 h 4100945"/>
              <a:gd name="connsiteX85" fmla="*/ 273017 w 2281926"/>
              <a:gd name="connsiteY85" fmla="*/ 3034145 h 4100945"/>
              <a:gd name="connsiteX86" fmla="*/ 300726 w 2281926"/>
              <a:gd name="connsiteY86" fmla="*/ 3117272 h 4100945"/>
              <a:gd name="connsiteX87" fmla="*/ 314581 w 2281926"/>
              <a:gd name="connsiteY87" fmla="*/ 3158836 h 4100945"/>
              <a:gd name="connsiteX88" fmla="*/ 342290 w 2281926"/>
              <a:gd name="connsiteY88" fmla="*/ 3200400 h 4100945"/>
              <a:gd name="connsiteX89" fmla="*/ 383853 w 2281926"/>
              <a:gd name="connsiteY89" fmla="*/ 3283527 h 4100945"/>
              <a:gd name="connsiteX90" fmla="*/ 425417 w 2281926"/>
              <a:gd name="connsiteY90" fmla="*/ 3366654 h 4100945"/>
              <a:gd name="connsiteX91" fmla="*/ 466981 w 2281926"/>
              <a:gd name="connsiteY91" fmla="*/ 3463636 h 4100945"/>
              <a:gd name="connsiteX92" fmla="*/ 494690 w 2281926"/>
              <a:gd name="connsiteY92" fmla="*/ 3546763 h 4100945"/>
              <a:gd name="connsiteX93" fmla="*/ 508544 w 2281926"/>
              <a:gd name="connsiteY93" fmla="*/ 3629890 h 4100945"/>
              <a:gd name="connsiteX94" fmla="*/ 522399 w 2281926"/>
              <a:gd name="connsiteY94" fmla="*/ 3671454 h 4100945"/>
              <a:gd name="connsiteX95" fmla="*/ 605526 w 2281926"/>
              <a:gd name="connsiteY95" fmla="*/ 3726872 h 4100945"/>
              <a:gd name="connsiteX96" fmla="*/ 647090 w 2281926"/>
              <a:gd name="connsiteY96" fmla="*/ 3754581 h 4100945"/>
              <a:gd name="connsiteX97" fmla="*/ 730217 w 2281926"/>
              <a:gd name="connsiteY97" fmla="*/ 3782290 h 4100945"/>
              <a:gd name="connsiteX98" fmla="*/ 813344 w 2281926"/>
              <a:gd name="connsiteY98" fmla="*/ 3823854 h 4100945"/>
              <a:gd name="connsiteX99" fmla="*/ 854908 w 2281926"/>
              <a:gd name="connsiteY99" fmla="*/ 3851563 h 4100945"/>
              <a:gd name="connsiteX100" fmla="*/ 924181 w 2281926"/>
              <a:gd name="connsiteY100" fmla="*/ 3865418 h 4100945"/>
              <a:gd name="connsiteX101" fmla="*/ 965744 w 2281926"/>
              <a:gd name="connsiteY101" fmla="*/ 3893127 h 4100945"/>
              <a:gd name="connsiteX102" fmla="*/ 1048872 w 2281926"/>
              <a:gd name="connsiteY102" fmla="*/ 3920836 h 4100945"/>
              <a:gd name="connsiteX103" fmla="*/ 1090435 w 2281926"/>
              <a:gd name="connsiteY103" fmla="*/ 3934690 h 4100945"/>
              <a:gd name="connsiteX104" fmla="*/ 1353672 w 2281926"/>
              <a:gd name="connsiteY104" fmla="*/ 3976254 h 4100945"/>
              <a:gd name="connsiteX105" fmla="*/ 1436799 w 2281926"/>
              <a:gd name="connsiteY105" fmla="*/ 3990109 h 4100945"/>
              <a:gd name="connsiteX106" fmla="*/ 1478363 w 2281926"/>
              <a:gd name="connsiteY106" fmla="*/ 4003963 h 4100945"/>
              <a:gd name="connsiteX107" fmla="*/ 1686181 w 2281926"/>
              <a:gd name="connsiteY107" fmla="*/ 4017818 h 4100945"/>
              <a:gd name="connsiteX108" fmla="*/ 1949417 w 2281926"/>
              <a:gd name="connsiteY108" fmla="*/ 4045527 h 4100945"/>
              <a:gd name="connsiteX109" fmla="*/ 1990981 w 2281926"/>
              <a:gd name="connsiteY109" fmla="*/ 4087090 h 4100945"/>
              <a:gd name="connsiteX110" fmla="*/ 2032544 w 2281926"/>
              <a:gd name="connsiteY110" fmla="*/ 4100945 h 4100945"/>
              <a:gd name="connsiteX111" fmla="*/ 2281926 w 2281926"/>
              <a:gd name="connsiteY111" fmla="*/ 4087090 h 4100945"/>
              <a:gd name="connsiteX112" fmla="*/ 2240363 w 2281926"/>
              <a:gd name="connsiteY112" fmla="*/ 4045527 h 4100945"/>
              <a:gd name="connsiteX113" fmla="*/ 2157235 w 2281926"/>
              <a:gd name="connsiteY113" fmla="*/ 3934690 h 4100945"/>
              <a:gd name="connsiteX114" fmla="*/ 2101817 w 2281926"/>
              <a:gd name="connsiteY114" fmla="*/ 3920836 h 4100945"/>
              <a:gd name="connsiteX115" fmla="*/ 2101817 w 2281926"/>
              <a:gd name="connsiteY115" fmla="*/ 3920836 h 410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1926" h="4100945">
                <a:moveTo>
                  <a:pt x="2171090" y="3990109"/>
                </a:moveTo>
                <a:cubicBezTo>
                  <a:pt x="2166472" y="3976254"/>
                  <a:pt x="2166358" y="3959949"/>
                  <a:pt x="2157235" y="3948545"/>
                </a:cubicBezTo>
                <a:cubicBezTo>
                  <a:pt x="2146833" y="3935543"/>
                  <a:pt x="2128464" y="3931496"/>
                  <a:pt x="2115672" y="3920836"/>
                </a:cubicBezTo>
                <a:cubicBezTo>
                  <a:pt x="2100620" y="3908293"/>
                  <a:pt x="2086137" y="3894738"/>
                  <a:pt x="2074108" y="3879272"/>
                </a:cubicBezTo>
                <a:cubicBezTo>
                  <a:pt x="2053662" y="3852985"/>
                  <a:pt x="2037163" y="3823854"/>
                  <a:pt x="2018690" y="3796145"/>
                </a:cubicBezTo>
                <a:lnTo>
                  <a:pt x="1990981" y="3754581"/>
                </a:lnTo>
                <a:cubicBezTo>
                  <a:pt x="1985712" y="3728239"/>
                  <a:pt x="1977471" y="3672143"/>
                  <a:pt x="1963272" y="3643745"/>
                </a:cubicBezTo>
                <a:cubicBezTo>
                  <a:pt x="1955826" y="3628852"/>
                  <a:pt x="1943010" y="3617074"/>
                  <a:pt x="1935563" y="3602181"/>
                </a:cubicBezTo>
                <a:cubicBezTo>
                  <a:pt x="1929032" y="3589119"/>
                  <a:pt x="1928239" y="3573680"/>
                  <a:pt x="1921708" y="3560618"/>
                </a:cubicBezTo>
                <a:cubicBezTo>
                  <a:pt x="1867994" y="3453191"/>
                  <a:pt x="1914968" y="3581959"/>
                  <a:pt x="1880144" y="3477490"/>
                </a:cubicBezTo>
                <a:cubicBezTo>
                  <a:pt x="1884762" y="3454399"/>
                  <a:pt x="1887803" y="3430936"/>
                  <a:pt x="1893999" y="3408218"/>
                </a:cubicBezTo>
                <a:cubicBezTo>
                  <a:pt x="1901684" y="3380039"/>
                  <a:pt x="1912471" y="3352799"/>
                  <a:pt x="1921708" y="3325090"/>
                </a:cubicBezTo>
                <a:lnTo>
                  <a:pt x="1949417" y="3241963"/>
                </a:lnTo>
                <a:lnTo>
                  <a:pt x="1977126" y="3158836"/>
                </a:lnTo>
                <a:lnTo>
                  <a:pt x="1990981" y="3117272"/>
                </a:lnTo>
                <a:cubicBezTo>
                  <a:pt x="1986363" y="3038763"/>
                  <a:pt x="1993833" y="2958595"/>
                  <a:pt x="1977126" y="2881745"/>
                </a:cubicBezTo>
                <a:cubicBezTo>
                  <a:pt x="1970052" y="2849203"/>
                  <a:pt x="1921708" y="2798618"/>
                  <a:pt x="1921708" y="2798618"/>
                </a:cubicBezTo>
                <a:cubicBezTo>
                  <a:pt x="1917090" y="2627745"/>
                  <a:pt x="1920637" y="2456456"/>
                  <a:pt x="1907853" y="2286000"/>
                </a:cubicBezTo>
                <a:cubicBezTo>
                  <a:pt x="1906608" y="2269395"/>
                  <a:pt x="1887590" y="2259329"/>
                  <a:pt x="1880144" y="2244436"/>
                </a:cubicBezTo>
                <a:cubicBezTo>
                  <a:pt x="1873613" y="2231374"/>
                  <a:pt x="1873382" y="2215638"/>
                  <a:pt x="1866290" y="2202872"/>
                </a:cubicBezTo>
                <a:cubicBezTo>
                  <a:pt x="1850117" y="2173761"/>
                  <a:pt x="1829345" y="2147454"/>
                  <a:pt x="1810872" y="2119745"/>
                </a:cubicBezTo>
                <a:cubicBezTo>
                  <a:pt x="1801636" y="2105890"/>
                  <a:pt x="1788429" y="2093978"/>
                  <a:pt x="1783163" y="2078181"/>
                </a:cubicBezTo>
                <a:cubicBezTo>
                  <a:pt x="1748337" y="1973709"/>
                  <a:pt x="1795315" y="2102487"/>
                  <a:pt x="1741599" y="1995054"/>
                </a:cubicBezTo>
                <a:cubicBezTo>
                  <a:pt x="1735068" y="1981992"/>
                  <a:pt x="1732362" y="1967345"/>
                  <a:pt x="1727744" y="1953490"/>
                </a:cubicBezTo>
                <a:cubicBezTo>
                  <a:pt x="1732519" y="1915294"/>
                  <a:pt x="1734098" y="1843800"/>
                  <a:pt x="1755453" y="1801090"/>
                </a:cubicBezTo>
                <a:cubicBezTo>
                  <a:pt x="1762900" y="1786197"/>
                  <a:pt x="1773926" y="1773381"/>
                  <a:pt x="1783163" y="1759527"/>
                </a:cubicBezTo>
                <a:cubicBezTo>
                  <a:pt x="1787781" y="1745672"/>
                  <a:pt x="1790486" y="1731025"/>
                  <a:pt x="1797017" y="1717963"/>
                </a:cubicBezTo>
                <a:cubicBezTo>
                  <a:pt x="1804463" y="1703070"/>
                  <a:pt x="1822129" y="1692847"/>
                  <a:pt x="1824726" y="1676400"/>
                </a:cubicBezTo>
                <a:cubicBezTo>
                  <a:pt x="1836273" y="1603271"/>
                  <a:pt x="1833112" y="1528560"/>
                  <a:pt x="1838581" y="1454727"/>
                </a:cubicBezTo>
                <a:cubicBezTo>
                  <a:pt x="1849513" y="1307138"/>
                  <a:pt x="1847058" y="1334586"/>
                  <a:pt x="1866290" y="1219200"/>
                </a:cubicBezTo>
                <a:cubicBezTo>
                  <a:pt x="1861672" y="1182254"/>
                  <a:pt x="1859095" y="1144996"/>
                  <a:pt x="1852435" y="1108363"/>
                </a:cubicBezTo>
                <a:cubicBezTo>
                  <a:pt x="1842485" y="1053641"/>
                  <a:pt x="1836226" y="1075944"/>
                  <a:pt x="1810872" y="1025236"/>
                </a:cubicBezTo>
                <a:cubicBezTo>
                  <a:pt x="1804341" y="1012174"/>
                  <a:pt x="1803548" y="996734"/>
                  <a:pt x="1797017" y="983672"/>
                </a:cubicBezTo>
                <a:cubicBezTo>
                  <a:pt x="1789570" y="968779"/>
                  <a:pt x="1776755" y="957002"/>
                  <a:pt x="1769308" y="942109"/>
                </a:cubicBezTo>
                <a:cubicBezTo>
                  <a:pt x="1762777" y="929047"/>
                  <a:pt x="1762545" y="913311"/>
                  <a:pt x="1755453" y="900545"/>
                </a:cubicBezTo>
                <a:cubicBezTo>
                  <a:pt x="1739280" y="871434"/>
                  <a:pt x="1700035" y="817418"/>
                  <a:pt x="1700035" y="817418"/>
                </a:cubicBezTo>
                <a:cubicBezTo>
                  <a:pt x="1695417" y="798945"/>
                  <a:pt x="1694696" y="779031"/>
                  <a:pt x="1686181" y="762000"/>
                </a:cubicBezTo>
                <a:cubicBezTo>
                  <a:pt x="1671288" y="732213"/>
                  <a:pt x="1641295" y="710465"/>
                  <a:pt x="1630763" y="678872"/>
                </a:cubicBezTo>
                <a:cubicBezTo>
                  <a:pt x="1606377" y="605716"/>
                  <a:pt x="1625008" y="649459"/>
                  <a:pt x="1561490" y="554181"/>
                </a:cubicBezTo>
                <a:cubicBezTo>
                  <a:pt x="1552254" y="540327"/>
                  <a:pt x="1547635" y="521854"/>
                  <a:pt x="1533781" y="512618"/>
                </a:cubicBezTo>
                <a:cubicBezTo>
                  <a:pt x="1519926" y="503382"/>
                  <a:pt x="1507866" y="490599"/>
                  <a:pt x="1492217" y="484909"/>
                </a:cubicBezTo>
                <a:cubicBezTo>
                  <a:pt x="1456427" y="471895"/>
                  <a:pt x="1381381" y="457200"/>
                  <a:pt x="1381381" y="457200"/>
                </a:cubicBezTo>
                <a:cubicBezTo>
                  <a:pt x="1286102" y="393680"/>
                  <a:pt x="1329847" y="412312"/>
                  <a:pt x="1256690" y="387927"/>
                </a:cubicBezTo>
                <a:cubicBezTo>
                  <a:pt x="1154035" y="319491"/>
                  <a:pt x="1293410" y="404787"/>
                  <a:pt x="1076581" y="332509"/>
                </a:cubicBezTo>
                <a:cubicBezTo>
                  <a:pt x="936887" y="285943"/>
                  <a:pt x="1153577" y="356994"/>
                  <a:pt x="979599" y="304800"/>
                </a:cubicBezTo>
                <a:cubicBezTo>
                  <a:pt x="951623" y="296407"/>
                  <a:pt x="920775" y="293292"/>
                  <a:pt x="896472" y="277090"/>
                </a:cubicBezTo>
                <a:cubicBezTo>
                  <a:pt x="831535" y="233799"/>
                  <a:pt x="871333" y="252118"/>
                  <a:pt x="771781" y="235527"/>
                </a:cubicBezTo>
                <a:cubicBezTo>
                  <a:pt x="767163" y="221672"/>
                  <a:pt x="766027" y="206114"/>
                  <a:pt x="757926" y="193963"/>
                </a:cubicBezTo>
                <a:cubicBezTo>
                  <a:pt x="747058" y="177661"/>
                  <a:pt x="728906" y="167452"/>
                  <a:pt x="716363" y="152400"/>
                </a:cubicBezTo>
                <a:cubicBezTo>
                  <a:pt x="685083" y="114864"/>
                  <a:pt x="657675" y="36401"/>
                  <a:pt x="605526" y="27709"/>
                </a:cubicBezTo>
                <a:cubicBezTo>
                  <a:pt x="507994" y="11453"/>
                  <a:pt x="549049" y="22737"/>
                  <a:pt x="480835" y="0"/>
                </a:cubicBezTo>
                <a:cubicBezTo>
                  <a:pt x="466981" y="4618"/>
                  <a:pt x="450676" y="4731"/>
                  <a:pt x="439272" y="13854"/>
                </a:cubicBezTo>
                <a:cubicBezTo>
                  <a:pt x="406186" y="40323"/>
                  <a:pt x="414440" y="63518"/>
                  <a:pt x="397708" y="96981"/>
                </a:cubicBezTo>
                <a:cubicBezTo>
                  <a:pt x="390261" y="111874"/>
                  <a:pt x="379235" y="124690"/>
                  <a:pt x="369999" y="138545"/>
                </a:cubicBezTo>
                <a:cubicBezTo>
                  <a:pt x="351342" y="250484"/>
                  <a:pt x="365027" y="195021"/>
                  <a:pt x="328435" y="304800"/>
                </a:cubicBezTo>
                <a:lnTo>
                  <a:pt x="314581" y="346363"/>
                </a:lnTo>
                <a:cubicBezTo>
                  <a:pt x="319199" y="438727"/>
                  <a:pt x="316474" y="531752"/>
                  <a:pt x="328435" y="623454"/>
                </a:cubicBezTo>
                <a:cubicBezTo>
                  <a:pt x="330589" y="639965"/>
                  <a:pt x="349381" y="649802"/>
                  <a:pt x="356144" y="665018"/>
                </a:cubicBezTo>
                <a:cubicBezTo>
                  <a:pt x="368006" y="691708"/>
                  <a:pt x="374617" y="720436"/>
                  <a:pt x="383853" y="748145"/>
                </a:cubicBezTo>
                <a:lnTo>
                  <a:pt x="425417" y="872836"/>
                </a:lnTo>
                <a:cubicBezTo>
                  <a:pt x="430035" y="886691"/>
                  <a:pt x="430510" y="902717"/>
                  <a:pt x="439272" y="914400"/>
                </a:cubicBezTo>
                <a:cubicBezTo>
                  <a:pt x="594919" y="1121931"/>
                  <a:pt x="377679" y="837718"/>
                  <a:pt x="522399" y="1011381"/>
                </a:cubicBezTo>
                <a:cubicBezTo>
                  <a:pt x="558991" y="1055291"/>
                  <a:pt x="557680" y="1075663"/>
                  <a:pt x="577817" y="1136072"/>
                </a:cubicBezTo>
                <a:lnTo>
                  <a:pt x="605526" y="1219200"/>
                </a:lnTo>
                <a:lnTo>
                  <a:pt x="619381" y="1260763"/>
                </a:lnTo>
                <a:lnTo>
                  <a:pt x="633235" y="1302327"/>
                </a:lnTo>
                <a:cubicBezTo>
                  <a:pt x="628617" y="1343891"/>
                  <a:pt x="629524" y="1386447"/>
                  <a:pt x="619381" y="1427018"/>
                </a:cubicBezTo>
                <a:cubicBezTo>
                  <a:pt x="615343" y="1443172"/>
                  <a:pt x="599933" y="1454124"/>
                  <a:pt x="591672" y="1468581"/>
                </a:cubicBezTo>
                <a:cubicBezTo>
                  <a:pt x="521369" y="1591613"/>
                  <a:pt x="603757" y="1464312"/>
                  <a:pt x="536253" y="1565563"/>
                </a:cubicBezTo>
                <a:cubicBezTo>
                  <a:pt x="511868" y="1638721"/>
                  <a:pt x="530500" y="1594975"/>
                  <a:pt x="466981" y="1690254"/>
                </a:cubicBezTo>
                <a:cubicBezTo>
                  <a:pt x="457745" y="1704109"/>
                  <a:pt x="451046" y="1720044"/>
                  <a:pt x="439272" y="1731818"/>
                </a:cubicBezTo>
                <a:cubicBezTo>
                  <a:pt x="425417" y="1745672"/>
                  <a:pt x="409737" y="1757915"/>
                  <a:pt x="397708" y="1773381"/>
                </a:cubicBezTo>
                <a:cubicBezTo>
                  <a:pt x="377262" y="1799668"/>
                  <a:pt x="360763" y="1828800"/>
                  <a:pt x="342290" y="1856509"/>
                </a:cubicBezTo>
                <a:cubicBezTo>
                  <a:pt x="333054" y="1870363"/>
                  <a:pt x="326355" y="1886298"/>
                  <a:pt x="314581" y="1898072"/>
                </a:cubicBezTo>
                <a:cubicBezTo>
                  <a:pt x="300726" y="1911927"/>
                  <a:pt x="285046" y="1924170"/>
                  <a:pt x="273017" y="1939636"/>
                </a:cubicBezTo>
                <a:cubicBezTo>
                  <a:pt x="273009" y="1939646"/>
                  <a:pt x="203748" y="2043540"/>
                  <a:pt x="189890" y="2064327"/>
                </a:cubicBezTo>
                <a:cubicBezTo>
                  <a:pt x="180654" y="2078181"/>
                  <a:pt x="173955" y="2094116"/>
                  <a:pt x="162181" y="2105890"/>
                </a:cubicBezTo>
                <a:cubicBezTo>
                  <a:pt x="95268" y="2172806"/>
                  <a:pt x="176684" y="2087764"/>
                  <a:pt x="106763" y="2175163"/>
                </a:cubicBezTo>
                <a:cubicBezTo>
                  <a:pt x="27801" y="2273863"/>
                  <a:pt x="136622" y="2116518"/>
                  <a:pt x="51344" y="2244436"/>
                </a:cubicBezTo>
                <a:cubicBezTo>
                  <a:pt x="46726" y="2258291"/>
                  <a:pt x="37490" y="2271396"/>
                  <a:pt x="37490" y="2286000"/>
                </a:cubicBezTo>
                <a:cubicBezTo>
                  <a:pt x="37490" y="2456355"/>
                  <a:pt x="0" y="2519693"/>
                  <a:pt x="79053" y="2618509"/>
                </a:cubicBezTo>
                <a:cubicBezTo>
                  <a:pt x="87213" y="2628709"/>
                  <a:pt x="96563" y="2638058"/>
                  <a:pt x="106763" y="2646218"/>
                </a:cubicBezTo>
                <a:cubicBezTo>
                  <a:pt x="119765" y="2656620"/>
                  <a:pt x="134472" y="2664691"/>
                  <a:pt x="148326" y="2673927"/>
                </a:cubicBezTo>
                <a:cubicBezTo>
                  <a:pt x="198860" y="2825520"/>
                  <a:pt x="118264" y="2595894"/>
                  <a:pt x="189890" y="2757054"/>
                </a:cubicBezTo>
                <a:cubicBezTo>
                  <a:pt x="201752" y="2783744"/>
                  <a:pt x="210515" y="2811845"/>
                  <a:pt x="217599" y="2840181"/>
                </a:cubicBezTo>
                <a:cubicBezTo>
                  <a:pt x="252391" y="2979349"/>
                  <a:pt x="233266" y="2914893"/>
                  <a:pt x="273017" y="3034145"/>
                </a:cubicBezTo>
                <a:lnTo>
                  <a:pt x="300726" y="3117272"/>
                </a:lnTo>
                <a:cubicBezTo>
                  <a:pt x="305344" y="3131127"/>
                  <a:pt x="306480" y="3146685"/>
                  <a:pt x="314581" y="3158836"/>
                </a:cubicBezTo>
                <a:lnTo>
                  <a:pt x="342290" y="3200400"/>
                </a:lnTo>
                <a:cubicBezTo>
                  <a:pt x="377110" y="3304862"/>
                  <a:pt x="330142" y="3176106"/>
                  <a:pt x="383853" y="3283527"/>
                </a:cubicBezTo>
                <a:cubicBezTo>
                  <a:pt x="441214" y="3398248"/>
                  <a:pt x="346006" y="3247536"/>
                  <a:pt x="425417" y="3366654"/>
                </a:cubicBezTo>
                <a:cubicBezTo>
                  <a:pt x="462068" y="3513254"/>
                  <a:pt x="412307" y="3340619"/>
                  <a:pt x="466981" y="3463636"/>
                </a:cubicBezTo>
                <a:cubicBezTo>
                  <a:pt x="478843" y="3490326"/>
                  <a:pt x="494690" y="3546763"/>
                  <a:pt x="494690" y="3546763"/>
                </a:cubicBezTo>
                <a:cubicBezTo>
                  <a:pt x="499308" y="3574472"/>
                  <a:pt x="502450" y="3602468"/>
                  <a:pt x="508544" y="3629890"/>
                </a:cubicBezTo>
                <a:cubicBezTo>
                  <a:pt x="511712" y="3644146"/>
                  <a:pt x="512072" y="3661127"/>
                  <a:pt x="522399" y="3671454"/>
                </a:cubicBezTo>
                <a:cubicBezTo>
                  <a:pt x="545947" y="3695002"/>
                  <a:pt x="577817" y="3708399"/>
                  <a:pt x="605526" y="3726872"/>
                </a:cubicBezTo>
                <a:cubicBezTo>
                  <a:pt x="619381" y="3736108"/>
                  <a:pt x="631293" y="3749315"/>
                  <a:pt x="647090" y="3754581"/>
                </a:cubicBezTo>
                <a:lnTo>
                  <a:pt x="730217" y="3782290"/>
                </a:lnTo>
                <a:cubicBezTo>
                  <a:pt x="849327" y="3861698"/>
                  <a:pt x="698631" y="3766498"/>
                  <a:pt x="813344" y="3823854"/>
                </a:cubicBezTo>
                <a:cubicBezTo>
                  <a:pt x="828237" y="3831301"/>
                  <a:pt x="839317" y="3845716"/>
                  <a:pt x="854908" y="3851563"/>
                </a:cubicBezTo>
                <a:cubicBezTo>
                  <a:pt x="876957" y="3859831"/>
                  <a:pt x="901090" y="3860800"/>
                  <a:pt x="924181" y="3865418"/>
                </a:cubicBezTo>
                <a:cubicBezTo>
                  <a:pt x="938035" y="3874654"/>
                  <a:pt x="950528" y="3886364"/>
                  <a:pt x="965744" y="3893127"/>
                </a:cubicBezTo>
                <a:cubicBezTo>
                  <a:pt x="992435" y="3904990"/>
                  <a:pt x="1021163" y="3911600"/>
                  <a:pt x="1048872" y="3920836"/>
                </a:cubicBezTo>
                <a:cubicBezTo>
                  <a:pt x="1062726" y="3925454"/>
                  <a:pt x="1076115" y="3931826"/>
                  <a:pt x="1090435" y="3934690"/>
                </a:cubicBezTo>
                <a:cubicBezTo>
                  <a:pt x="1279724" y="3972549"/>
                  <a:pt x="981154" y="3914165"/>
                  <a:pt x="1353672" y="3976254"/>
                </a:cubicBezTo>
                <a:cubicBezTo>
                  <a:pt x="1381381" y="3980872"/>
                  <a:pt x="1409377" y="3984015"/>
                  <a:pt x="1436799" y="3990109"/>
                </a:cubicBezTo>
                <a:cubicBezTo>
                  <a:pt x="1451055" y="3993277"/>
                  <a:pt x="1463848" y="4002350"/>
                  <a:pt x="1478363" y="4003963"/>
                </a:cubicBezTo>
                <a:cubicBezTo>
                  <a:pt x="1547365" y="4011630"/>
                  <a:pt x="1616959" y="4012493"/>
                  <a:pt x="1686181" y="4017818"/>
                </a:cubicBezTo>
                <a:cubicBezTo>
                  <a:pt x="1820558" y="4028155"/>
                  <a:pt x="1828186" y="4030373"/>
                  <a:pt x="1949417" y="4045527"/>
                </a:cubicBezTo>
                <a:cubicBezTo>
                  <a:pt x="1963272" y="4059381"/>
                  <a:pt x="1974678" y="4076222"/>
                  <a:pt x="1990981" y="4087090"/>
                </a:cubicBezTo>
                <a:cubicBezTo>
                  <a:pt x="2003132" y="4095191"/>
                  <a:pt x="2017940" y="4100945"/>
                  <a:pt x="2032544" y="4100945"/>
                </a:cubicBezTo>
                <a:cubicBezTo>
                  <a:pt x="2115800" y="4100945"/>
                  <a:pt x="2198799" y="4091708"/>
                  <a:pt x="2281926" y="4087090"/>
                </a:cubicBezTo>
                <a:cubicBezTo>
                  <a:pt x="2268072" y="4073236"/>
                  <a:pt x="2252392" y="4060993"/>
                  <a:pt x="2240363" y="4045527"/>
                </a:cubicBezTo>
                <a:cubicBezTo>
                  <a:pt x="2234352" y="4037799"/>
                  <a:pt x="2186270" y="3952111"/>
                  <a:pt x="2157235" y="3934690"/>
                </a:cubicBezTo>
                <a:cubicBezTo>
                  <a:pt x="2131711" y="3919376"/>
                  <a:pt x="2123818" y="3920836"/>
                  <a:pt x="2101817" y="3920836"/>
                </a:cubicBezTo>
                <a:lnTo>
                  <a:pt x="2101817" y="3920836"/>
                </a:lnTo>
              </a:path>
            </a:pathLst>
          </a:custGeom>
          <a:solidFill>
            <a:schemeClr val="tx1">
              <a:lumMod val="50000"/>
              <a:lumOff val="50000"/>
              <a:alpha val="59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left)">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mph" presetSubtype="0" repeatCount="3000" fill="hold" grpId="1" nodeType="clickEffect">
                                  <p:stCondLst>
                                    <p:cond delay="0"/>
                                  </p:stCondLst>
                                  <p:childTnLst>
                                    <p:anim calcmode="discrete" valueType="str">
                                      <p:cBhvr>
                                        <p:cTn id="28"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mph" presetSubtype="0" repeatCount="3000" fill="hold" grpId="1" nodeType="clickEffect">
                                  <p:stCondLst>
                                    <p:cond delay="0"/>
                                  </p:stCondLst>
                                  <p:childTnLst>
                                    <p:anim calcmode="discrete" valueType="str">
                                      <p:cBhvr>
                                        <p:cTn id="44"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animBg="1"/>
      <p:bldP spid="8" grpId="0" animBg="1"/>
      <p:bldP spid="8" grpId="1" animBg="1"/>
      <p:bldP spid="9" grpId="0" animBg="1"/>
      <p:bldP spid="10" grpId="0" animBg="1"/>
      <p:bldP spid="10" grpId="1" animBg="1"/>
      <p:bldP spid="11"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2528</Words>
  <Application>Microsoft Office PowerPoint</Application>
  <PresentationFormat>Экран (4:3)</PresentationFormat>
  <Paragraphs>182</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Ход Первой мировой войны (1914-1918гг)</vt:lpstr>
      <vt:lpstr>Слайд 2</vt:lpstr>
      <vt:lpstr>1. 1914 год</vt:lpstr>
      <vt:lpstr>Слайд 4</vt:lpstr>
      <vt:lpstr>Слайд 5</vt:lpstr>
      <vt:lpstr>Слайд 6</vt:lpstr>
      <vt:lpstr>3. Боевые действия на море.</vt:lpstr>
      <vt:lpstr>4. Кампания 1915 года</vt:lpstr>
      <vt:lpstr>Слайд 9</vt:lpstr>
      <vt:lpstr>Слайд 10</vt:lpstr>
      <vt:lpstr>5. Воздушные бои</vt:lpstr>
      <vt:lpstr>6. Вступление в войну Италии</vt:lpstr>
      <vt:lpstr>7. Кампания 1916 года: обескровливание войск</vt:lpstr>
      <vt:lpstr>8. Битва при Вердене</vt:lpstr>
      <vt:lpstr>9. Битва на Сомме</vt:lpstr>
      <vt:lpstr>10. Линия Гинденбурга</vt:lpstr>
      <vt:lpstr>Слайд 17</vt:lpstr>
      <vt:lpstr>Слайд 18</vt:lpstr>
      <vt:lpstr>11. Кампания 1917 года: переход наступательной инициативы к союзникам</vt:lpstr>
      <vt:lpstr>12. Битва при Камбре</vt:lpstr>
      <vt:lpstr>Слайд 21</vt:lpstr>
      <vt:lpstr>Слайд 22</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Леонид</dc:creator>
  <cp:lastModifiedBy>Леонид</cp:lastModifiedBy>
  <cp:revision>149</cp:revision>
  <dcterms:created xsi:type="dcterms:W3CDTF">2009-09-19T12:42:02Z</dcterms:created>
  <dcterms:modified xsi:type="dcterms:W3CDTF">2009-09-19T23:17:02Z</dcterms:modified>
</cp:coreProperties>
</file>