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6" r:id="rId5"/>
    <p:sldId id="264" r:id="rId6"/>
    <p:sldId id="265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F83B92-FB5C-4E87-8BD7-4318D2FB4608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57806-CE69-453A-A911-DC8B3ED8A6C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D57806-CE69-453A-A911-DC8B3ED8A6C6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advTm="3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F5E9-7EC5-470D-B3A5-2D788C274510}" type="datetimeFigureOut">
              <a:rPr lang="ru-RU" smtClean="0"/>
              <a:t>20.09.2009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7B6B1-9E19-40C3-A507-FA04FDD3FE0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Tm="3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1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Духовная жизнь общества в начале ХХ века. 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Образование и просвещение</a:t>
            </a:r>
            <a:r>
              <a:rPr kumimoji="0" lang="en-US" sz="200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785794"/>
            <a:ext cx="1571636" cy="2251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29256" y="2500307"/>
            <a:ext cx="1357322" cy="180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357554" y="3643314"/>
            <a:ext cx="1643074" cy="1941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4414" y="4643446"/>
            <a:ext cx="1776881" cy="1700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3286124"/>
            <a:ext cx="1459634" cy="192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72132" y="4572008"/>
            <a:ext cx="1357322" cy="1723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57158" y="1285860"/>
            <a:ext cx="42862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rgbClr val="FF0000"/>
                </a:solidFill>
              </a:rPr>
              <a:t>Образование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rgbClr val="FF0000"/>
                </a:solidFill>
              </a:rPr>
              <a:t>Средства массовой информации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rgbClr val="FF0000"/>
                </a:solidFill>
              </a:rPr>
              <a:t>Книгоиздательство</a:t>
            </a: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dirty="0" smtClean="0">
                <a:solidFill>
                  <a:srgbClr val="FF0000"/>
                </a:solidFill>
              </a:rPr>
              <a:t>Кинематограф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6643710"/>
            <a:ext cx="914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Чупров Л.А. МОУ СШ №3 с. К-Рыболов Ханкайского района Приморского края</a:t>
            </a:r>
            <a:endParaRPr lang="ru-RU" sz="1200" dirty="0"/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11" grpId="0"/>
      <p:bldP spid="12" grpId="0"/>
      <p:bldP spid="1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929058" cy="3786165"/>
          </a:xfrm>
        </p:spPr>
        <p:txBody>
          <a:bodyPr anchor="ctr"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Система образования в России рубежа XIX--XX вв. по-прежнему включала три ступени: </a:t>
            </a:r>
            <a:endParaRPr lang="ru-RU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500" dirty="0" smtClean="0"/>
              <a:t>начальную </a:t>
            </a:r>
            <a:r>
              <a:rPr lang="ru-RU" sz="1500" dirty="0"/>
              <a:t>(церковноприходские школы, народные училища), </a:t>
            </a:r>
            <a:endParaRPr lang="ru-RU" sz="1500" dirty="0" smtClean="0"/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500" dirty="0" smtClean="0"/>
              <a:t>среднюю </a:t>
            </a:r>
            <a:r>
              <a:rPr lang="ru-RU" sz="1500" dirty="0"/>
              <a:t>(классические гимназии, реальные и коммерческие </a:t>
            </a:r>
            <a:r>
              <a:rPr lang="ru-RU" sz="1500" dirty="0" smtClean="0"/>
              <a:t>училища)</a:t>
            </a:r>
          </a:p>
          <a:p>
            <a:pPr marL="800100" lvl="1" indent="-3429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1500" dirty="0" smtClean="0"/>
              <a:t>высшую </a:t>
            </a:r>
            <a:r>
              <a:rPr lang="ru-RU" sz="1500" dirty="0"/>
              <a:t>школу (университеты, институты). </a:t>
            </a:r>
            <a:endParaRPr lang="ru-RU" sz="1500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По </a:t>
            </a:r>
            <a:r>
              <a:rPr lang="ru-RU" dirty="0"/>
              <a:t>данным 1813 г., грамотные среди подданных Российской империи (за исключением детей моложе 8 лет) составляли в среднем 38--39 %.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000464" y="3857628"/>
            <a:ext cx="5143536" cy="2644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</a:pPr>
            <a:r>
              <a:rPr lang="ru-RU" sz="1400" dirty="0"/>
              <a:t>В значительной мере развитие народного образования было связано с деятельностью демократической общественности. Политика властей в этой области не представляется последовательной. Так, в 1905 г. министерство народного просвещения вынесло проект закона «О введении всеобщего начального обучения в Российской империи» на рассмотрение II Государственной думы, однако этот проект так и не получил силу закона.</a:t>
            </a:r>
            <a:endParaRPr lang="ru-RU" sz="14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985971" y="214290"/>
            <a:ext cx="496754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6278" y="3643314"/>
            <a:ext cx="3687198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3465513" cy="3500437"/>
          </a:xfrm>
        </p:spPr>
        <p:txBody>
          <a:bodyPr anchor="ctr"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Растущая потребность в специалистах способствовала развитию высшего, в особенности технического, образования. В 1912 г. в России было 16 высших технических учебных заведений. К прежнему числу университетов прибавился только один, Саратовский (1909), но количество студентов заметно выросло -- с 14 тысяч в сер. 90-х годов до 35,3 тысяч в 1907 г. Получили распространение частные высшие учебные заведения (Вольная высшая школа П.Ф. Лесгафта,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43372" y="4071942"/>
            <a:ext cx="4714908" cy="25717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ru-RU" sz="1400" dirty="0">
                <a:solidFill>
                  <a:schemeClr val="tx1"/>
                </a:solidFill>
              </a:rPr>
              <a:t>Психоневрологический институт В.М. Бехтерева и др.). Университет Шанявского, работавший в 1908-- 18 гг. на средства либерального деятеля народного образования А.Л. Шанявского (1837--1905) и дававший среднее и высшее образование, сыграл важную роль в демократизации высшего образования. В университет принимались лица обоего пола независимо от национальной принадлежности и политических взглядов.</a:t>
            </a:r>
            <a:endParaRPr lang="ru-RU" sz="1400" dirty="0">
              <a:solidFill>
                <a:schemeClr val="tx1"/>
              </a:solidFill>
            </a:endParaRP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357950" y="142852"/>
            <a:ext cx="2504612" cy="3587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6357950" y="3714752"/>
            <a:ext cx="25003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Бехтерев В.М.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3571876"/>
            <a:ext cx="264320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solidFill>
                  <a:srgbClr val="002060"/>
                </a:solidFill>
              </a:rPr>
              <a:t>Лесгафт П. Ф.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6874" y="214291"/>
            <a:ext cx="2518190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1" y="6273225"/>
            <a:ext cx="392905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Один из старейших российских университетов — Саратовский государственный — был основан царским указом от 10 июня 1909 года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.</a:t>
            </a:r>
            <a:r>
              <a:rPr kumimoji="0" lang="ru-RU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 </a:t>
            </a:r>
            <a:endParaRPr kumimoji="0" lang="ru-RU" sz="22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3500438"/>
            <a:ext cx="3570313" cy="2677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8" grpId="0"/>
      <p:bldP spid="9" grpId="0"/>
      <p:bldP spid="819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2844" y="214291"/>
            <a:ext cx="3786214" cy="364333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Университет Шанявского совмещал в себе свойства и академического, и народного учебного заведения. Его основатель Альфонс Леонович Шанявский (1837—1905), польский аристократ, был личностью неординарной. Все военные учебные заведения, в которых он учился, Шанявский заканчивал с золотой медалью и «первым в списке». Выйдя в отставку в 38 лет в генеральском звании, он становится золотодобытчиком и сколачивает капитал. Это дало возможность вместе с женой Лидией Алексеевной приступить к реализации давней мечты — созданию в России высшей вольной школы нового типа. Шанявский предложил Москве средства на организацию свободного университета, который был бы доступен для всех желающих. </a:t>
            </a:r>
            <a:r>
              <a:rPr lang="ru-RU" dirty="0" smtClean="0">
                <a:solidFill>
                  <a:srgbClr val="FF0000"/>
                </a:solidFill>
              </a:rPr>
              <a:t>Таковой и был открыт в 1908 году.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00496" y="3903345"/>
            <a:ext cx="492922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В Университет принимались лица обоего пола с 16 лет, всех сословий и вероисповеданий, без предъявления каких-либо дипломов. </a:t>
            </a:r>
            <a:r>
              <a:rPr lang="ru-RU" sz="1400" dirty="0"/>
              <a:t>Было два отделения: научно-популярное, дающее общее среднее образование, и академическое, дающее высшее образование по </a:t>
            </a:r>
            <a:r>
              <a:rPr lang="ru-RU" sz="1400" dirty="0" smtClean="0"/>
              <a:t>естественноисторическим </a:t>
            </a:r>
            <a:r>
              <a:rPr lang="ru-RU" sz="1400" dirty="0"/>
              <a:t>и общественно-философским наукам. </a:t>
            </a:r>
            <a:r>
              <a:rPr lang="ru-RU" sz="1400" dirty="0"/>
              <a:t>Кроме того, при Университете открылись курсы дошкольного воспитания, библиотечной работы, внешкольного образования, кооперации. </a:t>
            </a:r>
            <a:r>
              <a:rPr lang="ru-RU" sz="1400" dirty="0"/>
              <a:t>Собственное здание Университета имени </a:t>
            </a:r>
            <a:r>
              <a:rPr lang="ru-RU" sz="1400" dirty="0" smtClean="0"/>
              <a:t>Шанявского </a:t>
            </a:r>
            <a:r>
              <a:rPr lang="ru-RU" sz="1400" dirty="0"/>
              <a:t>было заложено на Миусской площади летом 1811 года, и скоро это учебное заведение заняло заметное место в Москве и России. </a:t>
            </a:r>
            <a:r>
              <a:rPr lang="ru-RU" sz="1400" dirty="0"/>
              <a:t>Ныне в этом здании располагается Российский государственный гуманитарный университет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14290"/>
            <a:ext cx="2611228" cy="3450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929058" y="3643314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Альфонс Леонович Шанявский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15140" y="142852"/>
            <a:ext cx="2176472" cy="3627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715140" y="3643314"/>
            <a:ext cx="22145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Лидия Алексеевна </a:t>
            </a:r>
            <a:r>
              <a:rPr lang="ru-RU" sz="1200" dirty="0" smtClean="0">
                <a:solidFill>
                  <a:srgbClr val="002060"/>
                </a:solidFill>
              </a:rPr>
              <a:t>Шанявская</a:t>
            </a:r>
            <a:endParaRPr lang="ru-RU" sz="1200" dirty="0">
              <a:solidFill>
                <a:srgbClr val="002060"/>
              </a:solidFill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0621" y="4071942"/>
            <a:ext cx="386478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0" y="6143644"/>
            <a:ext cx="39290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Университет Шанявского А.Л.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"/>
            <a:ext cx="4357718" cy="3357561"/>
          </a:xfrm>
        </p:spPr>
        <p:txBody>
          <a:bodyPr anchor="ctr">
            <a:normAutofit/>
          </a:bodyPr>
          <a:lstStyle/>
          <a:p>
            <a:r>
              <a:rPr lang="ru-RU" dirty="0" smtClean="0"/>
              <a:t>Представитель знаменитой династии предпринимателей Демидовых — Павел Григорьевич Демидов (1738—1821) посвятил себя и делу образования. В 1802 году император Александр I издал Манифест об учреждении министерств и вместе с ним — призыв к общественности России оказать посильную помощь пожертвованиями на дело образования. Одним из первых откликнулся Демидов. В 1803 году он начал хлопотать об учреждении в Ярославле университета. В том же году он сделал пожертвования на содержание профессоров и другие нужды университета и 100 тысяч рублей на содержание беднейших студентов и отправку достойнейших из них в лучшие университеты Европы.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86314" y="4000504"/>
            <a:ext cx="41434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Демидов предвидел будущее значение Сибири и возникающую потребность там в высших учебных заведениях. Он пожертвовал часть своего капитала на университет в Тобольске. </a:t>
            </a:r>
          </a:p>
          <a:p>
            <a:r>
              <a:rPr lang="ru-RU" sz="1400" dirty="0" smtClean="0"/>
              <a:t>Московскому </a:t>
            </a:r>
            <a:r>
              <a:rPr lang="ru-RU" sz="1400" dirty="0"/>
              <a:t>университету Демидов передал свою уникальную библиотеку, «кабинет натуральной истории» и «</a:t>
            </a:r>
            <a:r>
              <a:rPr lang="ru-RU" sz="1400" dirty="0" err="1"/>
              <a:t>минцкабинет</a:t>
            </a:r>
            <a:r>
              <a:rPr lang="ru-RU" sz="1400" dirty="0"/>
              <a:t>» (собрание монет), а также принёс в дар богатую коллекцию редких экземпляров животных, гербарий, собрание разных художественных редкостей. </a:t>
            </a:r>
            <a:r>
              <a:rPr lang="ru-RU" sz="1400" dirty="0"/>
              <a:t>Пожертвования Демидова Московскому университету заняли три отдельных зала, названных Демидовскими. </a:t>
            </a:r>
            <a:endParaRPr lang="ru-RU" sz="1400" dirty="0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14290"/>
            <a:ext cx="2866382" cy="364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3429000"/>
            <a:ext cx="42672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214282" y="6215082"/>
            <a:ext cx="4286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Демидовский юридический лицей</a:t>
            </a: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3643306" cy="335756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В 1803 году по Высочайшему повелению Демидову была вручена золотая медаль с его изображением и надписью: «За благотворение наукам». В благодарность за крупные пожертвования Московский университет в своём музее поставил портрет Павла Григорьевича и занёс его имя на мраморную доску в актовом зале. А признательное ярославское дворянство на собранные по подписке средства воздвигло Демидову в 1829 году памятник. Сквер, где стоял памятник, и сегодня называется Демидовским.</a:t>
            </a:r>
          </a:p>
        </p:txBody>
      </p:sp>
      <p:pic>
        <p:nvPicPr>
          <p:cNvPr id="1228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26876" y="142852"/>
            <a:ext cx="488376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4714876" y="3643314"/>
            <a:ext cx="421481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Дальнейшее развитие в начале XX в. получило высшее женское образование. В начале XX в. в России имелось уже около 30 высших женских учебных заведений (Женский педагогический институт в Петербурге, 1903; Высшие женские сельскохозяйственные курсы в Москве под руководством Д.Н. Прянишникова, 1908 и др.). Наконец, право женщин на высшее образование было признано юридически (1911).</a:t>
            </a:r>
            <a:endParaRPr lang="ru-RU" sz="14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2844" y="3714752"/>
            <a:ext cx="4374238" cy="2919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"/>
            <a:ext cx="3714776" cy="2643181"/>
          </a:xfrm>
        </p:spPr>
        <p:txBody>
          <a:bodyPr anchor="ctr">
            <a:normAutofit lnSpcReduction="10000"/>
          </a:bodyPr>
          <a:lstStyle/>
          <a:p>
            <a:r>
              <a:rPr lang="ru-RU" dirty="0" smtClean="0"/>
              <a:t>Одновременно </a:t>
            </a:r>
            <a:r>
              <a:rPr lang="ru-RU" dirty="0"/>
              <a:t>с воскресными школами стали действовать новые типы культурно-просветительских учреждении для взрослых -- рабочие курсы (например, Пречистенские в Москве, среди преподавателей которых были такие выдающиеся ученые, как физиолог И.М. Сеченов, историк В.И. Пичета и др.), просветительские рабочие общества и народные дома -- своеобразные клубы с библиотекой, актовым залом, чайной и торговой лавкой (Литовский народный дом графини С.В. Паниной в Петербурге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3643314"/>
            <a:ext cx="5072066" cy="296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Большое влияние на просвещение оказало развитие периодической печати и книгоиздательства. В начале XX в. выходило 125 легальных газет, в 1913-- более 1000. В 1913г. издавалось 1263 журнала. Тираж массового литературно-художественного и научно-популярного «тонкого» журнала «Нива» (1894-1916) к 1900 г. вырос с 9 до 235 тыс. экземпляров. По количеству издаваемых книг Россия занимала третье место в мире (после Германии и Японии). В 1913 г. только на русском языке вышло 106,8 млн. экземпляров книг.</a:t>
            </a:r>
            <a:endParaRPr lang="ru-RU" sz="1400" dirty="0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643182"/>
            <a:ext cx="2639018" cy="3838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71472" y="6500834"/>
            <a:ext cx="26432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И.М. Сеченов,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2150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071934" y="0"/>
            <a:ext cx="488457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071934" y="3286124"/>
            <a:ext cx="48577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Литовский народный дом графини С.В. Паниной в Петербурге</a:t>
            </a:r>
            <a:endParaRPr lang="ru-RU" sz="11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1"/>
            <a:ext cx="4071966" cy="30003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Крупнейшие книгоиздатели А. С. Суворин (1835-- 1912) в Петербурге и И.Д. Сытин (1851-1934) в Москве способствовали приобщению народа к литературе, выпуская книги по доступным ценам («Дешевая библиотека» Суворина, «Библиотека для самообразования» Сытина). В 1989--1913 гг. в Петербурге работало книгоиздательское товарищество «Знание», которое с 1902 г. возглавлял М. Горький.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643438" y="3890585"/>
            <a:ext cx="4214842" cy="296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С 1904 г. было выпущено 40 «Сборников товарищества "Знание"», включавших произведения выдающихся писателей-реалистов М. Горького, А.И. Куприна, И. А. Бунина и др.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Процесс просвещения был интенсивным и успешным, количество читающей публики постепенно возрастало. Об этом свидетельствует тот факт, что в 1914 г. в России насчитывалось около 76 тыс. различных общественных библиотек.</a:t>
            </a:r>
            <a:endParaRPr lang="ru-RU" sz="1400" dirty="0"/>
          </a:p>
        </p:txBody>
      </p:sp>
      <p:pic>
        <p:nvPicPr>
          <p:cNvPr id="17409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72066" y="205068"/>
            <a:ext cx="3429007" cy="3281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857752" y="3429000"/>
            <a:ext cx="36433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А. С. Суворин (1835-- 1912)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022372"/>
            <a:ext cx="3000396" cy="3545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714348" y="6500834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И.Д. Сытин (1851-1934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0"/>
            <a:ext cx="3786214" cy="278605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dirty="0"/>
              <a:t>Не менее важную роль в развитии культуры сыграл "</a:t>
            </a:r>
            <a:r>
              <a:rPr lang="ru-RU" dirty="0" smtClean="0"/>
              <a:t>иллюзион</a:t>
            </a:r>
            <a:r>
              <a:rPr lang="ru-RU" dirty="0"/>
              <a:t>" -- кино, появившееся в Петербурге буквально через год после его изобретения во Франции</a:t>
            </a:r>
            <a:r>
              <a:rPr lang="ru-RU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 </a:t>
            </a:r>
            <a:r>
              <a:rPr lang="ru-RU" dirty="0"/>
              <a:t>К 1914г. в России уже было 4000 кинотеатров, в которых шли не только </a:t>
            </a:r>
            <a:r>
              <a:rPr lang="ru-RU" dirty="0" smtClean="0"/>
              <a:t>зарубежные</a:t>
            </a:r>
            <a:r>
              <a:rPr lang="ru-RU" dirty="0"/>
              <a:t>, но и отечественные картины. </a:t>
            </a:r>
            <a:endParaRPr lang="ru-RU" dirty="0" smtClean="0"/>
          </a:p>
          <a:p>
            <a:pPr>
              <a:lnSpc>
                <a:spcPct val="150000"/>
              </a:lnSpc>
            </a:pPr>
            <a:r>
              <a:rPr lang="ru-RU" dirty="0" smtClean="0"/>
              <a:t>Потребность </a:t>
            </a:r>
            <a:r>
              <a:rPr lang="ru-RU" dirty="0"/>
              <a:t>в них была настолько велика, что в период с 1908 по 1917 г. было снято более двух тысяч новых художественных фильмов.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286248" y="4214818"/>
            <a:ext cx="464347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400" dirty="0"/>
              <a:t>Начало профессиональному кинематографу в России положил фильм "Стенька Разин и княжна" (1908 г., реж. В.Ф. Ромашков).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В 1911--1913 гг. В.А. Старевич создал первые в мире объемные мультипликации. </a:t>
            </a:r>
          </a:p>
          <a:p>
            <a:pPr>
              <a:lnSpc>
                <a:spcPct val="150000"/>
              </a:lnSpc>
            </a:pPr>
            <a:r>
              <a:rPr lang="ru-RU" sz="1400" dirty="0"/>
              <a:t>Широкую известность получили фильмы режиссеров Б.Ф. Бауэра, В.Р. Гардина, Протазанова и др.</a:t>
            </a:r>
            <a:endParaRPr lang="ru-RU" sz="1400" dirty="0"/>
          </a:p>
        </p:txBody>
      </p:sp>
      <p:pic>
        <p:nvPicPr>
          <p:cNvPr id="1536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357686" y="214290"/>
            <a:ext cx="4476768" cy="3469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357686" y="3643314"/>
            <a:ext cx="44291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В.А. Старевич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2714620"/>
            <a:ext cx="28575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71472" y="6500834"/>
            <a:ext cx="28575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В.Р. Гардин</a:t>
            </a:r>
            <a:endParaRPr lang="ru-RU" sz="1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advTm="3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1035</Words>
  <Application>Microsoft Office PowerPoint</Application>
  <PresentationFormat>Экран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HATA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Леонид</dc:creator>
  <cp:lastModifiedBy>Леонид</cp:lastModifiedBy>
  <cp:revision>133</cp:revision>
  <dcterms:created xsi:type="dcterms:W3CDTF">2009-09-20T10:57:28Z</dcterms:created>
  <dcterms:modified xsi:type="dcterms:W3CDTF">2009-09-20T19:42:47Z</dcterms:modified>
</cp:coreProperties>
</file>