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6" r:id="rId4"/>
    <p:sldId id="258" r:id="rId5"/>
    <p:sldId id="259" r:id="rId6"/>
    <p:sldId id="260" r:id="rId7"/>
    <p:sldId id="277" r:id="rId8"/>
    <p:sldId id="261" r:id="rId9"/>
    <p:sldId id="262" r:id="rId10"/>
    <p:sldId id="270" r:id="rId11"/>
    <p:sldId id="263" r:id="rId12"/>
    <p:sldId id="264" r:id="rId13"/>
    <p:sldId id="265" r:id="rId14"/>
    <p:sldId id="271" r:id="rId15"/>
    <p:sldId id="266" r:id="rId16"/>
    <p:sldId id="267" r:id="rId17"/>
    <p:sldId id="274" r:id="rId18"/>
    <p:sldId id="278" r:id="rId19"/>
    <p:sldId id="275" r:id="rId20"/>
    <p:sldId id="268" r:id="rId21"/>
    <p:sldId id="279" r:id="rId22"/>
    <p:sldId id="269" r:id="rId23"/>
    <p:sldId id="273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BA224-7367-40AC-81DE-87ED6FC9D8EF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9FB9D-FC14-40AD-B453-20D529331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9FB9D-FC14-40AD-B453-20D52933183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4AF7-D692-44B1-8A36-F69E280A579A}" type="datetimeFigureOut">
              <a:rPr lang="ru-RU" smtClean="0"/>
              <a:pPr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0379-C135-4387-9BAF-71466AB86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1%D0%BB%D1%83%D0%B3%D0%B0" TargetMode="External"/><Relationship Id="rId13" Type="http://schemas.openxmlformats.org/officeDocument/2006/relationships/hyperlink" Target="http://ru.wikipedia.org/wiki/%D0%91%D0%B0%D0%BB%D0%B0%D0%BD%D1%81" TargetMode="External"/><Relationship Id="rId18" Type="http://schemas.openxmlformats.org/officeDocument/2006/relationships/hyperlink" Target="http://ru.wikipedia.org/wiki/%D0%A2%D0%BE%D1%80%D0%B3%D0%BE%D0%B2%D1%8B%D0%B9_%D0%B1%D0%B0%D0%BB%D0%B0%D0%BD%D1%81" TargetMode="External"/><Relationship Id="rId3" Type="http://schemas.openxmlformats.org/officeDocument/2006/relationships/hyperlink" Target="http://ru.wikipedia.org/wiki/%D0%9F%D0%BE%D0%B7%D0%BD%D0%B0%D0%BD%D0%B8%D0%B5_(%D1%84%D0%B8%D0%BB%D0%BE%D1%81%D0%BE%D1%84%D0%B8%D1%8F)" TargetMode="External"/><Relationship Id="rId7" Type="http://schemas.openxmlformats.org/officeDocument/2006/relationships/hyperlink" Target="http://ru.wikipedia.org/wiki/%D0%A2%D0%BE%D0%B2%D0%B0%D1%80" TargetMode="External"/><Relationship Id="rId12" Type="http://schemas.openxmlformats.org/officeDocument/2006/relationships/hyperlink" Target="http://ru.wikipedia.org/wiki/%D0%94%D0%B5%D1%84%D0%B8%D1%86%D0%B8%D1%82" TargetMode="External"/><Relationship Id="rId17" Type="http://schemas.openxmlformats.org/officeDocument/2006/relationships/hyperlink" Target="http://ru.wikipedia.org/wiki/%D0%91%D1%83%D1%85%D0%B3%D0%B0%D0%BB%D1%82%D0%B5%D1%80%D1%81%D0%BA%D0%B8%D0%B9_%D0%B1%D0%B0%D0%BB%D0%B0%D0%BD%D1%81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ru.wikipedia.org/wiki/%D0%9F%D0%B0%D1%81%D1%81%D0%B8%D0%B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1%8B%D0%BD%D0%BE%D0%BA" TargetMode="External"/><Relationship Id="rId11" Type="http://schemas.openxmlformats.org/officeDocument/2006/relationships/hyperlink" Target="http://ru.wikipedia.org/wiki/%D0%9F%D1%80%D0%B5%D0%B4%D0%BB%D0%BE%D0%B6%D0%B5%D0%BD%D0%B8%D0%B5_(%D1%8D%D0%BA%D0%BE%D0%BD%D0%BE%D0%BC%D0%B8%D0%BA%D0%B0)" TargetMode="External"/><Relationship Id="rId5" Type="http://schemas.openxmlformats.org/officeDocument/2006/relationships/hyperlink" Target="http://ru.wikipedia.org/wiki/%D0%9A%D0%B0%D0%BD%D1%82%D0%B8%D0%B0%D0%BD%D1%81%D1%82%D0%B2%D0%BE" TargetMode="External"/><Relationship Id="rId15" Type="http://schemas.openxmlformats.org/officeDocument/2006/relationships/hyperlink" Target="http://ru.wikipedia.org/wiki/%D0%90%D0%BA%D1%82%D0%B8%D0%B2" TargetMode="External"/><Relationship Id="rId10" Type="http://schemas.openxmlformats.org/officeDocument/2006/relationships/hyperlink" Target="http://ru.wikipedia.org/wiki/%D0%A1%D0%BF%D1%80%D0%BE%D1%81" TargetMode="External"/><Relationship Id="rId19" Type="http://schemas.openxmlformats.org/officeDocument/2006/relationships/hyperlink" Target="http://ru.wikipedia.org/wiki/%D0%9F%D0%BB%D0%B0%D1%82%D1%91%D0%B6%D0%BD%D1%8B%D0%B9_%D0%B1%D0%B0%D0%BB%D0%B0%D0%BD%D1%81" TargetMode="External"/><Relationship Id="rId4" Type="http://schemas.openxmlformats.org/officeDocument/2006/relationships/hyperlink" Target="http://ru.wikipedia.org/wiki/%D0%92%D0%B5%D1%89%D1%8C_%D0%B2_%D1%81%D0%B5%D0%B1%D0%B5" TargetMode="External"/><Relationship Id="rId9" Type="http://schemas.openxmlformats.org/officeDocument/2006/relationships/hyperlink" Target="http://ru.wikipedia.org/wiki/%D0%9F%D0%BE%D1%82%D1%80%D0%B5%D0%B1%D0%B8%D1%82%D0%B5%D0%BB%D1%8C" TargetMode="External"/><Relationship Id="rId14" Type="http://schemas.openxmlformats.org/officeDocument/2006/relationships/hyperlink" Target="http://ru.wikipedia.org/wiki/%D0%98%D1%82%D0%B0%D0%BB%D1%8C%D1%8F%D0%BD%D1%81%D0%BA%D0%B8%D0%B9_%D1%8F%D0%B7%D1%8B%D0%B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57158" y="214290"/>
            <a:ext cx="842965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57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Al.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характеристике как общества, так и природы относится понятие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социальное взаимодействие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динамичная система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политическая революция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сознательная деятельность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А2.  О противоречивости прогресса свидетельствует факт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 к постиндустриальному обществу сопровождается ростом числа людей, имеющих высшее образование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период промышленного переворота возросло число лиц, страдающих хроническими заболеваниями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внедрение компьютеров расширило возможности творческого труда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эпоху Великих географических открытий начал формироваться мировой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A3.  Верны ли следующие суждения о путях и формах общественного развития?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В постиндустриальном обществе завершается промышленный переворот, формируется массовое промышленное производство.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В постиндустриальном обществе наряду с массовым все более прочные позиции занимает мелкосерийное производство.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А	3) верны оба суждения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Б	4) оба суждения неверны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А4.  Какая из перечисленных особенностей свойственна человеку и отсутствует у животных?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действие механизмов наследственности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органов чувств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видовая специализация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членораздельная речь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89"/>
          <a:ext cx="8715436" cy="6643710"/>
        </p:xfrm>
        <a:graphic>
          <a:graphicData uri="http://schemas.openxmlformats.org/drawingml/2006/table">
            <a:tbl>
              <a:tblPr/>
              <a:tblGrid>
                <a:gridCol w="1908658"/>
                <a:gridCol w="1090388"/>
                <a:gridCol w="1765891"/>
                <a:gridCol w="1085597"/>
                <a:gridCol w="1765891"/>
                <a:gridCol w="1099011"/>
              </a:tblGrid>
              <a:tr h="1091370"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 задания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 задания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 задания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83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А11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А21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85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А12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А22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85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A3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А13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А23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85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AI4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А24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85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А15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А25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83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А26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83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А17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А27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83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А18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А28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85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А19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А29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83"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196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АЗО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1960" algn="l" defTabSz="914400" rtl="0" eaLnBrk="1" latinLnBrk="0" hangingPunct="1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29190" y="1285860"/>
            <a:ext cx="1143008" cy="5572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8148" y="1357298"/>
            <a:ext cx="1071570" cy="5500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1357298"/>
            <a:ext cx="1071570" cy="5500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0"/>
            <a:ext cx="35761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слово пропущено в схеме?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214290"/>
            <a:ext cx="2000264" cy="428628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бирж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1 (граница и черта) 3"/>
          <p:cNvSpPr/>
          <p:nvPr/>
        </p:nvSpPr>
        <p:spPr>
          <a:xfrm rot="5400000">
            <a:off x="1464447" y="464323"/>
            <a:ext cx="428628" cy="1643074"/>
          </a:xfrm>
          <a:prstGeom prst="accentBorderCallout1">
            <a:avLst>
              <a:gd name="adj1" fmla="val 1886"/>
              <a:gd name="adj2" fmla="val -11566"/>
              <a:gd name="adj3" fmla="val -136246"/>
              <a:gd name="adj4" fmla="val -94164"/>
            </a:avLst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Товарная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1 (граница и черта) 4"/>
          <p:cNvSpPr/>
          <p:nvPr/>
        </p:nvSpPr>
        <p:spPr>
          <a:xfrm rot="5400000">
            <a:off x="3536149" y="464323"/>
            <a:ext cx="428628" cy="1643074"/>
          </a:xfrm>
          <a:prstGeom prst="accentBorderCallout1">
            <a:avLst>
              <a:gd name="adj1" fmla="val 1886"/>
              <a:gd name="adj2" fmla="val -11566"/>
              <a:gd name="adj3" fmla="val -8078"/>
              <a:gd name="adj4" fmla="val -90932"/>
            </a:avLst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Валютная</a:t>
            </a:r>
          </a:p>
        </p:txBody>
      </p:sp>
      <p:sp>
        <p:nvSpPr>
          <p:cNvPr id="6" name="Выноска 1 (граница и черта) 5"/>
          <p:cNvSpPr/>
          <p:nvPr/>
        </p:nvSpPr>
        <p:spPr>
          <a:xfrm rot="5400000">
            <a:off x="5464975" y="464323"/>
            <a:ext cx="428628" cy="1643074"/>
          </a:xfrm>
          <a:prstGeom prst="accentBorderCallout1">
            <a:avLst>
              <a:gd name="adj1" fmla="val 1886"/>
              <a:gd name="adj2" fmla="val -11566"/>
              <a:gd name="adj3" fmla="val 108285"/>
              <a:gd name="adj4" fmla="val -90932"/>
            </a:avLst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Фондовая</a:t>
            </a:r>
          </a:p>
        </p:txBody>
      </p:sp>
      <p:sp>
        <p:nvSpPr>
          <p:cNvPr id="7" name="Выноска 1 (граница и черта) 6"/>
          <p:cNvSpPr/>
          <p:nvPr/>
        </p:nvSpPr>
        <p:spPr>
          <a:xfrm rot="5400000">
            <a:off x="7465239" y="464323"/>
            <a:ext cx="428628" cy="1643074"/>
          </a:xfrm>
          <a:prstGeom prst="accentBorderCallout1">
            <a:avLst>
              <a:gd name="adj1" fmla="val 98855"/>
              <a:gd name="adj2" fmla="val -14798"/>
              <a:gd name="adj3" fmla="val 231393"/>
              <a:gd name="adj4" fmla="val -97396"/>
            </a:avLst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714488"/>
            <a:ext cx="8786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Завершите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фразу: «Сфера человеческой деятельности, функция которой выработка и теоретическая систематизация объективных знаний о действительности, называется	...».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57224" y="3286760"/>
          <a:ext cx="8001056" cy="2641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00528"/>
                <a:gridCol w="4000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ХАРАКТЕРИСТИКИ ВИДОВ	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в воображаемой ситуации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А) труд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практическая полезность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Б) учение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нацеленность на обретение знаний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В) игра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замещение реальных объектов условными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ru-RU" sz="1600" dirty="0" smtClean="0"/>
                        <a:t>преобразовательная направленность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143248"/>
            <a:ext cx="78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В4.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Найдите в приведенном ниже списке признаки, характеризующие право, и обведите цифры, под которыми они указаны.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формулируется и поддерживается государством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существует как в устной, так и в письменной форме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 нарушение правовых норм следуют меры общественного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воздействия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(выговор, бойкот и др.)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относится к нормативной системе общества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границы должного поведения людей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Обведенные цифры запишите в порядке возрастания.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428868"/>
            <a:ext cx="86439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В5.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Прочитайте приведенный ниже текст, каждое положение которого пронумеровано.</a:t>
            </a:r>
          </a:p>
          <a:p>
            <a:pPr marL="342900" indent="-342900">
              <a:buAutoNum type="arabicParenBoth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современной России процесс партийного строительства идет довольно активно. (2) Конституция РФ признает свободу образования партий.    (3) Однако свобода политических партий должна иметь гра­ницы даже в демократическом государстве. (4) Поэтому российское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как и законодательства ряда других демократических стран, запрещает политические партии, которые ставят своей целью насильственное изменение конституционного строя, ставят под угрозу независимость и территориальную целостность России. Определите, какие положения текста носят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Both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А) фактический характер </a:t>
            </a:r>
          </a:p>
          <a:p>
            <a:pPr lvl="2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Б) характер оценочных суждений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52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Прочитайте приведенный ниже текст, в котором пропущен ряд слов.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«Для юристов одним из главных профессиональных качеств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умение применять правовые	(1)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практике. Однако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давно известно, что пренебрежение теоретическими вопросами права основывается, как правило, на потере уверенности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силе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{2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). Для тех людей, которые устояли перед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волной правового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беспредела,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(3) стало одной из основ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личного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мировоззрения. Для современной России, возрождающей духовные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традиции, очень важно формирование у граждан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правовой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(4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). В связи с этим очень важно разобраться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изначальном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смысле   права,    понять   его   общественную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(5). Одна из аксиом права заключается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том, что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право, так же как и религия, мораль, относится к идеальной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ценности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Право самым тесным образом связано с другими сферами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общественной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(6). Например, связь и отношение политики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права легче всего просматривается через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(7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Выберите из предлагаемого списка слова, которые необходимо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вставить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место пробелов. Слова в списке даны в именительном падеже. Помните, что в списке слов больше, чем вам потребуется для заполне­ния пробелов.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Выбирайте последовательно одно слово за другим, мысленно за­полняя словами каждый пробел.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5003800"/>
          <a:ext cx="8501122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А)нормы	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Е) жизнь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Б) суд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Ж) власть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В)право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3) ценность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Г) милиция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И) культура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Д) понятие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К) закон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500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В6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500042"/>
          <a:ext cx="8572558" cy="2286015"/>
        </p:xfrm>
        <a:graphic>
          <a:graphicData uri="http://schemas.openxmlformats.org/drawingml/2006/table">
            <a:tbl>
              <a:tblPr/>
              <a:tblGrid>
                <a:gridCol w="1027739"/>
                <a:gridCol w="3267004"/>
                <a:gridCol w="1027739"/>
                <a:gridCol w="3250076"/>
              </a:tblGrid>
              <a:tr h="762005">
                <a:tc>
                  <a:txBody>
                    <a:bodyPr/>
                    <a:lstStyle/>
                    <a:p>
                      <a:pPr marL="128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Биржа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 marL="128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наукой&lt;ИЛИ&gt;наука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БАБА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 marL="130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ВЗ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ВАБВА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Вб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АКВИЗЕЖ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500042"/>
            <a:ext cx="3429024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500042"/>
            <a:ext cx="3214710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Информационное общество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Становление информационного общества далеко не завершено, однако представляется возможным выделить некоторые его характеристики.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Доминирующим в экономике становится сектор, связанный с производством знаний, обработкой и распространением информации. В итоге, удельный вес затрат на исследовательские работы и маркетинг новой продукции превышает материальные затраты на ее выпуск. Так, в фармацевтических и компьютерных фирмах США последние снизились до 10—15 % ее стоимости (в автомобильной промышленности США они все еще выше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%, что видимо, определяет ее отставание от японской).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Доля продаж «ноу-хау», т.е. технической информации в общем объеме внешней и внутренней торговли начинает превышать доли продукции аграрного, добывающего и обрабатывающего секторов экономики. По существую­щим оценкам, в США этот «порог» был превзойден еще в 1980-х гг.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Доля самодеятельного населения страны, занятого в создании, обработке и распространении информации, начинает превышать численность рабочей силы, занятой в сельском хозяйстве и промышленности. Здесь следует отметить, что сфера обслуживания дифференцируется: часть ее работников, даже в наиболее развитых странах, все еще занята достаточно тяжелым физическим трудом, в то время как большинство из них начинают обслуживать информационный сектор экономики.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Информационные потоки получают новый материальный носитель, т.е. глобальную сеть телекоммуникаций, а также Интернет. &lt;...&gt;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Существенным и ранее не учитывавшимся фактором общественного раз­вития становится феномен «кризиса человека»... Человек, живущий в развитых странах, подвергается воздействию огромных потоков информация, возможности осмысления которой не безграничны. Это ведет к тому, что часть информации осознанно вообще не воспринимается, отсекается или поглощается некритично. &lt;...&gt;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Можно говорить о начале процесса возникновения глобального информационного общества как новой стадиальной фазы мирового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цивилизационного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развития.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Н.В. </a:t>
            </a:r>
            <a:r>
              <a:rPr lang="ru-RU" sz="1500" b="1" i="1" dirty="0" err="1" smtClean="0">
                <a:latin typeface="Times New Roman" pitchFamily="18" charset="0"/>
                <a:cs typeface="Times New Roman" pitchFamily="18" charset="0"/>
              </a:rPr>
              <a:t>Загладин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С1.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Какие четыре признака информационного общества названы автором?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все ученые согласны с характеристикой современного общества как информационного. Какие иные термины употребляются для обозначения современного общества? Укажите два таких термина.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СЗ.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 полагает, что информационное общество является глобальным. Опираясь на знание обществоведческого курса, дайте определение понятия «глобализация» и укажите любые два фактора, ведущие к глобализации.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С4.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Какую проблему, связанную с «кризисом человека» в условиях становления информационного общества, называет автор? Назовите любые две другие проблемы, составляющие суть «кризиса человека», которые вам известны из курса обществознания.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С5.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Назовите любые три группы потребностей человека.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Приведите три проявления роли средств массовой коммуникации в со­временном обществе и раскройте каждое из них на примере.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в конец 2">
            <a:hlinkClick r:id="" action="ppaction://hlinkshowjump?jump=lastslide" highlightClick="1"/>
          </p:cNvPr>
          <p:cNvSpPr/>
          <p:nvPr/>
        </p:nvSpPr>
        <p:spPr>
          <a:xfrm>
            <a:off x="7715272" y="500042"/>
            <a:ext cx="1143008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в конец 3">
            <a:hlinkClick r:id="" action="ppaction://hlinkshowjump?jump=lastslide" highlightClick="1"/>
          </p:cNvPr>
          <p:cNvSpPr/>
          <p:nvPr/>
        </p:nvSpPr>
        <p:spPr>
          <a:xfrm>
            <a:off x="7643834" y="1500174"/>
            <a:ext cx="1143008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8001024" y="3000372"/>
            <a:ext cx="928694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7929586" y="6000768"/>
            <a:ext cx="1000132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929586" y="4286256"/>
            <a:ext cx="100013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5" action="ppaction://hlinksldjump" highlightClick="1"/>
          </p:cNvPr>
          <p:cNvSpPr/>
          <p:nvPr/>
        </p:nvSpPr>
        <p:spPr>
          <a:xfrm>
            <a:off x="7929586" y="5000636"/>
            <a:ext cx="107157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291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Должна быть названа проблема, о которой говорит автор: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условиях информационного общества человек подвергается воздействию огромного потока информации, осмыслить которую он в состоянии; в результате значительная часть информации либо отсекается, либо усваивается некритично.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	Могут быть указаны любые две другие проблемы, связанные с «кризисом человека», например: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возникают трудности в процессе социализации, в том числе политической, усиливаются тенденции к «бегству» людей от проблем общества;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множится число аварий, техногенных катастроф, вызванных информационными перегрузками работников;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возрастание объема информации создает сложности для политиков, принимающих ответственные решения.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57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C4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28802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ответе могут быть указаны следующие группы потребностей: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-биологические (жизненные, физиологические); </a:t>
            </a:r>
          </a:p>
          <a:p>
            <a:pPr lvl="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-социальные;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-идеальные;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экзистенциальные;                            </a:t>
            </a:r>
          </a:p>
          <a:p>
            <a:pPr lvl="3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-престижные.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C5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725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Могут быть названы любые три проявления роли средств массовой коммуникации на общественную жизнь и приведены соответствующие им примеры, например: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представление массовой аудитории актуальной информации о различных сторонах жизни современного общества (газеты, телевидение освещают важнейшие события внутренней и внешней политики, экономических, социальных, культурных процессов и явлений);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участие в формировании общественного сознания личности и социальных групп, общественного мнения и социальных стереотипов (средства массовой коммуникации способствуют формированию отрицательного общественного мнения в отношении международного терроризма);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возможность использования средств массовой коммуникации в манипулировании и управлении общественным сознанием (газеты и телевидение нередко используются как каналы манипуляции мнением граждан в период проведения избирательных кампаний);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участие средств массовой информации в социализации индивида (через средства массовой коммуникации индивид принимает социальные нормы, существующие в обществе);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ознакомление общества и индивида с достижениями культуры и искусства, особенностями различных культур (средства массовой коммуникации постоянно сообщают о кинематографических, книжных новинках, театральных премьерах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C6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428604"/>
            <a:ext cx="835821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А5.  Сознательное участие человека в общественной жизни характеризует его как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индивидуальность	3) творца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индивида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личность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А6.  Абсолютная истина, в отличие от относительной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добывается только научным путем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является исчерпывающим знанием о предмете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требует усилий для своего понимания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содержит объективное знание о предмете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А7.  Агностики отрицают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рациональное познание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обрести истину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чувственное познание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реальный мир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А8.  Реклама является неотъемлемой частью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элитарной культуры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народной культуры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массовой культуры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духовной культуры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А9.  Алексей Б. учится на первом курсе юридического колледжа. Это означает, что он получает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основное образование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полное (среднее) образование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среднее профессиональное образование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высшее профессиональное образование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5214942" y="2643182"/>
            <a:ext cx="85725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С7.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нашей стране в первой половине 90-х годов из примерно 155 тысяч государственных  предприятий было приватизировано около 89 тысяч. Акционерный капитал приватизируемых предприятий распределился следующим образом: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внутренние акционеры (работники, дирекция) — 62% акций,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внешние акционеры — 21% акций,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государство — 17% акций.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этом на мелких внешних акционеров (обычных держателей ваучеров) пришлось 10% акций.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Можно ли на основании этих данных сделать вывод о создании крупного частного сектора в экономике страны?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Превратилась ли основная масса населения страны в собственников предприятий?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Аргументируйте свои выводы.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500826" y="5143512"/>
            <a:ext cx="128588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214554"/>
            <a:ext cx="88583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 утвердительный ответ на первый вопрос.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качестве аргумента приведены данные, свидетельствующие о том, что более половины предприятий были приватизированы. </a:t>
            </a: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 отрицательный ответ на второй вопрос.</a:t>
            </a: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качестве главного аргумента использован показатель, свидетельствующий о том, что на долю обычных держателей акций пришлась только десятая часть акционерного капитала.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С7.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725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С8. Выберите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одно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из предложенных ниже высказываний и изложите свои мысли (свою точку зрения, отношение) по поводу поднятой проблемы. Приведите необходимые аргументы для обоснования своей позиции.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Выполняя задание, используйте знания, полученные в курсе об­ществознания, соответствующие понятия, а также факты общественной жизни и собственный жизненный опыт.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С8,1. Философия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«Человек — нечаянная, прекрасная, мучительная попытка природы осознать самое себя»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(В. М. Шукшин).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С8.2. Социальная психология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«Независимость и свободомыслие — суть творчества» (Ф.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Миттеран).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С8.3. Экономика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«Конкуренция обеспечивает наилучшие качества продуктов и развивает наихудшие качества людей»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(Д.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Сарнофф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С8.4. Социология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«Маргинальность — это результат конфликта с общественными нормами»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(А.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Фаржд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С8.5. Политология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«Государственным благом является справедливость»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{Аристотель).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С8.6. Правоведение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«Тот, кто щадит виновного, наказывает невиновного»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(аксиома права).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Должно быть приведено одно из корректных определений понятия «глобализация», например: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совокупность процессов, ведущих к интеграции современного человечества, к охвату его экономическими, социальными, культурными, политическими взаимоотношениями и отношениями взаимозависимости.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	Могут быть указаны любые два фактора, ведущие к глобализации, например: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усиление мировых экономических связей, увеличение роли транснациональных корпораций в мировой экономике;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развитие международной торговли, ослабление торговых барьеров и ограничений;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создание и бурное развитие новых технологий;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бурное развитие средств транспорта и связи;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развитие современных средств коммуникации, в том числе Интернета;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острота глобальных проблем — проблем, порожденных деятельностью человечества в целом и требующих для своего решения согласованных усилий всех стран.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ответе должны быть указаны следующие признаки: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доминирующим в экономике становится сектор, связанный со знаниями, производством и обработкой информации;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доля продаж технической информации в общем объеме международной торговли превышает долю сельского хозяйства и промышленности;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доля населения, занятого производством и обработкой информации, превышает долю населения, занятого индустриальным и сельскохозяйственным трудом;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получает новый материальный носитель (Интернет, мировые телекоммуникации).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4324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ответе могут быть указаны следующие термины, например: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постиндустральное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общество;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технотронное общество;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	общество нового индустриализма.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714620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C2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572560" cy="116955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Агностицизм также можно определить как учение, основанное на следующем утверждении: поскольку весь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 tooltip="Познание (философия)"/>
              </a:rPr>
              <a:t>процесс познания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основан на опыте, а опыт субъективен, то субъект не сможет постичь суть исследуемого объекта,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4" tooltip="Вещь в себе"/>
              </a:rPr>
              <a:t>вещь в себе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 Таким образом, роль науки сводится к познанию опыта, а не сущности вещей и явлений. В этом смысле, агностицизмом является любое философское учение, отрицающие возможность достижения абсолютной истины, например,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5" tooltip="Кантианство"/>
              </a:rPr>
              <a:t>кантианство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3116"/>
            <a:ext cx="8358246" cy="224676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Равновесная цена — цена на конкурентном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6" tooltip="Рынок"/>
              </a:rPr>
              <a:t>рынке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при которой количество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7" tooltip="Товар"/>
              </a:rPr>
              <a:t>товаров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8" tooltip="Услуга"/>
              </a:rPr>
              <a:t>услуг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которые желают купить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9" tooltip="Потребитель"/>
              </a:rPr>
              <a:t>потребители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абсолютно соответствует количеству товаров и услуг, которые производители желают предложить. Равновесная цена, это:</a:t>
            </a:r>
          </a:p>
          <a:p>
            <a:pPr marL="1257300" lvl="2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цена, при которой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0" tooltip="Спрос"/>
              </a:rPr>
              <a:t>спрос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1" tooltip="Предложение (экономика)"/>
              </a:rPr>
              <a:t>предложение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равны;</a:t>
            </a:r>
          </a:p>
          <a:p>
            <a:pPr marL="1257300" lvl="2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цена, при которой нет ни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2" tooltip="Дефицит"/>
              </a:rPr>
              <a:t>дефицита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ни избытка товаров и услуг;</a:t>
            </a:r>
          </a:p>
          <a:p>
            <a:pPr marL="1257300" lvl="2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цена, которая не обнаруживает тенденцию к росту или снижению.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Ни продавцы, ни покупатели не имеют побуждающих мотивов к изменению ситуации на рынке в случае установления равновесия, то есть имеет место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3" tooltip="Баланс"/>
              </a:rPr>
              <a:t>баланс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 случае формирования любой другой цены, отличной от равновесной, продавцы и покупатели получают эффективный стимул к трансформации положения на рынке.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714884"/>
            <a:ext cx="8429684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Сальдо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14" tooltip="Итальянский язык"/>
              </a:rPr>
              <a:t>итал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4" tooltip="Итальянский язык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— расчёт, остаток) — разность между поступлениями и расходами за определённый промежуток времени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Баланс — свод приходов и расходов,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5" tooltip="Актив"/>
              </a:rPr>
              <a:t>активов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6" tooltip="Пассив"/>
              </a:rPr>
              <a:t>пассивов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 составлении финансовых отчётов, статистики. См. например: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7" tooltip="Бухгалтерский баланс"/>
              </a:rPr>
              <a:t>Бухгалтерский баланс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предприятия.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8" tooltip="Торговый баланс"/>
              </a:rPr>
              <a:t>Торговый баланс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страны — сравнение общей ценности отпускных и привозных товаров; он называется активным, если вывоз превышает ввоз, и пассивным, если ввоз превышает вывоз.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9" tooltip="Платёжный баланс"/>
              </a:rPr>
              <a:t>Платёжный баланс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страны есть сравнение всех её платежей и получений по внешней торговле, государственным займам и др.;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Слайд-консультант.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285728"/>
            <a:ext cx="835824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А10. Верны ли следующие суждения о роли науки в современном обществе?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Проблема социальной ответственности ученого за последствия своих научных открытий была осознана много столетий назад.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В современном обществе вопросы социальной ответственности ученого утратили свою актуальность.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Б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верны оба суждения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 суждения неверны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Командная экономика, в отличие от рыночной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порождает товарный дефицит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подвержена циклическим колебаниям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пропорции между производством и потреблением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создаёт условия для внедрения в производство технических достижений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А12. Равновесная цена в рыночной экономике — это цена совпадения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денежной и товарной массы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спроса и предложения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производства и сбыта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производства и потребления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А13. Превышение доходов государства над его расходами называют бюджетным (ой)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сальдо	3) профицитом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65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балансом	4) прибылью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5072066" y="4286256"/>
            <a:ext cx="1000100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5214942" y="5429264"/>
            <a:ext cx="1000100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А14. Дивиденд — это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доход владельца акций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процент по вкладу в банке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доход от сдачи в аренду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ставка ипотечного кредита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2873375" algn="l"/>
              </a:tabLst>
            </a:pP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Верны ли следующие суждения о государственном бюджете?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Государственный бюджет — это особая форма перераспределительных отношений.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Государственный бюджет — это финансовый план страны на определенный период времени.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А	3) верны оба суждения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Б	4) оба суждения неверны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2873375" algn="l"/>
              </a:tabLst>
            </a:pP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.16. Какая социальная тенденция проявляется в условиях перехода к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постиндустриальному обществу?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 числа занятых в сфере информационных технологий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ослабление позиций среднего класса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увеличение притока сельского населения в города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ликвидация люмпенства как социального явления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4.17. Для обозначения перехода человека из одной социальной позиции в другую служит понятие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адаптация	3) социальный статус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3400" algn="l"/>
                <a:tab pos="28733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мобильность	4) социальная роль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0"/>
            <a:ext cx="850112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А18. Общность исторического пути, единство территории, литературного языка, устойчивость экономических связей являются признаками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нации	3) класса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государства	4) народности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А19. В партнерской семье, в отличие от патриархальной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 проживает несколько поколений родственников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детей супругами, как правило, планируется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осуществляется социализация детей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поощряются браки между близкими родственниками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А20. Верны ли следующие суждения об оценке положения человека в обще­стве?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Авторитет — это оценка обществом социальных позиций, занимае­мых личностью.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Престиж — это степень признания окружающими личных и деловых качеств человека.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А	3) верны оба суждения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Б	4) оба суждения неверны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А21. Формы взаимодействия, связи, общение внутри политической системы характеризуют ее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нормативный компонент	               3) культурный компонент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коммуникативный компонент      4) организационный компонент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А22. Что из перечисленного относится к исключительным признакам государства?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выполнение функции представительства общественных интересов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политической социализации граждан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института гражданства (подданства)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формулирование политических прогнозов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00958" y="3357562"/>
            <a:ext cx="1000100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1571612"/>
            <a:ext cx="1000100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Партнерская семья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основанная на взаимопонимании супругов и добровольном распределении ролей в соответствии с возможностями и способностями каждого</a:t>
            </a:r>
            <a:r>
              <a:rPr lang="ru-RU" sz="1400" b="1" dirty="0" smtClean="0"/>
              <a:t> 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Эгалитарная семья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тип семьи, члены которой равны и имеют одинаковые привилегии, права и обязанности. 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Нуклеарная семья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семья, состоящая из родителей и детей, находящихся на их иждивении и несостоящих в браке. В нуклеарной семье на первый план выдвигаются отношения мужа и жены, а не кровнородственные связи.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Однопоколенная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семья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состоящая из супружеской пары без детей. </a:t>
            </a:r>
          </a:p>
          <a:p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Гетерогамная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семья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 которой супруги имеют различные социально значимые признаки: социальное происхождение, национальность, расу, религию и т.д.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000240"/>
            <a:ext cx="9144000" cy="31085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Кадровые партии восходят к периоду зарождения демократии, когда избирательное право было еще ограничено. В том замкнутом политическом пространстве кадровые партии служили средством выражения политических интересов господствующих классов, прежде всего буржуазии. Их деятельность была нацелена на победу на выборах. Для этого они стремились не к увеличению своих рядов, а к объединению элит, ко­торые могли бы влиять на избирателей.</a:t>
            </a:r>
            <a:r>
              <a:rPr lang="ru-RU" sz="1400" dirty="0" smtClean="0"/>
              <a:t> </a:t>
            </a:r>
          </a:p>
          <a:p>
            <a:r>
              <a:rPr lang="ru-RU" sz="1400" dirty="0" smtClean="0"/>
              <a:t>Массовые партии возникают с введением всеобщего избирательного права. Это партии нового типа, имеющие массовый характер, ориентированные на политическое воспитание масс и формирование элит из народа. Первичные организации партии строятся как по территориальному, так и по производственному принципу, но в отличие от комитетов являются открытыми для новых членов. Более того, первичные организации массовых партий заинтересованы в пополнении своих рядов. Это связано с тем, что партия существует за счет членских взносов </a:t>
            </a:r>
          </a:p>
          <a:p>
            <a:r>
              <a:rPr lang="ru-RU" sz="1400" dirty="0" smtClean="0"/>
              <a:t>Кроме этого, деление партий на массовые и кадровые совпадает с их делением на партии с сильной и слабой организацией. Кадровые партии имеют децентрализованный характер и слабую организацию. В них высока степень автономности местных комитетов (первичных организаций), а центральные органы партии, как правило, не служат для них авторитетом.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286388"/>
            <a:ext cx="8358246" cy="11695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Престиж есть результат соотнесения социально значимых характеристик личности со шкалой ценностей, сложившихся в данной общности. </a:t>
            </a:r>
          </a:p>
          <a:p>
            <a:r>
              <a:rPr lang="ru-RU" sz="1400" dirty="0" smtClean="0"/>
              <a:t>Авторитет - уровень уважения человека другими людьми и группой, к которой он принадлежит. Авторитет проявляется в способности лидера побуждать других людей к исполнению возложенных на них обязанностей. Различают авторитет должности и реальный авторитет.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0"/>
            <a:ext cx="828680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А23. Жесткая партийная дисциплина, фиксированное членство,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приверженность к идеологии являются признаками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партий избирателей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массовых партий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кадровых партий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авангардных партий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  <a:tab pos="2843213" algn="l"/>
              </a:tabLst>
            </a:pP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.24. К характеристике политического режима относится термин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унитарное государство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федеративное государство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республиканское государство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демократическое государство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Верны ли следующие суждения об избирательных системах?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При пропорциональной системе от каждого избирательного округа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избирается только один кандидат.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При мажоритарной системе абсолютное большинство голосов набирает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тот кандидат, за которого проголосовали не менее 50% + 1 избиратель.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А	3) верны оба суждения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Б		4) оба суждения неверны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126. Определенным образом организованное взаимодействие правовых норм, отраслей, институтов называют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системой права	3) правовой ответственностью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3238" algn="l"/>
                <a:tab pos="28432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правовым порядком	4) правовым пространством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5572132" y="857232"/>
            <a:ext cx="107157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214290"/>
            <a:ext cx="850109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А27.	Какая ситуация регулируется нормами семейного права?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гражданину К. было отказано в заключении брака с несовершеннолетней гражданкой 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гражданин М. заключил с гражданкой Н. договор о покупке квартиры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гражданка О. отказалась от участия в краже компьютера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гражданин П. не оплатил проезд в автобусе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А28.	К органам исполнительной власти в РФ относится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Самарская областная Дума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Президента РФ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 Федерации РФ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 и науки РФ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А29.	Согласно Конституции РФ, в нашей стране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граждане вправе соблюдать Конституцию и законы РФ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имеет право платить налоги и установленные законом сборы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имеет право на образование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трудоспособные дети, достигшие 18 лет, имеют право заботиться о нетрудоспособных родителях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А30.	Верны ли следующие суждения об основах конституционного строя РФ?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В Российской Федерации никакая идеология не может устанавливаться в качестве государственной или обязательной.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В Российской Федерации никакая религия не может устанавливаться в качестве государственной или обязательной.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А	3) верны оба суждения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11175" algn="l"/>
                <a:tab pos="2846388" algn="l"/>
              </a:tabLst>
            </a:pP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только Б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4</a:t>
            </a: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оба суждения неверны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2139</Words>
  <Application>Microsoft Office PowerPoint</Application>
  <PresentationFormat>Экран (4:3)</PresentationFormat>
  <Paragraphs>406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81</cp:revision>
  <dcterms:created xsi:type="dcterms:W3CDTF">2009-10-01T21:34:08Z</dcterms:created>
  <dcterms:modified xsi:type="dcterms:W3CDTF">2009-10-04T12:07:51Z</dcterms:modified>
</cp:coreProperties>
</file>