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7" r:id="rId2"/>
    <p:sldId id="28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84" r:id="rId11"/>
    <p:sldId id="280" r:id="rId12"/>
    <p:sldId id="281" r:id="rId13"/>
    <p:sldId id="282" r:id="rId14"/>
    <p:sldId id="283" r:id="rId15"/>
    <p:sldId id="285" r:id="rId16"/>
    <p:sldId id="286" r:id="rId17"/>
    <p:sldId id="256" r:id="rId18"/>
    <p:sldId id="25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544DA-06B9-4CFC-9243-CCE0378AF665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0E3F9-D14A-45E0-B61F-1D58C2DE8E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0E3F9-D14A-45E0-B61F-1D58C2DE8E8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B3939-9592-4C7C-919A-4592C07DA93D}" type="datetimeFigureOut">
              <a:rPr lang="ru-RU" smtClean="0"/>
              <a:pPr/>
              <a:t>04.10.2009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02743-F41D-486E-AC6C-D50D73A9E1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5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6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37.gif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11" Type="http://schemas.openxmlformats.org/officeDocument/2006/relationships/image" Target="../media/image4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7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33.jpeg"/><Relationship Id="rId7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Февральская буржуазно-демократическая революция 1917 г.</a:t>
            </a:r>
            <a:b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Вторая русская революция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85794"/>
            <a:ext cx="6257940" cy="14716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Причины, характер, движущие силы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события революции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Образование Временного Правительства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500834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СОШ №3 с. К-Рыболов Ханкайского района Приморского края</a:t>
            </a:r>
            <a:endParaRPr lang="ru-RU" sz="12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1071546"/>
            <a:ext cx="1810221" cy="2235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2357430"/>
            <a:ext cx="27925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68" y="3214686"/>
            <a:ext cx="183952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2285992"/>
            <a:ext cx="4168563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0" y="4143380"/>
            <a:ext cx="2857520" cy="240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868" y="4143380"/>
            <a:ext cx="3214711" cy="24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643702" y="5000636"/>
            <a:ext cx="2500298" cy="21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35824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Начало первым беспорядкам положила забастовка рабочих Путиловского завода 17 февраля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рабочие которого требовали увеличения расценок на 50% и приёма на работу уволенных рабочих.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Администрация не удовлетворила заявленные требования. В знак солидарности с Путиловскими рабочими забастовали многие предприятия Петрограда. Поддержку им оказали рабочие Нарвской заставы и Выборгской стороны. К толпам рабочих присоединялись тысячи случайных людей: подростков, студентов, мелких служащих, интеллигентов. 23 февраля состоялась манифестация женщин-работниц Петрограда.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571744"/>
            <a:ext cx="875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 февраля - Поддержку им оказали рабочие Нарвской заставы и Выборгской стороны.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959550"/>
            <a:ext cx="3929090" cy="364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3500438"/>
            <a:ext cx="4464308" cy="2812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5000"/>
            </a:pPr>
            <a:r>
              <a:rPr lang="ru-RU" dirty="0" smtClean="0">
                <a:solidFill>
                  <a:srgbClr val="FF0000"/>
                </a:solidFill>
                <a:latin typeface="Tempus Sans ITC" pitchFamily="82" charset="0"/>
              </a:rPr>
              <a:t>23 февраля – демонстрация женщин, лозунги: «Хлеба!», «Долой войну!»,  «Верните мужей!»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725518"/>
            <a:ext cx="3857652" cy="277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857628"/>
            <a:ext cx="3929918" cy="2552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76346"/>
            <a:ext cx="3786200" cy="318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14282" y="928670"/>
            <a:ext cx="3643338" cy="2308324"/>
          </a:xfrm>
          <a:prstGeom prst="rect">
            <a:avLst/>
          </a:prstGeom>
          <a:solidFill>
            <a:srgbClr val="00B0F0"/>
          </a:solidFill>
          <a:ln w="571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подсчетам число бастовавших составляло около 300 тысяч! Фактически это была всеобщая стачка. Главными лозунгами этих событий стали: «Долой самодержавие!», «Долой войну!», «Долой царя!», «Долой Николая!», «Хлеба и мира!».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785794"/>
            <a:ext cx="4357686" cy="2745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5000"/>
            </a:pPr>
            <a:r>
              <a:rPr lang="ru-RU" dirty="0" smtClean="0">
                <a:solidFill>
                  <a:srgbClr val="FF0000"/>
                </a:solidFill>
                <a:latin typeface="Tempus Sans ITC" pitchFamily="82" charset="0"/>
              </a:rPr>
              <a:t>25 февраля: всеобщая политическая стачка. Лозунги: «Долой царизм!», «Долой самодержавие!», «Долой войну!».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643338" cy="2529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642918"/>
            <a:ext cx="3657599" cy="257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314324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empus Sans ITC" pitchFamily="82" charset="0"/>
              </a:rPr>
              <a:t>Вечером 25 февраля Николай II отдал приказ прекратить беспорядки в столице. Государственная Дума была распущена. 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741416"/>
            <a:ext cx="4071965" cy="311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29123" y="3786190"/>
            <a:ext cx="4500595" cy="2955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SzPct val="105000"/>
            </a:pPr>
            <a:r>
              <a:rPr lang="ru-RU" dirty="0" smtClean="0">
                <a:solidFill>
                  <a:srgbClr val="FF0000"/>
                </a:solidFill>
                <a:latin typeface="Tempus Sans ITC" pitchFamily="82" charset="0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Tempus Sans ITC" pitchFamily="82" charset="0"/>
              </a:rPr>
              <a:t>6</a:t>
            </a:r>
            <a:r>
              <a:rPr lang="ru-RU" dirty="0" smtClean="0">
                <a:solidFill>
                  <a:srgbClr val="FF0000"/>
                </a:solidFill>
                <a:latin typeface="Tempus Sans ITC" pitchFamily="82" charset="0"/>
              </a:rPr>
              <a:t> февраля: Политическая стачка перерастает в восстание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4643446"/>
            <a:ext cx="52149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ночь с 26 на 27 февраля к рабочим присоединились восставшие солдаты, утром 27 был сожжен окружной суд и захвачен дом предварительного заключения, из тюрьмы были освобождены заключенные, среди которых было немало членов революционных партий, арестованных в последние дни.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27 февраля были захвачены Арсенал и Зимний дворец. Самодержавие было свергнуто.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2672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08602" y="500042"/>
            <a:ext cx="419567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9974" y="3714752"/>
            <a:ext cx="3453992" cy="2745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42" y="3643314"/>
            <a:ext cx="3643306" cy="29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Были захвачены Арсенал и Зимний дворец. Самодержавие было свергнуто. В тот же день был образован Исполком Совета рабочих и солдатских депутатов Петрограда, а члены Прогрессивного блока создали Временный комитет Думы, взявший на себя инициативу «восстановления государственного и общественного порядка».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357298"/>
            <a:ext cx="2214578" cy="57150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февраля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4572000" y="1285860"/>
            <a:ext cx="3500462" cy="2071702"/>
          </a:xfrm>
          <a:prstGeom prst="accentBorderCallout1">
            <a:avLst>
              <a:gd name="adj1" fmla="val 52188"/>
              <a:gd name="adj2" fmla="val -2792"/>
              <a:gd name="adj3" fmla="val 52312"/>
              <a:gd name="adj4" fmla="val -24084"/>
            </a:avLst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 1 (граница и черта) 6"/>
          <p:cNvSpPr/>
          <p:nvPr/>
        </p:nvSpPr>
        <p:spPr>
          <a:xfrm>
            <a:off x="4572000" y="3571876"/>
            <a:ext cx="3500462" cy="2786082"/>
          </a:xfrm>
          <a:prstGeom prst="accentBorderCallout1">
            <a:avLst>
              <a:gd name="adj1" fmla="val 50078"/>
              <a:gd name="adj2" fmla="val -2298"/>
              <a:gd name="adj3" fmla="val 49704"/>
              <a:gd name="adj4" fmla="val -25040"/>
            </a:avLst>
          </a:prstGeom>
          <a:blipFill>
            <a:blip r:embed="rId5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>
            <a:stCxn id="5" idx="3"/>
          </p:cNvCxnSpPr>
          <p:nvPr/>
        </p:nvCxnSpPr>
        <p:spPr>
          <a:xfrm>
            <a:off x="2500298" y="1643050"/>
            <a:ext cx="1214446" cy="1588"/>
          </a:xfrm>
          <a:prstGeom prst="lin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2036745" y="3321843"/>
            <a:ext cx="3356792" cy="794"/>
          </a:xfrm>
          <a:prstGeom prst="lin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500298" y="1428736"/>
            <a:ext cx="1143008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Захвачены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6000768"/>
            <a:ext cx="3500462" cy="35719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Ружейный арсенал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000372"/>
            <a:ext cx="3500462" cy="357190"/>
          </a:xfrm>
          <a:prstGeom prst="rect">
            <a:avLst/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Зимний 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дворец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2500298" y="1928802"/>
            <a:ext cx="928694" cy="1588"/>
          </a:xfrm>
          <a:prstGeom prst="lin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2500298" y="1714488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Образованы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1500960" y="3857628"/>
            <a:ext cx="3856858" cy="794"/>
          </a:xfrm>
          <a:prstGeom prst="lin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2928926" y="3143248"/>
            <a:ext cx="500066" cy="1588"/>
          </a:xfrm>
          <a:prstGeom prst="lin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2928926" y="5786454"/>
            <a:ext cx="500066" cy="1588"/>
          </a:xfrm>
          <a:prstGeom prst="lin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285720" y="2214554"/>
            <a:ext cx="2643206" cy="200026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4429132"/>
            <a:ext cx="2643206" cy="2214578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14" grpId="0"/>
      <p:bldP spid="15" grpId="0" animBg="1"/>
      <p:bldP spid="16" grpId="0" animBg="1"/>
      <p:bldP spid="19" grpId="0"/>
      <p:bldP spid="25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7232"/>
            <a:ext cx="38337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9981" y="642918"/>
            <a:ext cx="2894019" cy="456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62" y="928670"/>
            <a:ext cx="26637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3714752"/>
            <a:ext cx="228420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марта – подписание Николаем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акта об отречении от престола.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Временное правительство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(3 (16) марта 1917 — 26 октября (8 ноября) 1917) — высший законодательный и исполнительный орган государственной власти в России в период между Февральской и Октябрьской революциями.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2643206" cy="20002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5008" y="214290"/>
            <a:ext cx="2643206" cy="221457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2571744"/>
            <a:ext cx="3071834" cy="857256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марта 1917 г  создано Временное Правительство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4" idx="1"/>
          </p:cNvCxnSpPr>
          <p:nvPr/>
        </p:nvCxnSpPr>
        <p:spPr>
          <a:xfrm>
            <a:off x="3214678" y="1285860"/>
            <a:ext cx="2500330" cy="35719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357554" y="1000108"/>
            <a:ext cx="2143140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1-2 марта - переговоры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>
            <a:stCxn id="14" idx="2"/>
            <a:endCxn id="5" idx="0"/>
          </p:cNvCxnSpPr>
          <p:nvPr/>
        </p:nvCxnSpPr>
        <p:spPr>
          <a:xfrm rot="16200000" flipH="1">
            <a:off x="3839760" y="1946661"/>
            <a:ext cx="1214446" cy="3571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2928926" y="3429000"/>
            <a:ext cx="3071834" cy="1643074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2428868"/>
            <a:ext cx="2714644" cy="3214710"/>
          </a:xfrm>
          <a:prstGeom prst="rect">
            <a:avLst/>
          </a:prstGeom>
          <a:blipFill dpi="0" rotWithShape="1">
            <a:blip r:embed="rId7"/>
            <a:srcRect/>
            <a:stretch>
              <a:fillRect l="-5000" b="-24000"/>
            </a:stretch>
          </a:blip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5500702"/>
            <a:ext cx="2714644" cy="357190"/>
          </a:xfrm>
          <a:prstGeom prst="rect">
            <a:avLst/>
          </a:prstGeom>
          <a:solidFill>
            <a:srgbClr val="FFFF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Князь Львов Г.Е. председатель правительства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4" grpId="0"/>
      <p:bldP spid="20" grpId="0" animBg="1"/>
      <p:bldP spid="21" grpId="0" animBg="1"/>
      <p:bldP spid="2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428604"/>
            <a:ext cx="857256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Негативные результаты падения самодержавия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Главными негативными результатами свержения Самодержавия Февральской революцией в России можно считать: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Переход от эволюционного развития общества к развитию по революционному пути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что неизбежно привело к росту числа насильственных преступлений против личности и посягательств на права собственности в обществе.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Существенное ослабление армии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 результате революционной агитации в армии 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Приказу номер 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), падение её боеспособности и как следствие её малоэффективная дальнейшая борьба на фронтах Первой мировой войны.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Дестабилизация общества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приведшая к глубокому расколу существовавшего гражданского общества в России. В результате произошло резкое усиление классовых противоречий в обществе, нарастание которых в течение 1917 года привели к переходу власти в руки радикальных сил, что в конечном итоге привело к  Гражданской войне в России.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857232"/>
            <a:ext cx="864399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Положительные результаты падения самодержавия: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ликвидирован один из самых больших пережитков феодализма, серьезно тормозивший развитие страны – самодержавие.</a:t>
            </a:r>
          </a:p>
          <a:p>
            <a:pPr marL="342900" indent="-342900">
              <a:buFont typeface="+mj-lt"/>
              <a:buAutoNum type="arabicPeriod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Были созданы условия для реального  развития общества по демократическому пути.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Произошла кратковременная консолидация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общества вследствие принятия ряда демократических законодательных актов</a:t>
            </a:r>
            <a:r>
              <a:rPr lang="ru-RU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 реальный шанс для общества на основе этой консолидации разрешить многие застарелые противоречия общественного развития страны.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Однако, как показали дальнейшие события, приведшие в конечном итоге к кровопролитной гражданской войне, лидеры страны, пришедшие к власти в результате февральской революции, не смогли воспользоваться этими реальными, хотя и крайне малыми (с учетом нахождения России в тот момент в состоянии войны) шансами на это.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3"/>
          <p:cNvGraphicFramePr>
            <a:graphicFrameLocks/>
          </p:cNvGraphicFramePr>
          <p:nvPr/>
        </p:nvGraphicFramePr>
        <p:xfrm>
          <a:off x="214282" y="285728"/>
          <a:ext cx="8715436" cy="59811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740073"/>
                <a:gridCol w="6975363"/>
              </a:tblGrid>
              <a:tr h="625927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Февральская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буржуазно-демократическая революция 1917 г.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Вторая </a:t>
                      </a:r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русская революция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Дата: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r>
                        <a:rPr lang="en-US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февраля (8 марта) 1917 года – 2 марта 1917 г (?)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283158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 революции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Буржуазно-демократический.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4559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Причины: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Первая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мировая война обострила все имеющиеся в обществе противоречия.</a:t>
                      </a:r>
                      <a:endParaRPr lang="ru-RU" sz="13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Необходимость ликвидации  феодально-крепостнических пережитков, сдерживающих развитие страны.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помещиками и крестьянами.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рабочими и буржуазией.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центром и окраинами.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AutoNum type="arabicPeriod"/>
                      </a:pP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Противоречия между властью и обществом.</a:t>
                      </a:r>
                      <a:endParaRPr lang="ru-RU" sz="1300" b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0636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Основная цель: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Ликвидация феодально-крепостнических пережитков</a:t>
                      </a:r>
                      <a:r>
                        <a:rPr lang="en-US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(ликвидация</a:t>
                      </a:r>
                      <a:r>
                        <a:rPr lang="ru-RU" sz="13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монархии и установление республики, ликвидация помещичьего землевладения)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, либерализация  политической системы;  </a:t>
                      </a:r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труда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; 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10584"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Организаторы: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latin typeface="Times New Roman" pitchFamily="18" charset="0"/>
                          <a:cs typeface="Times New Roman" pitchFamily="18" charset="0"/>
                        </a:rPr>
                        <a:t>Партия социалистов-революционеров, </a:t>
                      </a:r>
                      <a:r>
                        <a:rPr lang="ru-RU" sz="1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РСДРП.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Движущие силы: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рабочие, крестьяне, </a:t>
                      </a:r>
                      <a:r>
                        <a:rPr lang="ru-RU" sz="13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мелкая буржуазия, интеллигенция</a:t>
                      </a:r>
                      <a:r>
                        <a:rPr lang="ru-RU" sz="1300" kern="1200" dirty="0">
                          <a:latin typeface="Times New Roman" pitchFamily="18" charset="0"/>
                          <a:cs typeface="Times New Roman" pitchFamily="18" charset="0"/>
                        </a:rPr>
                        <a:t>, отдельные части армии</a:t>
                      </a:r>
                      <a:endParaRPr lang="ru-RU" sz="13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27784"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Противники: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Сторонники императора Николая II, различные черносотенные организации, Союз 17 октября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768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Требования: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Окончание войны, ликвидация самодержавия, ликвидация помещичьего землевладения, создание рабочего законодательства, решение национального  вопроса.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85097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Основные формы борьбы: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Стачки, забастовки, вооруженное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восстание </a:t>
                      </a:r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, восстания крестьян, захват земель, поджоги</a:t>
                      </a:r>
                      <a:r>
                        <a:rPr lang="ru-RU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помещичьих усадеб.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670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Лозунги: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«Хлеба!!!», «Верните наших мужей!» , «Долой самодержавие!»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«Долой царизм!»,  «Долой войну!»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9"/>
            <a:ext cx="3286116" cy="2149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Первая мировая война обострила все имеющиеся в обществе противоречия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9" y="2428868"/>
            <a:ext cx="294496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25553" y="357166"/>
            <a:ext cx="311802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786322"/>
            <a:ext cx="2871091" cy="1884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2857496"/>
            <a:ext cx="3117864" cy="164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1736" y="4658824"/>
            <a:ext cx="3195630" cy="201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7166"/>
            <a:ext cx="25056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2000240"/>
            <a:ext cx="2500298" cy="185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929066"/>
            <a:ext cx="2530913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flipH="1">
            <a:off x="-2" y="5214950"/>
            <a:ext cx="2500299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Необходимость ликвидации  феодально-крепостнических пережитков, сдерживающих развитие страны </a:t>
            </a:r>
            <a:endParaRPr lang="ru-RU" b="1" u="sng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071546"/>
            <a:ext cx="3571900" cy="4167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857232"/>
            <a:ext cx="2748751" cy="1681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791421"/>
            <a:ext cx="3214678" cy="206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74498" y="4357695"/>
            <a:ext cx="3625039" cy="250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571480"/>
            <a:ext cx="2686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857496"/>
            <a:ext cx="2714644" cy="140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857488" y="5143512"/>
            <a:ext cx="2685848" cy="171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929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Противоречия между помещиками и крестьянами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409575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357562"/>
            <a:ext cx="40614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500438"/>
            <a:ext cx="4267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500042"/>
            <a:ext cx="3952886" cy="275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Противоречия между рабочими и буржуазией.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3395947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500042"/>
            <a:ext cx="4267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3810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43438" y="3286124"/>
            <a:ext cx="3825537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1604" y="0"/>
            <a:ext cx="52864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Противоречия между центром и окраинами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7" y="500042"/>
            <a:ext cx="385603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5072066" y="2928934"/>
            <a:ext cx="38576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Киев 1917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71480"/>
            <a:ext cx="3857652" cy="307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28596" y="3286124"/>
            <a:ext cx="385765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Якутск 1917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500438"/>
            <a:ext cx="395546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000628" y="5857892"/>
            <a:ext cx="3929090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Томск 1917 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3857628"/>
            <a:ext cx="4267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214282" y="6286520"/>
            <a:ext cx="4286280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Средняя Азия 1917 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 animBg="1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00000"/>
              </a:lnSpc>
            </a:pP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Противоречия между властью и обществом.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500042"/>
            <a:ext cx="2927339" cy="2240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36355" y="500042"/>
            <a:ext cx="3238981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928934"/>
            <a:ext cx="2273408" cy="3124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77" y="4500570"/>
            <a:ext cx="3445475" cy="235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500042"/>
            <a:ext cx="291405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0" y="2357430"/>
            <a:ext cx="3000364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Роспуск Думы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57950" y="2500306"/>
            <a:ext cx="2428860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Роспуск Думы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5929330"/>
            <a:ext cx="2286016" cy="35719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Григорий Распутин</a:t>
            </a:r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2786058"/>
            <a:ext cx="2714644" cy="3373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357158" y="6143644"/>
            <a:ext cx="2714644" cy="28575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Политическая стачка на Кавказе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500042"/>
          <a:ext cx="8715436" cy="5687408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15023"/>
                <a:gridCol w="6400413"/>
              </a:tblGrid>
              <a:tr h="51792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февраля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забастовка рабочих Путиловского завода, рабочие которого требовали :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увеличения расценок на 50%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приёма на работу уволенных рабочих.</a:t>
                      </a:r>
                      <a:endParaRPr lang="ru-RU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517926"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 февраля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 им оказали рабочие Нарвской заставы и Выборгской стороны. </a:t>
                      </a:r>
                    </a:p>
                  </a:txBody>
                  <a:tcPr anchor="ctr"/>
                </a:tc>
              </a:tr>
              <a:tr h="41076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23 февраля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демонстрация женщин, лозунги: «Хлеба!», «Долой войну!»,  «Верните мужей!»</a:t>
                      </a:r>
                    </a:p>
                  </a:txBody>
                  <a:tcPr anchor="ctr"/>
                </a:tc>
              </a:tr>
              <a:tr h="857256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февраля: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всеобщая политическая стачка. Лозунги: «Долой царизм!», «Долой самодержавие!», «Долой войну!».</a:t>
                      </a:r>
                      <a:r>
                        <a:rPr lang="ru-RU" sz="1400" dirty="0" smtClean="0">
                          <a:solidFill>
                            <a:srgbClr val="FF0000"/>
                          </a:solidFill>
                          <a:latin typeface="Tempus Sans ITC" pitchFamily="82" charset="0"/>
                        </a:rPr>
                        <a:t>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empus Sans ITC" pitchFamily="82" charset="0"/>
                        </a:rPr>
                        <a:t>Была распущена. Государственная Дума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empus Sans ITC" pitchFamily="82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768678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февраля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Политическая стачка перерастает в восстание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Начало перехода Петроградского гарнизона на сторону восставших.</a:t>
                      </a:r>
                    </a:p>
                    <a:p>
                      <a:pPr marL="342900" indent="-342900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empus Sans ITC" pitchFamily="82" charset="0"/>
                          <a:ea typeface="+mn-ea"/>
                          <a:cs typeface="+mn-cs"/>
                        </a:rPr>
                        <a:t>        4 рота Павловского полка открыла огонь по конной полиции. </a:t>
                      </a:r>
                    </a:p>
                  </a:txBody>
                  <a:tcPr/>
                </a:tc>
              </a:tr>
              <a:tr h="621510">
                <a:tc>
                  <a:txBody>
                    <a:bodyPr/>
                    <a:lstStyle/>
                    <a:p>
                      <a:pPr algn="ctr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февраля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Самодержавие было свергнуто.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Образован Исполком Совета рабочих и солдатских депутатов Петрограда, </a:t>
                      </a:r>
                    </a:p>
                    <a:p>
                      <a:pPr marL="342900" indent="-342900">
                        <a:buFont typeface="Wingdings" pitchFamily="2" charset="2"/>
                        <a:buChar char="q"/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члены Прогрессивного блока создали Временный комитет Думы, взявший на себя инициативу «восстановления государственного и общественного порядка».</a:t>
                      </a:r>
                    </a:p>
                  </a:txBody>
                  <a:tcPr/>
                </a:tc>
              </a:tr>
              <a:tr h="621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марта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сторону восставших перешел</a:t>
                      </a:r>
                      <a:r>
                        <a:rPr lang="ru-RU" sz="1400" b="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Петроградский военный гарнизон.</a:t>
                      </a:r>
                      <a:endParaRPr lang="ru-RU" sz="1400" b="0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151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марта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подписание Николаем 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II</a:t>
                      </a: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акта об отречении от престола.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4282" y="0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Заполняем таблицу: «События февральской революции 1917 года».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1214422"/>
            <a:ext cx="8501122" cy="500066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1052</Words>
  <Application>Microsoft Office PowerPoint</Application>
  <PresentationFormat>Экран (4:3)</PresentationFormat>
  <Paragraphs>122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Февральская буржуазно-демократическая революция 1917 г. Вторая русская революция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Леонид</dc:creator>
  <cp:lastModifiedBy>Леонид</cp:lastModifiedBy>
  <cp:revision>183</cp:revision>
  <dcterms:created xsi:type="dcterms:W3CDTF">2009-10-03T18:20:09Z</dcterms:created>
  <dcterms:modified xsi:type="dcterms:W3CDTF">2009-10-04T10:38:22Z</dcterms:modified>
</cp:coreProperties>
</file>