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80" r:id="rId8"/>
    <p:sldId id="281" r:id="rId9"/>
    <p:sldId id="273" r:id="rId10"/>
    <p:sldId id="271" r:id="rId11"/>
    <p:sldId id="263" r:id="rId12"/>
    <p:sldId id="270" r:id="rId13"/>
    <p:sldId id="269" r:id="rId14"/>
    <p:sldId id="268" r:id="rId15"/>
    <p:sldId id="267" r:id="rId16"/>
    <p:sldId id="266" r:id="rId17"/>
    <p:sldId id="265" r:id="rId18"/>
    <p:sldId id="277" r:id="rId19"/>
    <p:sldId id="278" r:id="rId20"/>
    <p:sldId id="276" r:id="rId21"/>
    <p:sldId id="279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5A77C-19E1-4E86-B528-6EECC5AFD4F2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064CA-BCB9-4D1D-9431-297DB9AC8E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064CA-BCB9-4D1D-9431-297DB9AC8EBF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5000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F169-C7E9-4BCE-A68D-D298D9563E79}" type="datetimeFigureOut">
              <a:rPr lang="ru-RU" smtClean="0"/>
              <a:pPr/>
              <a:t>05.09.2009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549F0-AF7B-4F44-BA7F-546128A3BB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5000">
    <p:pull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gif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gif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" y="214313"/>
            <a:ext cx="9144000" cy="785812"/>
          </a:xfr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Складывание государства у восточных </a:t>
            </a:r>
            <a:r>
              <a:rPr lang="ru-RU" sz="2800" b="1" dirty="0" smtClean="0">
                <a:solidFill>
                  <a:schemeClr val="bg1"/>
                </a:solidFill>
              </a:rPr>
              <a:t>славян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285860"/>
            <a:ext cx="7286676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/>
              <a:t>Цель урока: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Выяснить </a:t>
            </a:r>
            <a:r>
              <a:rPr lang="ru-RU" sz="2800" dirty="0"/>
              <a:t>причины и факторы возникновения русской </a:t>
            </a:r>
            <a:r>
              <a:rPr lang="ru-RU" sz="2800" dirty="0" smtClean="0"/>
              <a:t>государственности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Подчеркнуть </a:t>
            </a:r>
            <a:r>
              <a:rPr lang="ru-RU" sz="2800" dirty="0"/>
              <a:t>многонациональный характер первого русского </a:t>
            </a:r>
            <a:r>
              <a:rPr lang="ru-RU" sz="2800" dirty="0" smtClean="0"/>
              <a:t>государства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Проанализировать </a:t>
            </a:r>
            <a:r>
              <a:rPr lang="ru-RU" sz="2800" dirty="0"/>
              <a:t>«норманнскую теорию» и ее роль в русской истории; </a:t>
            </a:r>
            <a:endParaRPr lang="ru-RU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643710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/>
              <a:t>Чупров</a:t>
            </a:r>
            <a:r>
              <a:rPr lang="ru-RU" sz="1200" dirty="0" smtClean="0"/>
              <a:t> Л.А. МОУ СШ № 3 с. К-Рыболов </a:t>
            </a:r>
            <a:r>
              <a:rPr lang="ru-RU" sz="1200" dirty="0" err="1" smtClean="0"/>
              <a:t>Ханкайского</a:t>
            </a:r>
            <a:r>
              <a:rPr lang="ru-RU" sz="1200" dirty="0" smtClean="0"/>
              <a:t> района Приморского края, высшая категория.</a:t>
            </a:r>
            <a:endParaRPr lang="ru-RU" sz="1200" dirty="0"/>
          </a:p>
        </p:txBody>
      </p:sp>
    </p:spTree>
  </p:cSld>
  <p:clrMapOvr>
    <a:masterClrMapping/>
  </p:clrMapOvr>
  <p:transition spd="slow"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655620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Норманнская теория и её значение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071563"/>
            <a:ext cx="3179763" cy="5500687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Летопись под 862 г. сообщает о призвании племенами новгородских словен, кривичей и чуди, живших в северо-восточном углу восточнославянских земель </a:t>
            </a:r>
            <a:r>
              <a:rPr lang="ru-RU" sz="1800" i="1" dirty="0" smtClean="0"/>
              <a:t>варягов. </a:t>
            </a:r>
            <a:endParaRPr lang="ru-RU" sz="1800" i="1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Летописец </a:t>
            </a:r>
            <a:r>
              <a:rPr lang="ru-RU" sz="1800" dirty="0" smtClean="0"/>
              <a:t>сообщает о решении жителей тех мест: «Поищем себе князя, который бы владел нами и судил по праву. И пошли за море к варягам, к </a:t>
            </a:r>
            <a:r>
              <a:rPr lang="ru-RU" sz="1800" dirty="0" err="1" smtClean="0"/>
              <a:t>руси</a:t>
            </a:r>
            <a:r>
              <a:rPr lang="ru-RU" sz="1800" dirty="0" smtClean="0"/>
              <a:t>». </a:t>
            </a:r>
            <a:endParaRPr lang="ru-RU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857496"/>
            <a:ext cx="520150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14290"/>
            <a:ext cx="5143536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500043"/>
            <a:ext cx="3714746" cy="6072208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Далее автор пишет, что «те варяги назывались русью», точно так же, как свои этнические названия имели шведы, норманны, англы, готландцы и др.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Таким </a:t>
            </a:r>
            <a:r>
              <a:rPr lang="ru-RU" sz="1800" dirty="0" smtClean="0"/>
              <a:t>образом, летописец обозначил этническую принадлежность варягов, которых он называет «русью». «Земля наша велика и обильна, а наряда (т. е. управления) в ней нет. Приходите княжить и владеть нами».</a:t>
            </a:r>
            <a:endParaRPr lang="ru-RU" sz="1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500042"/>
            <a:ext cx="4283458" cy="322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859213"/>
            <a:ext cx="4224340" cy="278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428605"/>
            <a:ext cx="3179763" cy="6143646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Летопись не раз возвращается к определению того, кто такие варяги. Варяги — это пришельцы, «находники», а коренное население — словени, кривичи, угро-финские племена. Варяги же, по словам летописца, «сидят» на востоке от западных народов по южному берегу Варяжского (Балтийского) моря.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78007" y="285729"/>
            <a:ext cx="4840563" cy="6273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al_book_il-5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8724" y="273050"/>
            <a:ext cx="4946679" cy="6299200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9"/>
            <a:ext cx="3357586" cy="6286522"/>
          </a:xfrm>
          <a:blipFill>
            <a:blip r:embed="rId4"/>
            <a:stretch>
              <a:fillRect/>
            </a:stretch>
          </a:blipFill>
        </p:spPr>
        <p:txBody>
          <a:bodyPr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Таким образом, пришедшие к славянам варяги, словени и иные жившие здесь народы и стали называться русью. «А словеньский язык и русский одно естъ»,— пишет древний автор. 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В дальнейшем и поляне, жившие южнее, также стали называться русью.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Таким образом, имя «русь» появилось в восточнославянских землях на юге, постепенно вытеснив местные племенные наименования. Появилось оно и на севере, принесенное сюда варягами</a:t>
            </a:r>
            <a:r>
              <a:rPr lang="ru-RU" sz="1600" dirty="0" smtClean="0"/>
              <a:t>.</a:t>
            </a:r>
            <a:endParaRPr lang="ru-RU" sz="16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285728"/>
            <a:ext cx="486889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428605"/>
            <a:ext cx="3179763" cy="6143646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ru-RU" sz="1800" dirty="0" smtClean="0"/>
              <a:t>Надо вспомнить, что славянские племена овладели в I тысячелетии н. э. огромными пространствами Восточной Европы между Карпатами и Южным побережьем Балтийского моря. Среди них названия русы, русины были весьма распространены. </a:t>
            </a:r>
          </a:p>
          <a:p>
            <a:pPr>
              <a:lnSpc>
                <a:spcPct val="160000"/>
              </a:lnSpc>
            </a:pPr>
            <a:r>
              <a:rPr lang="ru-RU" sz="1800" dirty="0" smtClean="0"/>
              <a:t>До настоящего времени на Балканах, в Германии живут их потомки под своим собственным названием «русины», т. е, русые люди, в отличие от блондинов — германцев и скандинавов и темноволосых обитателей юга Европы. </a:t>
            </a:r>
            <a:endParaRPr lang="ru-RU" sz="1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500042"/>
            <a:ext cx="5143504" cy="611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Овал 17"/>
          <p:cNvSpPr/>
          <p:nvPr/>
        </p:nvSpPr>
        <p:spPr>
          <a:xfrm rot="1177584">
            <a:off x="4138467" y="2924244"/>
            <a:ext cx="3988252" cy="108599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v2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79490" y="285728"/>
            <a:ext cx="5007336" cy="6286544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428605"/>
            <a:ext cx="3179763" cy="6143646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Часть этих «русинов» передвинулась из Прикарпатья и с берегов Дуная в Поднепровье, о чем сообщает и летопись. Здесь они сошлись с обитателями этих краев, также славянского происхождения. Другие русы, русины осуществляли контакты с восточными славянами в северо-восточном районе Европы. Летопись точно указывает «адрес» этих русов-варягов — южные берега Балтики.</a:t>
            </a:r>
          </a:p>
          <a:p>
            <a:endParaRPr lang="ru-RU" dirty="0"/>
          </a:p>
        </p:txBody>
      </p:sp>
      <p:sp>
        <p:nvSpPr>
          <p:cNvPr id="9" name="Полилиния 8"/>
          <p:cNvSpPr/>
          <p:nvPr/>
        </p:nvSpPr>
        <p:spPr>
          <a:xfrm>
            <a:off x="3735335" y="1165123"/>
            <a:ext cx="2032600" cy="2551471"/>
          </a:xfrm>
          <a:custGeom>
            <a:avLst/>
            <a:gdLst>
              <a:gd name="connsiteX0" fmla="*/ 866162 w 2032600"/>
              <a:gd name="connsiteY0" fmla="*/ 1047135 h 2551471"/>
              <a:gd name="connsiteX1" fmla="*/ 821917 w 2032600"/>
              <a:gd name="connsiteY1" fmla="*/ 1017638 h 2551471"/>
              <a:gd name="connsiteX2" fmla="*/ 526949 w 2032600"/>
              <a:gd name="connsiteY2" fmla="*/ 973393 h 2551471"/>
              <a:gd name="connsiteX3" fmla="*/ 497452 w 2032600"/>
              <a:gd name="connsiteY3" fmla="*/ 929148 h 2551471"/>
              <a:gd name="connsiteX4" fmla="*/ 467955 w 2032600"/>
              <a:gd name="connsiteY4" fmla="*/ 560438 h 2551471"/>
              <a:gd name="connsiteX5" fmla="*/ 497452 w 2032600"/>
              <a:gd name="connsiteY5" fmla="*/ 501445 h 2551471"/>
              <a:gd name="connsiteX6" fmla="*/ 526949 w 2032600"/>
              <a:gd name="connsiteY6" fmla="*/ 412954 h 2551471"/>
              <a:gd name="connsiteX7" fmla="*/ 644936 w 2032600"/>
              <a:gd name="connsiteY7" fmla="*/ 398206 h 2551471"/>
              <a:gd name="connsiteX8" fmla="*/ 585942 w 2032600"/>
              <a:gd name="connsiteY8" fmla="*/ 309716 h 2551471"/>
              <a:gd name="connsiteX9" fmla="*/ 556446 w 2032600"/>
              <a:gd name="connsiteY9" fmla="*/ 265471 h 2551471"/>
              <a:gd name="connsiteX10" fmla="*/ 571194 w 2032600"/>
              <a:gd name="connsiteY10" fmla="*/ 73742 h 2551471"/>
              <a:gd name="connsiteX11" fmla="*/ 630188 w 2032600"/>
              <a:gd name="connsiteY11" fmla="*/ 29496 h 2551471"/>
              <a:gd name="connsiteX12" fmla="*/ 585942 w 2032600"/>
              <a:gd name="connsiteY12" fmla="*/ 0 h 2551471"/>
              <a:gd name="connsiteX13" fmla="*/ 512200 w 2032600"/>
              <a:gd name="connsiteY13" fmla="*/ 14748 h 2551471"/>
              <a:gd name="connsiteX14" fmla="*/ 467955 w 2032600"/>
              <a:gd name="connsiteY14" fmla="*/ 73742 h 2551471"/>
              <a:gd name="connsiteX15" fmla="*/ 423710 w 2032600"/>
              <a:gd name="connsiteY15" fmla="*/ 103238 h 2551471"/>
              <a:gd name="connsiteX16" fmla="*/ 349968 w 2032600"/>
              <a:gd name="connsiteY16" fmla="*/ 221225 h 2551471"/>
              <a:gd name="connsiteX17" fmla="*/ 335220 w 2032600"/>
              <a:gd name="connsiteY17" fmla="*/ 265471 h 2551471"/>
              <a:gd name="connsiteX18" fmla="*/ 290975 w 2032600"/>
              <a:gd name="connsiteY18" fmla="*/ 324464 h 2551471"/>
              <a:gd name="connsiteX19" fmla="*/ 276226 w 2032600"/>
              <a:gd name="connsiteY19" fmla="*/ 840658 h 2551471"/>
              <a:gd name="connsiteX20" fmla="*/ 261478 w 2032600"/>
              <a:gd name="connsiteY20" fmla="*/ 899651 h 2551471"/>
              <a:gd name="connsiteX21" fmla="*/ 246730 w 2032600"/>
              <a:gd name="connsiteY21" fmla="*/ 1002890 h 2551471"/>
              <a:gd name="connsiteX22" fmla="*/ 187736 w 2032600"/>
              <a:gd name="connsiteY22" fmla="*/ 1017638 h 2551471"/>
              <a:gd name="connsiteX23" fmla="*/ 99246 w 2032600"/>
              <a:gd name="connsiteY23" fmla="*/ 1061883 h 2551471"/>
              <a:gd name="connsiteX24" fmla="*/ 84497 w 2032600"/>
              <a:gd name="connsiteY24" fmla="*/ 1371600 h 2551471"/>
              <a:gd name="connsiteX25" fmla="*/ 40252 w 2032600"/>
              <a:gd name="connsiteY25" fmla="*/ 1519083 h 2551471"/>
              <a:gd name="connsiteX26" fmla="*/ 40252 w 2032600"/>
              <a:gd name="connsiteY26" fmla="*/ 1814051 h 2551471"/>
              <a:gd name="connsiteX27" fmla="*/ 69749 w 2032600"/>
              <a:gd name="connsiteY27" fmla="*/ 1961535 h 2551471"/>
              <a:gd name="connsiteX28" fmla="*/ 113994 w 2032600"/>
              <a:gd name="connsiteY28" fmla="*/ 2005780 h 2551471"/>
              <a:gd name="connsiteX29" fmla="*/ 128742 w 2032600"/>
              <a:gd name="connsiteY29" fmla="*/ 2050025 h 2551471"/>
              <a:gd name="connsiteX30" fmla="*/ 187736 w 2032600"/>
              <a:gd name="connsiteY30" fmla="*/ 2138516 h 2551471"/>
              <a:gd name="connsiteX31" fmla="*/ 202484 w 2032600"/>
              <a:gd name="connsiteY31" fmla="*/ 2182761 h 2551471"/>
              <a:gd name="connsiteX32" fmla="*/ 364717 w 2032600"/>
              <a:gd name="connsiteY32" fmla="*/ 2256503 h 2551471"/>
              <a:gd name="connsiteX33" fmla="*/ 541697 w 2032600"/>
              <a:gd name="connsiteY33" fmla="*/ 2300748 h 2551471"/>
              <a:gd name="connsiteX34" fmla="*/ 571194 w 2032600"/>
              <a:gd name="connsiteY34" fmla="*/ 2344993 h 2551471"/>
              <a:gd name="connsiteX35" fmla="*/ 659684 w 2032600"/>
              <a:gd name="connsiteY35" fmla="*/ 2418735 h 2551471"/>
              <a:gd name="connsiteX36" fmla="*/ 762923 w 2032600"/>
              <a:gd name="connsiteY36" fmla="*/ 2536722 h 2551471"/>
              <a:gd name="connsiteX37" fmla="*/ 807168 w 2032600"/>
              <a:gd name="connsiteY37" fmla="*/ 2551471 h 2551471"/>
              <a:gd name="connsiteX38" fmla="*/ 1013646 w 2032600"/>
              <a:gd name="connsiteY38" fmla="*/ 2536722 h 2551471"/>
              <a:gd name="connsiteX39" fmla="*/ 1102136 w 2032600"/>
              <a:gd name="connsiteY39" fmla="*/ 2492477 h 2551471"/>
              <a:gd name="connsiteX40" fmla="*/ 1352859 w 2032600"/>
              <a:gd name="connsiteY40" fmla="*/ 2477729 h 2551471"/>
              <a:gd name="connsiteX41" fmla="*/ 1397104 w 2032600"/>
              <a:gd name="connsiteY41" fmla="*/ 2462980 h 2551471"/>
              <a:gd name="connsiteX42" fmla="*/ 1456097 w 2032600"/>
              <a:gd name="connsiteY42" fmla="*/ 2448232 h 2551471"/>
              <a:gd name="connsiteX43" fmla="*/ 1544588 w 2032600"/>
              <a:gd name="connsiteY43" fmla="*/ 2418735 h 2551471"/>
              <a:gd name="connsiteX44" fmla="*/ 1677323 w 2032600"/>
              <a:gd name="connsiteY44" fmla="*/ 2315496 h 2551471"/>
              <a:gd name="connsiteX45" fmla="*/ 1603581 w 2032600"/>
              <a:gd name="connsiteY45" fmla="*/ 2300748 h 2551471"/>
              <a:gd name="connsiteX46" fmla="*/ 1559336 w 2032600"/>
              <a:gd name="connsiteY46" fmla="*/ 2256503 h 2551471"/>
              <a:gd name="connsiteX47" fmla="*/ 1618330 w 2032600"/>
              <a:gd name="connsiteY47" fmla="*/ 2168012 h 2551471"/>
              <a:gd name="connsiteX48" fmla="*/ 1765813 w 2032600"/>
              <a:gd name="connsiteY48" fmla="*/ 2153264 h 2551471"/>
              <a:gd name="connsiteX49" fmla="*/ 1883800 w 2032600"/>
              <a:gd name="connsiteY49" fmla="*/ 2123767 h 2551471"/>
              <a:gd name="connsiteX50" fmla="*/ 2001788 w 2032600"/>
              <a:gd name="connsiteY50" fmla="*/ 2094271 h 2551471"/>
              <a:gd name="connsiteX51" fmla="*/ 2001788 w 2032600"/>
              <a:gd name="connsiteY51" fmla="*/ 1946787 h 2551471"/>
              <a:gd name="connsiteX52" fmla="*/ 1957542 w 2032600"/>
              <a:gd name="connsiteY52" fmla="*/ 1902542 h 2551471"/>
              <a:gd name="connsiteX53" fmla="*/ 1928046 w 2032600"/>
              <a:gd name="connsiteY53" fmla="*/ 1858296 h 2551471"/>
              <a:gd name="connsiteX54" fmla="*/ 1913297 w 2032600"/>
              <a:gd name="connsiteY54" fmla="*/ 1755058 h 2551471"/>
              <a:gd name="connsiteX55" fmla="*/ 1795310 w 2032600"/>
              <a:gd name="connsiteY55" fmla="*/ 1622322 h 2551471"/>
              <a:gd name="connsiteX56" fmla="*/ 1765813 w 2032600"/>
              <a:gd name="connsiteY56" fmla="*/ 1578077 h 2551471"/>
              <a:gd name="connsiteX57" fmla="*/ 1677323 w 2032600"/>
              <a:gd name="connsiteY57" fmla="*/ 1489587 h 2551471"/>
              <a:gd name="connsiteX58" fmla="*/ 1677323 w 2032600"/>
              <a:gd name="connsiteY58" fmla="*/ 1342103 h 2551471"/>
              <a:gd name="connsiteX59" fmla="*/ 1633078 w 2032600"/>
              <a:gd name="connsiteY59" fmla="*/ 1061883 h 2551471"/>
              <a:gd name="connsiteX60" fmla="*/ 1588833 w 2032600"/>
              <a:gd name="connsiteY60" fmla="*/ 1017638 h 2551471"/>
              <a:gd name="connsiteX61" fmla="*/ 1544588 w 2032600"/>
              <a:gd name="connsiteY61" fmla="*/ 1002890 h 2551471"/>
              <a:gd name="connsiteX62" fmla="*/ 1279117 w 2032600"/>
              <a:gd name="connsiteY62" fmla="*/ 1032387 h 2551471"/>
              <a:gd name="connsiteX63" fmla="*/ 1131633 w 2032600"/>
              <a:gd name="connsiteY63" fmla="*/ 1120877 h 2551471"/>
              <a:gd name="connsiteX64" fmla="*/ 1087388 w 2032600"/>
              <a:gd name="connsiteY64" fmla="*/ 1150374 h 2551471"/>
              <a:gd name="connsiteX65" fmla="*/ 1043142 w 2032600"/>
              <a:gd name="connsiteY65" fmla="*/ 1165122 h 2551471"/>
              <a:gd name="connsiteX66" fmla="*/ 895659 w 2032600"/>
              <a:gd name="connsiteY66" fmla="*/ 1150374 h 2551471"/>
              <a:gd name="connsiteX67" fmla="*/ 851413 w 2032600"/>
              <a:gd name="connsiteY67" fmla="*/ 1017638 h 2551471"/>
              <a:gd name="connsiteX68" fmla="*/ 821917 w 2032600"/>
              <a:gd name="connsiteY68" fmla="*/ 988142 h 2551471"/>
              <a:gd name="connsiteX69" fmla="*/ 748175 w 2032600"/>
              <a:gd name="connsiteY69" fmla="*/ 988142 h 2551471"/>
              <a:gd name="connsiteX70" fmla="*/ 748175 w 2032600"/>
              <a:gd name="connsiteY70" fmla="*/ 988142 h 2551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032600" h="2551471">
                <a:moveTo>
                  <a:pt x="866162" y="1047135"/>
                </a:moveTo>
                <a:cubicBezTo>
                  <a:pt x="851414" y="1037303"/>
                  <a:pt x="839446" y="1020267"/>
                  <a:pt x="821917" y="1017638"/>
                </a:cubicBezTo>
                <a:cubicBezTo>
                  <a:pt x="506132" y="970270"/>
                  <a:pt x="650881" y="1056015"/>
                  <a:pt x="526949" y="973393"/>
                </a:cubicBezTo>
                <a:cubicBezTo>
                  <a:pt x="517117" y="958645"/>
                  <a:pt x="508800" y="942765"/>
                  <a:pt x="497452" y="929148"/>
                </a:cubicBezTo>
                <a:cubicBezTo>
                  <a:pt x="383186" y="792029"/>
                  <a:pt x="418339" y="990442"/>
                  <a:pt x="467955" y="560438"/>
                </a:cubicBezTo>
                <a:cubicBezTo>
                  <a:pt x="470475" y="538597"/>
                  <a:pt x="489287" y="521858"/>
                  <a:pt x="497452" y="501445"/>
                </a:cubicBezTo>
                <a:cubicBezTo>
                  <a:pt x="509000" y="472576"/>
                  <a:pt x="496097" y="416810"/>
                  <a:pt x="526949" y="412954"/>
                </a:cubicBezTo>
                <a:lnTo>
                  <a:pt x="644936" y="398206"/>
                </a:lnTo>
                <a:lnTo>
                  <a:pt x="585942" y="309716"/>
                </a:lnTo>
                <a:lnTo>
                  <a:pt x="556446" y="265471"/>
                </a:lnTo>
                <a:cubicBezTo>
                  <a:pt x="561362" y="201561"/>
                  <a:pt x="552075" y="134923"/>
                  <a:pt x="571194" y="73742"/>
                </a:cubicBezTo>
                <a:cubicBezTo>
                  <a:pt x="578526" y="50280"/>
                  <a:pt x="625367" y="53600"/>
                  <a:pt x="630188" y="29496"/>
                </a:cubicBezTo>
                <a:cubicBezTo>
                  <a:pt x="633664" y="12115"/>
                  <a:pt x="600691" y="9832"/>
                  <a:pt x="585942" y="0"/>
                </a:cubicBezTo>
                <a:cubicBezTo>
                  <a:pt x="561361" y="4916"/>
                  <a:pt x="533457" y="1462"/>
                  <a:pt x="512200" y="14748"/>
                </a:cubicBezTo>
                <a:cubicBezTo>
                  <a:pt x="491356" y="27776"/>
                  <a:pt x="485336" y="56361"/>
                  <a:pt x="467955" y="73742"/>
                </a:cubicBezTo>
                <a:cubicBezTo>
                  <a:pt x="455421" y="86276"/>
                  <a:pt x="438458" y="93406"/>
                  <a:pt x="423710" y="103238"/>
                </a:cubicBezTo>
                <a:cubicBezTo>
                  <a:pt x="388608" y="208545"/>
                  <a:pt x="420084" y="174482"/>
                  <a:pt x="349968" y="221225"/>
                </a:cubicBezTo>
                <a:cubicBezTo>
                  <a:pt x="345052" y="235974"/>
                  <a:pt x="342933" y="251973"/>
                  <a:pt x="335220" y="265471"/>
                </a:cubicBezTo>
                <a:cubicBezTo>
                  <a:pt x="323025" y="286813"/>
                  <a:pt x="293483" y="300012"/>
                  <a:pt x="290975" y="324464"/>
                </a:cubicBezTo>
                <a:cubicBezTo>
                  <a:pt x="273412" y="495701"/>
                  <a:pt x="285042" y="668749"/>
                  <a:pt x="276226" y="840658"/>
                </a:cubicBezTo>
                <a:cubicBezTo>
                  <a:pt x="275188" y="860901"/>
                  <a:pt x="265104" y="879708"/>
                  <a:pt x="261478" y="899651"/>
                </a:cubicBezTo>
                <a:cubicBezTo>
                  <a:pt x="255260" y="933853"/>
                  <a:pt x="265154" y="973412"/>
                  <a:pt x="246730" y="1002890"/>
                </a:cubicBezTo>
                <a:cubicBezTo>
                  <a:pt x="235987" y="1020079"/>
                  <a:pt x="207226" y="1012069"/>
                  <a:pt x="187736" y="1017638"/>
                </a:cubicBezTo>
                <a:cubicBezTo>
                  <a:pt x="134311" y="1032902"/>
                  <a:pt x="147721" y="1029567"/>
                  <a:pt x="99246" y="1061883"/>
                </a:cubicBezTo>
                <a:cubicBezTo>
                  <a:pt x="17442" y="1184591"/>
                  <a:pt x="84497" y="1064834"/>
                  <a:pt x="84497" y="1371600"/>
                </a:cubicBezTo>
                <a:cubicBezTo>
                  <a:pt x="84497" y="1466503"/>
                  <a:pt x="80233" y="1459112"/>
                  <a:pt x="40252" y="1519083"/>
                </a:cubicBezTo>
                <a:cubicBezTo>
                  <a:pt x="0" y="1639843"/>
                  <a:pt x="19371" y="1563471"/>
                  <a:pt x="40252" y="1814051"/>
                </a:cubicBezTo>
                <a:cubicBezTo>
                  <a:pt x="40907" y="1821907"/>
                  <a:pt x="51293" y="1933851"/>
                  <a:pt x="69749" y="1961535"/>
                </a:cubicBezTo>
                <a:cubicBezTo>
                  <a:pt x="81319" y="1978889"/>
                  <a:pt x="99246" y="1991032"/>
                  <a:pt x="113994" y="2005780"/>
                </a:cubicBezTo>
                <a:cubicBezTo>
                  <a:pt x="118910" y="2020528"/>
                  <a:pt x="121192" y="2036435"/>
                  <a:pt x="128742" y="2050025"/>
                </a:cubicBezTo>
                <a:cubicBezTo>
                  <a:pt x="145958" y="2081015"/>
                  <a:pt x="187736" y="2138516"/>
                  <a:pt x="187736" y="2138516"/>
                </a:cubicBezTo>
                <a:cubicBezTo>
                  <a:pt x="192652" y="2153264"/>
                  <a:pt x="191491" y="2171768"/>
                  <a:pt x="202484" y="2182761"/>
                </a:cubicBezTo>
                <a:cubicBezTo>
                  <a:pt x="277058" y="2257334"/>
                  <a:pt x="280802" y="2233617"/>
                  <a:pt x="364717" y="2256503"/>
                </a:cubicBezTo>
                <a:cubicBezTo>
                  <a:pt x="548345" y="2306584"/>
                  <a:pt x="358322" y="2270186"/>
                  <a:pt x="541697" y="2300748"/>
                </a:cubicBezTo>
                <a:cubicBezTo>
                  <a:pt x="551529" y="2315496"/>
                  <a:pt x="559846" y="2331376"/>
                  <a:pt x="571194" y="2344993"/>
                </a:cubicBezTo>
                <a:cubicBezTo>
                  <a:pt x="606681" y="2387577"/>
                  <a:pt x="616179" y="2389732"/>
                  <a:pt x="659684" y="2418735"/>
                </a:cubicBezTo>
                <a:cubicBezTo>
                  <a:pt x="703930" y="2485103"/>
                  <a:pt x="701472" y="2505996"/>
                  <a:pt x="762923" y="2536722"/>
                </a:cubicBezTo>
                <a:cubicBezTo>
                  <a:pt x="776828" y="2543675"/>
                  <a:pt x="792420" y="2546555"/>
                  <a:pt x="807168" y="2551471"/>
                </a:cubicBezTo>
                <a:cubicBezTo>
                  <a:pt x="875994" y="2546555"/>
                  <a:pt x="945695" y="2548714"/>
                  <a:pt x="1013646" y="2536722"/>
                </a:cubicBezTo>
                <a:cubicBezTo>
                  <a:pt x="1224930" y="2499436"/>
                  <a:pt x="905918" y="2512098"/>
                  <a:pt x="1102136" y="2492477"/>
                </a:cubicBezTo>
                <a:cubicBezTo>
                  <a:pt x="1185439" y="2484147"/>
                  <a:pt x="1269285" y="2482645"/>
                  <a:pt x="1352859" y="2477729"/>
                </a:cubicBezTo>
                <a:cubicBezTo>
                  <a:pt x="1367607" y="2472813"/>
                  <a:pt x="1382156" y="2467251"/>
                  <a:pt x="1397104" y="2462980"/>
                </a:cubicBezTo>
                <a:cubicBezTo>
                  <a:pt x="1416594" y="2457411"/>
                  <a:pt x="1436682" y="2454056"/>
                  <a:pt x="1456097" y="2448232"/>
                </a:cubicBezTo>
                <a:cubicBezTo>
                  <a:pt x="1485878" y="2439298"/>
                  <a:pt x="1544588" y="2418735"/>
                  <a:pt x="1544588" y="2418735"/>
                </a:cubicBezTo>
                <a:cubicBezTo>
                  <a:pt x="1650433" y="2348172"/>
                  <a:pt x="1608011" y="2384810"/>
                  <a:pt x="1677323" y="2315496"/>
                </a:cubicBezTo>
                <a:cubicBezTo>
                  <a:pt x="1652742" y="2310580"/>
                  <a:pt x="1626002" y="2311958"/>
                  <a:pt x="1603581" y="2300748"/>
                </a:cubicBezTo>
                <a:cubicBezTo>
                  <a:pt x="1584926" y="2291420"/>
                  <a:pt x="1565066" y="2276558"/>
                  <a:pt x="1559336" y="2256503"/>
                </a:cubicBezTo>
                <a:cubicBezTo>
                  <a:pt x="1548257" y="2217726"/>
                  <a:pt x="1583563" y="2176035"/>
                  <a:pt x="1618330" y="2168012"/>
                </a:cubicBezTo>
                <a:cubicBezTo>
                  <a:pt x="1666471" y="2156903"/>
                  <a:pt x="1716652" y="2158180"/>
                  <a:pt x="1765813" y="2153264"/>
                </a:cubicBezTo>
                <a:cubicBezTo>
                  <a:pt x="1850392" y="2125072"/>
                  <a:pt x="1768125" y="2150461"/>
                  <a:pt x="1883800" y="2123767"/>
                </a:cubicBezTo>
                <a:cubicBezTo>
                  <a:pt x="1923302" y="2114651"/>
                  <a:pt x="2001788" y="2094271"/>
                  <a:pt x="2001788" y="2094271"/>
                </a:cubicBezTo>
                <a:cubicBezTo>
                  <a:pt x="2021327" y="2035651"/>
                  <a:pt x="2032600" y="2023816"/>
                  <a:pt x="2001788" y="1946787"/>
                </a:cubicBezTo>
                <a:cubicBezTo>
                  <a:pt x="1994042" y="1927421"/>
                  <a:pt x="1970895" y="1918565"/>
                  <a:pt x="1957542" y="1902542"/>
                </a:cubicBezTo>
                <a:cubicBezTo>
                  <a:pt x="1946194" y="1888925"/>
                  <a:pt x="1937878" y="1873045"/>
                  <a:pt x="1928046" y="1858296"/>
                </a:cubicBezTo>
                <a:cubicBezTo>
                  <a:pt x="1923130" y="1823883"/>
                  <a:pt x="1923286" y="1788354"/>
                  <a:pt x="1913297" y="1755058"/>
                </a:cubicBezTo>
                <a:cubicBezTo>
                  <a:pt x="1901589" y="1716031"/>
                  <a:pt x="1800017" y="1629383"/>
                  <a:pt x="1795310" y="1622322"/>
                </a:cubicBezTo>
                <a:cubicBezTo>
                  <a:pt x="1785478" y="1607574"/>
                  <a:pt x="1777589" y="1591325"/>
                  <a:pt x="1765813" y="1578077"/>
                </a:cubicBezTo>
                <a:cubicBezTo>
                  <a:pt x="1738099" y="1546899"/>
                  <a:pt x="1677323" y="1489587"/>
                  <a:pt x="1677323" y="1489587"/>
                </a:cubicBezTo>
                <a:cubicBezTo>
                  <a:pt x="1644004" y="1389627"/>
                  <a:pt x="1677323" y="1511572"/>
                  <a:pt x="1677323" y="1342103"/>
                </a:cubicBezTo>
                <a:cubicBezTo>
                  <a:pt x="1677323" y="1205121"/>
                  <a:pt x="1702726" y="1145461"/>
                  <a:pt x="1633078" y="1061883"/>
                </a:cubicBezTo>
                <a:cubicBezTo>
                  <a:pt x="1619726" y="1045860"/>
                  <a:pt x="1606187" y="1029207"/>
                  <a:pt x="1588833" y="1017638"/>
                </a:cubicBezTo>
                <a:cubicBezTo>
                  <a:pt x="1575898" y="1009015"/>
                  <a:pt x="1559336" y="1007806"/>
                  <a:pt x="1544588" y="1002890"/>
                </a:cubicBezTo>
                <a:cubicBezTo>
                  <a:pt x="1494396" y="1006475"/>
                  <a:pt x="1353202" y="1004605"/>
                  <a:pt x="1279117" y="1032387"/>
                </a:cubicBezTo>
                <a:cubicBezTo>
                  <a:pt x="1227281" y="1051825"/>
                  <a:pt x="1175746" y="1091468"/>
                  <a:pt x="1131633" y="1120877"/>
                </a:cubicBezTo>
                <a:cubicBezTo>
                  <a:pt x="1116885" y="1130709"/>
                  <a:pt x="1104204" y="1144769"/>
                  <a:pt x="1087388" y="1150374"/>
                </a:cubicBezTo>
                <a:lnTo>
                  <a:pt x="1043142" y="1165122"/>
                </a:lnTo>
                <a:cubicBezTo>
                  <a:pt x="993981" y="1160206"/>
                  <a:pt x="942530" y="1165998"/>
                  <a:pt x="895659" y="1150374"/>
                </a:cubicBezTo>
                <a:cubicBezTo>
                  <a:pt x="857660" y="1137708"/>
                  <a:pt x="855434" y="1028361"/>
                  <a:pt x="851413" y="1017638"/>
                </a:cubicBezTo>
                <a:cubicBezTo>
                  <a:pt x="846531" y="1004619"/>
                  <a:pt x="831749" y="997974"/>
                  <a:pt x="821917" y="988142"/>
                </a:cubicBezTo>
                <a:lnTo>
                  <a:pt x="748175" y="988142"/>
                </a:lnTo>
                <a:lnTo>
                  <a:pt x="748175" y="988142"/>
                </a:lnTo>
              </a:path>
            </a:pathLst>
          </a:custGeom>
          <a:solidFill>
            <a:srgbClr val="FF6600">
              <a:alpha val="67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7.40741E-7 L 0.17327 -0.052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85728"/>
            <a:ext cx="3179763" cy="6357981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Варяги воевали с восточными славянами в районе озера Ильмень, брали с них дань, затем заключили с ними какой-то «ряд» или договор и в пору их межплеменных усобиц пришли сюда в качестве миротворцев со стороны, в качестве нейтральных правителей.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Такая практика </a:t>
            </a:r>
            <a:r>
              <a:rPr lang="ru-RU" i="1" dirty="0" smtClean="0"/>
              <a:t>приглашения </a:t>
            </a:r>
            <a:r>
              <a:rPr lang="ru-RU" dirty="0" smtClean="0"/>
              <a:t>князя или короля на правление из близких, зачастую родственных земель была весьма распространена в Европе. Эта традиция сохранилась в Новгороде и позднее. Туда приглашали на княжение владетельных особ из других русских княжеств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1" name="Содержимое 10" descr="000604-000260S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29058" y="3000372"/>
            <a:ext cx="4953035" cy="3571900"/>
          </a:xfrm>
        </p:spPr>
      </p:pic>
      <p:sp>
        <p:nvSpPr>
          <p:cNvPr id="12" name="Прямоугольник 11"/>
          <p:cNvSpPr/>
          <p:nvPr/>
        </p:nvSpPr>
        <p:spPr>
          <a:xfrm>
            <a:off x="3857620" y="214290"/>
            <a:ext cx="5072098" cy="2714620"/>
          </a:xfrm>
          <a:prstGeom prst="rect">
            <a:avLst/>
          </a:prstGeom>
          <a:blipFill dpi="0" rotWithShape="1">
            <a:blip r:embed="rId5"/>
            <a:srcRect/>
            <a:stretch>
              <a:fillRect t="-35000" b="-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925b5d0297ab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3143248"/>
            <a:ext cx="5111750" cy="3393636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285729"/>
            <a:ext cx="3179763" cy="6286522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Современный взгляд на вопрос о возникновении государственности у восточных славян сводится к следующему: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 большинство историков считают, что варяги действительно были приглашены в Новгород, чтобы примирить  борющиеся за власть группировки местной знати. </a:t>
            </a:r>
            <a:endParaRPr lang="ru-RU" sz="1600" dirty="0" smtClean="0"/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sz="1600" dirty="0" smtClean="0"/>
              <a:t>Такая </a:t>
            </a:r>
            <a:r>
              <a:rPr lang="ru-RU" sz="1600" dirty="0" smtClean="0"/>
              <a:t>практика приглашения короля или князя на правление была весьма распространена в Европе и проходила, как правило, мирным путем</a:t>
            </a:r>
            <a:r>
              <a:rPr lang="ru-RU" sz="1600" dirty="0" smtClean="0"/>
              <a:t>;</a:t>
            </a:r>
            <a:endParaRPr lang="ru-RU" sz="16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214291"/>
            <a:ext cx="504665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post-9775-123011838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43306" y="214290"/>
            <a:ext cx="5209022" cy="3714776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42852"/>
            <a:ext cx="3179763" cy="6429399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Но призвание</a:t>
            </a:r>
            <a:r>
              <a:rPr lang="ru-RU" sz="1800" b="1" i="1" dirty="0" smtClean="0"/>
              <a:t> </a:t>
            </a:r>
            <a:r>
              <a:rPr lang="ru-RU" sz="1800" dirty="0" smtClean="0"/>
              <a:t>варягов не могло стать началом русской государственности, так как складывание государства является результатом длительного внутреннего развития общества и оно е может быть привнесено извне. </a:t>
            </a:r>
            <a:endParaRPr lang="ru-RU" sz="1800" dirty="0" smtClean="0"/>
          </a:p>
          <a:p>
            <a:pPr>
              <a:lnSpc>
                <a:spcPct val="150000"/>
              </a:lnSpc>
            </a:pPr>
            <a:r>
              <a:rPr lang="ru-RU" sz="1800" dirty="0" smtClean="0"/>
              <a:t>Речь </a:t>
            </a:r>
            <a:r>
              <a:rPr lang="ru-RU" sz="1800" dirty="0" smtClean="0"/>
              <a:t>могла идти лишь об основании в Новгороде княжеской династии Рюриковичей</a:t>
            </a:r>
            <a:r>
              <a:rPr lang="ru-RU" sz="1800" dirty="0" smtClean="0"/>
              <a:t>.</a:t>
            </a:r>
            <a:endParaRPr lang="ru-RU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000503"/>
            <a:ext cx="5143536" cy="267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2ae48ba17da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240" y="571480"/>
            <a:ext cx="5786478" cy="6072230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428604"/>
            <a:ext cx="2786082" cy="6215066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Варяги не оказали существенного влияния на развитие русской культуры (хотя принесли имена — Олег, Игорь, Ольга).</a:t>
            </a:r>
          </a:p>
          <a:p>
            <a:pPr>
              <a:lnSpc>
                <a:spcPct val="150000"/>
              </a:lnSpc>
            </a:pPr>
            <a:r>
              <a:rPr lang="ru-RU" sz="1600" dirty="0" smtClean="0"/>
              <a:t>некоторые историки считают, что запись о призвании Рюрика, </a:t>
            </a:r>
            <a:r>
              <a:rPr lang="ru-RU" sz="1600" dirty="0" err="1" smtClean="0"/>
              <a:t>Синеуса</a:t>
            </a:r>
            <a:r>
              <a:rPr lang="ru-RU" sz="1600" dirty="0" smtClean="0"/>
              <a:t> и Трувора является поздней вставкой в первоначальный текст «Повести временных лет» при переработке его по указанию киевского великого князя Владимира Мономаха</a:t>
            </a:r>
            <a:r>
              <a:rPr lang="ru-RU" sz="1600" dirty="0" smtClean="0"/>
              <a:t>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00034" y="1000108"/>
            <a:ext cx="8215370" cy="55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упоминания о государстве Русь. Происхождение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названия, характер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того государства.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Предпосылки образования государства основные этапы его развития.</a:t>
            </a:r>
          </a:p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Норманнская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теория, ее значение.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Борьба Новгорода и Киева как двух государственных  центров на Руси.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направления внешней политики и культурная </a:t>
            </a:r>
            <a:r>
              <a:rPr kumimoji="0" lang="ru-RU" sz="240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ориентация раннего славянского государства.</a:t>
            </a:r>
            <a:endParaRPr lang="ru-RU" sz="2400" dirty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720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Военная демократия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полюдье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8794" y="214290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урока: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3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3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уc3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0005" y="0"/>
            <a:ext cx="5583995" cy="6072206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500043"/>
            <a:ext cx="3179763" cy="6072208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Дискутируется также вопрос о том, кто такие сами варяги, </a:t>
            </a:r>
            <a:r>
              <a:rPr lang="ru-RU" sz="1800" dirty="0" err="1" smtClean="0"/>
              <a:t>Норманнисты</a:t>
            </a:r>
            <a:r>
              <a:rPr lang="ru-RU" sz="1800" dirty="0" smtClean="0"/>
              <a:t> настаивают на том, что они были скандинавами. </a:t>
            </a:r>
          </a:p>
          <a:p>
            <a:pPr>
              <a:lnSpc>
                <a:spcPct val="150000"/>
              </a:lnSpc>
            </a:pPr>
            <a:r>
              <a:rPr lang="ru-RU" sz="1800" dirty="0" smtClean="0"/>
              <a:t>Российские историки на основании летописей утверждают, что варяга — это славяне южной Прибалтики (о них мало что известно, нет даже конкретного названия племен), 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636" y="4714884"/>
            <a:ext cx="3000364" cy="2143116"/>
          </a:xfrm>
          <a:prstGeom prst="rect">
            <a:avLst/>
          </a:prstGeom>
          <a:blipFill dpi="0" rotWithShape="1">
            <a:blip r:embed="rId5"/>
            <a:srcRect/>
            <a:stretch>
              <a:fillRect t="-1000" b="-10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357818" y="642918"/>
            <a:ext cx="1428760" cy="13573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55620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Норманнская теория и её значение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1563"/>
            <a:ext cx="3008313" cy="542925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600" dirty="0" smtClean="0"/>
              <a:t>Таким образом, варяги не принесли на Русь государственность (она уже зарождалась в недрах древнерусского общества)</a:t>
            </a:r>
            <a:r>
              <a:rPr lang="ru-RU" sz="1600" b="1" i="1" dirty="0" smtClean="0"/>
              <a:t>, </a:t>
            </a:r>
            <a:r>
              <a:rPr lang="ru-RU" sz="1600" dirty="0" smtClean="0"/>
              <a:t>а лишь сыграли роль военной силы, которая способствовала объединению восточных славян в единую Киевскую Русь. </a:t>
            </a:r>
            <a:endParaRPr lang="ru-RU" sz="1600" dirty="0" smtClean="0"/>
          </a:p>
          <a:p>
            <a:pPr>
              <a:lnSpc>
                <a:spcPct val="150000"/>
              </a:lnSpc>
            </a:pPr>
            <a:r>
              <a:rPr lang="ru-RU" sz="1600" dirty="0" smtClean="0"/>
              <a:t>Варяги </a:t>
            </a:r>
            <a:r>
              <a:rPr lang="ru-RU" sz="1600" dirty="0" smtClean="0"/>
              <a:t>вскоре сами  ославянились, военно-дружинная знать слилась с местной знатью. </a:t>
            </a:r>
            <a:endParaRPr lang="ru-RU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57166"/>
            <a:ext cx="4643450" cy="616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655620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2. </a:t>
            </a:r>
            <a:r>
              <a:rPr lang="ru-RU" dirty="0" smtClean="0">
                <a:solidFill>
                  <a:schemeClr val="bg1"/>
                </a:solidFill>
              </a:rPr>
              <a:t>Норманнская теория и её значение.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071563"/>
            <a:ext cx="3179763" cy="5500687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Как уже было сказано выше, в 882 г. князь Олег объединил Киев и Новгород в единое государство Киевскую Русь. Большинство ученых сходятся в том, что историю образования и развития </a:t>
            </a:r>
            <a:r>
              <a:rPr lang="ru-RU" sz="1800" b="1" dirty="0" smtClean="0"/>
              <a:t>Древнерусского </a:t>
            </a:r>
            <a:r>
              <a:rPr lang="ru-RU" sz="1800" dirty="0" smtClean="0"/>
              <a:t>государства можно </a:t>
            </a:r>
            <a:r>
              <a:rPr lang="ru-RU" sz="1800" b="1" dirty="0" smtClean="0"/>
              <a:t>разделить </a:t>
            </a:r>
            <a:r>
              <a:rPr lang="ru-RU" sz="1800" dirty="0" smtClean="0"/>
              <a:t> на три</a:t>
            </a:r>
            <a:r>
              <a:rPr lang="ru-RU" sz="1800" b="1" dirty="0" smtClean="0"/>
              <a:t>  </a:t>
            </a:r>
            <a:r>
              <a:rPr lang="ru-RU" sz="1800" dirty="0" smtClean="0"/>
              <a:t>этапа:  </a:t>
            </a:r>
          </a:p>
          <a:p>
            <a:endParaRPr lang="ru-RU" dirty="0"/>
          </a:p>
        </p:txBody>
      </p:sp>
      <p:pic>
        <p:nvPicPr>
          <p:cNvPr id="9" name="Содержимое 6" descr="c467b4e6d7f9.jpg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1" cy="6715148"/>
          </a:xfrm>
        </p:spPr>
      </p:pic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8643966" cy="72707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Основные понятия: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28751"/>
            <a:ext cx="9144000" cy="1142994"/>
          </a:xfrm>
        </p:spPr>
        <p:txBody>
          <a:bodyPr anchor="ctr"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Варяжская (норманнская) теория,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«военная демократия</a:t>
            </a:r>
            <a:r>
              <a:rPr lang="ru-RU" sz="2400" b="1" dirty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3786190"/>
            <a:ext cx="8286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первая </a:t>
            </a:r>
            <a:r>
              <a:rPr lang="ru-RU" sz="2400" b="1" dirty="0">
                <a:solidFill>
                  <a:schemeClr val="bg1"/>
                </a:solidFill>
              </a:rPr>
              <a:t>половина IX в. - первые упоминания о государстве Русь;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860 </a:t>
            </a:r>
            <a:r>
              <a:rPr lang="ru-RU" sz="2400" b="1" dirty="0">
                <a:solidFill>
                  <a:schemeClr val="bg1"/>
                </a:solidFill>
              </a:rPr>
              <a:t>г. - нападение руссов на Константинополь, заключение мира между </a:t>
            </a:r>
            <a:r>
              <a:rPr lang="ru-RU" sz="2400" b="1" dirty="0" smtClean="0">
                <a:solidFill>
                  <a:schemeClr val="bg1"/>
                </a:solidFill>
              </a:rPr>
              <a:t>Византией </a:t>
            </a:r>
            <a:r>
              <a:rPr lang="ru-RU" sz="2400" b="1" dirty="0">
                <a:solidFill>
                  <a:schemeClr val="bg1"/>
                </a:solidFill>
              </a:rPr>
              <a:t>и Русью;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862 </a:t>
            </a:r>
            <a:r>
              <a:rPr lang="ru-RU" sz="2400" b="1" dirty="0">
                <a:solidFill>
                  <a:schemeClr val="bg1"/>
                </a:solidFill>
              </a:rPr>
              <a:t>г. - начало княжения </a:t>
            </a:r>
            <a:r>
              <a:rPr lang="ru-RU" sz="2400" b="1" dirty="0" err="1">
                <a:solidFill>
                  <a:schemeClr val="bg1"/>
                </a:solidFill>
              </a:rPr>
              <a:t>Рюрика</a:t>
            </a:r>
            <a:r>
              <a:rPr lang="ru-RU" sz="2400" b="1" dirty="0">
                <a:solidFill>
                  <a:schemeClr val="bg1"/>
                </a:solidFill>
              </a:rPr>
              <a:t> в Новгороде;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sz="2400" b="1" dirty="0" smtClean="0">
                <a:solidFill>
                  <a:schemeClr val="bg1"/>
                </a:solidFill>
              </a:rPr>
              <a:t>882 </a:t>
            </a:r>
            <a:r>
              <a:rPr lang="ru-RU" sz="2400" b="1" dirty="0">
                <a:solidFill>
                  <a:schemeClr val="bg1"/>
                </a:solidFill>
              </a:rPr>
              <a:t>г. - </a:t>
            </a:r>
            <a:r>
              <a:rPr lang="ru-RU" sz="2400" b="1" dirty="0" smtClean="0">
                <a:solidFill>
                  <a:schemeClr val="bg1"/>
                </a:solidFill>
              </a:rPr>
              <a:t>объединение </a:t>
            </a:r>
            <a:r>
              <a:rPr lang="ru-RU" sz="2400" b="1" dirty="0">
                <a:solidFill>
                  <a:schemeClr val="bg1"/>
                </a:solidFill>
              </a:rPr>
              <a:t>Руси под властью князя Олега» поход его на Киев.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5852" y="2643182"/>
            <a:ext cx="5929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Важнейшие даты: </a:t>
            </a:r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008313" cy="727058"/>
          </a:xfr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Первые упоминания о Руси.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rasselenie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714744" y="285728"/>
            <a:ext cx="5254626" cy="6286544"/>
          </a:xfrm>
          <a:solidFill>
            <a:schemeClr val="accent1"/>
          </a:solidFill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35100"/>
            <a:ext cx="3179793" cy="5137172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b="1" dirty="0" smtClean="0"/>
              <a:t>Первое государство в землях восточных славян получило название </a:t>
            </a:r>
            <a:r>
              <a:rPr lang="ru-RU" sz="1800" b="1" i="1" dirty="0" smtClean="0"/>
              <a:t>«Русь». </a:t>
            </a:r>
            <a:r>
              <a:rPr lang="ru-RU" sz="1800" b="1" dirty="0" smtClean="0"/>
              <a:t>По имени его столицы — города Киева ученые стали впоследствии называть его Киевской Русью, хотя само оно никогда себя так не называло. Просто «Русь» или «Русская земля». Откуда же возникло это имя?</a:t>
            </a:r>
          </a:p>
          <a:p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3929058" y="3214686"/>
            <a:ext cx="2857520" cy="1143008"/>
          </a:xfrm>
          <a:prstGeom prst="ellipse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Letopis_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9058" y="214290"/>
            <a:ext cx="5023401" cy="642068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3429024" cy="5572164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600" b="1" dirty="0" smtClean="0"/>
              <a:t>Первые упоминания имени «русь» относятся к тому же времени, что и сведения об антах, славянах, венедах, т. е. к V — VII вв. 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Описывая </a:t>
            </a:r>
            <a:r>
              <a:rPr lang="ru-RU" sz="1600" b="1" dirty="0" smtClean="0"/>
              <a:t>племена, жившие между Днепром и Днестром, греки называют их антами, скифами, сарматами, готские историки — росоманами (русыми, светлыми людьми), а арабы — русью. </a:t>
            </a:r>
            <a:endParaRPr lang="ru-RU" sz="1600" b="1" dirty="0" smtClean="0"/>
          </a:p>
          <a:p>
            <a:pPr>
              <a:lnSpc>
                <a:spcPct val="150000"/>
              </a:lnSpc>
            </a:pPr>
            <a:r>
              <a:rPr lang="ru-RU" sz="1600" b="1" dirty="0" smtClean="0"/>
              <a:t>Но </a:t>
            </a:r>
            <a:r>
              <a:rPr lang="ru-RU" sz="1600" b="1" dirty="0" smtClean="0"/>
              <a:t>совершенно очевидно, что речь шла об одном и том же народе</a:t>
            </a:r>
            <a:r>
              <a:rPr lang="ru-RU" sz="1600" b="1" dirty="0" smtClean="0"/>
              <a:t>.</a:t>
            </a:r>
            <a:endParaRPr lang="ru-RU" sz="1600" b="1" dirty="0" smtClean="0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57544" cy="655620"/>
          </a:xfr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Первые упоминания о Руси.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3179793" cy="5429288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/>
              <a:t>Проходят годы, имя «русь» все чаще становится собирательным для всех племен, живших на огромных пространствах между Балтикой и Черным морем, окско-волжским междуречьем и польским пограничьем. В IX в. имя «русь» упоминается в трудах византийских, западных и восточных авторов несколько раз.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727058"/>
          </a:xfr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Первые упоминания о Руси.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214290"/>
            <a:ext cx="5143536" cy="642942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5500694" y="285728"/>
            <a:ext cx="3229564" cy="3251698"/>
          </a:xfrm>
          <a:custGeom>
            <a:avLst/>
            <a:gdLst>
              <a:gd name="connsiteX0" fmla="*/ 1011382 w 3229564"/>
              <a:gd name="connsiteY0" fmla="*/ 942109 h 3251698"/>
              <a:gd name="connsiteX1" fmla="*/ 997527 w 3229564"/>
              <a:gd name="connsiteY1" fmla="*/ 1039090 h 3251698"/>
              <a:gd name="connsiteX2" fmla="*/ 969818 w 3229564"/>
              <a:gd name="connsiteY2" fmla="*/ 1080654 h 3251698"/>
              <a:gd name="connsiteX3" fmla="*/ 928255 w 3229564"/>
              <a:gd name="connsiteY3" fmla="*/ 1163781 h 3251698"/>
              <a:gd name="connsiteX4" fmla="*/ 872836 w 3229564"/>
              <a:gd name="connsiteY4" fmla="*/ 1219200 h 3251698"/>
              <a:gd name="connsiteX5" fmla="*/ 845127 w 3229564"/>
              <a:gd name="connsiteY5" fmla="*/ 1260763 h 3251698"/>
              <a:gd name="connsiteX6" fmla="*/ 762000 w 3229564"/>
              <a:gd name="connsiteY6" fmla="*/ 1357745 h 3251698"/>
              <a:gd name="connsiteX7" fmla="*/ 678873 w 3229564"/>
              <a:gd name="connsiteY7" fmla="*/ 1482436 h 3251698"/>
              <a:gd name="connsiteX8" fmla="*/ 651164 w 3229564"/>
              <a:gd name="connsiteY8" fmla="*/ 1524000 h 3251698"/>
              <a:gd name="connsiteX9" fmla="*/ 623455 w 3229564"/>
              <a:gd name="connsiteY9" fmla="*/ 1565563 h 3251698"/>
              <a:gd name="connsiteX10" fmla="*/ 609600 w 3229564"/>
              <a:gd name="connsiteY10" fmla="*/ 1620981 h 3251698"/>
              <a:gd name="connsiteX11" fmla="*/ 581891 w 3229564"/>
              <a:gd name="connsiteY11" fmla="*/ 1662545 h 3251698"/>
              <a:gd name="connsiteX12" fmla="*/ 554182 w 3229564"/>
              <a:gd name="connsiteY12" fmla="*/ 1870363 h 3251698"/>
              <a:gd name="connsiteX13" fmla="*/ 471055 w 3229564"/>
              <a:gd name="connsiteY13" fmla="*/ 2022763 h 3251698"/>
              <a:gd name="connsiteX14" fmla="*/ 443345 w 3229564"/>
              <a:gd name="connsiteY14" fmla="*/ 2064327 h 3251698"/>
              <a:gd name="connsiteX15" fmla="*/ 374073 w 3229564"/>
              <a:gd name="connsiteY15" fmla="*/ 2189018 h 3251698"/>
              <a:gd name="connsiteX16" fmla="*/ 332509 w 3229564"/>
              <a:gd name="connsiteY16" fmla="*/ 2230581 h 3251698"/>
              <a:gd name="connsiteX17" fmla="*/ 277091 w 3229564"/>
              <a:gd name="connsiteY17" fmla="*/ 2313709 h 3251698"/>
              <a:gd name="connsiteX18" fmla="*/ 249382 w 3229564"/>
              <a:gd name="connsiteY18" fmla="*/ 2355272 h 3251698"/>
              <a:gd name="connsiteX19" fmla="*/ 166255 w 3229564"/>
              <a:gd name="connsiteY19" fmla="*/ 2438400 h 3251698"/>
              <a:gd name="connsiteX20" fmla="*/ 138545 w 3229564"/>
              <a:gd name="connsiteY20" fmla="*/ 2479963 h 3251698"/>
              <a:gd name="connsiteX21" fmla="*/ 55418 w 3229564"/>
              <a:gd name="connsiteY21" fmla="*/ 2563090 h 3251698"/>
              <a:gd name="connsiteX22" fmla="*/ 27709 w 3229564"/>
              <a:gd name="connsiteY22" fmla="*/ 2590800 h 3251698"/>
              <a:gd name="connsiteX23" fmla="*/ 0 w 3229564"/>
              <a:gd name="connsiteY23" fmla="*/ 2632363 h 3251698"/>
              <a:gd name="connsiteX24" fmla="*/ 96982 w 3229564"/>
              <a:gd name="connsiteY24" fmla="*/ 2743200 h 3251698"/>
              <a:gd name="connsiteX25" fmla="*/ 138545 w 3229564"/>
              <a:gd name="connsiteY25" fmla="*/ 2757054 h 3251698"/>
              <a:gd name="connsiteX26" fmla="*/ 166255 w 3229564"/>
              <a:gd name="connsiteY26" fmla="*/ 2784763 h 3251698"/>
              <a:gd name="connsiteX27" fmla="*/ 221673 w 3229564"/>
              <a:gd name="connsiteY27" fmla="*/ 2798618 h 3251698"/>
              <a:gd name="connsiteX28" fmla="*/ 401782 w 3229564"/>
              <a:gd name="connsiteY28" fmla="*/ 2826327 h 3251698"/>
              <a:gd name="connsiteX29" fmla="*/ 512618 w 3229564"/>
              <a:gd name="connsiteY29" fmla="*/ 2854036 h 3251698"/>
              <a:gd name="connsiteX30" fmla="*/ 651164 w 3229564"/>
              <a:gd name="connsiteY30" fmla="*/ 2895600 h 3251698"/>
              <a:gd name="connsiteX31" fmla="*/ 706582 w 3229564"/>
              <a:gd name="connsiteY31" fmla="*/ 2923309 h 3251698"/>
              <a:gd name="connsiteX32" fmla="*/ 817418 w 3229564"/>
              <a:gd name="connsiteY32" fmla="*/ 2937163 h 3251698"/>
              <a:gd name="connsiteX33" fmla="*/ 872836 w 3229564"/>
              <a:gd name="connsiteY33" fmla="*/ 2951018 h 3251698"/>
              <a:gd name="connsiteX34" fmla="*/ 900545 w 3229564"/>
              <a:gd name="connsiteY34" fmla="*/ 2992581 h 3251698"/>
              <a:gd name="connsiteX35" fmla="*/ 969818 w 3229564"/>
              <a:gd name="connsiteY35" fmla="*/ 3061854 h 3251698"/>
              <a:gd name="connsiteX36" fmla="*/ 1025236 w 3229564"/>
              <a:gd name="connsiteY36" fmla="*/ 3158836 h 3251698"/>
              <a:gd name="connsiteX37" fmla="*/ 1066800 w 3229564"/>
              <a:gd name="connsiteY37" fmla="*/ 3200400 h 3251698"/>
              <a:gd name="connsiteX38" fmla="*/ 1108364 w 3229564"/>
              <a:gd name="connsiteY38" fmla="*/ 3214254 h 3251698"/>
              <a:gd name="connsiteX39" fmla="*/ 1274618 w 3229564"/>
              <a:gd name="connsiteY39" fmla="*/ 3228109 h 3251698"/>
              <a:gd name="connsiteX40" fmla="*/ 1371600 w 3229564"/>
              <a:gd name="connsiteY40" fmla="*/ 3241963 h 3251698"/>
              <a:gd name="connsiteX41" fmla="*/ 1551709 w 3229564"/>
              <a:gd name="connsiteY41" fmla="*/ 3200400 h 3251698"/>
              <a:gd name="connsiteX42" fmla="*/ 1620982 w 3229564"/>
              <a:gd name="connsiteY42" fmla="*/ 3131127 h 3251698"/>
              <a:gd name="connsiteX43" fmla="*/ 1634836 w 3229564"/>
              <a:gd name="connsiteY43" fmla="*/ 2978727 h 3251698"/>
              <a:gd name="connsiteX44" fmla="*/ 1662545 w 3229564"/>
              <a:gd name="connsiteY44" fmla="*/ 2937163 h 3251698"/>
              <a:gd name="connsiteX45" fmla="*/ 1801091 w 3229564"/>
              <a:gd name="connsiteY45" fmla="*/ 2895600 h 3251698"/>
              <a:gd name="connsiteX46" fmla="*/ 1842655 w 3229564"/>
              <a:gd name="connsiteY46" fmla="*/ 2881745 h 3251698"/>
              <a:gd name="connsiteX47" fmla="*/ 1967345 w 3229564"/>
              <a:gd name="connsiteY47" fmla="*/ 2895600 h 3251698"/>
              <a:gd name="connsiteX48" fmla="*/ 1995055 w 3229564"/>
              <a:gd name="connsiteY48" fmla="*/ 2923309 h 3251698"/>
              <a:gd name="connsiteX49" fmla="*/ 2036618 w 3229564"/>
              <a:gd name="connsiteY49" fmla="*/ 2881745 h 3251698"/>
              <a:gd name="connsiteX50" fmla="*/ 2050473 w 3229564"/>
              <a:gd name="connsiteY50" fmla="*/ 2840181 h 3251698"/>
              <a:gd name="connsiteX51" fmla="*/ 2078182 w 3229564"/>
              <a:gd name="connsiteY51" fmla="*/ 2798618 h 3251698"/>
              <a:gd name="connsiteX52" fmla="*/ 2092036 w 3229564"/>
              <a:gd name="connsiteY52" fmla="*/ 2701636 h 3251698"/>
              <a:gd name="connsiteX53" fmla="*/ 2105891 w 3229564"/>
              <a:gd name="connsiteY53" fmla="*/ 2646218 h 3251698"/>
              <a:gd name="connsiteX54" fmla="*/ 2133600 w 3229564"/>
              <a:gd name="connsiteY54" fmla="*/ 2563090 h 3251698"/>
              <a:gd name="connsiteX55" fmla="*/ 2175164 w 3229564"/>
              <a:gd name="connsiteY55" fmla="*/ 2549236 h 3251698"/>
              <a:gd name="connsiteX56" fmla="*/ 2286000 w 3229564"/>
              <a:gd name="connsiteY56" fmla="*/ 2590800 h 3251698"/>
              <a:gd name="connsiteX57" fmla="*/ 2299855 w 3229564"/>
              <a:gd name="connsiteY57" fmla="*/ 2632363 h 3251698"/>
              <a:gd name="connsiteX58" fmla="*/ 2299855 w 3229564"/>
              <a:gd name="connsiteY58" fmla="*/ 2438400 h 3251698"/>
              <a:gd name="connsiteX59" fmla="*/ 2272145 w 3229564"/>
              <a:gd name="connsiteY59" fmla="*/ 2396836 h 3251698"/>
              <a:gd name="connsiteX60" fmla="*/ 2244436 w 3229564"/>
              <a:gd name="connsiteY60" fmla="*/ 2313709 h 3251698"/>
              <a:gd name="connsiteX61" fmla="*/ 2230582 w 3229564"/>
              <a:gd name="connsiteY61" fmla="*/ 2272145 h 3251698"/>
              <a:gd name="connsiteX62" fmla="*/ 2244436 w 3229564"/>
              <a:gd name="connsiteY62" fmla="*/ 2202872 h 3251698"/>
              <a:gd name="connsiteX63" fmla="*/ 2272145 w 3229564"/>
              <a:gd name="connsiteY63" fmla="*/ 2161309 h 3251698"/>
              <a:gd name="connsiteX64" fmla="*/ 2299855 w 3229564"/>
              <a:gd name="connsiteY64" fmla="*/ 2133600 h 3251698"/>
              <a:gd name="connsiteX65" fmla="*/ 2410691 w 3229564"/>
              <a:gd name="connsiteY65" fmla="*/ 2078181 h 3251698"/>
              <a:gd name="connsiteX66" fmla="*/ 2479964 w 3229564"/>
              <a:gd name="connsiteY66" fmla="*/ 2064327 h 3251698"/>
              <a:gd name="connsiteX67" fmla="*/ 2521527 w 3229564"/>
              <a:gd name="connsiteY67" fmla="*/ 2036618 h 3251698"/>
              <a:gd name="connsiteX68" fmla="*/ 2576945 w 3229564"/>
              <a:gd name="connsiteY68" fmla="*/ 2022763 h 3251698"/>
              <a:gd name="connsiteX69" fmla="*/ 2618509 w 3229564"/>
              <a:gd name="connsiteY69" fmla="*/ 2008909 h 3251698"/>
              <a:gd name="connsiteX70" fmla="*/ 2660073 w 3229564"/>
              <a:gd name="connsiteY70" fmla="*/ 1925781 h 3251698"/>
              <a:gd name="connsiteX71" fmla="*/ 2729345 w 3229564"/>
              <a:gd name="connsiteY71" fmla="*/ 1842654 h 3251698"/>
              <a:gd name="connsiteX72" fmla="*/ 2757055 w 3229564"/>
              <a:gd name="connsiteY72" fmla="*/ 1745672 h 3251698"/>
              <a:gd name="connsiteX73" fmla="*/ 2770909 w 3229564"/>
              <a:gd name="connsiteY73" fmla="*/ 1704109 h 3251698"/>
              <a:gd name="connsiteX74" fmla="*/ 2826327 w 3229564"/>
              <a:gd name="connsiteY74" fmla="*/ 1620981 h 3251698"/>
              <a:gd name="connsiteX75" fmla="*/ 2854036 w 3229564"/>
              <a:gd name="connsiteY75" fmla="*/ 1579418 h 3251698"/>
              <a:gd name="connsiteX76" fmla="*/ 2923309 w 3229564"/>
              <a:gd name="connsiteY76" fmla="*/ 1454727 h 3251698"/>
              <a:gd name="connsiteX77" fmla="*/ 2951018 w 3229564"/>
              <a:gd name="connsiteY77" fmla="*/ 1413163 h 3251698"/>
              <a:gd name="connsiteX78" fmla="*/ 2992582 w 3229564"/>
              <a:gd name="connsiteY78" fmla="*/ 1330036 h 3251698"/>
              <a:gd name="connsiteX79" fmla="*/ 3048000 w 3229564"/>
              <a:gd name="connsiteY79" fmla="*/ 1191490 h 3251698"/>
              <a:gd name="connsiteX80" fmla="*/ 3089564 w 3229564"/>
              <a:gd name="connsiteY80" fmla="*/ 1108363 h 3251698"/>
              <a:gd name="connsiteX81" fmla="*/ 3131127 w 3229564"/>
              <a:gd name="connsiteY81" fmla="*/ 1039090 h 3251698"/>
              <a:gd name="connsiteX82" fmla="*/ 3144982 w 3229564"/>
              <a:gd name="connsiteY82" fmla="*/ 997527 h 3251698"/>
              <a:gd name="connsiteX83" fmla="*/ 3172691 w 3229564"/>
              <a:gd name="connsiteY83" fmla="*/ 955963 h 3251698"/>
              <a:gd name="connsiteX84" fmla="*/ 3117273 w 3229564"/>
              <a:gd name="connsiteY84" fmla="*/ 609600 h 3251698"/>
              <a:gd name="connsiteX85" fmla="*/ 3034145 w 3229564"/>
              <a:gd name="connsiteY85" fmla="*/ 554181 h 3251698"/>
              <a:gd name="connsiteX86" fmla="*/ 2923309 w 3229564"/>
              <a:gd name="connsiteY86" fmla="*/ 484909 h 3251698"/>
              <a:gd name="connsiteX87" fmla="*/ 2840182 w 3229564"/>
              <a:gd name="connsiteY87" fmla="*/ 429490 h 3251698"/>
              <a:gd name="connsiteX88" fmla="*/ 2743200 w 3229564"/>
              <a:gd name="connsiteY88" fmla="*/ 304800 h 3251698"/>
              <a:gd name="connsiteX89" fmla="*/ 2715491 w 3229564"/>
              <a:gd name="connsiteY89" fmla="*/ 221672 h 3251698"/>
              <a:gd name="connsiteX90" fmla="*/ 2687782 w 3229564"/>
              <a:gd name="connsiteY90" fmla="*/ 180109 h 3251698"/>
              <a:gd name="connsiteX91" fmla="*/ 2673927 w 3229564"/>
              <a:gd name="connsiteY91" fmla="*/ 138545 h 3251698"/>
              <a:gd name="connsiteX92" fmla="*/ 2576945 w 3229564"/>
              <a:gd name="connsiteY92" fmla="*/ 13854 h 3251698"/>
              <a:gd name="connsiteX93" fmla="*/ 2535382 w 3229564"/>
              <a:gd name="connsiteY93" fmla="*/ 0 h 3251698"/>
              <a:gd name="connsiteX94" fmla="*/ 1704109 w 3229564"/>
              <a:gd name="connsiteY94" fmla="*/ 13854 h 3251698"/>
              <a:gd name="connsiteX95" fmla="*/ 1662545 w 3229564"/>
              <a:gd name="connsiteY95" fmla="*/ 41563 h 3251698"/>
              <a:gd name="connsiteX96" fmla="*/ 1579418 w 3229564"/>
              <a:gd name="connsiteY96" fmla="*/ 69272 h 3251698"/>
              <a:gd name="connsiteX97" fmla="*/ 1537855 w 3229564"/>
              <a:gd name="connsiteY97" fmla="*/ 96981 h 3251698"/>
              <a:gd name="connsiteX98" fmla="*/ 1510145 w 3229564"/>
              <a:gd name="connsiteY98" fmla="*/ 124690 h 3251698"/>
              <a:gd name="connsiteX99" fmla="*/ 1288473 w 3229564"/>
              <a:gd name="connsiteY99" fmla="*/ 138545 h 3251698"/>
              <a:gd name="connsiteX100" fmla="*/ 1246909 w 3229564"/>
              <a:gd name="connsiteY100" fmla="*/ 166254 h 3251698"/>
              <a:gd name="connsiteX101" fmla="*/ 1191491 w 3229564"/>
              <a:gd name="connsiteY101" fmla="*/ 290945 h 3251698"/>
              <a:gd name="connsiteX102" fmla="*/ 1149927 w 3229564"/>
              <a:gd name="connsiteY102" fmla="*/ 415636 h 3251698"/>
              <a:gd name="connsiteX103" fmla="*/ 1136073 w 3229564"/>
              <a:gd name="connsiteY103" fmla="*/ 457200 h 3251698"/>
              <a:gd name="connsiteX104" fmla="*/ 1122218 w 3229564"/>
              <a:gd name="connsiteY104" fmla="*/ 512618 h 3251698"/>
              <a:gd name="connsiteX105" fmla="*/ 1052945 w 3229564"/>
              <a:gd name="connsiteY105" fmla="*/ 637309 h 3251698"/>
              <a:gd name="connsiteX106" fmla="*/ 1122218 w 3229564"/>
              <a:gd name="connsiteY106" fmla="*/ 540327 h 3251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3229564" h="3251698">
                <a:moveTo>
                  <a:pt x="1011382" y="942109"/>
                </a:moveTo>
                <a:cubicBezTo>
                  <a:pt x="1006764" y="974436"/>
                  <a:pt x="1006911" y="1007812"/>
                  <a:pt x="997527" y="1039090"/>
                </a:cubicBezTo>
                <a:cubicBezTo>
                  <a:pt x="992742" y="1055039"/>
                  <a:pt x="977264" y="1065761"/>
                  <a:pt x="969818" y="1080654"/>
                </a:cubicBezTo>
                <a:cubicBezTo>
                  <a:pt x="940317" y="1139658"/>
                  <a:pt x="975902" y="1108193"/>
                  <a:pt x="928255" y="1163781"/>
                </a:cubicBezTo>
                <a:cubicBezTo>
                  <a:pt x="911253" y="1183616"/>
                  <a:pt x="887328" y="1197463"/>
                  <a:pt x="872836" y="1219200"/>
                </a:cubicBezTo>
                <a:cubicBezTo>
                  <a:pt x="863600" y="1233054"/>
                  <a:pt x="855787" y="1247971"/>
                  <a:pt x="845127" y="1260763"/>
                </a:cubicBezTo>
                <a:cubicBezTo>
                  <a:pt x="755437" y="1368392"/>
                  <a:pt x="852796" y="1228037"/>
                  <a:pt x="762000" y="1357745"/>
                </a:cubicBezTo>
                <a:cubicBezTo>
                  <a:pt x="761984" y="1357768"/>
                  <a:pt x="692735" y="1461642"/>
                  <a:pt x="678873" y="1482436"/>
                </a:cubicBezTo>
                <a:lnTo>
                  <a:pt x="651164" y="1524000"/>
                </a:lnTo>
                <a:lnTo>
                  <a:pt x="623455" y="1565563"/>
                </a:lnTo>
                <a:cubicBezTo>
                  <a:pt x="618837" y="1584036"/>
                  <a:pt x="617101" y="1603479"/>
                  <a:pt x="609600" y="1620981"/>
                </a:cubicBezTo>
                <a:cubicBezTo>
                  <a:pt x="603041" y="1636286"/>
                  <a:pt x="585157" y="1646217"/>
                  <a:pt x="581891" y="1662545"/>
                </a:cubicBezTo>
                <a:cubicBezTo>
                  <a:pt x="538726" y="1878369"/>
                  <a:pt x="593000" y="1766848"/>
                  <a:pt x="554182" y="1870363"/>
                </a:cubicBezTo>
                <a:cubicBezTo>
                  <a:pt x="519831" y="1961967"/>
                  <a:pt x="532601" y="1930445"/>
                  <a:pt x="471055" y="2022763"/>
                </a:cubicBezTo>
                <a:lnTo>
                  <a:pt x="443345" y="2064327"/>
                </a:lnTo>
                <a:cubicBezTo>
                  <a:pt x="425924" y="2116592"/>
                  <a:pt x="421711" y="2141381"/>
                  <a:pt x="374073" y="2189018"/>
                </a:cubicBezTo>
                <a:cubicBezTo>
                  <a:pt x="360218" y="2202872"/>
                  <a:pt x="344538" y="2215115"/>
                  <a:pt x="332509" y="2230581"/>
                </a:cubicBezTo>
                <a:cubicBezTo>
                  <a:pt x="312063" y="2256868"/>
                  <a:pt x="295564" y="2286000"/>
                  <a:pt x="277091" y="2313709"/>
                </a:cubicBezTo>
                <a:cubicBezTo>
                  <a:pt x="267855" y="2327563"/>
                  <a:pt x="261156" y="2343498"/>
                  <a:pt x="249382" y="2355272"/>
                </a:cubicBezTo>
                <a:cubicBezTo>
                  <a:pt x="221673" y="2382981"/>
                  <a:pt x="187993" y="2405795"/>
                  <a:pt x="166255" y="2438400"/>
                </a:cubicBezTo>
                <a:cubicBezTo>
                  <a:pt x="157018" y="2452254"/>
                  <a:pt x="149607" y="2467518"/>
                  <a:pt x="138545" y="2479963"/>
                </a:cubicBezTo>
                <a:cubicBezTo>
                  <a:pt x="112511" y="2509251"/>
                  <a:pt x="83127" y="2535381"/>
                  <a:pt x="55418" y="2563090"/>
                </a:cubicBezTo>
                <a:cubicBezTo>
                  <a:pt x="46182" y="2572327"/>
                  <a:pt x="34955" y="2579931"/>
                  <a:pt x="27709" y="2590800"/>
                </a:cubicBezTo>
                <a:lnTo>
                  <a:pt x="0" y="2632363"/>
                </a:lnTo>
                <a:cubicBezTo>
                  <a:pt x="22208" y="2665676"/>
                  <a:pt x="62247" y="2731622"/>
                  <a:pt x="96982" y="2743200"/>
                </a:cubicBezTo>
                <a:lnTo>
                  <a:pt x="138545" y="2757054"/>
                </a:lnTo>
                <a:cubicBezTo>
                  <a:pt x="147782" y="2766290"/>
                  <a:pt x="154572" y="2778921"/>
                  <a:pt x="166255" y="2784763"/>
                </a:cubicBezTo>
                <a:cubicBezTo>
                  <a:pt x="183286" y="2793278"/>
                  <a:pt x="202939" y="2795212"/>
                  <a:pt x="221673" y="2798618"/>
                </a:cubicBezTo>
                <a:cubicBezTo>
                  <a:pt x="299604" y="2812787"/>
                  <a:pt x="326754" y="2810249"/>
                  <a:pt x="401782" y="2826327"/>
                </a:cubicBezTo>
                <a:cubicBezTo>
                  <a:pt x="439019" y="2834306"/>
                  <a:pt x="475673" y="2844800"/>
                  <a:pt x="512618" y="2854036"/>
                </a:cubicBezTo>
                <a:cubicBezTo>
                  <a:pt x="552398" y="2863981"/>
                  <a:pt x="617426" y="2878731"/>
                  <a:pt x="651164" y="2895600"/>
                </a:cubicBezTo>
                <a:cubicBezTo>
                  <a:pt x="669637" y="2904836"/>
                  <a:pt x="686546" y="2918300"/>
                  <a:pt x="706582" y="2923309"/>
                </a:cubicBezTo>
                <a:cubicBezTo>
                  <a:pt x="742703" y="2932339"/>
                  <a:pt x="780473" y="2932545"/>
                  <a:pt x="817418" y="2937163"/>
                </a:cubicBezTo>
                <a:cubicBezTo>
                  <a:pt x="835891" y="2941781"/>
                  <a:pt x="856993" y="2940456"/>
                  <a:pt x="872836" y="2951018"/>
                </a:cubicBezTo>
                <a:cubicBezTo>
                  <a:pt x="886690" y="2960254"/>
                  <a:pt x="889580" y="2980050"/>
                  <a:pt x="900545" y="2992581"/>
                </a:cubicBezTo>
                <a:cubicBezTo>
                  <a:pt x="922049" y="3017157"/>
                  <a:pt x="955214" y="3032646"/>
                  <a:pt x="969818" y="3061854"/>
                </a:cubicBezTo>
                <a:cubicBezTo>
                  <a:pt x="986756" y="3095730"/>
                  <a:pt x="1000758" y="3129463"/>
                  <a:pt x="1025236" y="3158836"/>
                </a:cubicBezTo>
                <a:cubicBezTo>
                  <a:pt x="1037779" y="3173888"/>
                  <a:pt x="1050497" y="3189532"/>
                  <a:pt x="1066800" y="3200400"/>
                </a:cubicBezTo>
                <a:cubicBezTo>
                  <a:pt x="1078951" y="3208501"/>
                  <a:pt x="1093888" y="3212324"/>
                  <a:pt x="1108364" y="3214254"/>
                </a:cubicBezTo>
                <a:cubicBezTo>
                  <a:pt x="1163486" y="3221604"/>
                  <a:pt x="1219313" y="3222287"/>
                  <a:pt x="1274618" y="3228109"/>
                </a:cubicBezTo>
                <a:cubicBezTo>
                  <a:pt x="1307094" y="3231528"/>
                  <a:pt x="1339273" y="3237345"/>
                  <a:pt x="1371600" y="3241963"/>
                </a:cubicBezTo>
                <a:cubicBezTo>
                  <a:pt x="1466634" y="3232460"/>
                  <a:pt x="1493082" y="3251698"/>
                  <a:pt x="1551709" y="3200400"/>
                </a:cubicBezTo>
                <a:cubicBezTo>
                  <a:pt x="1576285" y="3178896"/>
                  <a:pt x="1620982" y="3131127"/>
                  <a:pt x="1620982" y="3131127"/>
                </a:cubicBezTo>
                <a:cubicBezTo>
                  <a:pt x="1625600" y="3080327"/>
                  <a:pt x="1624148" y="3028604"/>
                  <a:pt x="1634836" y="2978727"/>
                </a:cubicBezTo>
                <a:cubicBezTo>
                  <a:pt x="1638325" y="2962445"/>
                  <a:pt x="1648995" y="2946841"/>
                  <a:pt x="1662545" y="2937163"/>
                </a:cubicBezTo>
                <a:cubicBezTo>
                  <a:pt x="1702643" y="2908522"/>
                  <a:pt x="1755758" y="2906933"/>
                  <a:pt x="1801091" y="2895600"/>
                </a:cubicBezTo>
                <a:cubicBezTo>
                  <a:pt x="1815259" y="2892058"/>
                  <a:pt x="1828800" y="2886363"/>
                  <a:pt x="1842655" y="2881745"/>
                </a:cubicBezTo>
                <a:cubicBezTo>
                  <a:pt x="1884218" y="2886363"/>
                  <a:pt x="1926999" y="2884597"/>
                  <a:pt x="1967345" y="2895600"/>
                </a:cubicBezTo>
                <a:cubicBezTo>
                  <a:pt x="1979947" y="2899037"/>
                  <a:pt x="1982246" y="2925871"/>
                  <a:pt x="1995055" y="2923309"/>
                </a:cubicBezTo>
                <a:cubicBezTo>
                  <a:pt x="2014268" y="2919466"/>
                  <a:pt x="2022764" y="2895600"/>
                  <a:pt x="2036618" y="2881745"/>
                </a:cubicBezTo>
                <a:cubicBezTo>
                  <a:pt x="2041236" y="2867890"/>
                  <a:pt x="2043942" y="2853243"/>
                  <a:pt x="2050473" y="2840181"/>
                </a:cubicBezTo>
                <a:cubicBezTo>
                  <a:pt x="2057920" y="2825288"/>
                  <a:pt x="2073397" y="2814567"/>
                  <a:pt x="2078182" y="2798618"/>
                </a:cubicBezTo>
                <a:cubicBezTo>
                  <a:pt x="2087565" y="2767340"/>
                  <a:pt x="2086194" y="2733765"/>
                  <a:pt x="2092036" y="2701636"/>
                </a:cubicBezTo>
                <a:cubicBezTo>
                  <a:pt x="2095442" y="2682902"/>
                  <a:pt x="2100420" y="2664456"/>
                  <a:pt x="2105891" y="2646218"/>
                </a:cubicBezTo>
                <a:cubicBezTo>
                  <a:pt x="2114284" y="2618242"/>
                  <a:pt x="2105891" y="2572326"/>
                  <a:pt x="2133600" y="2563090"/>
                </a:cubicBezTo>
                <a:lnTo>
                  <a:pt x="2175164" y="2549236"/>
                </a:lnTo>
                <a:cubicBezTo>
                  <a:pt x="2212718" y="2556747"/>
                  <a:pt x="2258818" y="2556822"/>
                  <a:pt x="2286000" y="2590800"/>
                </a:cubicBezTo>
                <a:cubicBezTo>
                  <a:pt x="2295123" y="2602204"/>
                  <a:pt x="2295237" y="2618509"/>
                  <a:pt x="2299855" y="2632363"/>
                </a:cubicBezTo>
                <a:cubicBezTo>
                  <a:pt x="2326250" y="2553177"/>
                  <a:pt x="2327569" y="2567730"/>
                  <a:pt x="2299855" y="2438400"/>
                </a:cubicBezTo>
                <a:cubicBezTo>
                  <a:pt x="2296366" y="2422118"/>
                  <a:pt x="2281382" y="2410691"/>
                  <a:pt x="2272145" y="2396836"/>
                </a:cubicBezTo>
                <a:lnTo>
                  <a:pt x="2244436" y="2313709"/>
                </a:lnTo>
                <a:lnTo>
                  <a:pt x="2230582" y="2272145"/>
                </a:lnTo>
                <a:cubicBezTo>
                  <a:pt x="2235200" y="2249054"/>
                  <a:pt x="2236168" y="2224921"/>
                  <a:pt x="2244436" y="2202872"/>
                </a:cubicBezTo>
                <a:cubicBezTo>
                  <a:pt x="2250282" y="2187281"/>
                  <a:pt x="2261743" y="2174311"/>
                  <a:pt x="2272145" y="2161309"/>
                </a:cubicBezTo>
                <a:cubicBezTo>
                  <a:pt x="2280305" y="2151109"/>
                  <a:pt x="2289226" y="2141192"/>
                  <a:pt x="2299855" y="2133600"/>
                </a:cubicBezTo>
                <a:cubicBezTo>
                  <a:pt x="2339305" y="2105422"/>
                  <a:pt x="2366546" y="2089217"/>
                  <a:pt x="2410691" y="2078181"/>
                </a:cubicBezTo>
                <a:cubicBezTo>
                  <a:pt x="2433536" y="2072470"/>
                  <a:pt x="2456873" y="2068945"/>
                  <a:pt x="2479964" y="2064327"/>
                </a:cubicBezTo>
                <a:cubicBezTo>
                  <a:pt x="2493818" y="2055091"/>
                  <a:pt x="2506222" y="2043177"/>
                  <a:pt x="2521527" y="2036618"/>
                </a:cubicBezTo>
                <a:cubicBezTo>
                  <a:pt x="2539029" y="2029117"/>
                  <a:pt x="2558636" y="2027994"/>
                  <a:pt x="2576945" y="2022763"/>
                </a:cubicBezTo>
                <a:cubicBezTo>
                  <a:pt x="2590987" y="2018751"/>
                  <a:pt x="2604654" y="2013527"/>
                  <a:pt x="2618509" y="2008909"/>
                </a:cubicBezTo>
                <a:cubicBezTo>
                  <a:pt x="2632395" y="1967253"/>
                  <a:pt x="2630232" y="1961591"/>
                  <a:pt x="2660073" y="1925781"/>
                </a:cubicBezTo>
                <a:cubicBezTo>
                  <a:pt x="2698375" y="1879818"/>
                  <a:pt x="2703545" y="1894254"/>
                  <a:pt x="2729345" y="1842654"/>
                </a:cubicBezTo>
                <a:cubicBezTo>
                  <a:pt x="2740418" y="1820508"/>
                  <a:pt x="2751136" y="1766388"/>
                  <a:pt x="2757055" y="1745672"/>
                </a:cubicBezTo>
                <a:cubicBezTo>
                  <a:pt x="2761067" y="1731630"/>
                  <a:pt x="2763817" y="1716875"/>
                  <a:pt x="2770909" y="1704109"/>
                </a:cubicBezTo>
                <a:cubicBezTo>
                  <a:pt x="2787082" y="1674997"/>
                  <a:pt x="2807854" y="1648690"/>
                  <a:pt x="2826327" y="1620981"/>
                </a:cubicBezTo>
                <a:cubicBezTo>
                  <a:pt x="2835563" y="1607127"/>
                  <a:pt x="2848770" y="1595214"/>
                  <a:pt x="2854036" y="1579418"/>
                </a:cubicBezTo>
                <a:cubicBezTo>
                  <a:pt x="2878422" y="1506261"/>
                  <a:pt x="2859790" y="1550006"/>
                  <a:pt x="2923309" y="1454727"/>
                </a:cubicBezTo>
                <a:cubicBezTo>
                  <a:pt x="2932545" y="1440872"/>
                  <a:pt x="2945752" y="1428960"/>
                  <a:pt x="2951018" y="1413163"/>
                </a:cubicBezTo>
                <a:cubicBezTo>
                  <a:pt x="2970139" y="1355803"/>
                  <a:pt x="2956772" y="1383751"/>
                  <a:pt x="2992582" y="1330036"/>
                </a:cubicBezTo>
                <a:cubicBezTo>
                  <a:pt x="3055646" y="1140844"/>
                  <a:pt x="2986847" y="1334179"/>
                  <a:pt x="3048000" y="1191490"/>
                </a:cubicBezTo>
                <a:cubicBezTo>
                  <a:pt x="3082415" y="1111189"/>
                  <a:pt x="3036316" y="1188236"/>
                  <a:pt x="3089564" y="1108363"/>
                </a:cubicBezTo>
                <a:cubicBezTo>
                  <a:pt x="3128808" y="990630"/>
                  <a:pt x="3074077" y="1134174"/>
                  <a:pt x="3131127" y="1039090"/>
                </a:cubicBezTo>
                <a:cubicBezTo>
                  <a:pt x="3138641" y="1026567"/>
                  <a:pt x="3138451" y="1010589"/>
                  <a:pt x="3144982" y="997527"/>
                </a:cubicBezTo>
                <a:cubicBezTo>
                  <a:pt x="3152429" y="982634"/>
                  <a:pt x="3163455" y="969818"/>
                  <a:pt x="3172691" y="955963"/>
                </a:cubicBezTo>
                <a:cubicBezTo>
                  <a:pt x="3164115" y="767289"/>
                  <a:pt x="3229564" y="696937"/>
                  <a:pt x="3117273" y="609600"/>
                </a:cubicBezTo>
                <a:cubicBezTo>
                  <a:pt x="3090986" y="589154"/>
                  <a:pt x="3061854" y="572654"/>
                  <a:pt x="3034145" y="554181"/>
                </a:cubicBezTo>
                <a:cubicBezTo>
                  <a:pt x="2908162" y="470192"/>
                  <a:pt x="3107152" y="601900"/>
                  <a:pt x="2923309" y="484909"/>
                </a:cubicBezTo>
                <a:cubicBezTo>
                  <a:pt x="2895213" y="467030"/>
                  <a:pt x="2840182" y="429490"/>
                  <a:pt x="2840182" y="429490"/>
                </a:cubicBezTo>
                <a:cubicBezTo>
                  <a:pt x="2773896" y="330060"/>
                  <a:pt x="2808312" y="369911"/>
                  <a:pt x="2743200" y="304800"/>
                </a:cubicBezTo>
                <a:cubicBezTo>
                  <a:pt x="2733964" y="277091"/>
                  <a:pt x="2731693" y="245975"/>
                  <a:pt x="2715491" y="221672"/>
                </a:cubicBezTo>
                <a:cubicBezTo>
                  <a:pt x="2706255" y="207818"/>
                  <a:pt x="2695229" y="195002"/>
                  <a:pt x="2687782" y="180109"/>
                </a:cubicBezTo>
                <a:cubicBezTo>
                  <a:pt x="2681251" y="167047"/>
                  <a:pt x="2681019" y="151311"/>
                  <a:pt x="2673927" y="138545"/>
                </a:cubicBezTo>
                <a:cubicBezTo>
                  <a:pt x="2657736" y="109402"/>
                  <a:pt x="2612583" y="37613"/>
                  <a:pt x="2576945" y="13854"/>
                </a:cubicBezTo>
                <a:cubicBezTo>
                  <a:pt x="2564794" y="5753"/>
                  <a:pt x="2549236" y="4618"/>
                  <a:pt x="2535382" y="0"/>
                </a:cubicBezTo>
                <a:cubicBezTo>
                  <a:pt x="2258291" y="4618"/>
                  <a:pt x="1980925" y="673"/>
                  <a:pt x="1704109" y="13854"/>
                </a:cubicBezTo>
                <a:cubicBezTo>
                  <a:pt x="1687477" y="14646"/>
                  <a:pt x="1677761" y="34800"/>
                  <a:pt x="1662545" y="41563"/>
                </a:cubicBezTo>
                <a:cubicBezTo>
                  <a:pt x="1635855" y="53425"/>
                  <a:pt x="1579418" y="69272"/>
                  <a:pt x="1579418" y="69272"/>
                </a:cubicBezTo>
                <a:cubicBezTo>
                  <a:pt x="1565564" y="78508"/>
                  <a:pt x="1550857" y="86579"/>
                  <a:pt x="1537855" y="96981"/>
                </a:cubicBezTo>
                <a:cubicBezTo>
                  <a:pt x="1527655" y="105141"/>
                  <a:pt x="1523030" y="122543"/>
                  <a:pt x="1510145" y="124690"/>
                </a:cubicBezTo>
                <a:cubicBezTo>
                  <a:pt x="1437117" y="136861"/>
                  <a:pt x="1362364" y="133927"/>
                  <a:pt x="1288473" y="138545"/>
                </a:cubicBezTo>
                <a:cubicBezTo>
                  <a:pt x="1274618" y="147781"/>
                  <a:pt x="1258683" y="154480"/>
                  <a:pt x="1246909" y="166254"/>
                </a:cubicBezTo>
                <a:cubicBezTo>
                  <a:pt x="1213976" y="199187"/>
                  <a:pt x="1205209" y="249791"/>
                  <a:pt x="1191491" y="290945"/>
                </a:cubicBezTo>
                <a:lnTo>
                  <a:pt x="1149927" y="415636"/>
                </a:lnTo>
                <a:lnTo>
                  <a:pt x="1136073" y="457200"/>
                </a:lnTo>
                <a:cubicBezTo>
                  <a:pt x="1120757" y="503147"/>
                  <a:pt x="1122218" y="484158"/>
                  <a:pt x="1122218" y="512618"/>
                </a:cubicBezTo>
                <a:cubicBezTo>
                  <a:pt x="1039883" y="594952"/>
                  <a:pt x="1052945" y="549235"/>
                  <a:pt x="1052945" y="637309"/>
                </a:cubicBezTo>
                <a:cubicBezTo>
                  <a:pt x="1125174" y="550633"/>
                  <a:pt x="1122218" y="590250"/>
                  <a:pt x="1122218" y="540327"/>
                </a:cubicBezTo>
              </a:path>
            </a:pathLst>
          </a:custGeom>
          <a:noFill/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  <p:bldP spid="7" grpId="0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3" y="273050"/>
            <a:ext cx="2857520" cy="512744"/>
          </a:xfr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Предпосылки образования древнерусского государства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85728"/>
            <a:ext cx="2711462" cy="6370660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Социально-политические предпосылки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</a:rPr>
              <a:t>Усложнение внутриплеменных отношений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и межплеменные столкновения ускоряли становление княжеской власти, повышали роль князей и дружины, как обороняющих племя от внешних врагов, так и выступающих в качестве арбитра при различного рода спорах.</a:t>
            </a:r>
          </a:p>
          <a:p>
            <a:pPr>
              <a:buFont typeface="Wingdings" pitchFamily="2" charset="2"/>
              <a:buChar char="q"/>
            </a:pPr>
            <a:r>
              <a:rPr lang="ru-RU" sz="1400" b="1" dirty="0" smtClean="0">
                <a:solidFill>
                  <a:srgbClr val="FF0000"/>
                </a:solidFill>
              </a:rPr>
              <a:t>Межплеменная борьба </a:t>
            </a:r>
            <a:r>
              <a:rPr lang="ru-RU" sz="1400" dirty="0" smtClean="0"/>
              <a:t>приводила к </a:t>
            </a:r>
            <a:r>
              <a:rPr lang="ru-RU" sz="1400" b="1" dirty="0" smtClean="0"/>
              <a:t>складыванию </a:t>
            </a:r>
            <a:r>
              <a:rPr lang="ru-RU" sz="1400" dirty="0" smtClean="0"/>
              <a:t>межплеменных союзов во главе с наиболее сильным племенем и его князем. Эти союзы приобретали форму племенных княжений. В итоге, власть князя, которую он стремился превратить в наследственную, все менее зависела от воли вечевых собраний, укреплялась, а его интересы все более отчуждались от интересов соплеменников.</a:t>
            </a:r>
          </a:p>
          <a:p>
            <a:pPr>
              <a:buNone/>
            </a:pPr>
            <a:endParaRPr 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857232"/>
            <a:ext cx="2857520" cy="5786478"/>
          </a:xfrm>
          <a:blipFill>
            <a:blip r:embed="rId3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Социально-экономические предпосылки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Развитие земледелия</a:t>
            </a:r>
            <a:r>
              <a:rPr lang="ru-RU" b="1" i="1" dirty="0" smtClean="0">
                <a:solidFill>
                  <a:srgbClr val="FF0000"/>
                </a:solidFill>
              </a:rPr>
              <a:t>, </a:t>
            </a:r>
            <a:r>
              <a:rPr lang="ru-RU" dirty="0" smtClean="0"/>
              <a:t>особенно пашенного в степном и лесостепном районе Среднего Поднепровья, приводило к появлению избыточного продукта, что создавало условия для выделения из общины княжеско-дружинной группировки (происходило </a:t>
            </a:r>
            <a:r>
              <a:rPr lang="ru-RU" b="1" i="1" dirty="0" smtClean="0"/>
              <a:t>отделение военно-управленческого труда от производительного</a:t>
            </a:r>
            <a:r>
              <a:rPr lang="ru-RU" dirty="0" smtClean="0"/>
              <a:t>).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Развитие обмена и внешней торговли.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Эволюция родовой </a:t>
            </a:r>
            <a:r>
              <a:rPr lang="ru-RU" dirty="0" smtClean="0">
                <a:solidFill>
                  <a:srgbClr val="FF0000"/>
                </a:solidFill>
              </a:rPr>
              <a:t>общины,</a:t>
            </a:r>
            <a:r>
              <a:rPr lang="ru-RU" dirty="0" smtClean="0"/>
              <a:t> которая, благодаря тому, что теперь отдельная большая семья могла обеспечить свое существование, стала трансформироваться в земледельческую или соседскую</a:t>
            </a:r>
            <a:r>
              <a:rPr lang="ru-RU" b="1" i="1" dirty="0" smtClean="0"/>
              <a:t> (территориальную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432538" y="285728"/>
            <a:ext cx="2711462" cy="6370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vert="horz" lIns="91440" tIns="45720" rIns="91440" bIns="45720" rtlCol="0">
            <a:normAutofit fontScale="92500"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Духовные предпосылки</a:t>
            </a:r>
          </a:p>
          <a:p>
            <a:pPr marL="342900" lvl="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ru-RU" sz="1400" dirty="0" smtClean="0">
                <a:solidFill>
                  <a:srgbClr val="FF0000"/>
                </a:solidFill>
              </a:rPr>
              <a:t>Эволюция </a:t>
            </a:r>
            <a:r>
              <a:rPr lang="ru-RU" sz="1400" b="1" dirty="0" smtClean="0">
                <a:solidFill>
                  <a:srgbClr val="FF0000"/>
                </a:solidFill>
              </a:rPr>
              <a:t>языческих представлений славян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 smtClean="0"/>
              <a:t>той эпохи способствовала становлению власти князя</a:t>
            </a:r>
          </a:p>
          <a:p>
            <a:pPr marL="342900" lvl="0" indent="-342900">
              <a:spcBef>
                <a:spcPct val="20000"/>
              </a:spcBef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(по мере роста военного могущества князя, приносящего добычу племени, обороняющего его от внешних врагов и взявшего на свои плечи проблему урегулирования внутренних споров росли его престиж и, одновременно, происходило отчуждение от свободных общинников. Таким образом, в результате военных успехов, выполнения им сложных управленческих функций, отдаления князя от привычного для общинников круга дел и забот, зачастую выливавшегося в создание укрепленного межплеменного центра резиденции князя и дружины, он наделялся сверхъестественными силами и способностями, в нем начинали видеть залог благополучия всего племени, а его личность отождествляли с племенным тотемом. Все это приводило к сакрализации княжеской власти, создавало духовные предпосылки для перехода от общинных к государственным отношениям). 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283230" cy="6299222"/>
          </a:xfrm>
          <a:blipFill>
            <a:blip r:embed="rId3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>
              <a:lnSpc>
                <a:spcPct val="170000"/>
              </a:lnSpc>
            </a:pPr>
            <a:r>
              <a:rPr lang="ru-RU" sz="1600" i="1" dirty="0" smtClean="0"/>
              <a:t>В советской исторической науке долгое время приоритет в формировании государства отдавался внутренним социально-экономическим процессам; некоторые современные историки считают, что решающую роль сыграли внешние факторы; однако, представляется, что только взаимодействие как внутренних, так и внешних факторов при недостаточной социально-экономической зрелости восточнославянского общества могло привести к тому историческому прорыву, который произошел в славянском мире в IX X вв.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2" y="285728"/>
            <a:ext cx="3251231" cy="6286544"/>
          </a:xfrm>
          <a:blipFill>
            <a:blip r:embed="rId4"/>
            <a:tile tx="0" ty="0" sx="100000" sy="100000" flip="none" algn="tl"/>
          </a:blipFill>
        </p:spPr>
        <p:txBody>
          <a:bodyPr anchor="ctr"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Внешнеполитические предпосылки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Стремление взять под контроль торговые пути</a:t>
            </a:r>
            <a:r>
              <a:rPr lang="ru-RU" dirty="0" smtClean="0"/>
              <a:t>, связывающие Запад с Востоком и Югом, ускоряло складывание княжеско-дружинных группировок, втягивающихся во внешнюю торговлю.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Взаимодействие с более развитыми цивилизациями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приводило к заимствованию некоторых общественно-политических форм их жизни. </a:t>
            </a:r>
          </a:p>
          <a:p>
            <a:pPr marL="342900" indent="-342900">
              <a:lnSpc>
                <a:spcPct val="160000"/>
              </a:lnSpc>
              <a:buFont typeface="Wingdings" pitchFamily="2" charset="2"/>
              <a:buChar char="q"/>
            </a:pPr>
            <a:r>
              <a:rPr lang="ru-RU" b="1" dirty="0" smtClean="0">
                <a:solidFill>
                  <a:srgbClr val="FF0000"/>
                </a:solidFill>
              </a:rPr>
              <a:t>Существование в Низовьях Волги мощного государственного образования </a:t>
            </a:r>
            <a:r>
              <a:rPr lang="ru-RU" dirty="0" smtClean="0">
                <a:solidFill>
                  <a:srgbClr val="FF0000"/>
                </a:solidFill>
              </a:rPr>
              <a:t>Хазарского каганата,</a:t>
            </a:r>
            <a:r>
              <a:rPr lang="ru-RU" dirty="0" smtClean="0"/>
              <a:t> защищало восточных славян от набегов кочевников, которые, в предшествующие эпохи (гунны в IV V вв., авары в VII в.) тормозили их развитие, мешали мирному труду и, в итоге, появлению зародыша государственности.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62b017fc06e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57686" y="428604"/>
            <a:ext cx="4081471" cy="6067846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273050"/>
            <a:ext cx="3179793" cy="655620"/>
          </a:xfr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>
            <a:normAutofit fontScale="90000"/>
          </a:bodyPr>
          <a:lstStyle/>
          <a:p>
            <a:pPr lvl="0"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этапы развития </a:t>
            </a:r>
            <a:r>
              <a:rPr lang="ru-RU" sz="160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древнерусского государства.</a:t>
            </a:r>
            <a: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5750" y="1071563"/>
            <a:ext cx="3179763" cy="5500687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первый этап — вторая половина </a:t>
            </a:r>
            <a:r>
              <a:rPr lang="en-US" dirty="0" smtClean="0"/>
              <a:t>IX </a:t>
            </a:r>
            <a:r>
              <a:rPr lang="ru-RU" dirty="0" smtClean="0"/>
              <a:t>– </a:t>
            </a:r>
            <a:r>
              <a:rPr lang="en-US" dirty="0" smtClean="0"/>
              <a:t>X </a:t>
            </a:r>
            <a:r>
              <a:rPr lang="ru-RU" dirty="0" smtClean="0"/>
              <a:t>вв. — объединение восточных славян в единое государство, создание аппарата  власти и военной организации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второй этап — конец X—XI расцвет Киевской Руси;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/>
              <a:t>третий этап—конец XI </a:t>
            </a:r>
            <a:r>
              <a:rPr lang="ru-RU" b="1" dirty="0" smtClean="0"/>
              <a:t>— </a:t>
            </a:r>
            <a:r>
              <a:rPr lang="ru-RU" dirty="0" smtClean="0"/>
              <a:t>первая половина ХП</a:t>
            </a:r>
            <a:r>
              <a:rPr lang="ru-RU" b="1" dirty="0" smtClean="0"/>
              <a:t> </a:t>
            </a:r>
            <a:r>
              <a:rPr lang="ru-RU" dirty="0" smtClean="0"/>
              <a:t>в. — начало распада Киевской Руси, княжеские усобицы, сепаратизм феодалов (феодальная раздробленность)!</a:t>
            </a:r>
          </a:p>
          <a:p>
            <a:endParaRPr lang="ru-RU" dirty="0"/>
          </a:p>
        </p:txBody>
      </p:sp>
    </p:spTree>
  </p:cSld>
  <p:clrMapOvr>
    <a:masterClrMapping/>
  </p:clrMapOvr>
  <p:transition advTm="5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1697</Words>
  <Application>Microsoft Office PowerPoint</Application>
  <PresentationFormat>Экран (4:3)</PresentationFormat>
  <Paragraphs>100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Складывание государства у восточных славян</vt:lpstr>
      <vt:lpstr>Слайд 2</vt:lpstr>
      <vt:lpstr>Основные понятия:</vt:lpstr>
      <vt:lpstr>Первые упоминания о Руси. </vt:lpstr>
      <vt:lpstr>Первые упоминания о Руси. </vt:lpstr>
      <vt:lpstr>Первые упоминания о Руси. </vt:lpstr>
      <vt:lpstr>Предпосылки образования древнерусского государства</vt:lpstr>
      <vt:lpstr>Слайд 8</vt:lpstr>
      <vt:lpstr> Основные этапы развития древнерусского государства. </vt:lpstr>
      <vt:lpstr>2. Норманнская теория и её значение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2. Норманнская теория и её значение</vt:lpstr>
      <vt:lpstr>2. Норманнская теория и её значение. 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Складывание государства у восточных славян в VII-IX вв.</dc:title>
  <dc:creator>Chuprov</dc:creator>
  <cp:lastModifiedBy>Леонид</cp:lastModifiedBy>
  <cp:revision>163</cp:revision>
  <dcterms:created xsi:type="dcterms:W3CDTF">2009-07-03T05:49:15Z</dcterms:created>
  <dcterms:modified xsi:type="dcterms:W3CDTF">2009-09-05T15:27:32Z</dcterms:modified>
</cp:coreProperties>
</file>