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63" r:id="rId3"/>
    <p:sldId id="262" r:id="rId4"/>
    <p:sldId id="271" r:id="rId5"/>
    <p:sldId id="272" r:id="rId6"/>
    <p:sldId id="273" r:id="rId7"/>
    <p:sldId id="274" r:id="rId8"/>
    <p:sldId id="275" r:id="rId9"/>
    <p:sldId id="276" r:id="rId10"/>
    <p:sldId id="278" r:id="rId11"/>
    <p:sldId id="277" r:id="rId12"/>
    <p:sldId id="279" r:id="rId13"/>
    <p:sldId id="270" r:id="rId14"/>
    <p:sldId id="286" r:id="rId15"/>
    <p:sldId id="269" r:id="rId16"/>
    <p:sldId id="267" r:id="rId17"/>
    <p:sldId id="287" r:id="rId18"/>
    <p:sldId id="264" r:id="rId19"/>
    <p:sldId id="265" r:id="rId20"/>
    <p:sldId id="282" r:id="rId21"/>
    <p:sldId id="281" r:id="rId22"/>
    <p:sldId id="266" r:id="rId23"/>
    <p:sldId id="280" r:id="rId24"/>
    <p:sldId id="285" r:id="rId25"/>
    <p:sldId id="288"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2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2B1C43-83DE-4D46-8015-CCD34F52010B}" type="datetimeFigureOut">
              <a:rPr lang="ru-RU" smtClean="0"/>
              <a:pPr/>
              <a:t>05.09.2009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D76B6C-5068-4EDB-B79C-FFD44BAF8CD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D76B6C-5068-4EDB-B79C-FFD44BAF8CDA}"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D76B6C-5068-4EDB-B79C-FFD44BAF8CDA}"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D76B6C-5068-4EDB-B79C-FFD44BAF8CDA}"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D76B6C-5068-4EDB-B79C-FFD44BAF8CDA}"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D76B6C-5068-4EDB-B79C-FFD44BAF8CDA}"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D76B6C-5068-4EDB-B79C-FFD44BAF8CDA}"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D76B6C-5068-4EDB-B79C-FFD44BAF8CDA}"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D76B6C-5068-4EDB-B79C-FFD44BAF8CDA}"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D76B6C-5068-4EDB-B79C-FFD44BAF8CDA}"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D76B6C-5068-4EDB-B79C-FFD44BAF8CDA}"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D76B6C-5068-4EDB-B79C-FFD44BAF8CDA}"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D76B6C-5068-4EDB-B79C-FFD44BAF8CDA}"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D76B6C-5068-4EDB-B79C-FFD44BAF8CDA}"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D76B6C-5068-4EDB-B79C-FFD44BAF8CDA}"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D76B6C-5068-4EDB-B79C-FFD44BAF8CDA}"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D76B6C-5068-4EDB-B79C-FFD44BAF8CDA}"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D76B6C-5068-4EDB-B79C-FFD44BAF8CDA}"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D76B6C-5068-4EDB-B79C-FFD44BAF8CDA}" type="slidenum">
              <a:rPr lang="ru-RU" smtClean="0"/>
              <a:pPr/>
              <a:t>25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D76B6C-5068-4EDB-B79C-FFD44BAF8CDA}"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D76B6C-5068-4EDB-B79C-FFD44BAF8CDA}"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D76B6C-5068-4EDB-B79C-FFD44BAF8CDA}"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D76B6C-5068-4EDB-B79C-FFD44BAF8CDA}"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D76B6C-5068-4EDB-B79C-FFD44BAF8CDA}"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D76B6C-5068-4EDB-B79C-FFD44BAF8CDA}"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D76B6C-5068-4EDB-B79C-FFD44BAF8CDA}"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F931E25-5685-4F26-BCDF-C8118B4975B7}" type="datetimeFigureOut">
              <a:rPr lang="ru-RU" smtClean="0"/>
              <a:pPr/>
              <a:t>05.09.2009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EE7C8A-052D-4805-9DAA-45A93CDEBF50}" type="slidenum">
              <a:rPr lang="ru-RU" smtClean="0"/>
              <a:pPr/>
              <a:t>‹#›</a:t>
            </a:fld>
            <a:endParaRPr lang="ru-RU"/>
          </a:p>
        </p:txBody>
      </p:sp>
    </p:spTree>
  </p:cSld>
  <p:clrMapOvr>
    <a:masterClrMapping/>
  </p:clrMapOvr>
  <p:transition spd="slow" advTm="5000">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931E25-5685-4F26-BCDF-C8118B4975B7}" type="datetimeFigureOut">
              <a:rPr lang="ru-RU" smtClean="0"/>
              <a:pPr/>
              <a:t>05.09.2009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EE7C8A-052D-4805-9DAA-45A93CDEBF50}" type="slidenum">
              <a:rPr lang="ru-RU" smtClean="0"/>
              <a:pPr/>
              <a:t>‹#›</a:t>
            </a:fld>
            <a:endParaRPr lang="ru-RU"/>
          </a:p>
        </p:txBody>
      </p:sp>
    </p:spTree>
  </p:cSld>
  <p:clrMapOvr>
    <a:masterClrMapping/>
  </p:clrMapOvr>
  <p:transition spd="slow" advTm="5000">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931E25-5685-4F26-BCDF-C8118B4975B7}" type="datetimeFigureOut">
              <a:rPr lang="ru-RU" smtClean="0"/>
              <a:pPr/>
              <a:t>05.09.2009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EE7C8A-052D-4805-9DAA-45A93CDEBF50}" type="slidenum">
              <a:rPr lang="ru-RU" smtClean="0"/>
              <a:pPr/>
              <a:t>‹#›</a:t>
            </a:fld>
            <a:endParaRPr lang="ru-RU"/>
          </a:p>
        </p:txBody>
      </p:sp>
    </p:spTree>
  </p:cSld>
  <p:clrMapOvr>
    <a:masterClrMapping/>
  </p:clrMapOvr>
  <p:transition spd="slow" advTm="5000">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931E25-5685-4F26-BCDF-C8118B4975B7}" type="datetimeFigureOut">
              <a:rPr lang="ru-RU" smtClean="0"/>
              <a:pPr/>
              <a:t>05.09.2009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EE7C8A-052D-4805-9DAA-45A93CDEBF50}" type="slidenum">
              <a:rPr lang="ru-RU" smtClean="0"/>
              <a:pPr/>
              <a:t>‹#›</a:t>
            </a:fld>
            <a:endParaRPr lang="ru-RU"/>
          </a:p>
        </p:txBody>
      </p:sp>
    </p:spTree>
  </p:cSld>
  <p:clrMapOvr>
    <a:masterClrMapping/>
  </p:clrMapOvr>
  <p:transition spd="slow" advTm="5000">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F931E25-5685-4F26-BCDF-C8118B4975B7}" type="datetimeFigureOut">
              <a:rPr lang="ru-RU" smtClean="0"/>
              <a:pPr/>
              <a:t>05.09.2009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EE7C8A-052D-4805-9DAA-45A93CDEBF50}" type="slidenum">
              <a:rPr lang="ru-RU" smtClean="0"/>
              <a:pPr/>
              <a:t>‹#›</a:t>
            </a:fld>
            <a:endParaRPr lang="ru-RU"/>
          </a:p>
        </p:txBody>
      </p:sp>
    </p:spTree>
  </p:cSld>
  <p:clrMapOvr>
    <a:masterClrMapping/>
  </p:clrMapOvr>
  <p:transition spd="slow" advTm="5000">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F931E25-5685-4F26-BCDF-C8118B4975B7}" type="datetimeFigureOut">
              <a:rPr lang="ru-RU" smtClean="0"/>
              <a:pPr/>
              <a:t>05.09.2009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EE7C8A-052D-4805-9DAA-45A93CDEBF50}" type="slidenum">
              <a:rPr lang="ru-RU" smtClean="0"/>
              <a:pPr/>
              <a:t>‹#›</a:t>
            </a:fld>
            <a:endParaRPr lang="ru-RU"/>
          </a:p>
        </p:txBody>
      </p:sp>
    </p:spTree>
  </p:cSld>
  <p:clrMapOvr>
    <a:masterClrMapping/>
  </p:clrMapOvr>
  <p:transition spd="slow" advTm="5000">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F931E25-5685-4F26-BCDF-C8118B4975B7}" type="datetimeFigureOut">
              <a:rPr lang="ru-RU" smtClean="0"/>
              <a:pPr/>
              <a:t>05.09.2009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EEE7C8A-052D-4805-9DAA-45A93CDEBF50}" type="slidenum">
              <a:rPr lang="ru-RU" smtClean="0"/>
              <a:pPr/>
              <a:t>‹#›</a:t>
            </a:fld>
            <a:endParaRPr lang="ru-RU"/>
          </a:p>
        </p:txBody>
      </p:sp>
    </p:spTree>
  </p:cSld>
  <p:clrMapOvr>
    <a:masterClrMapping/>
  </p:clrMapOvr>
  <p:transition spd="slow" advTm="5000">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F931E25-5685-4F26-BCDF-C8118B4975B7}" type="datetimeFigureOut">
              <a:rPr lang="ru-RU" smtClean="0"/>
              <a:pPr/>
              <a:t>05.09.2009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EEE7C8A-052D-4805-9DAA-45A93CDEBF50}" type="slidenum">
              <a:rPr lang="ru-RU" smtClean="0"/>
              <a:pPr/>
              <a:t>‹#›</a:t>
            </a:fld>
            <a:endParaRPr lang="ru-RU"/>
          </a:p>
        </p:txBody>
      </p:sp>
    </p:spTree>
  </p:cSld>
  <p:clrMapOvr>
    <a:masterClrMapping/>
  </p:clrMapOvr>
  <p:transition spd="slow" advTm="5000">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931E25-5685-4F26-BCDF-C8118B4975B7}" type="datetimeFigureOut">
              <a:rPr lang="ru-RU" smtClean="0"/>
              <a:pPr/>
              <a:t>05.09.2009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EEE7C8A-052D-4805-9DAA-45A93CDEBF50}" type="slidenum">
              <a:rPr lang="ru-RU" smtClean="0"/>
              <a:pPr/>
              <a:t>‹#›</a:t>
            </a:fld>
            <a:endParaRPr lang="ru-RU"/>
          </a:p>
        </p:txBody>
      </p:sp>
    </p:spTree>
  </p:cSld>
  <p:clrMapOvr>
    <a:masterClrMapping/>
  </p:clrMapOvr>
  <p:transition spd="slow" advTm="5000">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931E25-5685-4F26-BCDF-C8118B4975B7}" type="datetimeFigureOut">
              <a:rPr lang="ru-RU" smtClean="0"/>
              <a:pPr/>
              <a:t>05.09.2009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EE7C8A-052D-4805-9DAA-45A93CDEBF50}" type="slidenum">
              <a:rPr lang="ru-RU" smtClean="0"/>
              <a:pPr/>
              <a:t>‹#›</a:t>
            </a:fld>
            <a:endParaRPr lang="ru-RU"/>
          </a:p>
        </p:txBody>
      </p:sp>
    </p:spTree>
  </p:cSld>
  <p:clrMapOvr>
    <a:masterClrMapping/>
  </p:clrMapOvr>
  <p:transition spd="slow" advTm="5000">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931E25-5685-4F26-BCDF-C8118B4975B7}" type="datetimeFigureOut">
              <a:rPr lang="ru-RU" smtClean="0"/>
              <a:pPr/>
              <a:t>05.09.2009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EE7C8A-052D-4805-9DAA-45A93CDEBF50}" type="slidenum">
              <a:rPr lang="ru-RU" smtClean="0"/>
              <a:pPr/>
              <a:t>‹#›</a:t>
            </a:fld>
            <a:endParaRPr lang="ru-RU"/>
          </a:p>
        </p:txBody>
      </p:sp>
    </p:spTree>
  </p:cSld>
  <p:clrMapOvr>
    <a:masterClrMapping/>
  </p:clrMapOvr>
  <p:transition spd="slow" advTm="5000">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6000" b="-2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31E25-5685-4F26-BCDF-C8118B4975B7}" type="datetimeFigureOut">
              <a:rPr lang="ru-RU" smtClean="0"/>
              <a:pPr/>
              <a:t>05.09.2009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E7C8A-052D-4805-9DAA-45A93CDEBF5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5000">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slposel.jpg"/>
          <p:cNvPicPr>
            <a:picLocks noGrp="1" noChangeAspect="1"/>
          </p:cNvPicPr>
          <p:nvPr>
            <p:ph idx="1"/>
          </p:nvPr>
        </p:nvPicPr>
        <p:blipFill>
          <a:blip r:embed="rId3"/>
          <a:stretch>
            <a:fillRect/>
          </a:stretch>
        </p:blipFill>
        <p:spPr>
          <a:xfrm>
            <a:off x="3857620" y="357166"/>
            <a:ext cx="5082804" cy="6143668"/>
          </a:xfrm>
        </p:spPr>
      </p:pic>
      <p:sp>
        <p:nvSpPr>
          <p:cNvPr id="4" name="Текст 3"/>
          <p:cNvSpPr>
            <a:spLocks noGrp="1"/>
          </p:cNvSpPr>
          <p:nvPr>
            <p:ph type="body" sz="half" idx="2"/>
          </p:nvPr>
        </p:nvSpPr>
        <p:spPr>
          <a:xfrm>
            <a:off x="214282" y="928670"/>
            <a:ext cx="3251231" cy="5715040"/>
          </a:xfrm>
        </p:spPr>
        <p:txBody>
          <a:bodyPr anchor="ctr"/>
          <a:lstStyle/>
          <a:p>
            <a:pPr>
              <a:lnSpc>
                <a:spcPct val="150000"/>
              </a:lnSpc>
            </a:pPr>
            <a:r>
              <a:rPr lang="ru-RU" dirty="0">
                <a:solidFill>
                  <a:schemeClr val="bg1"/>
                </a:solidFill>
              </a:rPr>
              <a:t>К концу VIII — началу IX в. экономические и социальные процессы в восточнославянских землях привели к объединению различных племенных союзов в сильные межплеменные группировки. </a:t>
            </a:r>
            <a:endParaRPr lang="ru-RU" dirty="0" smtClean="0">
              <a:solidFill>
                <a:schemeClr val="bg1"/>
              </a:solidFill>
            </a:endParaRPr>
          </a:p>
          <a:p>
            <a:pPr>
              <a:lnSpc>
                <a:spcPct val="150000"/>
              </a:lnSpc>
            </a:pPr>
            <a:r>
              <a:rPr lang="ru-RU" dirty="0" smtClean="0">
                <a:solidFill>
                  <a:schemeClr val="bg1"/>
                </a:solidFill>
              </a:rPr>
              <a:t>Этому способствовало:</a:t>
            </a:r>
          </a:p>
          <a:p>
            <a:pPr marL="342900" indent="-342900">
              <a:lnSpc>
                <a:spcPct val="150000"/>
              </a:lnSpc>
              <a:buFont typeface="Wingdings" pitchFamily="2" charset="2"/>
              <a:buChar char="q"/>
            </a:pPr>
            <a:r>
              <a:rPr lang="ru-RU" dirty="0" smtClean="0">
                <a:solidFill>
                  <a:schemeClr val="bg1"/>
                </a:solidFill>
              </a:rPr>
              <a:t> дальнейшее </a:t>
            </a:r>
            <a:r>
              <a:rPr lang="ru-RU" dirty="0">
                <a:solidFill>
                  <a:schemeClr val="bg1"/>
                </a:solidFill>
              </a:rPr>
              <a:t>развитие торговых связей, </a:t>
            </a:r>
            <a:endParaRPr lang="ru-RU" dirty="0" smtClean="0">
              <a:solidFill>
                <a:schemeClr val="bg1"/>
              </a:solidFill>
            </a:endParaRPr>
          </a:p>
          <a:p>
            <a:pPr marL="342900" indent="-342900">
              <a:lnSpc>
                <a:spcPct val="150000"/>
              </a:lnSpc>
              <a:buFont typeface="Wingdings" pitchFamily="2" charset="2"/>
              <a:buChar char="q"/>
            </a:pPr>
            <a:r>
              <a:rPr lang="ru-RU" dirty="0" smtClean="0">
                <a:solidFill>
                  <a:schemeClr val="bg1"/>
                </a:solidFill>
              </a:rPr>
              <a:t>религиозная общность</a:t>
            </a:r>
          </a:p>
          <a:p>
            <a:pPr marL="342900" indent="-342900">
              <a:lnSpc>
                <a:spcPct val="150000"/>
              </a:lnSpc>
              <a:buFont typeface="Wingdings" pitchFamily="2" charset="2"/>
              <a:buChar char="q"/>
            </a:pPr>
            <a:r>
              <a:rPr lang="ru-RU" dirty="0" smtClean="0">
                <a:solidFill>
                  <a:schemeClr val="bg1"/>
                </a:solidFill>
              </a:rPr>
              <a:t>необходимость </a:t>
            </a:r>
            <a:r>
              <a:rPr lang="ru-RU" dirty="0">
                <a:solidFill>
                  <a:schemeClr val="bg1"/>
                </a:solidFill>
              </a:rPr>
              <a:t>объединять военные усилия для отпора внешним врагам и организации дальних завоевательных походов.</a:t>
            </a:r>
          </a:p>
          <a:p>
            <a:endParaRPr lang="ru-RU" dirty="0"/>
          </a:p>
        </p:txBody>
      </p:sp>
      <p:sp>
        <p:nvSpPr>
          <p:cNvPr id="5" name="Заголовок 3"/>
          <p:cNvSpPr>
            <a:spLocks noGrp="1"/>
          </p:cNvSpPr>
          <p:nvPr>
            <p:ph type="title"/>
          </p:nvPr>
        </p:nvSpPr>
        <p:spPr>
          <a:xfrm>
            <a:off x="214282" y="273050"/>
            <a:ext cx="3251231" cy="512744"/>
          </a:xfrm>
          <a:ln>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ru-RU" sz="1600" dirty="0">
                <a:solidFill>
                  <a:srgbClr val="FF0000"/>
                </a:solidFill>
              </a:rPr>
              <a:t>3. </a:t>
            </a:r>
            <a:r>
              <a:rPr lang="ru-RU" sz="1600" dirty="0" smtClean="0">
                <a:solidFill>
                  <a:srgbClr val="FF0000"/>
                </a:solidFill>
              </a:rPr>
              <a:t>Два </a:t>
            </a:r>
            <a:r>
              <a:rPr lang="ru-RU" sz="1600" dirty="0">
                <a:solidFill>
                  <a:srgbClr val="FF0000"/>
                </a:solidFill>
              </a:rPr>
              <a:t>русских государственных центра: Киев и Новгород. </a:t>
            </a:r>
          </a:p>
        </p:txBody>
      </p:sp>
    </p:spTree>
  </p:cSld>
  <p:clrMapOvr>
    <a:masterClrMapping/>
  </p:clrMapOvr>
  <p:transition spd="slow"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Scale>
                                      <p:cBhvr>
                                        <p:cTn id="4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6"/>
                                        </p:tgtEl>
                                        <p:attrNameLst>
                                          <p:attrName>ppt_x</p:attrName>
                                          <p:attrName>ppt_y</p:attrName>
                                        </p:attrNameLst>
                                      </p:cBhvr>
                                    </p:animMotion>
                                    <p:animEffect transition="in" filter="fade">
                                      <p:cBhvr>
                                        <p:cTn id="4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Трувор, Синеус,Рюрик.jpg"/>
          <p:cNvPicPr>
            <a:picLocks noGrp="1" noChangeAspect="1"/>
          </p:cNvPicPr>
          <p:nvPr>
            <p:ph idx="1"/>
          </p:nvPr>
        </p:nvPicPr>
        <p:blipFill>
          <a:blip r:embed="rId3"/>
          <a:stretch>
            <a:fillRect/>
          </a:stretch>
        </p:blipFill>
        <p:spPr>
          <a:xfrm>
            <a:off x="3560848" y="1285860"/>
            <a:ext cx="5408522" cy="4071966"/>
          </a:xfrm>
        </p:spPr>
      </p:pic>
      <p:sp>
        <p:nvSpPr>
          <p:cNvPr id="4" name="Текст 3"/>
          <p:cNvSpPr>
            <a:spLocks noGrp="1"/>
          </p:cNvSpPr>
          <p:nvPr>
            <p:ph type="body" sz="half" idx="2"/>
          </p:nvPr>
        </p:nvSpPr>
        <p:spPr>
          <a:xfrm>
            <a:off x="457200" y="857232"/>
            <a:ext cx="3008313" cy="5643602"/>
          </a:xfrm>
        </p:spPr>
        <p:txBody>
          <a:bodyPr anchor="ctr"/>
          <a:lstStyle/>
          <a:p>
            <a:pPr>
              <a:lnSpc>
                <a:spcPct val="150000"/>
              </a:lnSpc>
            </a:pPr>
            <a:r>
              <a:rPr lang="ru-RU" sz="1600" dirty="0">
                <a:solidFill>
                  <a:schemeClr val="bg1"/>
                </a:solidFill>
              </a:rPr>
              <a:t>Приходите княжить и владеть нами». Три брата — Рюрик, </a:t>
            </a:r>
            <a:r>
              <a:rPr lang="ru-RU" sz="1600" dirty="0" smtClean="0">
                <a:solidFill>
                  <a:schemeClr val="bg1"/>
                </a:solidFill>
              </a:rPr>
              <a:t>Трувор </a:t>
            </a:r>
            <a:r>
              <a:rPr lang="ru-RU" sz="1600" dirty="0">
                <a:solidFill>
                  <a:schemeClr val="bg1"/>
                </a:solidFill>
              </a:rPr>
              <a:t>и Синеус — поспешили на призыв. </a:t>
            </a:r>
            <a:r>
              <a:rPr lang="ru-RU" sz="1600" dirty="0" smtClean="0">
                <a:solidFill>
                  <a:schemeClr val="bg1"/>
                </a:solidFill>
              </a:rPr>
              <a:t> Рюрик </a:t>
            </a:r>
            <a:r>
              <a:rPr lang="ru-RU" sz="1600" dirty="0">
                <a:solidFill>
                  <a:schemeClr val="bg1"/>
                </a:solidFill>
              </a:rPr>
              <a:t>сел в Ладоге, Синеус – на Белоозере, </a:t>
            </a:r>
            <a:r>
              <a:rPr lang="ru-RU" sz="1600" dirty="0" smtClean="0">
                <a:solidFill>
                  <a:schemeClr val="bg1"/>
                </a:solidFill>
              </a:rPr>
              <a:t>а Трувор </a:t>
            </a:r>
            <a:r>
              <a:rPr lang="ru-RU" sz="1600" dirty="0">
                <a:solidFill>
                  <a:schemeClr val="bg1"/>
                </a:solidFill>
              </a:rPr>
              <a:t>— у кривичей в Изборске. </a:t>
            </a:r>
          </a:p>
          <a:p>
            <a:pPr>
              <a:lnSpc>
                <a:spcPct val="150000"/>
              </a:lnSpc>
            </a:pPr>
            <a:r>
              <a:rPr lang="ru-RU" sz="1600" dirty="0">
                <a:solidFill>
                  <a:schemeClr val="bg1"/>
                </a:solidFill>
              </a:rPr>
              <a:t>Через два года умерли Трувор и Синеус. Рюрик княжил во всей земле </a:t>
            </a:r>
            <a:r>
              <a:rPr lang="ru-RU" sz="1600" dirty="0" smtClean="0">
                <a:solidFill>
                  <a:schemeClr val="bg1"/>
                </a:solidFill>
              </a:rPr>
              <a:t> один</a:t>
            </a:r>
            <a:r>
              <a:rPr lang="ru-RU" sz="1600" dirty="0">
                <a:solidFill>
                  <a:schemeClr val="bg1"/>
                </a:solidFill>
              </a:rPr>
              <a:t>. «Те варяги назывались </a:t>
            </a:r>
            <a:r>
              <a:rPr lang="ru-RU" sz="1600" dirty="0" smtClean="0">
                <a:solidFill>
                  <a:schemeClr val="bg1"/>
                </a:solidFill>
              </a:rPr>
              <a:t> русью</a:t>
            </a:r>
            <a:r>
              <a:rPr lang="ru-RU" sz="1600" dirty="0">
                <a:solidFill>
                  <a:schemeClr val="bg1"/>
                </a:solidFill>
              </a:rPr>
              <a:t>... И от тех варяг </a:t>
            </a:r>
            <a:r>
              <a:rPr lang="ru-RU" sz="1600" dirty="0" smtClean="0">
                <a:solidFill>
                  <a:schemeClr val="bg1"/>
                </a:solidFill>
              </a:rPr>
              <a:t>прозвалась </a:t>
            </a:r>
            <a:r>
              <a:rPr lang="ru-RU" sz="1600" dirty="0">
                <a:solidFill>
                  <a:schemeClr val="bg1"/>
                </a:solidFill>
              </a:rPr>
              <a:t>Русская земля».</a:t>
            </a:r>
          </a:p>
          <a:p>
            <a:endParaRPr lang="ru-RU" dirty="0"/>
          </a:p>
        </p:txBody>
      </p:sp>
      <p:sp>
        <p:nvSpPr>
          <p:cNvPr id="5" name="Заголовок 1"/>
          <p:cNvSpPr>
            <a:spLocks noGrp="1"/>
          </p:cNvSpPr>
          <p:nvPr>
            <p:ph type="title"/>
          </p:nvPr>
        </p:nvSpPr>
        <p:spPr>
          <a:xfrm>
            <a:off x="500034" y="285728"/>
            <a:ext cx="3008313" cy="441306"/>
          </a:xfrm>
          <a:noFill/>
          <a:ln>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lstStyle/>
          <a:p>
            <a:pPr algn="ctr"/>
            <a:r>
              <a:rPr lang="ru-RU" cap="small" dirty="0">
                <a:solidFill>
                  <a:schemeClr val="bg1"/>
                </a:solidFill>
              </a:rPr>
              <a:t>на севере у </a:t>
            </a:r>
            <a:r>
              <a:rPr lang="ru-RU" cap="small" dirty="0" smtClean="0">
                <a:solidFill>
                  <a:schemeClr val="bg1"/>
                </a:solidFill>
              </a:rPr>
              <a:t>Новгорода</a:t>
            </a:r>
            <a:endParaRPr lang="ru-RU" dirty="0">
              <a:solidFill>
                <a:schemeClr val="bg1"/>
              </a:solidFill>
            </a:endParaRPr>
          </a:p>
        </p:txBody>
      </p:sp>
      <p:sp>
        <p:nvSpPr>
          <p:cNvPr id="7" name="Прямоугольник 6"/>
          <p:cNvSpPr/>
          <p:nvPr/>
        </p:nvSpPr>
        <p:spPr>
          <a:xfrm>
            <a:off x="3500430" y="1214422"/>
            <a:ext cx="5429288" cy="4786346"/>
          </a:xfrm>
          <a:prstGeom prst="rect">
            <a:avLst/>
          </a:prstGeom>
          <a:blipFill dpi="0" rotWithShape="1">
            <a:blip r:embed="rId4"/>
            <a:srcRect/>
            <a:stretch>
              <a:fillRect l="-10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2000" fill="hold"/>
                                        <p:tgtEl>
                                          <p:spTgt spid="6"/>
                                        </p:tgtEl>
                                        <p:attrNameLst>
                                          <p:attrName>ppt_x</p:attrName>
                                        </p:attrNameLst>
                                      </p:cBhvr>
                                      <p:tavLst>
                                        <p:tav tm="0">
                                          <p:val>
                                            <p:strVal val="1+#ppt_w/2"/>
                                          </p:val>
                                        </p:tav>
                                        <p:tav tm="100000">
                                          <p:val>
                                            <p:strVal val="#ppt_x"/>
                                          </p:val>
                                        </p:tav>
                                      </p:tavLst>
                                    </p:anim>
                                    <p:anim calcmode="lin" valueType="num">
                                      <p:cBhvr additive="base">
                                        <p:cTn id="25"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Scale>
                                      <p:cBhvr>
                                        <p:cTn id="30"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7"/>
                                        </p:tgtEl>
                                        <p:attrNameLst>
                                          <p:attrName>ppt_x</p:attrName>
                                          <p:attrName>ppt_y</p:attrName>
                                        </p:attrNameLst>
                                      </p:cBhvr>
                                    </p:animMotion>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1000255819.jpg"/>
          <p:cNvPicPr>
            <a:picLocks noGrp="1" noChangeAspect="1"/>
          </p:cNvPicPr>
          <p:nvPr>
            <p:ph idx="1"/>
          </p:nvPr>
        </p:nvPicPr>
        <p:blipFill>
          <a:blip r:embed="rId3"/>
          <a:stretch>
            <a:fillRect/>
          </a:stretch>
        </p:blipFill>
        <p:spPr>
          <a:xfrm>
            <a:off x="4857752" y="428604"/>
            <a:ext cx="3611570" cy="5850744"/>
          </a:xfrm>
        </p:spPr>
      </p:pic>
      <p:sp>
        <p:nvSpPr>
          <p:cNvPr id="4" name="Текст 3"/>
          <p:cNvSpPr>
            <a:spLocks noGrp="1"/>
          </p:cNvSpPr>
          <p:nvPr>
            <p:ph type="body" sz="half" idx="2"/>
          </p:nvPr>
        </p:nvSpPr>
        <p:spPr>
          <a:xfrm>
            <a:off x="457200" y="857232"/>
            <a:ext cx="3008313" cy="5715040"/>
          </a:xfrm>
        </p:spPr>
        <p:txBody>
          <a:bodyPr anchor="ctr">
            <a:normAutofit/>
          </a:bodyPr>
          <a:lstStyle/>
          <a:p>
            <a:pPr>
              <a:lnSpc>
                <a:spcPct val="150000"/>
              </a:lnSpc>
            </a:pPr>
            <a:r>
              <a:rPr lang="ru-RU" dirty="0">
                <a:solidFill>
                  <a:schemeClr val="bg1"/>
                </a:solidFill>
              </a:rPr>
              <a:t>Русская легенда как две капли воды похожа на западноевропейские сказания о трех братьях-иностранцах, ставших </a:t>
            </a:r>
            <a:r>
              <a:rPr lang="ru-RU" dirty="0" smtClean="0">
                <a:solidFill>
                  <a:schemeClr val="bg1"/>
                </a:solidFill>
              </a:rPr>
              <a:t>родоначальниками </a:t>
            </a:r>
            <a:r>
              <a:rPr lang="ru-RU" dirty="0">
                <a:solidFill>
                  <a:schemeClr val="bg1"/>
                </a:solidFill>
              </a:rPr>
              <a:t>королевских династий. Например, «</a:t>
            </a:r>
            <a:r>
              <a:rPr lang="ru-RU" dirty="0" smtClean="0">
                <a:solidFill>
                  <a:schemeClr val="bg1"/>
                </a:solidFill>
              </a:rPr>
              <a:t>Саксонская </a:t>
            </a:r>
            <a:r>
              <a:rPr lang="ru-RU" dirty="0">
                <a:solidFill>
                  <a:schemeClr val="bg1"/>
                </a:solidFill>
              </a:rPr>
              <a:t>хроника» </a:t>
            </a:r>
            <a:r>
              <a:rPr lang="ru-RU" dirty="0" err="1">
                <a:solidFill>
                  <a:schemeClr val="bg1"/>
                </a:solidFill>
              </a:rPr>
              <a:t>Видукинда</a:t>
            </a:r>
            <a:r>
              <a:rPr lang="ru-RU" dirty="0">
                <a:solidFill>
                  <a:schemeClr val="bg1"/>
                </a:solidFill>
              </a:rPr>
              <a:t> </a:t>
            </a:r>
            <a:r>
              <a:rPr lang="ru-RU" dirty="0" err="1">
                <a:solidFill>
                  <a:schemeClr val="bg1"/>
                </a:solidFill>
              </a:rPr>
              <a:t>Корвейского</a:t>
            </a:r>
            <a:r>
              <a:rPr lang="ru-RU" dirty="0">
                <a:solidFill>
                  <a:schemeClr val="bg1"/>
                </a:solidFill>
              </a:rPr>
              <a:t> (967) повествует, как бритты просили, саксов прислать справедливых князей, что­бы «владеть их обширной и великой страной, изобилующей всякими благами </a:t>
            </a:r>
            <a:r>
              <a:rPr lang="ru-RU" dirty="0" smtClean="0">
                <a:solidFill>
                  <a:schemeClr val="bg1"/>
                </a:solidFill>
              </a:rPr>
              <a:t>. Ирландская </a:t>
            </a:r>
            <a:r>
              <a:rPr lang="ru-RU" dirty="0">
                <a:solidFill>
                  <a:schemeClr val="bg1"/>
                </a:solidFill>
              </a:rPr>
              <a:t>баллада сообщает о трех </a:t>
            </a:r>
            <a:r>
              <a:rPr lang="ru-RU" dirty="0" smtClean="0">
                <a:solidFill>
                  <a:schemeClr val="bg1"/>
                </a:solidFill>
              </a:rPr>
              <a:t>молодых </a:t>
            </a:r>
            <a:r>
              <a:rPr lang="ru-RU" dirty="0">
                <a:solidFill>
                  <a:schemeClr val="bg1"/>
                </a:solidFill>
              </a:rPr>
              <a:t>викингах, что приплыли торговать в Ирландию, а </a:t>
            </a:r>
            <a:r>
              <a:rPr lang="ru-RU" dirty="0" smtClean="0">
                <a:solidFill>
                  <a:schemeClr val="bg1"/>
                </a:solidFill>
              </a:rPr>
              <a:t>народное </a:t>
            </a:r>
            <a:r>
              <a:rPr lang="ru-RU" dirty="0">
                <a:solidFill>
                  <a:schemeClr val="bg1"/>
                </a:solidFill>
              </a:rPr>
              <a:t>собрание сделало их королями.</a:t>
            </a:r>
          </a:p>
        </p:txBody>
      </p:sp>
      <p:sp>
        <p:nvSpPr>
          <p:cNvPr id="5" name="Заголовок 1"/>
          <p:cNvSpPr>
            <a:spLocks noGrp="1"/>
          </p:cNvSpPr>
          <p:nvPr>
            <p:ph type="title"/>
          </p:nvPr>
        </p:nvSpPr>
        <p:spPr>
          <a:xfrm>
            <a:off x="457200" y="273050"/>
            <a:ext cx="3008313" cy="441306"/>
          </a:xfrm>
          <a:noFill/>
          <a:ln>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lstStyle/>
          <a:p>
            <a:r>
              <a:rPr lang="ru-RU" cap="small" dirty="0">
                <a:solidFill>
                  <a:schemeClr val="bg1"/>
                </a:solidFill>
              </a:rPr>
              <a:t>на севере у </a:t>
            </a:r>
            <a:r>
              <a:rPr lang="ru-RU" cap="small" dirty="0" smtClean="0">
                <a:solidFill>
                  <a:schemeClr val="bg1"/>
                </a:solidFill>
              </a:rPr>
              <a:t>Новгорода</a:t>
            </a:r>
            <a:endParaRPr lang="ru-RU" dirty="0">
              <a:solidFill>
                <a:schemeClr val="bg1"/>
              </a:solidFill>
            </a:endParaRPr>
          </a:p>
        </p:txBody>
      </p:sp>
    </p:spTree>
  </p:cSld>
  <p:clrMapOvr>
    <a:masterClrMapping/>
  </p:clrMapOvr>
  <p:transition spd="slow"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1+#ppt_w/2"/>
                                          </p:val>
                                        </p:tav>
                                        <p:tav tm="100000">
                                          <p:val>
                                            <p:strVal val="#ppt_x"/>
                                          </p:val>
                                        </p:tav>
                                      </p:tavLst>
                                    </p:anim>
                                    <p:anim calcmode="lin" valueType="num">
                                      <p:cBhvr additive="base">
                                        <p:cTn id="20"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57200" y="928670"/>
            <a:ext cx="3008313" cy="5572164"/>
          </a:xfrm>
        </p:spPr>
        <p:txBody>
          <a:bodyPr anchor="ctr">
            <a:normAutofit/>
          </a:bodyPr>
          <a:lstStyle/>
          <a:p>
            <a:pPr>
              <a:lnSpc>
                <a:spcPct val="150000"/>
              </a:lnSpc>
            </a:pPr>
            <a:r>
              <a:rPr lang="ru-RU" sz="1600" dirty="0">
                <a:solidFill>
                  <a:schemeClr val="bg1"/>
                </a:solidFill>
              </a:rPr>
              <a:t>Скептики нашли в русской легенде о варягах много </a:t>
            </a:r>
            <a:r>
              <a:rPr lang="ru-RU" sz="1600" dirty="0" smtClean="0">
                <a:solidFill>
                  <a:schemeClr val="bg1"/>
                </a:solidFill>
              </a:rPr>
              <a:t>смешных </a:t>
            </a:r>
            <a:r>
              <a:rPr lang="ru-RU" sz="1600" dirty="0">
                <a:solidFill>
                  <a:schemeClr val="bg1"/>
                </a:solidFill>
              </a:rPr>
              <a:t>несуразностей. </a:t>
            </a:r>
            <a:r>
              <a:rPr lang="ru-RU" sz="1600" dirty="0" smtClean="0">
                <a:solidFill>
                  <a:schemeClr val="bg1"/>
                </a:solidFill>
              </a:rPr>
              <a:t>Например, </a:t>
            </a:r>
            <a:r>
              <a:rPr lang="ru-RU" sz="1600" dirty="0">
                <a:solidFill>
                  <a:schemeClr val="bg1"/>
                </a:solidFill>
              </a:rPr>
              <a:t>имена братьев Рюрика при </a:t>
            </a:r>
            <a:r>
              <a:rPr lang="ru-RU" sz="1600" dirty="0" smtClean="0">
                <a:solidFill>
                  <a:schemeClr val="bg1"/>
                </a:solidFill>
              </a:rPr>
              <a:t>внимательном </a:t>
            </a:r>
            <a:r>
              <a:rPr lang="ru-RU" sz="1600" dirty="0">
                <a:solidFill>
                  <a:schemeClr val="bg1"/>
                </a:solidFill>
              </a:rPr>
              <a:t>рассмотрении показались неверно понятыми </a:t>
            </a:r>
            <a:r>
              <a:rPr lang="ru-RU" sz="1600" dirty="0" smtClean="0">
                <a:solidFill>
                  <a:schemeClr val="bg1"/>
                </a:solidFill>
              </a:rPr>
              <a:t>шведскими </a:t>
            </a:r>
            <a:r>
              <a:rPr lang="ru-RU" sz="1600" dirty="0">
                <a:solidFill>
                  <a:schemeClr val="bg1"/>
                </a:solidFill>
              </a:rPr>
              <a:t>словами: Синеус—</a:t>
            </a:r>
            <a:r>
              <a:rPr lang="en-US" sz="1600" dirty="0">
                <a:solidFill>
                  <a:schemeClr val="bg1"/>
                </a:solidFill>
              </a:rPr>
              <a:t>Vsine use</a:t>
            </a:r>
            <a:r>
              <a:rPr lang="ru-RU" sz="1600" dirty="0">
                <a:solidFill>
                  <a:schemeClr val="bg1"/>
                </a:solidFill>
              </a:rPr>
              <a:t>» — «своими родичами», Трувор — «</a:t>
            </a:r>
            <a:r>
              <a:rPr lang="en-US" sz="1600" dirty="0">
                <a:solidFill>
                  <a:schemeClr val="bg1"/>
                </a:solidFill>
              </a:rPr>
              <a:t>tru </a:t>
            </a:r>
            <a:r>
              <a:rPr lang="en-US" sz="1600" dirty="0" smtClean="0">
                <a:solidFill>
                  <a:schemeClr val="bg1"/>
                </a:solidFill>
              </a:rPr>
              <a:t>war</a:t>
            </a:r>
            <a:r>
              <a:rPr lang="ru-RU" sz="1600" dirty="0" smtClean="0">
                <a:solidFill>
                  <a:schemeClr val="bg1"/>
                </a:solidFill>
              </a:rPr>
              <a:t>» </a:t>
            </a:r>
            <a:r>
              <a:rPr lang="ru-RU" sz="1600" dirty="0">
                <a:solidFill>
                  <a:schemeClr val="bg1"/>
                </a:solidFill>
              </a:rPr>
              <a:t>— «верной дружиной». Но за любой </a:t>
            </a:r>
            <a:r>
              <a:rPr lang="ru-RU" sz="1600" dirty="0" smtClean="0">
                <a:solidFill>
                  <a:schemeClr val="bg1"/>
                </a:solidFill>
              </a:rPr>
              <a:t>легендой </a:t>
            </a:r>
            <a:r>
              <a:rPr lang="ru-RU" sz="1600" dirty="0">
                <a:solidFill>
                  <a:schemeClr val="bg1"/>
                </a:solidFill>
              </a:rPr>
              <a:t>кроются реальные </a:t>
            </a:r>
            <a:r>
              <a:rPr lang="ru-RU" sz="1600" dirty="0" smtClean="0">
                <a:solidFill>
                  <a:schemeClr val="bg1"/>
                </a:solidFill>
              </a:rPr>
              <a:t>события.</a:t>
            </a:r>
            <a:endParaRPr lang="ru-RU" sz="1600" dirty="0">
              <a:solidFill>
                <a:schemeClr val="bg1"/>
              </a:solidFill>
            </a:endParaRPr>
          </a:p>
          <a:p>
            <a:endParaRPr lang="ru-RU" dirty="0"/>
          </a:p>
        </p:txBody>
      </p:sp>
      <p:sp>
        <p:nvSpPr>
          <p:cNvPr id="5" name="Заголовок 1"/>
          <p:cNvSpPr>
            <a:spLocks noGrp="1"/>
          </p:cNvSpPr>
          <p:nvPr>
            <p:ph type="title"/>
          </p:nvPr>
        </p:nvSpPr>
        <p:spPr>
          <a:xfrm>
            <a:off x="457200" y="273050"/>
            <a:ext cx="2828916" cy="512744"/>
          </a:xfrm>
          <a:noFill/>
          <a:ln>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normAutofit fontScale="90000"/>
          </a:bodyPr>
          <a:lstStyle/>
          <a:p>
            <a:pPr algn="ctr"/>
            <a:r>
              <a:rPr lang="ru-RU" cap="small" dirty="0">
                <a:solidFill>
                  <a:schemeClr val="bg1"/>
                </a:solidFill>
              </a:rPr>
              <a:t>на севере у </a:t>
            </a:r>
            <a:r>
              <a:rPr lang="ru-RU" cap="small" dirty="0" smtClean="0">
                <a:solidFill>
                  <a:schemeClr val="bg1"/>
                </a:solidFill>
              </a:rPr>
              <a:t>Новгорода</a:t>
            </a:r>
            <a:endParaRPr lang="ru-RU" dirty="0">
              <a:solidFill>
                <a:schemeClr val="bg1"/>
              </a:solidFill>
            </a:endParaRPr>
          </a:p>
        </p:txBody>
      </p:sp>
      <p:pic>
        <p:nvPicPr>
          <p:cNvPr id="8" name="Содержимое 7" descr="100.jpg"/>
          <p:cNvPicPr>
            <a:picLocks noGrp="1" noChangeAspect="1"/>
          </p:cNvPicPr>
          <p:nvPr>
            <p:ph idx="1"/>
          </p:nvPr>
        </p:nvPicPr>
        <p:blipFill>
          <a:blip r:embed="rId3"/>
          <a:stretch>
            <a:fillRect/>
          </a:stretch>
        </p:blipFill>
        <p:spPr>
          <a:xfrm>
            <a:off x="3500430" y="285728"/>
            <a:ext cx="5214974" cy="6353378"/>
          </a:xfrm>
        </p:spPr>
      </p:pic>
    </p:spTree>
  </p:cSld>
  <p:clrMapOvr>
    <a:masterClrMapping/>
  </p:clrMapOvr>
  <p:transition spd="slow"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003.jpg"/>
          <p:cNvPicPr>
            <a:picLocks noGrp="1" noChangeAspect="1"/>
          </p:cNvPicPr>
          <p:nvPr>
            <p:ph idx="1"/>
          </p:nvPr>
        </p:nvPicPr>
        <p:blipFill>
          <a:blip r:embed="rId3"/>
          <a:stretch>
            <a:fillRect/>
          </a:stretch>
        </p:blipFill>
        <p:spPr>
          <a:xfrm>
            <a:off x="3705197" y="928670"/>
            <a:ext cx="5067335" cy="5429288"/>
          </a:xfrm>
        </p:spPr>
      </p:pic>
      <p:sp>
        <p:nvSpPr>
          <p:cNvPr id="4" name="Текст 3"/>
          <p:cNvSpPr>
            <a:spLocks noGrp="1"/>
          </p:cNvSpPr>
          <p:nvPr>
            <p:ph type="body" sz="half" idx="2"/>
          </p:nvPr>
        </p:nvSpPr>
        <p:spPr>
          <a:xfrm>
            <a:off x="214282" y="928670"/>
            <a:ext cx="3251231" cy="5715040"/>
          </a:xfrm>
        </p:spPr>
        <p:txBody>
          <a:bodyPr anchor="ctr">
            <a:normAutofit fontScale="92500" lnSpcReduction="10000"/>
          </a:bodyPr>
          <a:lstStyle/>
          <a:p>
            <a:pPr>
              <a:lnSpc>
                <a:spcPct val="150000"/>
              </a:lnSpc>
            </a:pPr>
            <a:r>
              <a:rPr lang="ru-RU" sz="1600" dirty="0" smtClean="0">
                <a:solidFill>
                  <a:schemeClr val="bg1"/>
                </a:solidFill>
              </a:rPr>
              <a:t>Выбор пал на варяжских князей. Почему именно на них? </a:t>
            </a:r>
          </a:p>
          <a:p>
            <a:pPr marL="342900" indent="-342900">
              <a:lnSpc>
                <a:spcPct val="150000"/>
              </a:lnSpc>
              <a:buFont typeface="Wingdings" pitchFamily="2" charset="2"/>
              <a:buChar char="q"/>
            </a:pPr>
            <a:r>
              <a:rPr lang="ru-RU" sz="1600" dirty="0" smtClean="0">
                <a:solidFill>
                  <a:schemeClr val="bg1"/>
                </a:solidFill>
              </a:rPr>
              <a:t>Во-первых, рядом не было другой организованной военной силы. </a:t>
            </a:r>
          </a:p>
          <a:p>
            <a:pPr marL="342900" indent="-342900">
              <a:lnSpc>
                <a:spcPct val="150000"/>
              </a:lnSpc>
              <a:buFont typeface="Wingdings" pitchFamily="2" charset="2"/>
              <a:buChar char="q"/>
            </a:pPr>
            <a:r>
              <a:rPr lang="ru-RU" sz="1600" dirty="0" smtClean="0">
                <a:solidFill>
                  <a:schemeClr val="bg1"/>
                </a:solidFill>
              </a:rPr>
              <a:t>Во-вторых, варяги, являвшиеся, видимо, либо бал та ми, либо славянами с южного побережья Балтики, были близки ильменским словенам по языку, обычаям, религии. </a:t>
            </a:r>
          </a:p>
          <a:p>
            <a:pPr marL="342900" indent="-342900">
              <a:lnSpc>
                <a:spcPct val="150000"/>
              </a:lnSpc>
              <a:buFont typeface="Wingdings" pitchFamily="2" charset="2"/>
              <a:buChar char="q"/>
            </a:pPr>
            <a:r>
              <a:rPr lang="ru-RU" sz="1600" dirty="0" smtClean="0">
                <a:solidFill>
                  <a:schemeClr val="bg1"/>
                </a:solidFill>
              </a:rPr>
              <a:t>В-третьих, их приход мог положить конец натиску других варяжских дружин на славянские и угро-финские земли.</a:t>
            </a:r>
          </a:p>
          <a:p>
            <a:endParaRPr lang="ru-RU" dirty="0"/>
          </a:p>
        </p:txBody>
      </p:sp>
      <p:sp>
        <p:nvSpPr>
          <p:cNvPr id="5" name="Заголовок 3"/>
          <p:cNvSpPr>
            <a:spLocks noGrp="1"/>
          </p:cNvSpPr>
          <p:nvPr>
            <p:ph type="title"/>
          </p:nvPr>
        </p:nvSpPr>
        <p:spPr>
          <a:xfrm>
            <a:off x="214282" y="273050"/>
            <a:ext cx="3251231" cy="512744"/>
          </a:xfrm>
          <a:ln>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ru-RU" sz="1600" dirty="0">
                <a:solidFill>
                  <a:srgbClr val="FF0000"/>
                </a:solidFill>
              </a:rPr>
              <a:t>3. </a:t>
            </a:r>
            <a:r>
              <a:rPr lang="ru-RU" sz="1600" dirty="0" smtClean="0">
                <a:solidFill>
                  <a:srgbClr val="FF0000"/>
                </a:solidFill>
              </a:rPr>
              <a:t>Два </a:t>
            </a:r>
            <a:r>
              <a:rPr lang="ru-RU" sz="1600" dirty="0">
                <a:solidFill>
                  <a:srgbClr val="FF0000"/>
                </a:solidFill>
              </a:rPr>
              <a:t>русских государственных центра: Киев и Новгород. </a:t>
            </a:r>
          </a:p>
        </p:txBody>
      </p:sp>
    </p:spTree>
  </p:cSld>
  <p:clrMapOvr>
    <a:masterClrMapping/>
  </p:clrMapOvr>
  <p:transition spd="slow"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4" presetClass="entr" presetSubtype="0" accel="10000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2000" fill="hold"/>
                                        <p:tgtEl>
                                          <p:spTgt spid="6"/>
                                        </p:tgtEl>
                                        <p:attrNameLst>
                                          <p:attrName>ppt_w</p:attrName>
                                        </p:attrNameLst>
                                      </p:cBhvr>
                                      <p:tavLst>
                                        <p:tav tm="0">
                                          <p:val>
                                            <p:strVal val="#ppt_w*0.05"/>
                                          </p:val>
                                        </p:tav>
                                        <p:tav tm="100000">
                                          <p:val>
                                            <p:strVal val="#ppt_w"/>
                                          </p:val>
                                        </p:tav>
                                      </p:tavLst>
                                    </p:anim>
                                    <p:anim calcmode="lin" valueType="num">
                                      <p:cBhvr>
                                        <p:cTn id="39" dur="2000" fill="hold"/>
                                        <p:tgtEl>
                                          <p:spTgt spid="6"/>
                                        </p:tgtEl>
                                        <p:attrNameLst>
                                          <p:attrName>ppt_h</p:attrName>
                                        </p:attrNameLst>
                                      </p:cBhvr>
                                      <p:tavLst>
                                        <p:tav tm="0">
                                          <p:val>
                                            <p:strVal val="#ppt_h"/>
                                          </p:val>
                                        </p:tav>
                                        <p:tav tm="100000">
                                          <p:val>
                                            <p:strVal val="#ppt_h"/>
                                          </p:val>
                                        </p:tav>
                                      </p:tavLst>
                                    </p:anim>
                                    <p:anim calcmode="lin" valueType="num">
                                      <p:cBhvr>
                                        <p:cTn id="40" dur="2000" fill="hold"/>
                                        <p:tgtEl>
                                          <p:spTgt spid="6"/>
                                        </p:tgtEl>
                                        <p:attrNameLst>
                                          <p:attrName>ppt_x</p:attrName>
                                        </p:attrNameLst>
                                      </p:cBhvr>
                                      <p:tavLst>
                                        <p:tav tm="0">
                                          <p:val>
                                            <p:strVal val="#ppt_x-.2"/>
                                          </p:val>
                                        </p:tav>
                                        <p:tav tm="100000">
                                          <p:val>
                                            <p:strVal val="#ppt_x"/>
                                          </p:val>
                                        </p:tav>
                                      </p:tavLst>
                                    </p:anim>
                                    <p:anim calcmode="lin" valueType="num">
                                      <p:cBhvr>
                                        <p:cTn id="41" dur="2000" fill="hold"/>
                                        <p:tgtEl>
                                          <p:spTgt spid="6"/>
                                        </p:tgtEl>
                                        <p:attrNameLst>
                                          <p:attrName>ppt_y</p:attrName>
                                        </p:attrNameLst>
                                      </p:cBhvr>
                                      <p:tavLst>
                                        <p:tav tm="0">
                                          <p:val>
                                            <p:strVal val="#ppt_y"/>
                                          </p:val>
                                        </p:tav>
                                        <p:tav tm="100000">
                                          <p:val>
                                            <p:strVal val="#ppt_y"/>
                                          </p:val>
                                        </p:tav>
                                      </p:tavLst>
                                    </p:anim>
                                    <p:animEffect transition="in" filter="fade">
                                      <p:cBhvr>
                                        <p:cTn id="4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image007.jpg"/>
          <p:cNvPicPr>
            <a:picLocks noGrp="1" noChangeAspect="1"/>
          </p:cNvPicPr>
          <p:nvPr>
            <p:ph idx="1"/>
          </p:nvPr>
        </p:nvPicPr>
        <p:blipFill>
          <a:blip r:embed="rId3"/>
          <a:stretch>
            <a:fillRect/>
          </a:stretch>
        </p:blipFill>
        <p:spPr>
          <a:xfrm>
            <a:off x="3714744" y="1714488"/>
            <a:ext cx="5175151" cy="4000528"/>
          </a:xfrm>
        </p:spPr>
      </p:pic>
      <p:sp>
        <p:nvSpPr>
          <p:cNvPr id="4" name="Текст 3"/>
          <p:cNvSpPr>
            <a:spLocks noGrp="1"/>
          </p:cNvSpPr>
          <p:nvPr>
            <p:ph type="body" sz="half" idx="2"/>
          </p:nvPr>
        </p:nvSpPr>
        <p:spPr>
          <a:xfrm>
            <a:off x="214282" y="928670"/>
            <a:ext cx="3251231" cy="5715040"/>
          </a:xfrm>
        </p:spPr>
        <p:txBody>
          <a:bodyPr anchor="ctr">
            <a:normAutofit/>
          </a:bodyPr>
          <a:lstStyle/>
          <a:p>
            <a:r>
              <a:rPr lang="ru-RU" sz="1800" dirty="0" smtClean="0">
                <a:solidFill>
                  <a:schemeClr val="bg1"/>
                </a:solidFill>
              </a:rPr>
              <a:t>В VIII — первой половине IX в. у восточных славян стало складываться общественное устройство, которое историки называют </a:t>
            </a:r>
            <a:r>
              <a:rPr lang="ru-RU" sz="1800" i="1" dirty="0" smtClean="0">
                <a:solidFill>
                  <a:schemeClr val="bg1"/>
                </a:solidFill>
              </a:rPr>
              <a:t>«военной демократией». </a:t>
            </a:r>
          </a:p>
          <a:p>
            <a:endParaRPr lang="en-US" sz="1800" b="1" dirty="0" smtClean="0">
              <a:solidFill>
                <a:schemeClr val="bg1"/>
              </a:solidFill>
            </a:endParaRPr>
          </a:p>
          <a:p>
            <a:r>
              <a:rPr lang="ru-RU" sz="1800" b="1" dirty="0" smtClean="0">
                <a:solidFill>
                  <a:srgbClr val="FFC000"/>
                </a:solidFill>
              </a:rPr>
              <a:t>ВОЕННАЯ</a:t>
            </a:r>
            <a:r>
              <a:rPr lang="en-US" sz="1800" b="1" dirty="0" smtClean="0">
                <a:solidFill>
                  <a:srgbClr val="FFC000"/>
                </a:solidFill>
              </a:rPr>
              <a:t> </a:t>
            </a:r>
            <a:r>
              <a:rPr lang="ru-RU" sz="1800" b="1" dirty="0" smtClean="0">
                <a:solidFill>
                  <a:srgbClr val="FFC000"/>
                </a:solidFill>
              </a:rPr>
              <a:t>ДЕМОКРАТИЯ</a:t>
            </a:r>
          </a:p>
          <a:p>
            <a:r>
              <a:rPr lang="ru-RU" sz="2000" dirty="0" smtClean="0">
                <a:solidFill>
                  <a:srgbClr val="FFC000"/>
                </a:solidFill>
              </a:rPr>
              <a:t>- форма политической организации общества в условиях разложения первобытнообщинного строя и образования государства. Сущность В. д. проявляется в усилении власти военных вождей, избираемых демократическим путем</a:t>
            </a:r>
            <a:r>
              <a:rPr lang="ru-RU" dirty="0" smtClean="0">
                <a:solidFill>
                  <a:srgbClr val="FFC000"/>
                </a:solidFill>
              </a:rPr>
              <a:t>.</a:t>
            </a:r>
            <a:endParaRPr lang="ru-RU" dirty="0">
              <a:solidFill>
                <a:srgbClr val="FFC000"/>
              </a:solidFill>
            </a:endParaRPr>
          </a:p>
        </p:txBody>
      </p:sp>
      <p:sp>
        <p:nvSpPr>
          <p:cNvPr id="5" name="Заголовок 3"/>
          <p:cNvSpPr>
            <a:spLocks noGrp="1"/>
          </p:cNvSpPr>
          <p:nvPr>
            <p:ph type="title"/>
          </p:nvPr>
        </p:nvSpPr>
        <p:spPr>
          <a:xfrm>
            <a:off x="214282" y="273050"/>
            <a:ext cx="3251231" cy="512744"/>
          </a:xfrm>
          <a:ln>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ru-RU" sz="1600" dirty="0" smtClean="0">
                <a:solidFill>
                  <a:srgbClr val="FF0000"/>
                </a:solidFill>
              </a:rPr>
              <a:t>4. «Военная демократия». </a:t>
            </a:r>
            <a:endParaRPr lang="ru-RU" sz="1600" dirty="0">
              <a:solidFill>
                <a:srgbClr val="FF0000"/>
              </a:solidFill>
            </a:endParaRPr>
          </a:p>
        </p:txBody>
      </p:sp>
    </p:spTree>
  </p:cSld>
  <p:clrMapOvr>
    <a:masterClrMapping/>
  </p:clrMapOvr>
  <p:transition spd="slow"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1231157790_image008.jpg"/>
          <p:cNvPicPr>
            <a:picLocks noGrp="1" noChangeAspect="1"/>
          </p:cNvPicPr>
          <p:nvPr>
            <p:ph idx="1"/>
          </p:nvPr>
        </p:nvPicPr>
        <p:blipFill>
          <a:blip r:embed="rId3"/>
          <a:stretch>
            <a:fillRect/>
          </a:stretch>
        </p:blipFill>
        <p:spPr>
          <a:xfrm>
            <a:off x="3500430" y="1142984"/>
            <a:ext cx="5354668" cy="4286280"/>
          </a:xfrm>
        </p:spPr>
      </p:pic>
      <p:sp>
        <p:nvSpPr>
          <p:cNvPr id="4" name="Текст 3"/>
          <p:cNvSpPr>
            <a:spLocks noGrp="1"/>
          </p:cNvSpPr>
          <p:nvPr>
            <p:ph type="body" sz="half" idx="2"/>
          </p:nvPr>
        </p:nvSpPr>
        <p:spPr>
          <a:xfrm>
            <a:off x="214282" y="928670"/>
            <a:ext cx="3251231" cy="5715040"/>
          </a:xfrm>
        </p:spPr>
        <p:txBody>
          <a:bodyPr anchor="ctr">
            <a:normAutofit fontScale="92500" lnSpcReduction="10000"/>
          </a:bodyPr>
          <a:lstStyle/>
          <a:p>
            <a:pPr>
              <a:lnSpc>
                <a:spcPct val="160000"/>
              </a:lnSpc>
            </a:pPr>
            <a:r>
              <a:rPr lang="ru-RU" b="1" dirty="0" smtClean="0">
                <a:solidFill>
                  <a:srgbClr val="FFC000"/>
                </a:solidFill>
              </a:rPr>
              <a:t>Военная демократия</a:t>
            </a:r>
            <a:r>
              <a:rPr lang="en-US" b="1" dirty="0" smtClean="0">
                <a:solidFill>
                  <a:srgbClr val="FFC000"/>
                </a:solidFill>
              </a:rPr>
              <a:t>  </a:t>
            </a:r>
            <a:r>
              <a:rPr lang="ru-RU" b="1" dirty="0" smtClean="0">
                <a:solidFill>
                  <a:srgbClr val="FFC000"/>
                </a:solidFill>
              </a:rPr>
              <a:t>характеризуется </a:t>
            </a:r>
            <a:r>
              <a:rPr lang="ru-RU" dirty="0" smtClean="0">
                <a:solidFill>
                  <a:srgbClr val="FFC000"/>
                </a:solidFill>
              </a:rPr>
              <a:t>властью военных вождей при сохранении остатков первобытного коллективизма и демократии на стадии разложения первобытнообщинного строя и возникновения государственности .</a:t>
            </a:r>
          </a:p>
          <a:p>
            <a:pPr>
              <a:lnSpc>
                <a:spcPct val="150000"/>
              </a:lnSpc>
            </a:pPr>
            <a:r>
              <a:rPr lang="ru-RU" dirty="0" smtClean="0">
                <a:solidFill>
                  <a:schemeClr val="bg1"/>
                </a:solidFill>
              </a:rPr>
              <a:t>Это уже не первобытность с ее равенством членов племени, племенными собраниями, вождями, выбранными народом, народными племенными ополчениями, но еще и не государство с его сильной центральной властью, объединяющей всю территорию страны и подчиняющей себе подданных, которые сами резко различаются по политической роли в обществе, по своему материальному, правовому положению.</a:t>
            </a:r>
          </a:p>
          <a:p>
            <a:endParaRPr lang="ru-RU" dirty="0"/>
          </a:p>
        </p:txBody>
      </p:sp>
      <p:sp>
        <p:nvSpPr>
          <p:cNvPr id="5" name="Заголовок 3"/>
          <p:cNvSpPr>
            <a:spLocks noGrp="1"/>
          </p:cNvSpPr>
          <p:nvPr>
            <p:ph type="title"/>
          </p:nvPr>
        </p:nvSpPr>
        <p:spPr>
          <a:xfrm>
            <a:off x="214282" y="273050"/>
            <a:ext cx="3251231" cy="512744"/>
          </a:xfrm>
          <a:ln>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ru-RU" sz="1600" dirty="0" smtClean="0">
                <a:solidFill>
                  <a:srgbClr val="FF0000"/>
                </a:solidFill>
              </a:rPr>
              <a:t>4. «Военная демократия». </a:t>
            </a:r>
            <a:endParaRPr lang="ru-RU" sz="1600" dirty="0">
              <a:solidFill>
                <a:srgbClr val="FF0000"/>
              </a:solidFill>
            </a:endParaRPr>
          </a:p>
        </p:txBody>
      </p:sp>
    </p:spTree>
  </p:cSld>
  <p:clrMapOvr>
    <a:masterClrMapping/>
  </p:clrMapOvr>
  <p:transition spd="slow"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8" presetClass="entr" presetSubtype="0" accel="10000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2000" fill="hold"/>
                                        <p:tgtEl>
                                          <p:spTgt spid="6"/>
                                        </p:tgtEl>
                                        <p:attrNameLst>
                                          <p:attrName>ppt_w</p:attrName>
                                        </p:attrNameLst>
                                      </p:cBhvr>
                                      <p:tavLst>
                                        <p:tav tm="0">
                                          <p:val>
                                            <p:strVal val="#ppt_w*2.5"/>
                                          </p:val>
                                        </p:tav>
                                        <p:tav tm="100000">
                                          <p:val>
                                            <p:strVal val="#ppt_w"/>
                                          </p:val>
                                        </p:tav>
                                      </p:tavLst>
                                    </p:anim>
                                    <p:anim calcmode="lin" valueType="num">
                                      <p:cBhvr>
                                        <p:cTn id="27" dur="2000" fill="hold"/>
                                        <p:tgtEl>
                                          <p:spTgt spid="6"/>
                                        </p:tgtEl>
                                        <p:attrNameLst>
                                          <p:attrName>ppt_h</p:attrName>
                                        </p:attrNameLst>
                                      </p:cBhvr>
                                      <p:tavLst>
                                        <p:tav tm="0">
                                          <p:val>
                                            <p:strVal val="#ppt_h*0.01"/>
                                          </p:val>
                                        </p:tav>
                                        <p:tav tm="100000">
                                          <p:val>
                                            <p:strVal val="#ppt_h"/>
                                          </p:val>
                                        </p:tav>
                                      </p:tavLst>
                                    </p:anim>
                                    <p:anim calcmode="lin" valueType="num">
                                      <p:cBhvr>
                                        <p:cTn id="28" dur="2000" fill="hold"/>
                                        <p:tgtEl>
                                          <p:spTgt spid="6"/>
                                        </p:tgtEl>
                                        <p:attrNameLst>
                                          <p:attrName>ppt_x</p:attrName>
                                        </p:attrNameLst>
                                      </p:cBhvr>
                                      <p:tavLst>
                                        <p:tav tm="0">
                                          <p:val>
                                            <p:strVal val="#ppt_x"/>
                                          </p:val>
                                        </p:tav>
                                        <p:tav tm="100000">
                                          <p:val>
                                            <p:strVal val="#ppt_x"/>
                                          </p:val>
                                        </p:tav>
                                      </p:tavLst>
                                    </p:anim>
                                    <p:anim calcmode="lin" valueType="num">
                                      <p:cBhvr>
                                        <p:cTn id="29" dur="2000" fill="hold"/>
                                        <p:tgtEl>
                                          <p:spTgt spid="6"/>
                                        </p:tgtEl>
                                        <p:attrNameLst>
                                          <p:attrName>ppt_y</p:attrName>
                                        </p:attrNameLst>
                                      </p:cBhvr>
                                      <p:tavLst>
                                        <p:tav tm="0">
                                          <p:val>
                                            <p:strVal val="#ppt_h+1"/>
                                          </p:val>
                                        </p:tav>
                                        <p:tav tm="100000">
                                          <p:val>
                                            <p:strVal val="#ppt_y"/>
                                          </p:val>
                                        </p:tav>
                                      </p:tavLst>
                                    </p:anim>
                                    <p:animEffect transition="in" filter="fade">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Содержимое 9" descr="varyag2.jpg"/>
          <p:cNvPicPr>
            <a:picLocks noGrp="1" noChangeAspect="1"/>
          </p:cNvPicPr>
          <p:nvPr>
            <p:ph idx="1"/>
          </p:nvPr>
        </p:nvPicPr>
        <p:blipFill>
          <a:blip r:embed="rId3"/>
          <a:stretch>
            <a:fillRect/>
          </a:stretch>
        </p:blipFill>
        <p:spPr>
          <a:xfrm>
            <a:off x="3929058" y="3143248"/>
            <a:ext cx="5036601" cy="3500438"/>
          </a:xfrm>
        </p:spPr>
      </p:pic>
      <p:sp>
        <p:nvSpPr>
          <p:cNvPr id="4" name="Текст 3"/>
          <p:cNvSpPr>
            <a:spLocks noGrp="1"/>
          </p:cNvSpPr>
          <p:nvPr>
            <p:ph type="body" sz="half" idx="2"/>
          </p:nvPr>
        </p:nvSpPr>
        <p:spPr>
          <a:xfrm>
            <a:off x="214282" y="928670"/>
            <a:ext cx="3251231" cy="5715040"/>
          </a:xfrm>
        </p:spPr>
        <p:txBody>
          <a:bodyPr anchor="ctr">
            <a:normAutofit/>
          </a:bodyPr>
          <a:lstStyle/>
          <a:p>
            <a:pPr>
              <a:lnSpc>
                <a:spcPct val="150000"/>
              </a:lnSpc>
            </a:pPr>
            <a:r>
              <a:rPr lang="ru-RU" dirty="0" smtClean="0">
                <a:solidFill>
                  <a:schemeClr val="bg1"/>
                </a:solidFill>
              </a:rPr>
              <a:t>В руках вождей, которые:</a:t>
            </a:r>
          </a:p>
          <a:p>
            <a:pPr marL="342900" indent="-342900">
              <a:lnSpc>
                <a:spcPct val="150000"/>
              </a:lnSpc>
              <a:buFont typeface="Wingdings" pitchFamily="2" charset="2"/>
              <a:buChar char="q"/>
            </a:pPr>
            <a:r>
              <a:rPr lang="ru-RU" dirty="0" smtClean="0">
                <a:solidFill>
                  <a:schemeClr val="bg1"/>
                </a:solidFill>
              </a:rPr>
              <a:t> руководили племенем,</a:t>
            </a:r>
          </a:p>
          <a:p>
            <a:pPr marL="342900" indent="-342900">
              <a:lnSpc>
                <a:spcPct val="150000"/>
              </a:lnSpc>
              <a:buFont typeface="Wingdings" pitchFamily="2" charset="2"/>
              <a:buChar char="q"/>
            </a:pPr>
            <a:r>
              <a:rPr lang="ru-RU" dirty="0" smtClean="0">
                <a:solidFill>
                  <a:schemeClr val="bg1"/>
                </a:solidFill>
              </a:rPr>
              <a:t>организовывали набеги на соседей, </a:t>
            </a:r>
          </a:p>
          <a:p>
            <a:pPr>
              <a:lnSpc>
                <a:spcPct val="150000"/>
              </a:lnSpc>
            </a:pPr>
            <a:r>
              <a:rPr lang="ru-RU" dirty="0" smtClean="0">
                <a:solidFill>
                  <a:schemeClr val="bg1"/>
                </a:solidFill>
              </a:rPr>
              <a:t>собиралось все больше богатств. Прежде  они выбирались благодаря своей мудрости, справедливости, стали превращаться в племенных </a:t>
            </a:r>
            <a:r>
              <a:rPr lang="ru-RU" i="1" dirty="0" smtClean="0">
                <a:solidFill>
                  <a:schemeClr val="bg1"/>
                </a:solidFill>
              </a:rPr>
              <a:t>князей, </a:t>
            </a:r>
            <a:r>
              <a:rPr lang="ru-RU" dirty="0" smtClean="0">
                <a:solidFill>
                  <a:schemeClr val="bg1"/>
                </a:solidFill>
              </a:rPr>
              <a:t>в чьих руках концентрируется все управление племенем или союзом племен. </a:t>
            </a:r>
          </a:p>
          <a:p>
            <a:pPr>
              <a:lnSpc>
                <a:spcPct val="150000"/>
              </a:lnSpc>
            </a:pPr>
            <a:r>
              <a:rPr lang="ru-RU" dirty="0" smtClean="0">
                <a:solidFill>
                  <a:schemeClr val="bg1"/>
                </a:solidFill>
              </a:rPr>
              <a:t>Они возвышаются над обществом и благодаря своим богатствам, поддержке военных отрядов, состоящих из сподвижников.</a:t>
            </a:r>
            <a:endParaRPr lang="ru-RU" dirty="0">
              <a:solidFill>
                <a:schemeClr val="bg1"/>
              </a:solidFill>
            </a:endParaRPr>
          </a:p>
        </p:txBody>
      </p:sp>
      <p:sp>
        <p:nvSpPr>
          <p:cNvPr id="5" name="Заголовок 3"/>
          <p:cNvSpPr>
            <a:spLocks noGrp="1"/>
          </p:cNvSpPr>
          <p:nvPr>
            <p:ph type="title"/>
          </p:nvPr>
        </p:nvSpPr>
        <p:spPr>
          <a:xfrm>
            <a:off x="214282" y="273050"/>
            <a:ext cx="3251231" cy="512744"/>
          </a:xfrm>
          <a:ln>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ru-RU" dirty="0" smtClean="0">
                <a:solidFill>
                  <a:srgbClr val="FF0000"/>
                </a:solidFill>
              </a:rPr>
              <a:t>4. «Военная демократия». </a:t>
            </a:r>
            <a:endParaRPr lang="ru-RU" sz="1600" dirty="0">
              <a:solidFill>
                <a:srgbClr val="FF0000"/>
              </a:solidFill>
            </a:endParaRPr>
          </a:p>
        </p:txBody>
      </p:sp>
      <p:sp>
        <p:nvSpPr>
          <p:cNvPr id="6" name="Прямоугольник 5"/>
          <p:cNvSpPr/>
          <p:nvPr/>
        </p:nvSpPr>
        <p:spPr>
          <a:xfrm>
            <a:off x="3929058" y="571480"/>
            <a:ext cx="2214578" cy="57150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ru-RU" dirty="0" smtClean="0"/>
              <a:t>В О Ж Д И</a:t>
            </a:r>
          </a:p>
          <a:p>
            <a:pPr algn="ctr"/>
            <a:r>
              <a:rPr lang="ru-RU" sz="1400" dirty="0" smtClean="0"/>
              <a:t>(выбирались)</a:t>
            </a:r>
            <a:endParaRPr lang="ru-RU" sz="1400" dirty="0"/>
          </a:p>
        </p:txBody>
      </p:sp>
      <p:sp>
        <p:nvSpPr>
          <p:cNvPr id="7" name="Штриховая стрелка вправо 6"/>
          <p:cNvSpPr/>
          <p:nvPr/>
        </p:nvSpPr>
        <p:spPr>
          <a:xfrm>
            <a:off x="6143636" y="714356"/>
            <a:ext cx="1071570" cy="214314"/>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7215206" y="500042"/>
            <a:ext cx="1357322" cy="57150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ru-RU" dirty="0" smtClean="0"/>
              <a:t>К Н Я З Ь Я</a:t>
            </a:r>
            <a:endParaRPr lang="ru-RU" dirty="0"/>
          </a:p>
        </p:txBody>
      </p:sp>
      <p:sp>
        <p:nvSpPr>
          <p:cNvPr id="9" name="Прямоугольник 8"/>
          <p:cNvSpPr/>
          <p:nvPr/>
        </p:nvSpPr>
        <p:spPr>
          <a:xfrm>
            <a:off x="3929058" y="1142984"/>
            <a:ext cx="2214578" cy="142876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ru-RU" sz="1600" dirty="0" smtClean="0">
                <a:solidFill>
                  <a:srgbClr val="FFC000"/>
                </a:solidFill>
              </a:rPr>
              <a:t>Возвышаются.</a:t>
            </a:r>
          </a:p>
          <a:p>
            <a:r>
              <a:rPr lang="ru-RU" sz="1400" dirty="0" smtClean="0"/>
              <a:t> Причины:</a:t>
            </a:r>
          </a:p>
          <a:p>
            <a:pPr marL="342900" indent="-342900">
              <a:buFont typeface="+mj-lt"/>
              <a:buAutoNum type="arabicPeriod"/>
            </a:pPr>
            <a:r>
              <a:rPr lang="ru-RU" sz="1400" dirty="0" smtClean="0"/>
              <a:t>Богатство</a:t>
            </a:r>
          </a:p>
          <a:p>
            <a:pPr marL="342900" indent="-342900">
              <a:buFont typeface="+mj-lt"/>
              <a:buAutoNum type="arabicPeriod"/>
            </a:pPr>
            <a:r>
              <a:rPr lang="ru-RU" sz="1400" dirty="0" smtClean="0"/>
              <a:t>Опора на воинов-сподвижников</a:t>
            </a:r>
            <a:endParaRPr lang="ru-RU" sz="1400" dirty="0"/>
          </a:p>
        </p:txBody>
      </p:sp>
    </p:spTree>
  </p:cSld>
  <p:clrMapOvr>
    <a:masterClrMapping/>
  </p:clrMapOvr>
  <p:transition spd="slow"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7" presetClass="entr" presetSubtype="4"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 calcmode="lin" valueType="num">
                                      <p:cBhvr additive="base">
                                        <p:cTn id="38" dur="5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9" dur="5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iterate type="lt">
                                    <p:tmPct val="5000"/>
                                  </p:iterate>
                                  <p:childTnLst>
                                    <p:set>
                                      <p:cBhvr>
                                        <p:cTn id="63" dur="1" fill="hold">
                                          <p:stCondLst>
                                            <p:cond delay="0"/>
                                          </p:stCondLst>
                                        </p:cTn>
                                        <p:tgtEl>
                                          <p:spTgt spid="10"/>
                                        </p:tgtEl>
                                        <p:attrNameLst>
                                          <p:attrName>style.visibility</p:attrName>
                                        </p:attrNameLst>
                                      </p:cBhvr>
                                      <p:to>
                                        <p:strVal val="visible"/>
                                      </p:to>
                                    </p:set>
                                    <p:anim calcmode="lin" valueType="num">
                                      <p:cBhvr>
                                        <p:cTn id="64" dur="1000" fill="hold"/>
                                        <p:tgtEl>
                                          <p:spTgt spid="10"/>
                                        </p:tgtEl>
                                        <p:attrNameLst>
                                          <p:attrName>ppt_w</p:attrName>
                                        </p:attrNameLst>
                                      </p:cBhvr>
                                      <p:tavLst>
                                        <p:tav tm="0">
                                          <p:val>
                                            <p:fltVal val="0"/>
                                          </p:val>
                                        </p:tav>
                                        <p:tav tm="100000">
                                          <p:val>
                                            <p:strVal val="#ppt_w"/>
                                          </p:val>
                                        </p:tav>
                                      </p:tavLst>
                                    </p:anim>
                                    <p:anim calcmode="lin" valueType="num">
                                      <p:cBhvr>
                                        <p:cTn id="65" dur="1000" fill="hold"/>
                                        <p:tgtEl>
                                          <p:spTgt spid="10"/>
                                        </p:tgtEl>
                                        <p:attrNameLst>
                                          <p:attrName>ppt_h</p:attrName>
                                        </p:attrNameLst>
                                      </p:cBhvr>
                                      <p:tavLst>
                                        <p:tav tm="0">
                                          <p:val>
                                            <p:fltVal val="0"/>
                                          </p:val>
                                        </p:tav>
                                        <p:tav tm="100000">
                                          <p:val>
                                            <p:strVal val="#ppt_h"/>
                                          </p:val>
                                        </p:tav>
                                      </p:tavLst>
                                    </p:anim>
                                    <p:anim calcmode="lin" valueType="num">
                                      <p:cBhvr>
                                        <p:cTn id="66" dur="1000" fill="hold"/>
                                        <p:tgtEl>
                                          <p:spTgt spid="10"/>
                                        </p:tgtEl>
                                        <p:attrNameLst>
                                          <p:attrName>style.rotation</p:attrName>
                                        </p:attrNameLst>
                                      </p:cBhvr>
                                      <p:tavLst>
                                        <p:tav tm="0">
                                          <p:val>
                                            <p:fltVal val="90"/>
                                          </p:val>
                                        </p:tav>
                                        <p:tav tm="100000">
                                          <p:val>
                                            <p:fltVal val="0"/>
                                          </p:val>
                                        </p:tav>
                                      </p:tavLst>
                                    </p:anim>
                                    <p:animEffect transition="in" filter="fade">
                                      <p:cBhvr>
                                        <p:cTn id="6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57200" y="1000108"/>
            <a:ext cx="3008313" cy="5572164"/>
          </a:xfrm>
        </p:spPr>
        <p:txBody>
          <a:bodyPr/>
          <a:lstStyle/>
          <a:p>
            <a:pPr>
              <a:lnSpc>
                <a:spcPct val="150000"/>
              </a:lnSpc>
            </a:pPr>
            <a:r>
              <a:rPr lang="ru-RU" dirty="0" smtClean="0">
                <a:solidFill>
                  <a:schemeClr val="bg1"/>
                </a:solidFill>
              </a:rPr>
              <a:t>Рядом с князем выделяется </a:t>
            </a:r>
            <a:r>
              <a:rPr lang="ru-RU" i="1" dirty="0" smtClean="0">
                <a:solidFill>
                  <a:schemeClr val="bg1"/>
                </a:solidFill>
              </a:rPr>
              <a:t>воевода, </a:t>
            </a:r>
            <a:r>
              <a:rPr lang="ru-RU" dirty="0" smtClean="0">
                <a:solidFill>
                  <a:schemeClr val="bg1"/>
                </a:solidFill>
              </a:rPr>
              <a:t>являющийся предводителем племенного войска. </a:t>
            </a:r>
          </a:p>
          <a:p>
            <a:pPr>
              <a:lnSpc>
                <a:spcPct val="150000"/>
              </a:lnSpc>
            </a:pPr>
            <a:r>
              <a:rPr lang="ru-RU" dirty="0" smtClean="0">
                <a:solidFill>
                  <a:schemeClr val="bg1"/>
                </a:solidFill>
              </a:rPr>
              <a:t>Все более значительную роль играет </a:t>
            </a:r>
            <a:r>
              <a:rPr lang="ru-RU" i="1" dirty="0" smtClean="0">
                <a:solidFill>
                  <a:schemeClr val="bg1"/>
                </a:solidFill>
              </a:rPr>
              <a:t>дружина, </a:t>
            </a:r>
            <a:r>
              <a:rPr lang="ru-RU" dirty="0" smtClean="0">
                <a:solidFill>
                  <a:schemeClr val="bg1"/>
                </a:solidFill>
              </a:rPr>
              <a:t>которая отделяется от </a:t>
            </a:r>
            <a:r>
              <a:rPr lang="ru-RU" i="1" dirty="0" smtClean="0">
                <a:solidFill>
                  <a:schemeClr val="bg1"/>
                </a:solidFill>
              </a:rPr>
              <a:t>племенного ополчения, </a:t>
            </a:r>
            <a:r>
              <a:rPr lang="ru-RU" dirty="0" smtClean="0">
                <a:solidFill>
                  <a:schemeClr val="bg1"/>
                </a:solidFill>
              </a:rPr>
              <a:t>становится группой воинов, лично преданных князю. Это так называемые «отроки». Эти люди уже не связаны ни с земледелием, ни со скотоводством, ни с торговлей. Их профессия — война.</a:t>
            </a:r>
          </a:p>
          <a:p>
            <a:endParaRPr lang="ru-RU" dirty="0"/>
          </a:p>
        </p:txBody>
      </p:sp>
      <p:sp>
        <p:nvSpPr>
          <p:cNvPr id="5" name="Заголовок 3"/>
          <p:cNvSpPr>
            <a:spLocks noGrp="1"/>
          </p:cNvSpPr>
          <p:nvPr>
            <p:ph type="title"/>
          </p:nvPr>
        </p:nvSpPr>
        <p:spPr>
          <a:xfrm>
            <a:off x="457200" y="273050"/>
            <a:ext cx="3008313" cy="512744"/>
          </a:xfrm>
          <a:ln>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ru-RU" sz="1600" dirty="0" smtClean="0">
                <a:solidFill>
                  <a:srgbClr val="FF0000"/>
                </a:solidFill>
              </a:rPr>
              <a:t>4. «Военная демократия». </a:t>
            </a:r>
            <a:endParaRPr lang="ru-RU" sz="1600" dirty="0">
              <a:solidFill>
                <a:srgbClr val="FF0000"/>
              </a:solidFill>
            </a:endParaRPr>
          </a:p>
        </p:txBody>
      </p:sp>
      <p:sp>
        <p:nvSpPr>
          <p:cNvPr id="6" name="Прямоугольник 5"/>
          <p:cNvSpPr/>
          <p:nvPr/>
        </p:nvSpPr>
        <p:spPr>
          <a:xfrm>
            <a:off x="3857620" y="357166"/>
            <a:ext cx="2143140" cy="27146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одержимое 5"/>
          <p:cNvSpPr txBox="1">
            <a:spLocks/>
          </p:cNvSpPr>
          <p:nvPr/>
        </p:nvSpPr>
        <p:spPr>
          <a:xfrm>
            <a:off x="3929058" y="500042"/>
            <a:ext cx="1928826" cy="584182"/>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В О Ж Д И</a:t>
            </a:r>
            <a:endParaRPr kumimoji="0" lang="ru-RU" b="0" i="0" u="none" strike="noStrike" kern="1200" cap="none" spc="0" normalizeH="0" baseline="0" noProof="0" dirty="0">
              <a:ln>
                <a:noFill/>
              </a:ln>
              <a:solidFill>
                <a:schemeClr val="lt1"/>
              </a:solidFill>
              <a:effectLst/>
              <a:uLnTx/>
              <a:uFillTx/>
              <a:latin typeface="+mn-lt"/>
              <a:ea typeface="+mn-ea"/>
              <a:cs typeface="+mn-cs"/>
            </a:endParaRPr>
          </a:p>
        </p:txBody>
      </p:sp>
      <p:sp>
        <p:nvSpPr>
          <p:cNvPr id="8" name="Содержимое 5"/>
          <p:cNvSpPr txBox="1">
            <a:spLocks/>
          </p:cNvSpPr>
          <p:nvPr/>
        </p:nvSpPr>
        <p:spPr>
          <a:xfrm>
            <a:off x="3929058" y="2143116"/>
            <a:ext cx="1928826" cy="785818"/>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ПЛЕМЕННОЕ</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ОПОЛЧЕНИЕ</a:t>
            </a:r>
            <a:endParaRPr kumimoji="0" lang="ru-RU" b="0" i="0" u="none" strike="noStrike" kern="1200" cap="none" spc="0" normalizeH="0" baseline="0" noProof="0" dirty="0" smtClean="0">
              <a:ln>
                <a:noFill/>
              </a:ln>
              <a:solidFill>
                <a:schemeClr val="lt1"/>
              </a:solidFill>
              <a:effectLst/>
              <a:uLnTx/>
              <a:uFillTx/>
              <a:latin typeface="+mn-lt"/>
              <a:ea typeface="+mn-ea"/>
              <a:cs typeface="+mn-cs"/>
            </a:endParaRPr>
          </a:p>
        </p:txBody>
      </p:sp>
      <p:cxnSp>
        <p:nvCxnSpPr>
          <p:cNvPr id="9" name="Прямая со стрелкой 8"/>
          <p:cNvCxnSpPr>
            <a:stCxn id="7" idx="2"/>
            <a:endCxn id="8" idx="0"/>
          </p:cNvCxnSpPr>
          <p:nvPr/>
        </p:nvCxnSpPr>
        <p:spPr>
          <a:xfrm rot="5400000">
            <a:off x="4364025" y="1613670"/>
            <a:ext cx="1058892" cy="158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3929058" y="3286124"/>
            <a:ext cx="2214578" cy="32147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одержимое 5"/>
          <p:cNvSpPr>
            <a:spLocks noGrp="1"/>
          </p:cNvSpPr>
          <p:nvPr>
            <p:ph idx="1"/>
          </p:nvPr>
        </p:nvSpPr>
        <p:spPr>
          <a:xfrm>
            <a:off x="4071934" y="3357562"/>
            <a:ext cx="1928826" cy="642942"/>
          </a:xfrm>
          <a:prstGeom prst="rect">
            <a:avLst/>
          </a:prstGeom>
        </p:spPr>
        <p:style>
          <a:lnRef idx="0">
            <a:schemeClr val="accent2"/>
          </a:lnRef>
          <a:fillRef idx="3">
            <a:schemeClr val="accent2"/>
          </a:fillRef>
          <a:effectRef idx="3">
            <a:schemeClr val="accent2"/>
          </a:effectRef>
          <a:fontRef idx="minor">
            <a:schemeClr val="lt1"/>
          </a:fontRef>
        </p:style>
        <p:txBody>
          <a:bodyPr rtlCol="0" anchor="ctr">
            <a:normAutofit/>
          </a:bodyPr>
          <a:lstStyle/>
          <a:p>
            <a:pPr algn="ctr">
              <a:buNone/>
            </a:pPr>
            <a:r>
              <a:rPr lang="ru-RU" sz="1800" dirty="0" smtClean="0"/>
              <a:t>К Н Я З Ь Я</a:t>
            </a:r>
          </a:p>
        </p:txBody>
      </p:sp>
      <p:sp>
        <p:nvSpPr>
          <p:cNvPr id="19" name="Содержимое 5"/>
          <p:cNvSpPr txBox="1">
            <a:spLocks/>
          </p:cNvSpPr>
          <p:nvPr/>
        </p:nvSpPr>
        <p:spPr>
          <a:xfrm>
            <a:off x="4071934" y="4643446"/>
            <a:ext cx="1928826" cy="428628"/>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ВОЕВОДЫ</a:t>
            </a:r>
            <a:endParaRPr lang="ru-RU" dirty="0"/>
          </a:p>
        </p:txBody>
      </p:sp>
      <p:sp>
        <p:nvSpPr>
          <p:cNvPr id="20" name="Содержимое 5"/>
          <p:cNvSpPr txBox="1">
            <a:spLocks/>
          </p:cNvSpPr>
          <p:nvPr/>
        </p:nvSpPr>
        <p:spPr>
          <a:xfrm>
            <a:off x="4000496" y="5786454"/>
            <a:ext cx="2071702" cy="58418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sz="2300" dirty="0" smtClean="0"/>
              <a:t>ДРУЖИНА</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sz="1400" dirty="0" smtClean="0"/>
              <a:t>(отроки)</a:t>
            </a:r>
            <a:endParaRPr kumimoji="0" lang="ru-RU" sz="14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21" name="Прямая со стрелкой 20"/>
          <p:cNvCxnSpPr>
            <a:stCxn id="18" idx="2"/>
            <a:endCxn id="19" idx="0"/>
          </p:cNvCxnSpPr>
          <p:nvPr/>
        </p:nvCxnSpPr>
        <p:spPr>
          <a:xfrm rot="5400000">
            <a:off x="4714876" y="4321975"/>
            <a:ext cx="642942" cy="158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19" idx="2"/>
            <a:endCxn id="20" idx="0"/>
          </p:cNvCxnSpPr>
          <p:nvPr/>
        </p:nvCxnSpPr>
        <p:spPr>
          <a:xfrm rot="5400000">
            <a:off x="4679157" y="5429264"/>
            <a:ext cx="714380" cy="158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Прямоугольник 35"/>
          <p:cNvSpPr/>
          <p:nvPr/>
        </p:nvSpPr>
        <p:spPr>
          <a:xfrm>
            <a:off x="6286512" y="3286124"/>
            <a:ext cx="2643206" cy="3214710"/>
          </a:xfrm>
          <a:prstGeom prst="rect">
            <a:avLst/>
          </a:prstGeom>
          <a:blipFill dpi="0" rotWithShape="1">
            <a:blip r:embed="rId3"/>
            <a:srcRect/>
            <a:stretch>
              <a:fillRect r="-7000" b="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p:nvPr/>
        </p:nvSpPr>
        <p:spPr>
          <a:xfrm>
            <a:off x="6215074" y="357166"/>
            <a:ext cx="2714644" cy="2714644"/>
          </a:xfrm>
          <a:prstGeom prst="rect">
            <a:avLst/>
          </a:prstGeom>
          <a:blipFill dpi="0" rotWithShape="1">
            <a:blip r:embed="rId4"/>
            <a:srcRect/>
            <a:stretch>
              <a:fillRect l="-47000" r="-6000" b="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ppt_x</p:attrName>
                                        </p:attrNameLst>
                                      </p:cBhvr>
                                      <p:tavLst>
                                        <p:tav tm="0">
                                          <p:val>
                                            <p:strVal val="#ppt_x-.2"/>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up)">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up)">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1000" fill="hold"/>
                                        <p:tgtEl>
                                          <p:spTgt spid="17"/>
                                        </p:tgtEl>
                                        <p:attrNameLst>
                                          <p:attrName>ppt_x</p:attrName>
                                        </p:attrNameLst>
                                      </p:cBhvr>
                                      <p:tavLst>
                                        <p:tav tm="0">
                                          <p:val>
                                            <p:strVal val="#ppt_x-.2"/>
                                          </p:val>
                                        </p:tav>
                                        <p:tav tm="100000">
                                          <p:val>
                                            <p:strVal val="#ppt_x"/>
                                          </p:val>
                                        </p:tav>
                                      </p:tavLst>
                                    </p:anim>
                                    <p:anim calcmode="lin" valueType="num">
                                      <p:cBhvr>
                                        <p:cTn id="49"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8">
                                            <p:bg/>
                                          </p:spTgt>
                                        </p:tgtEl>
                                        <p:attrNameLst>
                                          <p:attrName>style.visibility</p:attrName>
                                        </p:attrNameLst>
                                      </p:cBhvr>
                                      <p:to>
                                        <p:strVal val="visible"/>
                                      </p:to>
                                    </p:set>
                                    <p:animEffect transition="in" filter="wipe(up)">
                                      <p:cBhvr>
                                        <p:cTn id="55" dur="500"/>
                                        <p:tgtEl>
                                          <p:spTgt spid="18">
                                            <p:bg/>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8">
                                            <p:txEl>
                                              <p:pRg st="0" end="0"/>
                                            </p:txEl>
                                          </p:spTgt>
                                        </p:tgtEl>
                                        <p:attrNameLst>
                                          <p:attrName>style.visibility</p:attrName>
                                        </p:attrNameLst>
                                      </p:cBhvr>
                                      <p:to>
                                        <p:strVal val="visible"/>
                                      </p:to>
                                    </p:set>
                                    <p:animEffect transition="in" filter="wipe(up)">
                                      <p:cBhvr>
                                        <p:cTn id="60" dur="500"/>
                                        <p:tgtEl>
                                          <p:spTgt spid="18">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up)">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up)">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up)">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up)">
                                      <p:cBhvr>
                                        <p:cTn id="80" dur="5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iterate type="lt">
                                    <p:tmPct val="5000"/>
                                  </p:iterate>
                                  <p:childTnLst>
                                    <p:set>
                                      <p:cBhvr>
                                        <p:cTn id="84" dur="1" fill="hold">
                                          <p:stCondLst>
                                            <p:cond delay="0"/>
                                          </p:stCondLst>
                                        </p:cTn>
                                        <p:tgtEl>
                                          <p:spTgt spid="36"/>
                                        </p:tgtEl>
                                        <p:attrNameLst>
                                          <p:attrName>style.visibility</p:attrName>
                                        </p:attrNameLst>
                                      </p:cBhvr>
                                      <p:to>
                                        <p:strVal val="visible"/>
                                      </p:to>
                                    </p:set>
                                    <p:anim calcmode="lin" valueType="num">
                                      <p:cBhvr>
                                        <p:cTn id="85" dur="1000" fill="hold"/>
                                        <p:tgtEl>
                                          <p:spTgt spid="36"/>
                                        </p:tgtEl>
                                        <p:attrNameLst>
                                          <p:attrName>ppt_w</p:attrName>
                                        </p:attrNameLst>
                                      </p:cBhvr>
                                      <p:tavLst>
                                        <p:tav tm="0">
                                          <p:val>
                                            <p:fltVal val="0"/>
                                          </p:val>
                                        </p:tav>
                                        <p:tav tm="100000">
                                          <p:val>
                                            <p:strVal val="#ppt_w"/>
                                          </p:val>
                                        </p:tav>
                                      </p:tavLst>
                                    </p:anim>
                                    <p:anim calcmode="lin" valueType="num">
                                      <p:cBhvr>
                                        <p:cTn id="86" dur="1000" fill="hold"/>
                                        <p:tgtEl>
                                          <p:spTgt spid="36"/>
                                        </p:tgtEl>
                                        <p:attrNameLst>
                                          <p:attrName>ppt_h</p:attrName>
                                        </p:attrNameLst>
                                      </p:cBhvr>
                                      <p:tavLst>
                                        <p:tav tm="0">
                                          <p:val>
                                            <p:fltVal val="0"/>
                                          </p:val>
                                        </p:tav>
                                        <p:tav tm="100000">
                                          <p:val>
                                            <p:strVal val="#ppt_h"/>
                                          </p:val>
                                        </p:tav>
                                      </p:tavLst>
                                    </p:anim>
                                    <p:anim calcmode="lin" valueType="num">
                                      <p:cBhvr>
                                        <p:cTn id="87" dur="1000" fill="hold"/>
                                        <p:tgtEl>
                                          <p:spTgt spid="36"/>
                                        </p:tgtEl>
                                        <p:attrNameLst>
                                          <p:attrName>style.rotation</p:attrName>
                                        </p:attrNameLst>
                                      </p:cBhvr>
                                      <p:tavLst>
                                        <p:tav tm="0">
                                          <p:val>
                                            <p:fltVal val="90"/>
                                          </p:val>
                                        </p:tav>
                                        <p:tav tm="100000">
                                          <p:val>
                                            <p:fltVal val="0"/>
                                          </p:val>
                                        </p:tav>
                                      </p:tavLst>
                                    </p:anim>
                                    <p:animEffect transition="in" filter="fade">
                                      <p:cBhvr>
                                        <p:cTn id="88" dur="1000"/>
                                        <p:tgtEl>
                                          <p:spTgt spid="36"/>
                                        </p:tgtEl>
                                      </p:cBhvr>
                                    </p:animEffect>
                                  </p:childTnLst>
                                </p:cTn>
                              </p:par>
                            </p:childTnLst>
                          </p:cTn>
                        </p:par>
                      </p:childTnLst>
                    </p:cTn>
                  </p:par>
                  <p:par>
                    <p:cTn id="89" fill="hold">
                      <p:stCondLst>
                        <p:cond delay="indefinite"/>
                      </p:stCondLst>
                      <p:childTnLst>
                        <p:par>
                          <p:cTn id="90" fill="hold">
                            <p:stCondLst>
                              <p:cond delay="0"/>
                            </p:stCondLst>
                            <p:childTnLst>
                              <p:par>
                                <p:cTn id="91" presetID="52" presetClass="entr" presetSubtype="0" fill="hold" grpId="0" nodeType="clickEffect">
                                  <p:stCondLst>
                                    <p:cond delay="0"/>
                                  </p:stCondLst>
                                  <p:childTnLst>
                                    <p:set>
                                      <p:cBhvr>
                                        <p:cTn id="92" dur="1" fill="hold">
                                          <p:stCondLst>
                                            <p:cond delay="0"/>
                                          </p:stCondLst>
                                        </p:cTn>
                                        <p:tgtEl>
                                          <p:spTgt spid="37"/>
                                        </p:tgtEl>
                                        <p:attrNameLst>
                                          <p:attrName>style.visibility</p:attrName>
                                        </p:attrNameLst>
                                      </p:cBhvr>
                                      <p:to>
                                        <p:strVal val="visible"/>
                                      </p:to>
                                    </p:set>
                                    <p:animScale>
                                      <p:cBhvr>
                                        <p:cTn id="93"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37"/>
                                        </p:tgtEl>
                                        <p:attrNameLst>
                                          <p:attrName>ppt_x</p:attrName>
                                          <p:attrName>ppt_y</p:attrName>
                                        </p:attrNameLst>
                                      </p:cBhvr>
                                    </p:animMotion>
                                    <p:animEffect transition="in" filter="fade">
                                      <p:cBhvr>
                                        <p:cTn id="9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P spid="7" grpId="0" animBg="1"/>
      <p:bldP spid="8" grpId="0" animBg="1"/>
      <p:bldP spid="17" grpId="0" animBg="1"/>
      <p:bldP spid="18" grpId="0" build="p" animBg="1"/>
      <p:bldP spid="19" grpId="0" animBg="1"/>
      <p:bldP spid="20" grpId="0" animBg="1"/>
      <p:bldP spid="36"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вост слав.jpg"/>
          <p:cNvPicPr>
            <a:picLocks noGrp="1" noChangeAspect="1"/>
          </p:cNvPicPr>
          <p:nvPr>
            <p:ph idx="1"/>
          </p:nvPr>
        </p:nvPicPr>
        <p:blipFill>
          <a:blip r:embed="rId3"/>
          <a:stretch>
            <a:fillRect/>
          </a:stretch>
        </p:blipFill>
        <p:spPr>
          <a:xfrm>
            <a:off x="3894675" y="785794"/>
            <a:ext cx="5025493" cy="5643602"/>
          </a:xfrm>
        </p:spPr>
      </p:pic>
      <p:sp>
        <p:nvSpPr>
          <p:cNvPr id="4" name="Текст 3"/>
          <p:cNvSpPr>
            <a:spLocks noGrp="1"/>
          </p:cNvSpPr>
          <p:nvPr>
            <p:ph type="body" sz="half" idx="2"/>
          </p:nvPr>
        </p:nvSpPr>
        <p:spPr>
          <a:xfrm>
            <a:off x="214282" y="928670"/>
            <a:ext cx="3251231" cy="5715040"/>
          </a:xfrm>
        </p:spPr>
        <p:txBody>
          <a:bodyPr anchor="ctr">
            <a:normAutofit/>
          </a:bodyPr>
          <a:lstStyle/>
          <a:p>
            <a:pPr>
              <a:lnSpc>
                <a:spcPct val="150000"/>
              </a:lnSpc>
            </a:pPr>
            <a:r>
              <a:rPr lang="ru-RU" sz="1600" dirty="0" smtClean="0">
                <a:solidFill>
                  <a:schemeClr val="bg1"/>
                </a:solidFill>
              </a:rPr>
              <a:t>А поскольку мощь племенных союзов постоянно растет,— война становится для этих людей постоянным занятием. Их добыча, за которую приходится платить увечьем или даже жизнью, намного превышает результаты труда земледельца, скотовода, охотника. Эти люди становятся в обществе особой привилегированной частью. Обособляется со временем и племенная знать — главы родов, сильных патриархальных семей. </a:t>
            </a:r>
            <a:endParaRPr lang="ru-RU" sz="1600" dirty="0">
              <a:solidFill>
                <a:schemeClr val="bg1"/>
              </a:solidFill>
            </a:endParaRPr>
          </a:p>
        </p:txBody>
      </p:sp>
      <p:sp>
        <p:nvSpPr>
          <p:cNvPr id="5" name="Заголовок 3"/>
          <p:cNvSpPr>
            <a:spLocks noGrp="1"/>
          </p:cNvSpPr>
          <p:nvPr>
            <p:ph type="title"/>
          </p:nvPr>
        </p:nvSpPr>
        <p:spPr>
          <a:xfrm>
            <a:off x="214282" y="273050"/>
            <a:ext cx="3251231" cy="512744"/>
          </a:xfrm>
          <a:ln>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ru-RU" sz="1600" dirty="0" smtClean="0">
                <a:solidFill>
                  <a:srgbClr val="FF0000"/>
                </a:solidFill>
              </a:rPr>
              <a:t>4. «Военная демократия». </a:t>
            </a:r>
            <a:endParaRPr lang="ru-RU" sz="1600" dirty="0">
              <a:solidFill>
                <a:srgbClr val="FF0000"/>
              </a:solidFill>
            </a:endParaRPr>
          </a:p>
        </p:txBody>
      </p:sp>
    </p:spTree>
  </p:cSld>
  <p:clrMapOvr>
    <a:masterClrMapping/>
  </p:clrMapOvr>
  <p:transition spd="slow"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Scale>
                                      <p:cBhvr>
                                        <p:cTn id="2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6"/>
                                        </p:tgtEl>
                                        <p:attrNameLst>
                                          <p:attrName>ppt_x</p:attrName>
                                          <p:attrName>ppt_y</p:attrName>
                                        </p:attrNameLst>
                                      </p:cBhvr>
                                    </p:animMotion>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05.jpg"/>
          <p:cNvPicPr>
            <a:picLocks noGrp="1" noChangeAspect="1"/>
          </p:cNvPicPr>
          <p:nvPr>
            <p:ph idx="1"/>
          </p:nvPr>
        </p:nvPicPr>
        <p:blipFill>
          <a:blip r:embed="rId3"/>
          <a:stretch>
            <a:fillRect/>
          </a:stretch>
        </p:blipFill>
        <p:spPr>
          <a:xfrm>
            <a:off x="4490824" y="308680"/>
            <a:ext cx="3935965" cy="6335030"/>
          </a:xfrm>
        </p:spPr>
      </p:pic>
      <p:sp>
        <p:nvSpPr>
          <p:cNvPr id="4" name="Текст 3"/>
          <p:cNvSpPr>
            <a:spLocks noGrp="1"/>
          </p:cNvSpPr>
          <p:nvPr>
            <p:ph type="body" sz="half" idx="2"/>
          </p:nvPr>
        </p:nvSpPr>
        <p:spPr>
          <a:xfrm>
            <a:off x="214282" y="928670"/>
            <a:ext cx="3251231" cy="5715040"/>
          </a:xfrm>
        </p:spPr>
        <p:txBody>
          <a:bodyPr anchor="ctr"/>
          <a:lstStyle/>
          <a:p>
            <a:pPr>
              <a:lnSpc>
                <a:spcPct val="150000"/>
              </a:lnSpc>
            </a:pPr>
            <a:r>
              <a:rPr lang="ru-RU" sz="2400" dirty="0" smtClean="0">
                <a:solidFill>
                  <a:schemeClr val="bg1"/>
                </a:solidFill>
              </a:rPr>
              <a:t>Выделяется и знать, чьим основным качеством является воинская доблесть, мужество. Поэтому вся эта демократия переходного периода к государству приобретает военный характер.</a:t>
            </a:r>
          </a:p>
          <a:p>
            <a:endParaRPr lang="ru-RU" dirty="0"/>
          </a:p>
        </p:txBody>
      </p:sp>
      <p:sp>
        <p:nvSpPr>
          <p:cNvPr id="5" name="Заголовок 3"/>
          <p:cNvSpPr>
            <a:spLocks noGrp="1"/>
          </p:cNvSpPr>
          <p:nvPr>
            <p:ph type="title"/>
          </p:nvPr>
        </p:nvSpPr>
        <p:spPr>
          <a:xfrm>
            <a:off x="214282" y="273050"/>
            <a:ext cx="3251231" cy="512744"/>
          </a:xfrm>
          <a:ln>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ru-RU" sz="1600" dirty="0" smtClean="0">
                <a:solidFill>
                  <a:srgbClr val="FF0000"/>
                </a:solidFill>
              </a:rPr>
              <a:t>4. «Военная демократия».</a:t>
            </a:r>
            <a:endParaRPr lang="ru-RU" sz="1600" dirty="0">
              <a:solidFill>
                <a:srgbClr val="FF0000"/>
              </a:solidFill>
            </a:endParaRPr>
          </a:p>
        </p:txBody>
      </p:sp>
    </p:spTree>
  </p:cSld>
  <p:clrMapOvr>
    <a:masterClrMapping/>
  </p:clrMapOvr>
  <p:transition spd="slow"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8" presetClass="entr" presetSubtype="0" accel="10000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2000" fill="hold"/>
                                        <p:tgtEl>
                                          <p:spTgt spid="6"/>
                                        </p:tgtEl>
                                        <p:attrNameLst>
                                          <p:attrName>ppt_w</p:attrName>
                                        </p:attrNameLst>
                                      </p:cBhvr>
                                      <p:tavLst>
                                        <p:tav tm="0">
                                          <p:val>
                                            <p:strVal val="#ppt_w*2.5"/>
                                          </p:val>
                                        </p:tav>
                                        <p:tav tm="100000">
                                          <p:val>
                                            <p:strVal val="#ppt_w"/>
                                          </p:val>
                                        </p:tav>
                                      </p:tavLst>
                                    </p:anim>
                                    <p:anim calcmode="lin" valueType="num">
                                      <p:cBhvr>
                                        <p:cTn id="21" dur="2000" fill="hold"/>
                                        <p:tgtEl>
                                          <p:spTgt spid="6"/>
                                        </p:tgtEl>
                                        <p:attrNameLst>
                                          <p:attrName>ppt_h</p:attrName>
                                        </p:attrNameLst>
                                      </p:cBhvr>
                                      <p:tavLst>
                                        <p:tav tm="0">
                                          <p:val>
                                            <p:strVal val="#ppt_h*0.01"/>
                                          </p:val>
                                        </p:tav>
                                        <p:tav tm="100000">
                                          <p:val>
                                            <p:strVal val="#ppt_h"/>
                                          </p:val>
                                        </p:tav>
                                      </p:tavLst>
                                    </p:anim>
                                    <p:anim calcmode="lin" valueType="num">
                                      <p:cBhvr>
                                        <p:cTn id="22" dur="2000" fill="hold"/>
                                        <p:tgtEl>
                                          <p:spTgt spid="6"/>
                                        </p:tgtEl>
                                        <p:attrNameLst>
                                          <p:attrName>ppt_x</p:attrName>
                                        </p:attrNameLst>
                                      </p:cBhvr>
                                      <p:tavLst>
                                        <p:tav tm="0">
                                          <p:val>
                                            <p:strVal val="#ppt_x"/>
                                          </p:val>
                                        </p:tav>
                                        <p:tav tm="100000">
                                          <p:val>
                                            <p:strVal val="#ppt_x"/>
                                          </p:val>
                                        </p:tav>
                                      </p:tavLst>
                                    </p:anim>
                                    <p:anim calcmode="lin" valueType="num">
                                      <p:cBhvr>
                                        <p:cTn id="23" dur="2000" fill="hold"/>
                                        <p:tgtEl>
                                          <p:spTgt spid="6"/>
                                        </p:tgtEl>
                                        <p:attrNameLst>
                                          <p:attrName>ppt_y</p:attrName>
                                        </p:attrNameLst>
                                      </p:cBhvr>
                                      <p:tavLst>
                                        <p:tav tm="0">
                                          <p:val>
                                            <p:strVal val="#ppt_h+1"/>
                                          </p:val>
                                        </p:tav>
                                        <p:tav tm="100000">
                                          <p:val>
                                            <p:strVal val="#ppt_y"/>
                                          </p:val>
                                        </p:tav>
                                      </p:tavLst>
                                    </p:anim>
                                    <p:animEffect transition="in" filter="fade">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map_slav.gif"/>
          <p:cNvPicPr>
            <a:picLocks noGrp="1" noChangeAspect="1"/>
          </p:cNvPicPr>
          <p:nvPr>
            <p:ph idx="1"/>
          </p:nvPr>
        </p:nvPicPr>
        <p:blipFill>
          <a:blip r:embed="rId3"/>
          <a:stretch>
            <a:fillRect/>
          </a:stretch>
        </p:blipFill>
        <p:spPr>
          <a:xfrm>
            <a:off x="3750274" y="273050"/>
            <a:ext cx="5179444" cy="6370638"/>
          </a:xfrm>
        </p:spPr>
      </p:pic>
      <p:sp>
        <p:nvSpPr>
          <p:cNvPr id="4" name="Текст 3"/>
          <p:cNvSpPr>
            <a:spLocks noGrp="1"/>
          </p:cNvSpPr>
          <p:nvPr>
            <p:ph type="body" sz="half" idx="2"/>
          </p:nvPr>
        </p:nvSpPr>
        <p:spPr>
          <a:xfrm>
            <a:off x="214282" y="928670"/>
            <a:ext cx="3251231" cy="5715040"/>
          </a:xfrm>
        </p:spPr>
        <p:txBody>
          <a:bodyPr anchor="ctr">
            <a:noAutofit/>
          </a:bodyPr>
          <a:lstStyle/>
          <a:p>
            <a:pPr>
              <a:lnSpc>
                <a:spcPct val="150000"/>
              </a:lnSpc>
            </a:pPr>
            <a:r>
              <a:rPr lang="ru-RU" sz="2000" dirty="0">
                <a:solidFill>
                  <a:schemeClr val="bg1"/>
                </a:solidFill>
              </a:rPr>
              <a:t>Центрами такого притяжения и объединения стали среднее Поднепровье во главе с Киевом и северо-западный район, где группировались поселения вокруг озера Ильмень, вдоль верховьев Днепра, по берегам Волхова, т. е. близ ключевых пунктов пути «из варяг в греки».</a:t>
            </a:r>
          </a:p>
        </p:txBody>
      </p:sp>
      <p:sp>
        <p:nvSpPr>
          <p:cNvPr id="5" name="Заголовок 3"/>
          <p:cNvSpPr>
            <a:spLocks noGrp="1"/>
          </p:cNvSpPr>
          <p:nvPr>
            <p:ph type="title"/>
          </p:nvPr>
        </p:nvSpPr>
        <p:spPr>
          <a:xfrm>
            <a:off x="214282" y="273050"/>
            <a:ext cx="3251231" cy="512744"/>
          </a:xfrm>
          <a:ln>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ru-RU" sz="1600" dirty="0">
                <a:solidFill>
                  <a:srgbClr val="FF0000"/>
                </a:solidFill>
              </a:rPr>
              <a:t>3. </a:t>
            </a:r>
            <a:r>
              <a:rPr lang="ru-RU" sz="1600" dirty="0" smtClean="0">
                <a:solidFill>
                  <a:srgbClr val="FF0000"/>
                </a:solidFill>
              </a:rPr>
              <a:t>Два </a:t>
            </a:r>
            <a:r>
              <a:rPr lang="ru-RU" sz="1600" dirty="0">
                <a:solidFill>
                  <a:srgbClr val="FF0000"/>
                </a:solidFill>
              </a:rPr>
              <a:t>русских государственных центра: Киев и Новгород. </a:t>
            </a:r>
          </a:p>
        </p:txBody>
      </p:sp>
      <p:sp>
        <p:nvSpPr>
          <p:cNvPr id="7" name="Полилиния 6"/>
          <p:cNvSpPr/>
          <p:nvPr/>
        </p:nvSpPr>
        <p:spPr>
          <a:xfrm>
            <a:off x="6289964" y="304800"/>
            <a:ext cx="1930352" cy="2914686"/>
          </a:xfrm>
          <a:custGeom>
            <a:avLst/>
            <a:gdLst>
              <a:gd name="connsiteX0" fmla="*/ 1052945 w 1930352"/>
              <a:gd name="connsiteY0" fmla="*/ 180109 h 2914686"/>
              <a:gd name="connsiteX1" fmla="*/ 1094509 w 1930352"/>
              <a:gd name="connsiteY1" fmla="*/ 152400 h 2914686"/>
              <a:gd name="connsiteX2" fmla="*/ 1191491 w 1930352"/>
              <a:gd name="connsiteY2" fmla="*/ 69273 h 2914686"/>
              <a:gd name="connsiteX3" fmla="*/ 1246909 w 1930352"/>
              <a:gd name="connsiteY3" fmla="*/ 55418 h 2914686"/>
              <a:gd name="connsiteX4" fmla="*/ 1399309 w 1930352"/>
              <a:gd name="connsiteY4" fmla="*/ 27709 h 2914686"/>
              <a:gd name="connsiteX5" fmla="*/ 1440872 w 1930352"/>
              <a:gd name="connsiteY5" fmla="*/ 0 h 2914686"/>
              <a:gd name="connsiteX6" fmla="*/ 1537854 w 1930352"/>
              <a:gd name="connsiteY6" fmla="*/ 69273 h 2914686"/>
              <a:gd name="connsiteX7" fmla="*/ 1579418 w 1930352"/>
              <a:gd name="connsiteY7" fmla="*/ 110836 h 2914686"/>
              <a:gd name="connsiteX8" fmla="*/ 1607127 w 1930352"/>
              <a:gd name="connsiteY8" fmla="*/ 152400 h 2914686"/>
              <a:gd name="connsiteX9" fmla="*/ 1731818 w 1930352"/>
              <a:gd name="connsiteY9" fmla="*/ 193964 h 2914686"/>
              <a:gd name="connsiteX10" fmla="*/ 1773381 w 1930352"/>
              <a:gd name="connsiteY10" fmla="*/ 207818 h 2914686"/>
              <a:gd name="connsiteX11" fmla="*/ 1828800 w 1930352"/>
              <a:gd name="connsiteY11" fmla="*/ 221673 h 2914686"/>
              <a:gd name="connsiteX12" fmla="*/ 1801091 w 1930352"/>
              <a:gd name="connsiteY12" fmla="*/ 263236 h 2914686"/>
              <a:gd name="connsiteX13" fmla="*/ 1773381 w 1930352"/>
              <a:gd name="connsiteY13" fmla="*/ 290945 h 2914686"/>
              <a:gd name="connsiteX14" fmla="*/ 1759527 w 1930352"/>
              <a:gd name="connsiteY14" fmla="*/ 332509 h 2914686"/>
              <a:gd name="connsiteX15" fmla="*/ 1773381 w 1930352"/>
              <a:gd name="connsiteY15" fmla="*/ 374073 h 2914686"/>
              <a:gd name="connsiteX16" fmla="*/ 1814945 w 1930352"/>
              <a:gd name="connsiteY16" fmla="*/ 457200 h 2914686"/>
              <a:gd name="connsiteX17" fmla="*/ 1856509 w 1930352"/>
              <a:gd name="connsiteY17" fmla="*/ 595745 h 2914686"/>
              <a:gd name="connsiteX18" fmla="*/ 1898072 w 1930352"/>
              <a:gd name="connsiteY18" fmla="*/ 623455 h 2914686"/>
              <a:gd name="connsiteX19" fmla="*/ 1898072 w 1930352"/>
              <a:gd name="connsiteY19" fmla="*/ 789709 h 2914686"/>
              <a:gd name="connsiteX20" fmla="*/ 1856509 w 1930352"/>
              <a:gd name="connsiteY20" fmla="*/ 817418 h 2914686"/>
              <a:gd name="connsiteX21" fmla="*/ 1842654 w 1930352"/>
              <a:gd name="connsiteY21" fmla="*/ 900545 h 2914686"/>
              <a:gd name="connsiteX22" fmla="*/ 1814945 w 1930352"/>
              <a:gd name="connsiteY22" fmla="*/ 928255 h 2914686"/>
              <a:gd name="connsiteX23" fmla="*/ 1801091 w 1930352"/>
              <a:gd name="connsiteY23" fmla="*/ 969818 h 2914686"/>
              <a:gd name="connsiteX24" fmla="*/ 1773381 w 1930352"/>
              <a:gd name="connsiteY24" fmla="*/ 1011382 h 2914686"/>
              <a:gd name="connsiteX25" fmla="*/ 1759527 w 1930352"/>
              <a:gd name="connsiteY25" fmla="*/ 1108364 h 2914686"/>
              <a:gd name="connsiteX26" fmla="*/ 1717963 w 1930352"/>
              <a:gd name="connsiteY26" fmla="*/ 1205345 h 2914686"/>
              <a:gd name="connsiteX27" fmla="*/ 1634836 w 1930352"/>
              <a:gd name="connsiteY27" fmla="*/ 1260764 h 2914686"/>
              <a:gd name="connsiteX28" fmla="*/ 1551709 w 1930352"/>
              <a:gd name="connsiteY28" fmla="*/ 1330036 h 2914686"/>
              <a:gd name="connsiteX29" fmla="*/ 1510145 w 1930352"/>
              <a:gd name="connsiteY29" fmla="*/ 1343891 h 2914686"/>
              <a:gd name="connsiteX30" fmla="*/ 1440872 w 1930352"/>
              <a:gd name="connsiteY30" fmla="*/ 1371600 h 2914686"/>
              <a:gd name="connsiteX31" fmla="*/ 1413163 w 1930352"/>
              <a:gd name="connsiteY31" fmla="*/ 1413164 h 2914686"/>
              <a:gd name="connsiteX32" fmla="*/ 1385454 w 1930352"/>
              <a:gd name="connsiteY32" fmla="*/ 1565564 h 2914686"/>
              <a:gd name="connsiteX33" fmla="*/ 1468581 w 1930352"/>
              <a:gd name="connsiteY33" fmla="*/ 1620982 h 2914686"/>
              <a:gd name="connsiteX34" fmla="*/ 1482436 w 1930352"/>
              <a:gd name="connsiteY34" fmla="*/ 1828800 h 2914686"/>
              <a:gd name="connsiteX35" fmla="*/ 1510145 w 1930352"/>
              <a:gd name="connsiteY35" fmla="*/ 1870364 h 2914686"/>
              <a:gd name="connsiteX36" fmla="*/ 1537854 w 1930352"/>
              <a:gd name="connsiteY36" fmla="*/ 1953491 h 2914686"/>
              <a:gd name="connsiteX37" fmla="*/ 1551709 w 1930352"/>
              <a:gd name="connsiteY37" fmla="*/ 1995055 h 2914686"/>
              <a:gd name="connsiteX38" fmla="*/ 1593272 w 1930352"/>
              <a:gd name="connsiteY38" fmla="*/ 2036618 h 2914686"/>
              <a:gd name="connsiteX39" fmla="*/ 1717963 w 1930352"/>
              <a:gd name="connsiteY39" fmla="*/ 2064327 h 2914686"/>
              <a:gd name="connsiteX40" fmla="*/ 1787236 w 1930352"/>
              <a:gd name="connsiteY40" fmla="*/ 2147455 h 2914686"/>
              <a:gd name="connsiteX41" fmla="*/ 1828800 w 1930352"/>
              <a:gd name="connsiteY41" fmla="*/ 2189018 h 2914686"/>
              <a:gd name="connsiteX42" fmla="*/ 1856509 w 1930352"/>
              <a:gd name="connsiteY42" fmla="*/ 2230582 h 2914686"/>
              <a:gd name="connsiteX43" fmla="*/ 1870363 w 1930352"/>
              <a:gd name="connsiteY43" fmla="*/ 2272145 h 2914686"/>
              <a:gd name="connsiteX44" fmla="*/ 1856509 w 1930352"/>
              <a:gd name="connsiteY44" fmla="*/ 2382982 h 2914686"/>
              <a:gd name="connsiteX45" fmla="*/ 1773381 w 1930352"/>
              <a:gd name="connsiteY45" fmla="*/ 2452255 h 2914686"/>
              <a:gd name="connsiteX46" fmla="*/ 1745672 w 1930352"/>
              <a:gd name="connsiteY46" fmla="*/ 2507673 h 2914686"/>
              <a:gd name="connsiteX47" fmla="*/ 1676400 w 1930352"/>
              <a:gd name="connsiteY47" fmla="*/ 2604655 h 2914686"/>
              <a:gd name="connsiteX48" fmla="*/ 1662545 w 1930352"/>
              <a:gd name="connsiteY48" fmla="*/ 2646218 h 2914686"/>
              <a:gd name="connsiteX49" fmla="*/ 1607127 w 1930352"/>
              <a:gd name="connsiteY49" fmla="*/ 2729345 h 2914686"/>
              <a:gd name="connsiteX50" fmla="*/ 1593272 w 1930352"/>
              <a:gd name="connsiteY50" fmla="*/ 2770909 h 2914686"/>
              <a:gd name="connsiteX51" fmla="*/ 1537854 w 1930352"/>
              <a:gd name="connsiteY51" fmla="*/ 2909455 h 2914686"/>
              <a:gd name="connsiteX52" fmla="*/ 1482436 w 1930352"/>
              <a:gd name="connsiteY52" fmla="*/ 2895600 h 2914686"/>
              <a:gd name="connsiteX53" fmla="*/ 1440872 w 1930352"/>
              <a:gd name="connsiteY53" fmla="*/ 2867891 h 2914686"/>
              <a:gd name="connsiteX54" fmla="*/ 1357745 w 1930352"/>
              <a:gd name="connsiteY54" fmla="*/ 2798618 h 2914686"/>
              <a:gd name="connsiteX55" fmla="*/ 1316181 w 1930352"/>
              <a:gd name="connsiteY55" fmla="*/ 2784764 h 2914686"/>
              <a:gd name="connsiteX56" fmla="*/ 1260763 w 1930352"/>
              <a:gd name="connsiteY56" fmla="*/ 2757055 h 2914686"/>
              <a:gd name="connsiteX57" fmla="*/ 1039091 w 1930352"/>
              <a:gd name="connsiteY57" fmla="*/ 2770909 h 2914686"/>
              <a:gd name="connsiteX58" fmla="*/ 1011381 w 1930352"/>
              <a:gd name="connsiteY58" fmla="*/ 2798618 h 2914686"/>
              <a:gd name="connsiteX59" fmla="*/ 969818 w 1930352"/>
              <a:gd name="connsiteY59" fmla="*/ 2812473 h 2914686"/>
              <a:gd name="connsiteX60" fmla="*/ 762000 w 1930352"/>
              <a:gd name="connsiteY60" fmla="*/ 2798618 h 2914686"/>
              <a:gd name="connsiteX61" fmla="*/ 678872 w 1930352"/>
              <a:gd name="connsiteY61" fmla="*/ 2757055 h 2914686"/>
              <a:gd name="connsiteX62" fmla="*/ 484909 w 1930352"/>
              <a:gd name="connsiteY62" fmla="*/ 2743200 h 2914686"/>
              <a:gd name="connsiteX63" fmla="*/ 443345 w 1930352"/>
              <a:gd name="connsiteY63" fmla="*/ 2729345 h 2914686"/>
              <a:gd name="connsiteX64" fmla="*/ 332509 w 1930352"/>
              <a:gd name="connsiteY64" fmla="*/ 2701636 h 2914686"/>
              <a:gd name="connsiteX65" fmla="*/ 277091 w 1930352"/>
              <a:gd name="connsiteY65" fmla="*/ 2673927 h 2914686"/>
              <a:gd name="connsiteX66" fmla="*/ 249381 w 1930352"/>
              <a:gd name="connsiteY66" fmla="*/ 2646218 h 2914686"/>
              <a:gd name="connsiteX67" fmla="*/ 152400 w 1930352"/>
              <a:gd name="connsiteY67" fmla="*/ 2632364 h 2914686"/>
              <a:gd name="connsiteX68" fmla="*/ 83127 w 1930352"/>
              <a:gd name="connsiteY68" fmla="*/ 2576945 h 2914686"/>
              <a:gd name="connsiteX69" fmla="*/ 69272 w 1930352"/>
              <a:gd name="connsiteY69" fmla="*/ 2535382 h 2914686"/>
              <a:gd name="connsiteX70" fmla="*/ 96981 w 1930352"/>
              <a:gd name="connsiteY70" fmla="*/ 2424545 h 2914686"/>
              <a:gd name="connsiteX71" fmla="*/ 138545 w 1930352"/>
              <a:gd name="connsiteY71" fmla="*/ 2396836 h 2914686"/>
              <a:gd name="connsiteX72" fmla="*/ 193963 w 1930352"/>
              <a:gd name="connsiteY72" fmla="*/ 2355273 h 2914686"/>
              <a:gd name="connsiteX73" fmla="*/ 221672 w 1930352"/>
              <a:gd name="connsiteY73" fmla="*/ 2313709 h 2914686"/>
              <a:gd name="connsiteX74" fmla="*/ 180109 w 1930352"/>
              <a:gd name="connsiteY74" fmla="*/ 2286000 h 2914686"/>
              <a:gd name="connsiteX75" fmla="*/ 0 w 1930352"/>
              <a:gd name="connsiteY75" fmla="*/ 2272145 h 2914686"/>
              <a:gd name="connsiteX76" fmla="*/ 41563 w 1930352"/>
              <a:gd name="connsiteY76" fmla="*/ 2092036 h 2914686"/>
              <a:gd name="connsiteX77" fmla="*/ 83127 w 1930352"/>
              <a:gd name="connsiteY77" fmla="*/ 2008909 h 2914686"/>
              <a:gd name="connsiteX78" fmla="*/ 124691 w 1930352"/>
              <a:gd name="connsiteY78" fmla="*/ 1842655 h 2914686"/>
              <a:gd name="connsiteX79" fmla="*/ 138545 w 1930352"/>
              <a:gd name="connsiteY79" fmla="*/ 1801091 h 2914686"/>
              <a:gd name="connsiteX80" fmla="*/ 207818 w 1930352"/>
              <a:gd name="connsiteY80" fmla="*/ 1717964 h 2914686"/>
              <a:gd name="connsiteX81" fmla="*/ 249381 w 1930352"/>
              <a:gd name="connsiteY81" fmla="*/ 1704109 h 2914686"/>
              <a:gd name="connsiteX82" fmla="*/ 277091 w 1930352"/>
              <a:gd name="connsiteY82" fmla="*/ 1662545 h 2914686"/>
              <a:gd name="connsiteX83" fmla="*/ 304800 w 1930352"/>
              <a:gd name="connsiteY83" fmla="*/ 1579418 h 2914686"/>
              <a:gd name="connsiteX84" fmla="*/ 332509 w 1930352"/>
              <a:gd name="connsiteY84" fmla="*/ 1468582 h 2914686"/>
              <a:gd name="connsiteX85" fmla="*/ 360218 w 1930352"/>
              <a:gd name="connsiteY85" fmla="*/ 1427018 h 2914686"/>
              <a:gd name="connsiteX86" fmla="*/ 374072 w 1930352"/>
              <a:gd name="connsiteY86" fmla="*/ 1233055 h 2914686"/>
              <a:gd name="connsiteX87" fmla="*/ 387927 w 1930352"/>
              <a:gd name="connsiteY87" fmla="*/ 1149927 h 2914686"/>
              <a:gd name="connsiteX88" fmla="*/ 415636 w 1930352"/>
              <a:gd name="connsiteY88" fmla="*/ 886691 h 2914686"/>
              <a:gd name="connsiteX89" fmla="*/ 429491 w 1930352"/>
              <a:gd name="connsiteY89" fmla="*/ 595745 h 2914686"/>
              <a:gd name="connsiteX90" fmla="*/ 443345 w 1930352"/>
              <a:gd name="connsiteY90" fmla="*/ 526473 h 2914686"/>
              <a:gd name="connsiteX91" fmla="*/ 457200 w 1930352"/>
              <a:gd name="connsiteY91" fmla="*/ 484909 h 2914686"/>
              <a:gd name="connsiteX92" fmla="*/ 651163 w 1930352"/>
              <a:gd name="connsiteY92" fmla="*/ 401782 h 2914686"/>
              <a:gd name="connsiteX93" fmla="*/ 803563 w 1930352"/>
              <a:gd name="connsiteY93" fmla="*/ 360218 h 2914686"/>
              <a:gd name="connsiteX94" fmla="*/ 845127 w 1930352"/>
              <a:gd name="connsiteY94" fmla="*/ 332509 h 2914686"/>
              <a:gd name="connsiteX95" fmla="*/ 886691 w 1930352"/>
              <a:gd name="connsiteY95" fmla="*/ 290945 h 2914686"/>
              <a:gd name="connsiteX96" fmla="*/ 928254 w 1930352"/>
              <a:gd name="connsiteY96" fmla="*/ 277091 h 2914686"/>
              <a:gd name="connsiteX97" fmla="*/ 969818 w 1930352"/>
              <a:gd name="connsiteY97" fmla="*/ 249382 h 2914686"/>
              <a:gd name="connsiteX98" fmla="*/ 1011381 w 1930352"/>
              <a:gd name="connsiteY98" fmla="*/ 235527 h 2914686"/>
              <a:gd name="connsiteX99" fmla="*/ 1039091 w 1930352"/>
              <a:gd name="connsiteY99" fmla="*/ 207818 h 2914686"/>
              <a:gd name="connsiteX100" fmla="*/ 1066800 w 1930352"/>
              <a:gd name="connsiteY100" fmla="*/ 124691 h 2914686"/>
              <a:gd name="connsiteX101" fmla="*/ 1052945 w 1930352"/>
              <a:gd name="connsiteY101" fmla="*/ 180109 h 291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930352" h="2914686">
                <a:moveTo>
                  <a:pt x="1052945" y="180109"/>
                </a:moveTo>
                <a:cubicBezTo>
                  <a:pt x="1066800" y="170873"/>
                  <a:pt x="1081717" y="163060"/>
                  <a:pt x="1094509" y="152400"/>
                </a:cubicBezTo>
                <a:cubicBezTo>
                  <a:pt x="1136108" y="117734"/>
                  <a:pt x="1139597" y="95220"/>
                  <a:pt x="1191491" y="69273"/>
                </a:cubicBezTo>
                <a:cubicBezTo>
                  <a:pt x="1208522" y="60758"/>
                  <a:pt x="1228175" y="58824"/>
                  <a:pt x="1246909" y="55418"/>
                </a:cubicBezTo>
                <a:cubicBezTo>
                  <a:pt x="1428930" y="22323"/>
                  <a:pt x="1273616" y="59133"/>
                  <a:pt x="1399309" y="27709"/>
                </a:cubicBezTo>
                <a:cubicBezTo>
                  <a:pt x="1413163" y="18473"/>
                  <a:pt x="1424221" y="0"/>
                  <a:pt x="1440872" y="0"/>
                </a:cubicBezTo>
                <a:cubicBezTo>
                  <a:pt x="1512860" y="0"/>
                  <a:pt x="1504883" y="29709"/>
                  <a:pt x="1537854" y="69273"/>
                </a:cubicBezTo>
                <a:cubicBezTo>
                  <a:pt x="1550397" y="84325"/>
                  <a:pt x="1566875" y="95784"/>
                  <a:pt x="1579418" y="110836"/>
                </a:cubicBezTo>
                <a:cubicBezTo>
                  <a:pt x="1590078" y="123628"/>
                  <a:pt x="1594335" y="141740"/>
                  <a:pt x="1607127" y="152400"/>
                </a:cubicBezTo>
                <a:cubicBezTo>
                  <a:pt x="1646633" y="185322"/>
                  <a:pt x="1684450" y="182122"/>
                  <a:pt x="1731818" y="193964"/>
                </a:cubicBezTo>
                <a:cubicBezTo>
                  <a:pt x="1745986" y="197506"/>
                  <a:pt x="1759339" y="203806"/>
                  <a:pt x="1773381" y="207818"/>
                </a:cubicBezTo>
                <a:cubicBezTo>
                  <a:pt x="1791690" y="213049"/>
                  <a:pt x="1810327" y="217055"/>
                  <a:pt x="1828800" y="221673"/>
                </a:cubicBezTo>
                <a:cubicBezTo>
                  <a:pt x="1819564" y="235527"/>
                  <a:pt x="1811493" y="250234"/>
                  <a:pt x="1801091" y="263236"/>
                </a:cubicBezTo>
                <a:cubicBezTo>
                  <a:pt x="1792931" y="273436"/>
                  <a:pt x="1780102" y="279744"/>
                  <a:pt x="1773381" y="290945"/>
                </a:cubicBezTo>
                <a:cubicBezTo>
                  <a:pt x="1765867" y="303468"/>
                  <a:pt x="1764145" y="318654"/>
                  <a:pt x="1759527" y="332509"/>
                </a:cubicBezTo>
                <a:cubicBezTo>
                  <a:pt x="1764145" y="346364"/>
                  <a:pt x="1766850" y="361011"/>
                  <a:pt x="1773381" y="374073"/>
                </a:cubicBezTo>
                <a:cubicBezTo>
                  <a:pt x="1803277" y="433864"/>
                  <a:pt x="1801014" y="394510"/>
                  <a:pt x="1814945" y="457200"/>
                </a:cubicBezTo>
                <a:cubicBezTo>
                  <a:pt x="1826757" y="510353"/>
                  <a:pt x="1820236" y="552216"/>
                  <a:pt x="1856509" y="595745"/>
                </a:cubicBezTo>
                <a:cubicBezTo>
                  <a:pt x="1867169" y="608537"/>
                  <a:pt x="1884218" y="614218"/>
                  <a:pt x="1898072" y="623455"/>
                </a:cubicBezTo>
                <a:cubicBezTo>
                  <a:pt x="1919281" y="687079"/>
                  <a:pt x="1930352" y="700938"/>
                  <a:pt x="1898072" y="789709"/>
                </a:cubicBezTo>
                <a:cubicBezTo>
                  <a:pt x="1892382" y="805357"/>
                  <a:pt x="1870363" y="808182"/>
                  <a:pt x="1856509" y="817418"/>
                </a:cubicBezTo>
                <a:cubicBezTo>
                  <a:pt x="1851891" y="845127"/>
                  <a:pt x="1852518" y="874242"/>
                  <a:pt x="1842654" y="900545"/>
                </a:cubicBezTo>
                <a:cubicBezTo>
                  <a:pt x="1838067" y="912776"/>
                  <a:pt x="1821665" y="917054"/>
                  <a:pt x="1814945" y="928255"/>
                </a:cubicBezTo>
                <a:cubicBezTo>
                  <a:pt x="1807432" y="940778"/>
                  <a:pt x="1807622" y="956756"/>
                  <a:pt x="1801091" y="969818"/>
                </a:cubicBezTo>
                <a:cubicBezTo>
                  <a:pt x="1793644" y="984711"/>
                  <a:pt x="1782618" y="997527"/>
                  <a:pt x="1773381" y="1011382"/>
                </a:cubicBezTo>
                <a:cubicBezTo>
                  <a:pt x="1768763" y="1043709"/>
                  <a:pt x="1765931" y="1076343"/>
                  <a:pt x="1759527" y="1108364"/>
                </a:cubicBezTo>
                <a:cubicBezTo>
                  <a:pt x="1754250" y="1134751"/>
                  <a:pt x="1730836" y="1186036"/>
                  <a:pt x="1717963" y="1205345"/>
                </a:cubicBezTo>
                <a:cubicBezTo>
                  <a:pt x="1695168" y="1239537"/>
                  <a:pt x="1671077" y="1240055"/>
                  <a:pt x="1634836" y="1260764"/>
                </a:cubicBezTo>
                <a:cubicBezTo>
                  <a:pt x="1476185" y="1351421"/>
                  <a:pt x="1723636" y="1215418"/>
                  <a:pt x="1551709" y="1330036"/>
                </a:cubicBezTo>
                <a:cubicBezTo>
                  <a:pt x="1539558" y="1338137"/>
                  <a:pt x="1523819" y="1338763"/>
                  <a:pt x="1510145" y="1343891"/>
                </a:cubicBezTo>
                <a:cubicBezTo>
                  <a:pt x="1486859" y="1352623"/>
                  <a:pt x="1463963" y="1362364"/>
                  <a:pt x="1440872" y="1371600"/>
                </a:cubicBezTo>
                <a:cubicBezTo>
                  <a:pt x="1431636" y="1385455"/>
                  <a:pt x="1423823" y="1400372"/>
                  <a:pt x="1413163" y="1413164"/>
                </a:cubicBezTo>
                <a:cubicBezTo>
                  <a:pt x="1368415" y="1466862"/>
                  <a:pt x="1325191" y="1462256"/>
                  <a:pt x="1385454" y="1565564"/>
                </a:cubicBezTo>
                <a:cubicBezTo>
                  <a:pt x="1402234" y="1594330"/>
                  <a:pt x="1468581" y="1620982"/>
                  <a:pt x="1468581" y="1620982"/>
                </a:cubicBezTo>
                <a:cubicBezTo>
                  <a:pt x="1473199" y="1690255"/>
                  <a:pt x="1471022" y="1760318"/>
                  <a:pt x="1482436" y="1828800"/>
                </a:cubicBezTo>
                <a:cubicBezTo>
                  <a:pt x="1485173" y="1845225"/>
                  <a:pt x="1503382" y="1855148"/>
                  <a:pt x="1510145" y="1870364"/>
                </a:cubicBezTo>
                <a:cubicBezTo>
                  <a:pt x="1522007" y="1897054"/>
                  <a:pt x="1528618" y="1925782"/>
                  <a:pt x="1537854" y="1953491"/>
                </a:cubicBezTo>
                <a:cubicBezTo>
                  <a:pt x="1542472" y="1967346"/>
                  <a:pt x="1541382" y="1984728"/>
                  <a:pt x="1551709" y="1995055"/>
                </a:cubicBezTo>
                <a:cubicBezTo>
                  <a:pt x="1565563" y="2008909"/>
                  <a:pt x="1576970" y="2025750"/>
                  <a:pt x="1593272" y="2036618"/>
                </a:cubicBezTo>
                <a:cubicBezTo>
                  <a:pt x="1616011" y="2051778"/>
                  <a:pt x="1707900" y="2062650"/>
                  <a:pt x="1717963" y="2064327"/>
                </a:cubicBezTo>
                <a:cubicBezTo>
                  <a:pt x="1799903" y="2118953"/>
                  <a:pt x="1723315" y="2057966"/>
                  <a:pt x="1787236" y="2147455"/>
                </a:cubicBezTo>
                <a:cubicBezTo>
                  <a:pt x="1798624" y="2163399"/>
                  <a:pt x="1816257" y="2173966"/>
                  <a:pt x="1828800" y="2189018"/>
                </a:cubicBezTo>
                <a:cubicBezTo>
                  <a:pt x="1839460" y="2201810"/>
                  <a:pt x="1847273" y="2216727"/>
                  <a:pt x="1856509" y="2230582"/>
                </a:cubicBezTo>
                <a:cubicBezTo>
                  <a:pt x="1861127" y="2244436"/>
                  <a:pt x="1870363" y="2257541"/>
                  <a:pt x="1870363" y="2272145"/>
                </a:cubicBezTo>
                <a:cubicBezTo>
                  <a:pt x="1870363" y="2309378"/>
                  <a:pt x="1869233" y="2347991"/>
                  <a:pt x="1856509" y="2382982"/>
                </a:cubicBezTo>
                <a:cubicBezTo>
                  <a:pt x="1847976" y="2406448"/>
                  <a:pt x="1793170" y="2439062"/>
                  <a:pt x="1773381" y="2452255"/>
                </a:cubicBezTo>
                <a:cubicBezTo>
                  <a:pt x="1764145" y="2470728"/>
                  <a:pt x="1755919" y="2489741"/>
                  <a:pt x="1745672" y="2507673"/>
                </a:cubicBezTo>
                <a:cubicBezTo>
                  <a:pt x="1729469" y="2536029"/>
                  <a:pt x="1694235" y="2580874"/>
                  <a:pt x="1676400" y="2604655"/>
                </a:cubicBezTo>
                <a:cubicBezTo>
                  <a:pt x="1671782" y="2618509"/>
                  <a:pt x="1669637" y="2633452"/>
                  <a:pt x="1662545" y="2646218"/>
                </a:cubicBezTo>
                <a:cubicBezTo>
                  <a:pt x="1646372" y="2675329"/>
                  <a:pt x="1617658" y="2697752"/>
                  <a:pt x="1607127" y="2729345"/>
                </a:cubicBezTo>
                <a:lnTo>
                  <a:pt x="1593272" y="2770909"/>
                </a:lnTo>
                <a:cubicBezTo>
                  <a:pt x="1588110" y="2807043"/>
                  <a:pt x="1595631" y="2892947"/>
                  <a:pt x="1537854" y="2909455"/>
                </a:cubicBezTo>
                <a:cubicBezTo>
                  <a:pt x="1519545" y="2914686"/>
                  <a:pt x="1500909" y="2900218"/>
                  <a:pt x="1482436" y="2895600"/>
                </a:cubicBezTo>
                <a:cubicBezTo>
                  <a:pt x="1468581" y="2886364"/>
                  <a:pt x="1453664" y="2878551"/>
                  <a:pt x="1440872" y="2867891"/>
                </a:cubicBezTo>
                <a:cubicBezTo>
                  <a:pt x="1394909" y="2829589"/>
                  <a:pt x="1409344" y="2824417"/>
                  <a:pt x="1357745" y="2798618"/>
                </a:cubicBezTo>
                <a:cubicBezTo>
                  <a:pt x="1344683" y="2792087"/>
                  <a:pt x="1329604" y="2790517"/>
                  <a:pt x="1316181" y="2784764"/>
                </a:cubicBezTo>
                <a:cubicBezTo>
                  <a:pt x="1297198" y="2776628"/>
                  <a:pt x="1279236" y="2766291"/>
                  <a:pt x="1260763" y="2757055"/>
                </a:cubicBezTo>
                <a:cubicBezTo>
                  <a:pt x="1186872" y="2761673"/>
                  <a:pt x="1112119" y="2758738"/>
                  <a:pt x="1039091" y="2770909"/>
                </a:cubicBezTo>
                <a:cubicBezTo>
                  <a:pt x="1026206" y="2773056"/>
                  <a:pt x="1022582" y="2791897"/>
                  <a:pt x="1011381" y="2798618"/>
                </a:cubicBezTo>
                <a:cubicBezTo>
                  <a:pt x="998858" y="2806132"/>
                  <a:pt x="983672" y="2807855"/>
                  <a:pt x="969818" y="2812473"/>
                </a:cubicBezTo>
                <a:cubicBezTo>
                  <a:pt x="900545" y="2807855"/>
                  <a:pt x="831002" y="2806285"/>
                  <a:pt x="762000" y="2798618"/>
                </a:cubicBezTo>
                <a:cubicBezTo>
                  <a:pt x="546329" y="2774655"/>
                  <a:pt x="913089" y="2798388"/>
                  <a:pt x="678872" y="2757055"/>
                </a:cubicBezTo>
                <a:cubicBezTo>
                  <a:pt x="615039" y="2745790"/>
                  <a:pt x="549563" y="2747818"/>
                  <a:pt x="484909" y="2743200"/>
                </a:cubicBezTo>
                <a:cubicBezTo>
                  <a:pt x="471054" y="2738582"/>
                  <a:pt x="457513" y="2732887"/>
                  <a:pt x="443345" y="2729345"/>
                </a:cubicBezTo>
                <a:cubicBezTo>
                  <a:pt x="391291" y="2716332"/>
                  <a:pt x="376852" y="2720640"/>
                  <a:pt x="332509" y="2701636"/>
                </a:cubicBezTo>
                <a:cubicBezTo>
                  <a:pt x="313526" y="2693500"/>
                  <a:pt x="294275" y="2685383"/>
                  <a:pt x="277091" y="2673927"/>
                </a:cubicBezTo>
                <a:cubicBezTo>
                  <a:pt x="266222" y="2666681"/>
                  <a:pt x="261773" y="2650349"/>
                  <a:pt x="249381" y="2646218"/>
                </a:cubicBezTo>
                <a:cubicBezTo>
                  <a:pt x="218402" y="2635892"/>
                  <a:pt x="184727" y="2636982"/>
                  <a:pt x="152400" y="2632364"/>
                </a:cubicBezTo>
                <a:cubicBezTo>
                  <a:pt x="133519" y="2619777"/>
                  <a:pt x="96290" y="2598883"/>
                  <a:pt x="83127" y="2576945"/>
                </a:cubicBezTo>
                <a:cubicBezTo>
                  <a:pt x="75613" y="2564422"/>
                  <a:pt x="73890" y="2549236"/>
                  <a:pt x="69272" y="2535382"/>
                </a:cubicBezTo>
                <a:cubicBezTo>
                  <a:pt x="69961" y="2531936"/>
                  <a:pt x="85622" y="2438744"/>
                  <a:pt x="96981" y="2424545"/>
                </a:cubicBezTo>
                <a:cubicBezTo>
                  <a:pt x="107383" y="2411543"/>
                  <a:pt x="124995" y="2406514"/>
                  <a:pt x="138545" y="2396836"/>
                </a:cubicBezTo>
                <a:cubicBezTo>
                  <a:pt x="157335" y="2383415"/>
                  <a:pt x="175490" y="2369127"/>
                  <a:pt x="193963" y="2355273"/>
                </a:cubicBezTo>
                <a:cubicBezTo>
                  <a:pt x="203199" y="2341418"/>
                  <a:pt x="224937" y="2330037"/>
                  <a:pt x="221672" y="2313709"/>
                </a:cubicBezTo>
                <a:cubicBezTo>
                  <a:pt x="218407" y="2297381"/>
                  <a:pt x="196475" y="2289069"/>
                  <a:pt x="180109" y="2286000"/>
                </a:cubicBezTo>
                <a:cubicBezTo>
                  <a:pt x="120927" y="2274903"/>
                  <a:pt x="60036" y="2276763"/>
                  <a:pt x="0" y="2272145"/>
                </a:cubicBezTo>
                <a:cubicBezTo>
                  <a:pt x="6387" y="2227434"/>
                  <a:pt x="13901" y="2133529"/>
                  <a:pt x="41563" y="2092036"/>
                </a:cubicBezTo>
                <a:cubicBezTo>
                  <a:pt x="77373" y="2038322"/>
                  <a:pt x="64006" y="2066269"/>
                  <a:pt x="83127" y="2008909"/>
                </a:cubicBezTo>
                <a:cubicBezTo>
                  <a:pt x="101784" y="1896965"/>
                  <a:pt x="88096" y="1952438"/>
                  <a:pt x="124691" y="1842655"/>
                </a:cubicBezTo>
                <a:cubicBezTo>
                  <a:pt x="129309" y="1828800"/>
                  <a:pt x="130444" y="1813242"/>
                  <a:pt x="138545" y="1801091"/>
                </a:cubicBezTo>
                <a:cubicBezTo>
                  <a:pt x="158992" y="1770420"/>
                  <a:pt x="175813" y="1739301"/>
                  <a:pt x="207818" y="1717964"/>
                </a:cubicBezTo>
                <a:cubicBezTo>
                  <a:pt x="219969" y="1709863"/>
                  <a:pt x="235527" y="1708727"/>
                  <a:pt x="249381" y="1704109"/>
                </a:cubicBezTo>
                <a:cubicBezTo>
                  <a:pt x="258618" y="1690254"/>
                  <a:pt x="270328" y="1677761"/>
                  <a:pt x="277091" y="1662545"/>
                </a:cubicBezTo>
                <a:cubicBezTo>
                  <a:pt x="288954" y="1635855"/>
                  <a:pt x="299072" y="1608059"/>
                  <a:pt x="304800" y="1579418"/>
                </a:cubicBezTo>
                <a:cubicBezTo>
                  <a:pt x="310071" y="1553064"/>
                  <a:pt x="318306" y="1496987"/>
                  <a:pt x="332509" y="1468582"/>
                </a:cubicBezTo>
                <a:cubicBezTo>
                  <a:pt x="339956" y="1453689"/>
                  <a:pt x="350982" y="1440873"/>
                  <a:pt x="360218" y="1427018"/>
                </a:cubicBezTo>
                <a:cubicBezTo>
                  <a:pt x="364836" y="1362364"/>
                  <a:pt x="367622" y="1297552"/>
                  <a:pt x="374072" y="1233055"/>
                </a:cubicBezTo>
                <a:cubicBezTo>
                  <a:pt x="376867" y="1205103"/>
                  <a:pt x="385132" y="1177879"/>
                  <a:pt x="387927" y="1149927"/>
                </a:cubicBezTo>
                <a:cubicBezTo>
                  <a:pt x="415885" y="870346"/>
                  <a:pt x="384554" y="1042096"/>
                  <a:pt x="415636" y="886691"/>
                </a:cubicBezTo>
                <a:cubicBezTo>
                  <a:pt x="420254" y="789709"/>
                  <a:pt x="422044" y="692551"/>
                  <a:pt x="429491" y="595745"/>
                </a:cubicBezTo>
                <a:cubicBezTo>
                  <a:pt x="431297" y="572266"/>
                  <a:pt x="437634" y="549318"/>
                  <a:pt x="443345" y="526473"/>
                </a:cubicBezTo>
                <a:cubicBezTo>
                  <a:pt x="446887" y="512305"/>
                  <a:pt x="445672" y="493875"/>
                  <a:pt x="457200" y="484909"/>
                </a:cubicBezTo>
                <a:cubicBezTo>
                  <a:pt x="488397" y="460645"/>
                  <a:pt x="603636" y="411288"/>
                  <a:pt x="651163" y="401782"/>
                </a:cubicBezTo>
                <a:cubicBezTo>
                  <a:pt x="688340" y="394346"/>
                  <a:pt x="773430" y="380306"/>
                  <a:pt x="803563" y="360218"/>
                </a:cubicBezTo>
                <a:cubicBezTo>
                  <a:pt x="817418" y="350982"/>
                  <a:pt x="832335" y="343169"/>
                  <a:pt x="845127" y="332509"/>
                </a:cubicBezTo>
                <a:cubicBezTo>
                  <a:pt x="860179" y="319966"/>
                  <a:pt x="870388" y="301813"/>
                  <a:pt x="886691" y="290945"/>
                </a:cubicBezTo>
                <a:cubicBezTo>
                  <a:pt x="898842" y="282844"/>
                  <a:pt x="914400" y="281709"/>
                  <a:pt x="928254" y="277091"/>
                </a:cubicBezTo>
                <a:cubicBezTo>
                  <a:pt x="942109" y="267855"/>
                  <a:pt x="954925" y="256829"/>
                  <a:pt x="969818" y="249382"/>
                </a:cubicBezTo>
                <a:cubicBezTo>
                  <a:pt x="982880" y="242851"/>
                  <a:pt x="998858" y="243041"/>
                  <a:pt x="1011381" y="235527"/>
                </a:cubicBezTo>
                <a:cubicBezTo>
                  <a:pt x="1022582" y="228806"/>
                  <a:pt x="1029854" y="217054"/>
                  <a:pt x="1039091" y="207818"/>
                </a:cubicBezTo>
                <a:cubicBezTo>
                  <a:pt x="1055449" y="142382"/>
                  <a:pt x="1044429" y="169431"/>
                  <a:pt x="1066800" y="124691"/>
                </a:cubicBezTo>
                <a:lnTo>
                  <a:pt x="1052945" y="180109"/>
                </a:lnTo>
                <a:close/>
              </a:path>
            </a:pathLst>
          </a:custGeom>
          <a:solidFill>
            <a:srgbClr val="FF000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2000" fill="hold"/>
                                        <p:tgtEl>
                                          <p:spTgt spid="6"/>
                                        </p:tgtEl>
                                        <p:attrNameLst>
                                          <p:attrName>ppt_x</p:attrName>
                                        </p:attrNameLst>
                                      </p:cBhvr>
                                      <p:tavLst>
                                        <p:tav tm="0">
                                          <p:val>
                                            <p:strVal val="1+#ppt_w/2"/>
                                          </p:val>
                                        </p:tav>
                                        <p:tav tm="100000">
                                          <p:val>
                                            <p:strVal val="#ppt_x"/>
                                          </p:val>
                                        </p:tav>
                                      </p:tavLst>
                                    </p:anim>
                                    <p:anim calcmode="lin" valueType="num">
                                      <p:cBhvr additive="base">
                                        <p:cTn id="21"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iterate type="lt">
                                    <p:tmPct val="5000"/>
                                  </p:iterate>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300px-Pskov_Veche_Vasnetsov.jpg"/>
          <p:cNvPicPr>
            <a:picLocks noGrp="1" noChangeAspect="1"/>
          </p:cNvPicPr>
          <p:nvPr>
            <p:ph idx="1"/>
          </p:nvPr>
        </p:nvPicPr>
        <p:blipFill>
          <a:blip r:embed="rId3"/>
          <a:stretch>
            <a:fillRect/>
          </a:stretch>
        </p:blipFill>
        <p:spPr>
          <a:xfrm>
            <a:off x="3714744" y="285728"/>
            <a:ext cx="5078531" cy="3571900"/>
          </a:xfrm>
        </p:spPr>
      </p:pic>
      <p:sp>
        <p:nvSpPr>
          <p:cNvPr id="4" name="Текст 3"/>
          <p:cNvSpPr>
            <a:spLocks noGrp="1"/>
          </p:cNvSpPr>
          <p:nvPr>
            <p:ph type="body" sz="half" idx="2"/>
          </p:nvPr>
        </p:nvSpPr>
        <p:spPr>
          <a:xfrm>
            <a:off x="214282" y="928670"/>
            <a:ext cx="3251231" cy="5715040"/>
          </a:xfrm>
        </p:spPr>
        <p:txBody>
          <a:bodyPr anchor="ctr">
            <a:normAutofit fontScale="92500" lnSpcReduction="10000"/>
          </a:bodyPr>
          <a:lstStyle/>
          <a:p>
            <a:pPr>
              <a:lnSpc>
                <a:spcPct val="150000"/>
              </a:lnSpc>
            </a:pPr>
            <a:r>
              <a:rPr lang="ru-RU" dirty="0" smtClean="0">
                <a:solidFill>
                  <a:schemeClr val="bg1"/>
                </a:solidFill>
              </a:rPr>
              <a:t>Военный дух пронизывает весь строй жизни этого переходного общества. Грубая сила, меч лежат в основе выделения одних и начавшегося принижения других. Но традиции старого строя еще существуют. </a:t>
            </a:r>
            <a:r>
              <a:rPr lang="ru-RU" sz="1600" dirty="0" smtClean="0">
                <a:solidFill>
                  <a:srgbClr val="FFC000"/>
                </a:solidFill>
              </a:rPr>
              <a:t>Действует племенное собрание — </a:t>
            </a:r>
            <a:r>
              <a:rPr lang="ru-RU" sz="1600" i="1" dirty="0" smtClean="0">
                <a:solidFill>
                  <a:srgbClr val="FFC000"/>
                </a:solidFill>
              </a:rPr>
              <a:t>вече.</a:t>
            </a:r>
          </a:p>
          <a:p>
            <a:pPr>
              <a:lnSpc>
                <a:spcPct val="150000"/>
              </a:lnSpc>
            </a:pPr>
            <a:r>
              <a:rPr lang="ru-RU" sz="1600" i="1" dirty="0" smtClean="0">
                <a:solidFill>
                  <a:srgbClr val="FFC000"/>
                </a:solidFill>
              </a:rPr>
              <a:t> </a:t>
            </a:r>
            <a:r>
              <a:rPr lang="ru-RU" dirty="0" smtClean="0">
                <a:solidFill>
                  <a:schemeClr val="bg1"/>
                </a:solidFill>
              </a:rPr>
              <a:t>Князья и воеводы еще выбираются народом, но уже просматривается стремление сделать власть наследственной. </a:t>
            </a:r>
          </a:p>
          <a:p>
            <a:pPr>
              <a:lnSpc>
                <a:spcPct val="150000"/>
              </a:lnSpc>
            </a:pPr>
            <a:r>
              <a:rPr lang="ru-RU" dirty="0" smtClean="0">
                <a:solidFill>
                  <a:schemeClr val="bg1"/>
                </a:solidFill>
              </a:rPr>
              <a:t>Сами выборы со временем превращаются в хорошо организованный спектакль, который ставят сами князья, воеводы, представители знати. </a:t>
            </a:r>
          </a:p>
          <a:p>
            <a:pPr>
              <a:lnSpc>
                <a:spcPct val="150000"/>
              </a:lnSpc>
            </a:pPr>
            <a:r>
              <a:rPr lang="ru-RU" sz="1600" dirty="0" smtClean="0">
                <a:solidFill>
                  <a:srgbClr val="FFC000"/>
                </a:solidFill>
              </a:rPr>
              <a:t>В их руках вся организация управления, военная сила, опыт.</a:t>
            </a:r>
          </a:p>
          <a:p>
            <a:endParaRPr lang="ru-RU" dirty="0"/>
          </a:p>
        </p:txBody>
      </p:sp>
      <p:sp>
        <p:nvSpPr>
          <p:cNvPr id="5" name="Заголовок 3"/>
          <p:cNvSpPr>
            <a:spLocks noGrp="1"/>
          </p:cNvSpPr>
          <p:nvPr>
            <p:ph type="title"/>
          </p:nvPr>
        </p:nvSpPr>
        <p:spPr>
          <a:xfrm>
            <a:off x="214282" y="273050"/>
            <a:ext cx="3251231" cy="512744"/>
          </a:xfrm>
          <a:ln>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ru-RU" sz="1600" dirty="0" smtClean="0">
                <a:solidFill>
                  <a:srgbClr val="FF0000"/>
                </a:solidFill>
              </a:rPr>
              <a:t>4. Военная демократия</a:t>
            </a:r>
            <a:endParaRPr lang="ru-RU" sz="1600" dirty="0">
              <a:solidFill>
                <a:srgbClr val="FF0000"/>
              </a:solidFill>
            </a:endParaRPr>
          </a:p>
        </p:txBody>
      </p:sp>
      <p:sp>
        <p:nvSpPr>
          <p:cNvPr id="7" name="Прямоугольник 6"/>
          <p:cNvSpPr/>
          <p:nvPr/>
        </p:nvSpPr>
        <p:spPr>
          <a:xfrm>
            <a:off x="3714744" y="3857628"/>
            <a:ext cx="5072098" cy="2786082"/>
          </a:xfrm>
          <a:prstGeom prst="rect">
            <a:avLst/>
          </a:prstGeom>
          <a:blipFill dpi="0" rotWithShape="1">
            <a:blip r:embed="rId4"/>
            <a:srcRect/>
            <a:stretch>
              <a:fillRect l="-48000" t="-2000" r="-5000" b="-54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3"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2000" fill="hold"/>
                                        <p:tgtEl>
                                          <p:spTgt spid="6"/>
                                        </p:tgtEl>
                                        <p:attrNameLst>
                                          <p:attrName>ppt_x</p:attrName>
                                        </p:attrNameLst>
                                      </p:cBhvr>
                                      <p:tavLst>
                                        <p:tav tm="0">
                                          <p:val>
                                            <p:strVal val="1+#ppt_w/2"/>
                                          </p:val>
                                        </p:tav>
                                        <p:tav tm="100000">
                                          <p:val>
                                            <p:strVal val="#ppt_x"/>
                                          </p:val>
                                        </p:tav>
                                      </p:tavLst>
                                    </p:anim>
                                    <p:anim calcmode="lin" valueType="num">
                                      <p:cBhvr additive="base">
                                        <p:cTn id="21"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Scale>
                                      <p:cBhvr>
                                        <p:cTn id="2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7"/>
                                        </p:tgtEl>
                                        <p:attrNameLst>
                                          <p:attrName>ppt_x</p:attrName>
                                          <p:attrName>ppt_y</p:attrName>
                                        </p:attrNameLst>
                                      </p:cBhvr>
                                    </p:animMotion>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 calcmode="lin" valueType="num">
                                      <p:cBhvr additive="base">
                                        <p:cTn id="33"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4" dur="5000" fill="hold"/>
                                        <p:tgtEl>
                                          <p:spTgt spid="4">
                                            <p:txEl>
                                              <p:pRg st="1" end="1"/>
                                            </p:txEl>
                                          </p:spTgt>
                                        </p:tgtEl>
                                        <p:attrNameLst>
                                          <p:attrName>ppt_y</p:attrName>
                                        </p:attrNameLst>
                                      </p:cBhvr>
                                      <p:tavLst>
                                        <p:tav tm="0">
                                          <p:val>
                                            <p:strVal val="1+#ppt_h/2"/>
                                          </p:val>
                                        </p:tav>
                                        <p:tav tm="100000">
                                          <p:val>
                                            <p:strVal val="#ppt_y"/>
                                          </p:val>
                                        </p:tav>
                                      </p:tavLst>
                                    </p:anim>
                                  </p:childTnLst>
                                </p:cTn>
                              </p:par>
                              <p:par>
                                <p:cTn id="35" presetID="7" presetClass="entr" presetSubtype="4"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4">
                                            <p:txEl>
                                              <p:pRg st="2" end="2"/>
                                            </p:txEl>
                                          </p:spTgt>
                                        </p:tgtEl>
                                        <p:attrNameLst>
                                          <p:attrName>ppt_y</p:attrName>
                                        </p:attrNameLst>
                                      </p:cBhvr>
                                      <p:tavLst>
                                        <p:tav tm="0">
                                          <p:val>
                                            <p:strVal val="1+#ppt_h/2"/>
                                          </p:val>
                                        </p:tav>
                                        <p:tav tm="100000">
                                          <p:val>
                                            <p:strVal val="#ppt_y"/>
                                          </p:val>
                                        </p:tav>
                                      </p:tavLst>
                                    </p:anim>
                                  </p:childTnLst>
                                </p:cTn>
                              </p:par>
                              <p:par>
                                <p:cTn id="39" presetID="7" presetClass="entr" presetSubtype="4" fill="hold"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 calcmode="lin" valueType="num">
                                      <p:cBhvr additive="base">
                                        <p:cTn id="41"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2" dur="5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14282" y="928670"/>
            <a:ext cx="3251231" cy="5715040"/>
          </a:xfrm>
        </p:spPr>
        <p:txBody>
          <a:bodyPr anchor="ctr">
            <a:normAutofit fontScale="92500"/>
          </a:bodyPr>
          <a:lstStyle/>
          <a:p>
            <a:pPr>
              <a:lnSpc>
                <a:spcPct val="150000"/>
              </a:lnSpc>
            </a:pPr>
            <a:r>
              <a:rPr lang="ru-RU" sz="1600" dirty="0" smtClean="0">
                <a:solidFill>
                  <a:srgbClr val="FFC000"/>
                </a:solidFill>
              </a:rPr>
              <a:t>Народ перестает быть единым. </a:t>
            </a:r>
          </a:p>
          <a:p>
            <a:pPr>
              <a:lnSpc>
                <a:spcPct val="150000"/>
              </a:lnSpc>
            </a:pPr>
            <a:r>
              <a:rPr lang="ru-RU" dirty="0" smtClean="0">
                <a:solidFill>
                  <a:schemeClr val="bg1"/>
                </a:solidFill>
              </a:rPr>
              <a:t>Основную часть племени составляли </a:t>
            </a:r>
            <a:r>
              <a:rPr lang="ru-RU" sz="1500" i="1" dirty="0" smtClean="0">
                <a:solidFill>
                  <a:srgbClr val="FFC000"/>
                </a:solidFill>
              </a:rPr>
              <a:t>«люди» </a:t>
            </a:r>
            <a:r>
              <a:rPr lang="ru-RU" i="1" dirty="0" smtClean="0">
                <a:solidFill>
                  <a:schemeClr val="bg1"/>
                </a:solidFill>
              </a:rPr>
              <a:t>— «людины». </a:t>
            </a:r>
            <a:r>
              <a:rPr lang="ru-RU" dirty="0" smtClean="0">
                <a:solidFill>
                  <a:schemeClr val="bg1"/>
                </a:solidFill>
              </a:rPr>
              <a:t>Это определение означает в единственном числе </a:t>
            </a:r>
            <a:r>
              <a:rPr lang="ru-RU" dirty="0" smtClean="0">
                <a:solidFill>
                  <a:srgbClr val="FFC000"/>
                </a:solidFill>
              </a:rPr>
              <a:t>«свободный человек».</a:t>
            </a:r>
          </a:p>
          <a:p>
            <a:pPr>
              <a:lnSpc>
                <a:spcPct val="150000"/>
              </a:lnSpc>
            </a:pPr>
            <a:r>
              <a:rPr lang="ru-RU" dirty="0" smtClean="0">
                <a:solidFill>
                  <a:schemeClr val="bg1"/>
                </a:solidFill>
              </a:rPr>
              <a:t> У восточных славян в таком же смысле использовалось название </a:t>
            </a:r>
            <a:r>
              <a:rPr lang="ru-RU" i="1" dirty="0" smtClean="0">
                <a:solidFill>
                  <a:srgbClr val="FFC000"/>
                </a:solidFill>
              </a:rPr>
              <a:t>«смерд», </a:t>
            </a:r>
            <a:r>
              <a:rPr lang="ru-RU" dirty="0" smtClean="0">
                <a:solidFill>
                  <a:schemeClr val="bg1"/>
                </a:solidFill>
              </a:rPr>
              <a:t>что означало </a:t>
            </a:r>
            <a:r>
              <a:rPr lang="ru-RU" dirty="0" smtClean="0">
                <a:solidFill>
                  <a:srgbClr val="FFC000"/>
                </a:solidFill>
              </a:rPr>
              <a:t>«добрый человек», </a:t>
            </a:r>
            <a:r>
              <a:rPr lang="ru-RU" dirty="0" smtClean="0">
                <a:solidFill>
                  <a:schemeClr val="bg1"/>
                </a:solidFill>
              </a:rPr>
              <a:t>т. е. зажиточный, свободный. </a:t>
            </a:r>
          </a:p>
          <a:p>
            <a:pPr>
              <a:lnSpc>
                <a:spcPct val="150000"/>
              </a:lnSpc>
            </a:pPr>
            <a:r>
              <a:rPr lang="ru-RU" dirty="0" smtClean="0">
                <a:solidFill>
                  <a:schemeClr val="bg1"/>
                </a:solidFill>
              </a:rPr>
              <a:t>Но среди «людей», «смердов» стали выделяться </a:t>
            </a:r>
            <a:r>
              <a:rPr lang="ru-RU" i="1" dirty="0" smtClean="0">
                <a:solidFill>
                  <a:srgbClr val="FFC000"/>
                </a:solidFill>
              </a:rPr>
              <a:t>«вой», </a:t>
            </a:r>
            <a:r>
              <a:rPr lang="ru-RU" dirty="0" smtClean="0">
                <a:solidFill>
                  <a:schemeClr val="bg1"/>
                </a:solidFill>
              </a:rPr>
              <a:t>которые имели право и обязанность участвовать в войске и в народном собрании — «вече».</a:t>
            </a:r>
          </a:p>
          <a:p>
            <a:pPr>
              <a:lnSpc>
                <a:spcPct val="150000"/>
              </a:lnSpc>
            </a:pPr>
            <a:r>
              <a:rPr lang="ru-RU" dirty="0" smtClean="0">
                <a:solidFill>
                  <a:schemeClr val="bg1"/>
                </a:solidFill>
              </a:rPr>
              <a:t> Вече в течение долгих лет оставалось верховным органом племенного самоуправления и суда.</a:t>
            </a:r>
            <a:endParaRPr lang="ru-RU" dirty="0">
              <a:solidFill>
                <a:schemeClr val="bg1"/>
              </a:solidFill>
            </a:endParaRPr>
          </a:p>
        </p:txBody>
      </p:sp>
      <p:sp>
        <p:nvSpPr>
          <p:cNvPr id="5" name="Заголовок 3"/>
          <p:cNvSpPr>
            <a:spLocks noGrp="1"/>
          </p:cNvSpPr>
          <p:nvPr>
            <p:ph type="title"/>
          </p:nvPr>
        </p:nvSpPr>
        <p:spPr>
          <a:xfrm>
            <a:off x="214282" y="273050"/>
            <a:ext cx="3251231" cy="512744"/>
          </a:xfrm>
          <a:ln>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ru-RU" sz="1600" dirty="0" smtClean="0">
                <a:solidFill>
                  <a:srgbClr val="FF0000"/>
                </a:solidFill>
              </a:rPr>
              <a:t>4. Военная демократия</a:t>
            </a:r>
            <a:endParaRPr lang="ru-RU" sz="1600" dirty="0">
              <a:solidFill>
                <a:srgbClr val="FF0000"/>
              </a:solidFill>
            </a:endParaRPr>
          </a:p>
        </p:txBody>
      </p:sp>
      <p:sp>
        <p:nvSpPr>
          <p:cNvPr id="7" name="Прямоугольник 6"/>
          <p:cNvSpPr/>
          <p:nvPr/>
        </p:nvSpPr>
        <p:spPr>
          <a:xfrm>
            <a:off x="4000496" y="357166"/>
            <a:ext cx="4714908" cy="27146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ОБЩИНА</a:t>
            </a:r>
            <a:endParaRPr lang="ru-RU" dirty="0">
              <a:solidFill>
                <a:schemeClr val="tx1"/>
              </a:solidFill>
            </a:endParaRPr>
          </a:p>
        </p:txBody>
      </p:sp>
      <p:sp>
        <p:nvSpPr>
          <p:cNvPr id="8" name="Овал 7"/>
          <p:cNvSpPr/>
          <p:nvPr/>
        </p:nvSpPr>
        <p:spPr>
          <a:xfrm>
            <a:off x="4929190" y="2285992"/>
            <a:ext cx="357190"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6929454" y="571480"/>
            <a:ext cx="357190"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7358082" y="2428868"/>
            <a:ext cx="357190"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7358082" y="1571612"/>
            <a:ext cx="357190"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5715008" y="785794"/>
            <a:ext cx="357190"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4429124" y="1643050"/>
            <a:ext cx="357190"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7858148" y="1071546"/>
            <a:ext cx="357190"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4714876" y="785794"/>
            <a:ext cx="357190"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4929190" y="1357298"/>
            <a:ext cx="357190"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7786710" y="571480"/>
            <a:ext cx="357190"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7786710" y="2143116"/>
            <a:ext cx="357190"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5072066" y="1857364"/>
            <a:ext cx="357190"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4143372" y="2571744"/>
            <a:ext cx="357190"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5429256" y="2643182"/>
            <a:ext cx="357190"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p:cNvSpPr/>
          <p:nvPr/>
        </p:nvSpPr>
        <p:spPr>
          <a:xfrm>
            <a:off x="6429388" y="1000108"/>
            <a:ext cx="357190"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p:cNvSpPr/>
          <p:nvPr/>
        </p:nvSpPr>
        <p:spPr>
          <a:xfrm>
            <a:off x="5500694" y="1214422"/>
            <a:ext cx="357190"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p:cNvSpPr/>
          <p:nvPr/>
        </p:nvSpPr>
        <p:spPr>
          <a:xfrm>
            <a:off x="5643570" y="2214554"/>
            <a:ext cx="357190"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p:cNvSpPr/>
          <p:nvPr/>
        </p:nvSpPr>
        <p:spPr>
          <a:xfrm>
            <a:off x="4286248" y="428604"/>
            <a:ext cx="357190"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a:off x="8001024" y="2571744"/>
            <a:ext cx="357190"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6357950" y="2143116"/>
            <a:ext cx="357190"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4071934" y="3000372"/>
            <a:ext cx="4643470"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ОБЩИНА</a:t>
            </a:r>
            <a:endParaRPr lang="ru-RU" dirty="0"/>
          </a:p>
        </p:txBody>
      </p:sp>
      <p:sp>
        <p:nvSpPr>
          <p:cNvPr id="38" name="Овал 37"/>
          <p:cNvSpPr/>
          <p:nvPr/>
        </p:nvSpPr>
        <p:spPr>
          <a:xfrm>
            <a:off x="6072198" y="3357562"/>
            <a:ext cx="857256" cy="7143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p:cNvSpPr/>
          <p:nvPr/>
        </p:nvSpPr>
        <p:spPr>
          <a:xfrm>
            <a:off x="5715008" y="3286124"/>
            <a:ext cx="642942" cy="5000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p:nvPr/>
        </p:nvSpPr>
        <p:spPr>
          <a:xfrm>
            <a:off x="6072198" y="3214686"/>
            <a:ext cx="785818" cy="7858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5572132" y="3429000"/>
            <a:ext cx="857256" cy="7143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5072066" y="4214818"/>
            <a:ext cx="642942" cy="5000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5286380" y="4143380"/>
            <a:ext cx="642942" cy="5000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p:nvPr/>
        </p:nvSpPr>
        <p:spPr>
          <a:xfrm>
            <a:off x="5857884" y="4071942"/>
            <a:ext cx="642942" cy="5619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Овал 48"/>
          <p:cNvSpPr/>
          <p:nvPr/>
        </p:nvSpPr>
        <p:spPr>
          <a:xfrm>
            <a:off x="6429388" y="4071942"/>
            <a:ext cx="642942" cy="5000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p:cNvSpPr/>
          <p:nvPr/>
        </p:nvSpPr>
        <p:spPr>
          <a:xfrm>
            <a:off x="6929454" y="4786322"/>
            <a:ext cx="642942" cy="5000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6572264" y="5000636"/>
            <a:ext cx="642942" cy="5000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5643570" y="5000636"/>
            <a:ext cx="642942" cy="5000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5072066" y="4572008"/>
            <a:ext cx="642942" cy="5000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5143504" y="5000636"/>
            <a:ext cx="642942" cy="5000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Овал 55"/>
          <p:cNvSpPr/>
          <p:nvPr/>
        </p:nvSpPr>
        <p:spPr>
          <a:xfrm>
            <a:off x="6143636" y="5143512"/>
            <a:ext cx="642942" cy="5000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6858016" y="4357694"/>
            <a:ext cx="642942" cy="5000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5214942" y="3857628"/>
            <a:ext cx="642942" cy="5000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6786578" y="3857628"/>
            <a:ext cx="642942" cy="5000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4572000" y="5857892"/>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Овал 60"/>
          <p:cNvSpPr/>
          <p:nvPr/>
        </p:nvSpPr>
        <p:spPr>
          <a:xfrm>
            <a:off x="5000628" y="5857892"/>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61"/>
          <p:cNvSpPr/>
          <p:nvPr/>
        </p:nvSpPr>
        <p:spPr>
          <a:xfrm>
            <a:off x="6143636" y="5929330"/>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p:cNvSpPr/>
          <p:nvPr/>
        </p:nvSpPr>
        <p:spPr>
          <a:xfrm>
            <a:off x="6500826" y="5786454"/>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Овал 63"/>
          <p:cNvSpPr/>
          <p:nvPr/>
        </p:nvSpPr>
        <p:spPr>
          <a:xfrm>
            <a:off x="7143768" y="5786454"/>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p:cNvSpPr/>
          <p:nvPr/>
        </p:nvSpPr>
        <p:spPr>
          <a:xfrm>
            <a:off x="6929454" y="5857892"/>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Овал 65"/>
          <p:cNvSpPr/>
          <p:nvPr/>
        </p:nvSpPr>
        <p:spPr>
          <a:xfrm>
            <a:off x="5929322" y="5715016"/>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Овал 66"/>
          <p:cNvSpPr/>
          <p:nvPr/>
        </p:nvSpPr>
        <p:spPr>
          <a:xfrm>
            <a:off x="5429256" y="5857892"/>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Овал 67"/>
          <p:cNvSpPr/>
          <p:nvPr/>
        </p:nvSpPr>
        <p:spPr>
          <a:xfrm>
            <a:off x="7572396" y="5786454"/>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Овал 68"/>
          <p:cNvSpPr/>
          <p:nvPr/>
        </p:nvSpPr>
        <p:spPr>
          <a:xfrm>
            <a:off x="6296036" y="6081730"/>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6643702" y="6000768"/>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Овал 70"/>
          <p:cNvSpPr/>
          <p:nvPr/>
        </p:nvSpPr>
        <p:spPr>
          <a:xfrm>
            <a:off x="7072330" y="6072206"/>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Овал 71"/>
          <p:cNvSpPr/>
          <p:nvPr/>
        </p:nvSpPr>
        <p:spPr>
          <a:xfrm>
            <a:off x="4286248" y="6000768"/>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3" name="Овал 72"/>
          <p:cNvSpPr/>
          <p:nvPr/>
        </p:nvSpPr>
        <p:spPr>
          <a:xfrm>
            <a:off x="4714876" y="6143644"/>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Овал 73"/>
          <p:cNvSpPr/>
          <p:nvPr/>
        </p:nvSpPr>
        <p:spPr>
          <a:xfrm>
            <a:off x="5214942" y="6143644"/>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Овал 74"/>
          <p:cNvSpPr/>
          <p:nvPr/>
        </p:nvSpPr>
        <p:spPr>
          <a:xfrm>
            <a:off x="5715008" y="6143644"/>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Овал 75"/>
          <p:cNvSpPr/>
          <p:nvPr/>
        </p:nvSpPr>
        <p:spPr>
          <a:xfrm>
            <a:off x="4714876" y="5572140"/>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7572396" y="6072206"/>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Овал 77"/>
          <p:cNvSpPr/>
          <p:nvPr/>
        </p:nvSpPr>
        <p:spPr>
          <a:xfrm>
            <a:off x="7858148" y="5857892"/>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Овал 78"/>
          <p:cNvSpPr/>
          <p:nvPr/>
        </p:nvSpPr>
        <p:spPr>
          <a:xfrm>
            <a:off x="8001024" y="5929330"/>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Овал 79"/>
          <p:cNvSpPr/>
          <p:nvPr/>
        </p:nvSpPr>
        <p:spPr>
          <a:xfrm>
            <a:off x="5072066" y="6072206"/>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Овал 80"/>
          <p:cNvSpPr/>
          <p:nvPr/>
        </p:nvSpPr>
        <p:spPr>
          <a:xfrm>
            <a:off x="5500694" y="5572140"/>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Овал 81"/>
          <p:cNvSpPr/>
          <p:nvPr/>
        </p:nvSpPr>
        <p:spPr>
          <a:xfrm>
            <a:off x="7000892" y="5643578"/>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Овал 82"/>
          <p:cNvSpPr/>
          <p:nvPr/>
        </p:nvSpPr>
        <p:spPr>
          <a:xfrm>
            <a:off x="5786446" y="5572140"/>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Овал 83"/>
          <p:cNvSpPr/>
          <p:nvPr/>
        </p:nvSpPr>
        <p:spPr>
          <a:xfrm>
            <a:off x="5143504" y="5715016"/>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7358082" y="5643578"/>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6" name="Овал 85"/>
          <p:cNvSpPr/>
          <p:nvPr/>
        </p:nvSpPr>
        <p:spPr>
          <a:xfrm>
            <a:off x="7072330" y="5429264"/>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Овал 86"/>
          <p:cNvSpPr/>
          <p:nvPr/>
        </p:nvSpPr>
        <p:spPr>
          <a:xfrm>
            <a:off x="5000628" y="5429264"/>
            <a:ext cx="428628" cy="2857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7" presetClass="entr" presetSubtype="4"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 calcmode="lin" valueType="num">
                                      <p:cBhvr additive="base">
                                        <p:cTn id="38" dur="5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9" dur="5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2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par>
                                <p:cTn id="51" presetID="52"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Scale>
                                      <p:cBhvr>
                                        <p:cTn id="5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3"/>
                                        </p:tgtEl>
                                        <p:attrNameLst>
                                          <p:attrName>ppt_x</p:attrName>
                                          <p:attrName>ppt_y</p:attrName>
                                        </p:attrNameLst>
                                      </p:cBhvr>
                                    </p:animMotion>
                                    <p:animEffect transition="in" filter="fade">
                                      <p:cBhvr>
                                        <p:cTn id="55" dur="1000"/>
                                        <p:tgtEl>
                                          <p:spTgt spid="13"/>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Scale>
                                      <p:cBhvr>
                                        <p:cTn id="5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8"/>
                                        </p:tgtEl>
                                        <p:attrNameLst>
                                          <p:attrName>ppt_x</p:attrName>
                                          <p:attrName>ppt_y</p:attrName>
                                        </p:attrNameLst>
                                      </p:cBhvr>
                                    </p:animMotion>
                                    <p:animEffect transition="in" filter="fade">
                                      <p:cBhvr>
                                        <p:cTn id="60" dur="1000"/>
                                        <p:tgtEl>
                                          <p:spTgt spid="8"/>
                                        </p:tgtEl>
                                      </p:cBhvr>
                                    </p:animEffect>
                                  </p:childTnLst>
                                </p:cTn>
                              </p:par>
                              <p:par>
                                <p:cTn id="61" presetID="52"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Scale>
                                      <p:cBhvr>
                                        <p:cTn id="6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12"/>
                                        </p:tgtEl>
                                        <p:attrNameLst>
                                          <p:attrName>ppt_x</p:attrName>
                                          <p:attrName>ppt_y</p:attrName>
                                        </p:attrNameLst>
                                      </p:cBhvr>
                                    </p:animMotion>
                                    <p:animEffect transition="in" filter="fade">
                                      <p:cBhvr>
                                        <p:cTn id="65" dur="1000"/>
                                        <p:tgtEl>
                                          <p:spTgt spid="12"/>
                                        </p:tgtEl>
                                      </p:cBhvr>
                                    </p:animEffect>
                                  </p:childTnLst>
                                </p:cTn>
                              </p:par>
                              <p:par>
                                <p:cTn id="66" presetID="52"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Scale>
                                      <p:cBhvr>
                                        <p:cTn id="68"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14"/>
                                        </p:tgtEl>
                                        <p:attrNameLst>
                                          <p:attrName>ppt_x</p:attrName>
                                          <p:attrName>ppt_y</p:attrName>
                                        </p:attrNameLst>
                                      </p:cBhvr>
                                    </p:animMotion>
                                    <p:animEffect transition="in" filter="fade">
                                      <p:cBhvr>
                                        <p:cTn id="70" dur="1000"/>
                                        <p:tgtEl>
                                          <p:spTgt spid="14"/>
                                        </p:tgtEl>
                                      </p:cBhvr>
                                    </p:animEffect>
                                  </p:childTnLst>
                                </p:cTn>
                              </p:par>
                              <p:par>
                                <p:cTn id="71" presetID="52"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Scale>
                                      <p:cBhvr>
                                        <p:cTn id="73"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15"/>
                                        </p:tgtEl>
                                        <p:attrNameLst>
                                          <p:attrName>ppt_x</p:attrName>
                                          <p:attrName>ppt_y</p:attrName>
                                        </p:attrNameLst>
                                      </p:cBhvr>
                                    </p:animMotion>
                                    <p:animEffect transition="in" filter="fade">
                                      <p:cBhvr>
                                        <p:cTn id="75" dur="1000"/>
                                        <p:tgtEl>
                                          <p:spTgt spid="15"/>
                                        </p:tgtEl>
                                      </p:cBhvr>
                                    </p:animEffect>
                                  </p:childTnLst>
                                </p:cTn>
                              </p:par>
                              <p:par>
                                <p:cTn id="76" presetID="52" presetClass="entr" presetSubtype="0"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Scale>
                                      <p:cBhvr>
                                        <p:cTn id="78"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16"/>
                                        </p:tgtEl>
                                        <p:attrNameLst>
                                          <p:attrName>ppt_x</p:attrName>
                                          <p:attrName>ppt_y</p:attrName>
                                        </p:attrNameLst>
                                      </p:cBhvr>
                                    </p:animMotion>
                                    <p:animEffect transition="in" filter="fade">
                                      <p:cBhvr>
                                        <p:cTn id="80" dur="1000"/>
                                        <p:tgtEl>
                                          <p:spTgt spid="16"/>
                                        </p:tgtEl>
                                      </p:cBhvr>
                                    </p:animEffect>
                                  </p:childTnLst>
                                </p:cTn>
                              </p:par>
                              <p:par>
                                <p:cTn id="81" presetID="52" presetClass="entr" presetSubtype="0"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Scale>
                                      <p:cBhvr>
                                        <p:cTn id="83"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1000" decel="50000" fill="hold">
                                          <p:stCondLst>
                                            <p:cond delay="0"/>
                                          </p:stCondLst>
                                        </p:cTn>
                                        <p:tgtEl>
                                          <p:spTgt spid="17"/>
                                        </p:tgtEl>
                                        <p:attrNameLst>
                                          <p:attrName>ppt_x</p:attrName>
                                          <p:attrName>ppt_y</p:attrName>
                                        </p:attrNameLst>
                                      </p:cBhvr>
                                    </p:animMotion>
                                    <p:animEffect transition="in" filter="fade">
                                      <p:cBhvr>
                                        <p:cTn id="85" dur="1000"/>
                                        <p:tgtEl>
                                          <p:spTgt spid="17"/>
                                        </p:tgtEl>
                                      </p:cBhvr>
                                    </p:animEffect>
                                  </p:childTnLst>
                                </p:cTn>
                              </p:par>
                              <p:par>
                                <p:cTn id="86" presetID="52" presetClass="entr" presetSubtype="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Scale>
                                      <p:cBhvr>
                                        <p:cTn id="88"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9" dur="1000" decel="50000" fill="hold">
                                          <p:stCondLst>
                                            <p:cond delay="0"/>
                                          </p:stCondLst>
                                        </p:cTn>
                                        <p:tgtEl>
                                          <p:spTgt spid="18"/>
                                        </p:tgtEl>
                                        <p:attrNameLst>
                                          <p:attrName>ppt_x</p:attrName>
                                          <p:attrName>ppt_y</p:attrName>
                                        </p:attrNameLst>
                                      </p:cBhvr>
                                    </p:animMotion>
                                    <p:animEffect transition="in" filter="fade">
                                      <p:cBhvr>
                                        <p:cTn id="90" dur="1000"/>
                                        <p:tgtEl>
                                          <p:spTgt spid="18"/>
                                        </p:tgtEl>
                                      </p:cBhvr>
                                    </p:animEffect>
                                  </p:childTnLst>
                                </p:cTn>
                              </p:par>
                              <p:par>
                                <p:cTn id="91" presetID="52" presetClass="entr" presetSubtype="0" fill="hold" grpId="0" nodeType="withEffect">
                                  <p:stCondLst>
                                    <p:cond delay="0"/>
                                  </p:stCondLst>
                                  <p:childTnLst>
                                    <p:set>
                                      <p:cBhvr>
                                        <p:cTn id="92" dur="1" fill="hold">
                                          <p:stCondLst>
                                            <p:cond delay="0"/>
                                          </p:stCondLst>
                                        </p:cTn>
                                        <p:tgtEl>
                                          <p:spTgt spid="19"/>
                                        </p:tgtEl>
                                        <p:attrNameLst>
                                          <p:attrName>style.visibility</p:attrName>
                                        </p:attrNameLst>
                                      </p:cBhvr>
                                      <p:to>
                                        <p:strVal val="visible"/>
                                      </p:to>
                                    </p:set>
                                    <p:animScale>
                                      <p:cBhvr>
                                        <p:cTn id="93"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19"/>
                                        </p:tgtEl>
                                        <p:attrNameLst>
                                          <p:attrName>ppt_x</p:attrName>
                                          <p:attrName>ppt_y</p:attrName>
                                        </p:attrNameLst>
                                      </p:cBhvr>
                                    </p:animMotion>
                                    <p:animEffect transition="in" filter="fade">
                                      <p:cBhvr>
                                        <p:cTn id="95" dur="1000"/>
                                        <p:tgtEl>
                                          <p:spTgt spid="19"/>
                                        </p:tgtEl>
                                      </p:cBhvr>
                                    </p:animEffect>
                                  </p:childTnLst>
                                </p:cTn>
                              </p:par>
                              <p:par>
                                <p:cTn id="96" presetID="52" presetClass="entr" presetSubtype="0"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animScale>
                                      <p:cBhvr>
                                        <p:cTn id="98"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9" dur="1000" decel="50000" fill="hold">
                                          <p:stCondLst>
                                            <p:cond delay="0"/>
                                          </p:stCondLst>
                                        </p:cTn>
                                        <p:tgtEl>
                                          <p:spTgt spid="20"/>
                                        </p:tgtEl>
                                        <p:attrNameLst>
                                          <p:attrName>ppt_x</p:attrName>
                                          <p:attrName>ppt_y</p:attrName>
                                        </p:attrNameLst>
                                      </p:cBhvr>
                                    </p:animMotion>
                                    <p:animEffect transition="in" filter="fade">
                                      <p:cBhvr>
                                        <p:cTn id="100" dur="1000"/>
                                        <p:tgtEl>
                                          <p:spTgt spid="20"/>
                                        </p:tgtEl>
                                      </p:cBhvr>
                                    </p:animEffect>
                                  </p:childTnLst>
                                </p:cTn>
                              </p:par>
                            </p:childTnLst>
                          </p:cTn>
                        </p:par>
                      </p:childTnLst>
                    </p:cTn>
                  </p:par>
                  <p:par>
                    <p:cTn id="101" fill="hold">
                      <p:stCondLst>
                        <p:cond delay="indefinite"/>
                      </p:stCondLst>
                      <p:childTnLst>
                        <p:par>
                          <p:cTn id="102" fill="hold">
                            <p:stCondLst>
                              <p:cond delay="0"/>
                            </p:stCondLst>
                            <p:childTnLst>
                              <p:par>
                                <p:cTn id="103" presetID="52" presetClass="entr" presetSubtype="0" fill="hold" grpId="0" nodeType="clickEffect">
                                  <p:stCondLst>
                                    <p:cond delay="0"/>
                                  </p:stCondLst>
                                  <p:childTnLst>
                                    <p:set>
                                      <p:cBhvr>
                                        <p:cTn id="104" dur="1" fill="hold">
                                          <p:stCondLst>
                                            <p:cond delay="0"/>
                                          </p:stCondLst>
                                        </p:cTn>
                                        <p:tgtEl>
                                          <p:spTgt spid="21"/>
                                        </p:tgtEl>
                                        <p:attrNameLst>
                                          <p:attrName>style.visibility</p:attrName>
                                        </p:attrNameLst>
                                      </p:cBhvr>
                                      <p:to>
                                        <p:strVal val="visible"/>
                                      </p:to>
                                    </p:set>
                                    <p:animScale>
                                      <p:cBhvr>
                                        <p:cTn id="105"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6" dur="1000" decel="50000" fill="hold">
                                          <p:stCondLst>
                                            <p:cond delay="0"/>
                                          </p:stCondLst>
                                        </p:cTn>
                                        <p:tgtEl>
                                          <p:spTgt spid="21"/>
                                        </p:tgtEl>
                                        <p:attrNameLst>
                                          <p:attrName>ppt_x</p:attrName>
                                          <p:attrName>ppt_y</p:attrName>
                                        </p:attrNameLst>
                                      </p:cBhvr>
                                    </p:animMotion>
                                    <p:animEffect transition="in" filter="fade">
                                      <p:cBhvr>
                                        <p:cTn id="107" dur="1000"/>
                                        <p:tgtEl>
                                          <p:spTgt spid="21"/>
                                        </p:tgtEl>
                                      </p:cBhvr>
                                    </p:animEffect>
                                  </p:childTnLst>
                                </p:cTn>
                              </p:par>
                            </p:childTnLst>
                          </p:cTn>
                        </p:par>
                      </p:childTnLst>
                    </p:cTn>
                  </p:par>
                  <p:par>
                    <p:cTn id="108" fill="hold">
                      <p:stCondLst>
                        <p:cond delay="indefinite"/>
                      </p:stCondLst>
                      <p:childTnLst>
                        <p:par>
                          <p:cTn id="109" fill="hold">
                            <p:stCondLst>
                              <p:cond delay="0"/>
                            </p:stCondLst>
                            <p:childTnLst>
                              <p:par>
                                <p:cTn id="110" presetID="52" presetClass="entr" presetSubtype="0" fill="hold" grpId="0" nodeType="clickEffect">
                                  <p:stCondLst>
                                    <p:cond delay="0"/>
                                  </p:stCondLst>
                                  <p:childTnLst>
                                    <p:set>
                                      <p:cBhvr>
                                        <p:cTn id="111" dur="1" fill="hold">
                                          <p:stCondLst>
                                            <p:cond delay="0"/>
                                          </p:stCondLst>
                                        </p:cTn>
                                        <p:tgtEl>
                                          <p:spTgt spid="22"/>
                                        </p:tgtEl>
                                        <p:attrNameLst>
                                          <p:attrName>style.visibility</p:attrName>
                                        </p:attrNameLst>
                                      </p:cBhvr>
                                      <p:to>
                                        <p:strVal val="visible"/>
                                      </p:to>
                                    </p:set>
                                    <p:animScale>
                                      <p:cBhvr>
                                        <p:cTn id="112"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22"/>
                                        </p:tgtEl>
                                        <p:attrNameLst>
                                          <p:attrName>ppt_x</p:attrName>
                                          <p:attrName>ppt_y</p:attrName>
                                        </p:attrNameLst>
                                      </p:cBhvr>
                                    </p:animMotion>
                                    <p:animEffect transition="in" filter="fade">
                                      <p:cBhvr>
                                        <p:cTn id="114" dur="1000"/>
                                        <p:tgtEl>
                                          <p:spTgt spid="22"/>
                                        </p:tgtEl>
                                      </p:cBhvr>
                                    </p:animEffect>
                                  </p:childTnLst>
                                </p:cTn>
                              </p:par>
                            </p:childTnLst>
                          </p:cTn>
                        </p:par>
                      </p:childTnLst>
                    </p:cTn>
                  </p:par>
                  <p:par>
                    <p:cTn id="115" fill="hold">
                      <p:stCondLst>
                        <p:cond delay="indefinite"/>
                      </p:stCondLst>
                      <p:childTnLst>
                        <p:par>
                          <p:cTn id="116" fill="hold">
                            <p:stCondLst>
                              <p:cond delay="0"/>
                            </p:stCondLst>
                            <p:childTnLst>
                              <p:par>
                                <p:cTn id="117" presetID="52" presetClass="entr" presetSubtype="0" fill="hold" grpId="0" nodeType="clickEffect">
                                  <p:stCondLst>
                                    <p:cond delay="0"/>
                                  </p:stCondLst>
                                  <p:childTnLst>
                                    <p:set>
                                      <p:cBhvr>
                                        <p:cTn id="118" dur="1" fill="hold">
                                          <p:stCondLst>
                                            <p:cond delay="0"/>
                                          </p:stCondLst>
                                        </p:cTn>
                                        <p:tgtEl>
                                          <p:spTgt spid="23"/>
                                        </p:tgtEl>
                                        <p:attrNameLst>
                                          <p:attrName>style.visibility</p:attrName>
                                        </p:attrNameLst>
                                      </p:cBhvr>
                                      <p:to>
                                        <p:strVal val="visible"/>
                                      </p:to>
                                    </p:set>
                                    <p:animScale>
                                      <p:cBhvr>
                                        <p:cTn id="119"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23"/>
                                        </p:tgtEl>
                                        <p:attrNameLst>
                                          <p:attrName>ppt_x</p:attrName>
                                          <p:attrName>ppt_y</p:attrName>
                                        </p:attrNameLst>
                                      </p:cBhvr>
                                    </p:animMotion>
                                    <p:animEffect transition="in" filter="fade">
                                      <p:cBhvr>
                                        <p:cTn id="121" dur="1000"/>
                                        <p:tgtEl>
                                          <p:spTgt spid="23"/>
                                        </p:tgtEl>
                                      </p:cBhvr>
                                    </p:animEffect>
                                  </p:childTnLst>
                                </p:cTn>
                              </p:par>
                              <p:par>
                                <p:cTn id="122" presetID="52" presetClass="entr" presetSubtype="0" fill="hold" grpId="0" nodeType="withEffect">
                                  <p:stCondLst>
                                    <p:cond delay="0"/>
                                  </p:stCondLst>
                                  <p:childTnLst>
                                    <p:set>
                                      <p:cBhvr>
                                        <p:cTn id="123" dur="1" fill="hold">
                                          <p:stCondLst>
                                            <p:cond delay="0"/>
                                          </p:stCondLst>
                                        </p:cTn>
                                        <p:tgtEl>
                                          <p:spTgt spid="24"/>
                                        </p:tgtEl>
                                        <p:attrNameLst>
                                          <p:attrName>style.visibility</p:attrName>
                                        </p:attrNameLst>
                                      </p:cBhvr>
                                      <p:to>
                                        <p:strVal val="visible"/>
                                      </p:to>
                                    </p:set>
                                    <p:animScale>
                                      <p:cBhvr>
                                        <p:cTn id="124"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5" dur="1000" decel="50000" fill="hold">
                                          <p:stCondLst>
                                            <p:cond delay="0"/>
                                          </p:stCondLst>
                                        </p:cTn>
                                        <p:tgtEl>
                                          <p:spTgt spid="24"/>
                                        </p:tgtEl>
                                        <p:attrNameLst>
                                          <p:attrName>ppt_x</p:attrName>
                                          <p:attrName>ppt_y</p:attrName>
                                        </p:attrNameLst>
                                      </p:cBhvr>
                                    </p:animMotion>
                                    <p:animEffect transition="in" filter="fade">
                                      <p:cBhvr>
                                        <p:cTn id="126" dur="1000"/>
                                        <p:tgtEl>
                                          <p:spTgt spid="24"/>
                                        </p:tgtEl>
                                      </p:cBhvr>
                                    </p:animEffect>
                                  </p:childTnLst>
                                </p:cTn>
                              </p:par>
                              <p:par>
                                <p:cTn id="127" presetID="52" presetClass="entr" presetSubtype="0" fill="hold" grpId="0" nodeType="withEffect">
                                  <p:stCondLst>
                                    <p:cond delay="0"/>
                                  </p:stCondLst>
                                  <p:childTnLst>
                                    <p:set>
                                      <p:cBhvr>
                                        <p:cTn id="128" dur="1" fill="hold">
                                          <p:stCondLst>
                                            <p:cond delay="0"/>
                                          </p:stCondLst>
                                        </p:cTn>
                                        <p:tgtEl>
                                          <p:spTgt spid="25"/>
                                        </p:tgtEl>
                                        <p:attrNameLst>
                                          <p:attrName>style.visibility</p:attrName>
                                        </p:attrNameLst>
                                      </p:cBhvr>
                                      <p:to>
                                        <p:strVal val="visible"/>
                                      </p:to>
                                    </p:set>
                                    <p:animScale>
                                      <p:cBhvr>
                                        <p:cTn id="129"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0" dur="1000" decel="50000" fill="hold">
                                          <p:stCondLst>
                                            <p:cond delay="0"/>
                                          </p:stCondLst>
                                        </p:cTn>
                                        <p:tgtEl>
                                          <p:spTgt spid="25"/>
                                        </p:tgtEl>
                                        <p:attrNameLst>
                                          <p:attrName>ppt_x</p:attrName>
                                          <p:attrName>ppt_y</p:attrName>
                                        </p:attrNameLst>
                                      </p:cBhvr>
                                    </p:animMotion>
                                    <p:animEffect transition="in" filter="fade">
                                      <p:cBhvr>
                                        <p:cTn id="131" dur="1000"/>
                                        <p:tgtEl>
                                          <p:spTgt spid="25"/>
                                        </p:tgtEl>
                                      </p:cBhvr>
                                    </p:animEffect>
                                  </p:childTnLst>
                                </p:cTn>
                              </p:par>
                              <p:par>
                                <p:cTn id="132" presetID="52" presetClass="entr" presetSubtype="0" fill="hold" grpId="0" nodeType="withEffect">
                                  <p:stCondLst>
                                    <p:cond delay="0"/>
                                  </p:stCondLst>
                                  <p:childTnLst>
                                    <p:set>
                                      <p:cBhvr>
                                        <p:cTn id="133" dur="1" fill="hold">
                                          <p:stCondLst>
                                            <p:cond delay="0"/>
                                          </p:stCondLst>
                                        </p:cTn>
                                        <p:tgtEl>
                                          <p:spTgt spid="26"/>
                                        </p:tgtEl>
                                        <p:attrNameLst>
                                          <p:attrName>style.visibility</p:attrName>
                                        </p:attrNameLst>
                                      </p:cBhvr>
                                      <p:to>
                                        <p:strVal val="visible"/>
                                      </p:to>
                                    </p:set>
                                    <p:animScale>
                                      <p:cBhvr>
                                        <p:cTn id="134"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5" dur="1000" decel="50000" fill="hold">
                                          <p:stCondLst>
                                            <p:cond delay="0"/>
                                          </p:stCondLst>
                                        </p:cTn>
                                        <p:tgtEl>
                                          <p:spTgt spid="26"/>
                                        </p:tgtEl>
                                        <p:attrNameLst>
                                          <p:attrName>ppt_x</p:attrName>
                                          <p:attrName>ppt_y</p:attrName>
                                        </p:attrNameLst>
                                      </p:cBhvr>
                                    </p:animMotion>
                                    <p:animEffect transition="in" filter="fade">
                                      <p:cBhvr>
                                        <p:cTn id="136" dur="1000"/>
                                        <p:tgtEl>
                                          <p:spTgt spid="26"/>
                                        </p:tgtEl>
                                      </p:cBhvr>
                                    </p:animEffect>
                                  </p:childTnLst>
                                </p:cTn>
                              </p:par>
                              <p:par>
                                <p:cTn id="137" presetID="52" presetClass="entr" presetSubtype="0" fill="hold" grpId="0" nodeType="withEffect">
                                  <p:stCondLst>
                                    <p:cond delay="0"/>
                                  </p:stCondLst>
                                  <p:childTnLst>
                                    <p:set>
                                      <p:cBhvr>
                                        <p:cTn id="138" dur="1" fill="hold">
                                          <p:stCondLst>
                                            <p:cond delay="0"/>
                                          </p:stCondLst>
                                        </p:cTn>
                                        <p:tgtEl>
                                          <p:spTgt spid="27"/>
                                        </p:tgtEl>
                                        <p:attrNameLst>
                                          <p:attrName>style.visibility</p:attrName>
                                        </p:attrNameLst>
                                      </p:cBhvr>
                                      <p:to>
                                        <p:strVal val="visible"/>
                                      </p:to>
                                    </p:set>
                                    <p:animScale>
                                      <p:cBhvr>
                                        <p:cTn id="139"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0" dur="1000" decel="50000" fill="hold">
                                          <p:stCondLst>
                                            <p:cond delay="0"/>
                                          </p:stCondLst>
                                        </p:cTn>
                                        <p:tgtEl>
                                          <p:spTgt spid="27"/>
                                        </p:tgtEl>
                                        <p:attrNameLst>
                                          <p:attrName>ppt_x</p:attrName>
                                          <p:attrName>ppt_y</p:attrName>
                                        </p:attrNameLst>
                                      </p:cBhvr>
                                    </p:animMotion>
                                    <p:animEffect transition="in" filter="fade">
                                      <p:cBhvr>
                                        <p:cTn id="141" dur="1000"/>
                                        <p:tgtEl>
                                          <p:spTgt spid="27"/>
                                        </p:tgtEl>
                                      </p:cBhvr>
                                    </p:animEffect>
                                  </p:childTnLst>
                                </p:cTn>
                              </p:par>
                              <p:par>
                                <p:cTn id="142" presetID="52" presetClass="entr" presetSubtype="0" fill="hold" grpId="0" nodeType="withEffect">
                                  <p:stCondLst>
                                    <p:cond delay="0"/>
                                  </p:stCondLst>
                                  <p:childTnLst>
                                    <p:set>
                                      <p:cBhvr>
                                        <p:cTn id="143" dur="1" fill="hold">
                                          <p:stCondLst>
                                            <p:cond delay="0"/>
                                          </p:stCondLst>
                                        </p:cTn>
                                        <p:tgtEl>
                                          <p:spTgt spid="28"/>
                                        </p:tgtEl>
                                        <p:attrNameLst>
                                          <p:attrName>style.visibility</p:attrName>
                                        </p:attrNameLst>
                                      </p:cBhvr>
                                      <p:to>
                                        <p:strVal val="visible"/>
                                      </p:to>
                                    </p:set>
                                    <p:animScale>
                                      <p:cBhvr>
                                        <p:cTn id="144"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5" dur="1000" decel="50000" fill="hold">
                                          <p:stCondLst>
                                            <p:cond delay="0"/>
                                          </p:stCondLst>
                                        </p:cTn>
                                        <p:tgtEl>
                                          <p:spTgt spid="28"/>
                                        </p:tgtEl>
                                        <p:attrNameLst>
                                          <p:attrName>ppt_x</p:attrName>
                                          <p:attrName>ppt_y</p:attrName>
                                        </p:attrNameLst>
                                      </p:cBhvr>
                                    </p:animMotion>
                                    <p:animEffect transition="in" filter="fade">
                                      <p:cBhvr>
                                        <p:cTn id="146" dur="1000"/>
                                        <p:tgtEl>
                                          <p:spTgt spid="28"/>
                                        </p:tgtEl>
                                      </p:cBhvr>
                                    </p:animEffect>
                                  </p:childTnLst>
                                </p:cTn>
                              </p:par>
                              <p:par>
                                <p:cTn id="147" presetID="52" presetClass="entr" presetSubtype="0" fill="hold" grpId="0" nodeType="withEffect">
                                  <p:stCondLst>
                                    <p:cond delay="0"/>
                                  </p:stCondLst>
                                  <p:childTnLst>
                                    <p:set>
                                      <p:cBhvr>
                                        <p:cTn id="148" dur="1" fill="hold">
                                          <p:stCondLst>
                                            <p:cond delay="0"/>
                                          </p:stCondLst>
                                        </p:cTn>
                                        <p:tgtEl>
                                          <p:spTgt spid="29"/>
                                        </p:tgtEl>
                                        <p:attrNameLst>
                                          <p:attrName>style.visibility</p:attrName>
                                        </p:attrNameLst>
                                      </p:cBhvr>
                                      <p:to>
                                        <p:strVal val="visible"/>
                                      </p:to>
                                    </p:set>
                                    <p:animScale>
                                      <p:cBhvr>
                                        <p:cTn id="149"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0" dur="1000" decel="50000" fill="hold">
                                          <p:stCondLst>
                                            <p:cond delay="0"/>
                                          </p:stCondLst>
                                        </p:cTn>
                                        <p:tgtEl>
                                          <p:spTgt spid="29"/>
                                        </p:tgtEl>
                                        <p:attrNameLst>
                                          <p:attrName>ppt_x</p:attrName>
                                          <p:attrName>ppt_y</p:attrName>
                                        </p:attrNameLst>
                                      </p:cBhvr>
                                    </p:animMotion>
                                    <p:animEffect transition="in" filter="fade">
                                      <p:cBhvr>
                                        <p:cTn id="151" dur="1000"/>
                                        <p:tgtEl>
                                          <p:spTgt spid="29"/>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30"/>
                                        </p:tgtEl>
                                        <p:attrNameLst>
                                          <p:attrName>style.visibility</p:attrName>
                                        </p:attrNameLst>
                                      </p:cBhvr>
                                      <p:to>
                                        <p:strVal val="visible"/>
                                      </p:to>
                                    </p:set>
                                    <p:animEffect transition="in" filter="fade">
                                      <p:cBhvr>
                                        <p:cTn id="156" dur="2000"/>
                                        <p:tgtEl>
                                          <p:spTgt spid="30"/>
                                        </p:tgtEl>
                                      </p:cBhvr>
                                    </p:animEffect>
                                  </p:childTnLst>
                                </p:cTn>
                              </p:par>
                              <p:par>
                                <p:cTn id="157" presetID="52" presetClass="entr" presetSubtype="0" fill="hold" grpId="0" nodeType="withEffect">
                                  <p:stCondLst>
                                    <p:cond delay="0"/>
                                  </p:stCondLst>
                                  <p:childTnLst>
                                    <p:set>
                                      <p:cBhvr>
                                        <p:cTn id="158" dur="1" fill="hold">
                                          <p:stCondLst>
                                            <p:cond delay="0"/>
                                          </p:stCondLst>
                                        </p:cTn>
                                        <p:tgtEl>
                                          <p:spTgt spid="38"/>
                                        </p:tgtEl>
                                        <p:attrNameLst>
                                          <p:attrName>style.visibility</p:attrName>
                                        </p:attrNameLst>
                                      </p:cBhvr>
                                      <p:to>
                                        <p:strVal val="visible"/>
                                      </p:to>
                                    </p:set>
                                    <p:animScale>
                                      <p:cBhvr>
                                        <p:cTn id="159"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0" dur="1000" decel="50000" fill="hold">
                                          <p:stCondLst>
                                            <p:cond delay="0"/>
                                          </p:stCondLst>
                                        </p:cTn>
                                        <p:tgtEl>
                                          <p:spTgt spid="38"/>
                                        </p:tgtEl>
                                        <p:attrNameLst>
                                          <p:attrName>ppt_x</p:attrName>
                                          <p:attrName>ppt_y</p:attrName>
                                        </p:attrNameLst>
                                      </p:cBhvr>
                                    </p:animMotion>
                                    <p:animEffect transition="in" filter="fade">
                                      <p:cBhvr>
                                        <p:cTn id="161" dur="1000"/>
                                        <p:tgtEl>
                                          <p:spTgt spid="38"/>
                                        </p:tgtEl>
                                      </p:cBhvr>
                                    </p:animEffect>
                                  </p:childTnLst>
                                </p:cTn>
                              </p:par>
                              <p:par>
                                <p:cTn id="162" presetID="52" presetClass="entr" presetSubtype="0" fill="hold" grpId="0" nodeType="withEffect">
                                  <p:stCondLst>
                                    <p:cond delay="0"/>
                                  </p:stCondLst>
                                  <p:childTnLst>
                                    <p:set>
                                      <p:cBhvr>
                                        <p:cTn id="163" dur="1" fill="hold">
                                          <p:stCondLst>
                                            <p:cond delay="0"/>
                                          </p:stCondLst>
                                        </p:cTn>
                                        <p:tgtEl>
                                          <p:spTgt spid="42"/>
                                        </p:tgtEl>
                                        <p:attrNameLst>
                                          <p:attrName>style.visibility</p:attrName>
                                        </p:attrNameLst>
                                      </p:cBhvr>
                                      <p:to>
                                        <p:strVal val="visible"/>
                                      </p:to>
                                    </p:set>
                                    <p:animScale>
                                      <p:cBhvr>
                                        <p:cTn id="164"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5" dur="1000" decel="50000" fill="hold">
                                          <p:stCondLst>
                                            <p:cond delay="0"/>
                                          </p:stCondLst>
                                        </p:cTn>
                                        <p:tgtEl>
                                          <p:spTgt spid="42"/>
                                        </p:tgtEl>
                                        <p:attrNameLst>
                                          <p:attrName>ppt_x</p:attrName>
                                          <p:attrName>ppt_y</p:attrName>
                                        </p:attrNameLst>
                                      </p:cBhvr>
                                    </p:animMotion>
                                    <p:animEffect transition="in" filter="fade">
                                      <p:cBhvr>
                                        <p:cTn id="166" dur="1000"/>
                                        <p:tgtEl>
                                          <p:spTgt spid="42"/>
                                        </p:tgtEl>
                                      </p:cBhvr>
                                    </p:animEffect>
                                  </p:childTnLst>
                                </p:cTn>
                              </p:par>
                              <p:par>
                                <p:cTn id="167" presetID="52" presetClass="entr" presetSubtype="0" fill="hold" grpId="0" nodeType="withEffect">
                                  <p:stCondLst>
                                    <p:cond delay="0"/>
                                  </p:stCondLst>
                                  <p:childTnLst>
                                    <p:set>
                                      <p:cBhvr>
                                        <p:cTn id="168" dur="1" fill="hold">
                                          <p:stCondLst>
                                            <p:cond delay="0"/>
                                          </p:stCondLst>
                                        </p:cTn>
                                        <p:tgtEl>
                                          <p:spTgt spid="44"/>
                                        </p:tgtEl>
                                        <p:attrNameLst>
                                          <p:attrName>style.visibility</p:attrName>
                                        </p:attrNameLst>
                                      </p:cBhvr>
                                      <p:to>
                                        <p:strVal val="visible"/>
                                      </p:to>
                                    </p:set>
                                    <p:animScale>
                                      <p:cBhvr>
                                        <p:cTn id="169" dur="10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0" dur="1000" decel="50000" fill="hold">
                                          <p:stCondLst>
                                            <p:cond delay="0"/>
                                          </p:stCondLst>
                                        </p:cTn>
                                        <p:tgtEl>
                                          <p:spTgt spid="44"/>
                                        </p:tgtEl>
                                        <p:attrNameLst>
                                          <p:attrName>ppt_x</p:attrName>
                                          <p:attrName>ppt_y</p:attrName>
                                        </p:attrNameLst>
                                      </p:cBhvr>
                                    </p:animMotion>
                                    <p:animEffect transition="in" filter="fade">
                                      <p:cBhvr>
                                        <p:cTn id="171" dur="1000"/>
                                        <p:tgtEl>
                                          <p:spTgt spid="44"/>
                                        </p:tgtEl>
                                      </p:cBhvr>
                                    </p:animEffect>
                                  </p:childTnLst>
                                </p:cTn>
                              </p:par>
                              <p:par>
                                <p:cTn id="172" presetID="52" presetClass="entr" presetSubtype="0" fill="hold" grpId="0" nodeType="withEffect">
                                  <p:stCondLst>
                                    <p:cond delay="0"/>
                                  </p:stCondLst>
                                  <p:childTnLst>
                                    <p:set>
                                      <p:cBhvr>
                                        <p:cTn id="173" dur="1" fill="hold">
                                          <p:stCondLst>
                                            <p:cond delay="0"/>
                                          </p:stCondLst>
                                        </p:cTn>
                                        <p:tgtEl>
                                          <p:spTgt spid="45"/>
                                        </p:tgtEl>
                                        <p:attrNameLst>
                                          <p:attrName>style.visibility</p:attrName>
                                        </p:attrNameLst>
                                      </p:cBhvr>
                                      <p:to>
                                        <p:strVal val="visible"/>
                                      </p:to>
                                    </p:set>
                                    <p:animScale>
                                      <p:cBhvr>
                                        <p:cTn id="174"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5" dur="1000" decel="50000" fill="hold">
                                          <p:stCondLst>
                                            <p:cond delay="0"/>
                                          </p:stCondLst>
                                        </p:cTn>
                                        <p:tgtEl>
                                          <p:spTgt spid="45"/>
                                        </p:tgtEl>
                                        <p:attrNameLst>
                                          <p:attrName>ppt_x</p:attrName>
                                          <p:attrName>ppt_y</p:attrName>
                                        </p:attrNameLst>
                                      </p:cBhvr>
                                    </p:animMotion>
                                    <p:animEffect transition="in" filter="fade">
                                      <p:cBhvr>
                                        <p:cTn id="176" dur="1000"/>
                                        <p:tgtEl>
                                          <p:spTgt spid="45"/>
                                        </p:tgtEl>
                                      </p:cBhvr>
                                    </p:animEffect>
                                  </p:childTnLst>
                                </p:cTn>
                              </p:par>
                            </p:childTnLst>
                          </p:cTn>
                        </p:par>
                      </p:childTnLst>
                    </p:cTn>
                  </p:par>
                  <p:par>
                    <p:cTn id="177" fill="hold">
                      <p:stCondLst>
                        <p:cond delay="indefinite"/>
                      </p:stCondLst>
                      <p:childTnLst>
                        <p:par>
                          <p:cTn id="178" fill="hold">
                            <p:stCondLst>
                              <p:cond delay="0"/>
                            </p:stCondLst>
                            <p:childTnLst>
                              <p:par>
                                <p:cTn id="179" presetID="52" presetClass="entr" presetSubtype="0" fill="hold" grpId="0" nodeType="clickEffect">
                                  <p:stCondLst>
                                    <p:cond delay="0"/>
                                  </p:stCondLst>
                                  <p:childTnLst>
                                    <p:set>
                                      <p:cBhvr>
                                        <p:cTn id="180" dur="1" fill="hold">
                                          <p:stCondLst>
                                            <p:cond delay="0"/>
                                          </p:stCondLst>
                                        </p:cTn>
                                        <p:tgtEl>
                                          <p:spTgt spid="46"/>
                                        </p:tgtEl>
                                        <p:attrNameLst>
                                          <p:attrName>style.visibility</p:attrName>
                                        </p:attrNameLst>
                                      </p:cBhvr>
                                      <p:to>
                                        <p:strVal val="visible"/>
                                      </p:to>
                                    </p:set>
                                    <p:animScale>
                                      <p:cBhvr>
                                        <p:cTn id="181"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2" dur="1000" decel="50000" fill="hold">
                                          <p:stCondLst>
                                            <p:cond delay="0"/>
                                          </p:stCondLst>
                                        </p:cTn>
                                        <p:tgtEl>
                                          <p:spTgt spid="46"/>
                                        </p:tgtEl>
                                        <p:attrNameLst>
                                          <p:attrName>ppt_x</p:attrName>
                                          <p:attrName>ppt_y</p:attrName>
                                        </p:attrNameLst>
                                      </p:cBhvr>
                                    </p:animMotion>
                                    <p:animEffect transition="in" filter="fade">
                                      <p:cBhvr>
                                        <p:cTn id="183" dur="1000"/>
                                        <p:tgtEl>
                                          <p:spTgt spid="46"/>
                                        </p:tgtEl>
                                      </p:cBhvr>
                                    </p:animEffect>
                                  </p:childTnLst>
                                </p:cTn>
                              </p:par>
                              <p:par>
                                <p:cTn id="184" presetID="52" presetClass="entr" presetSubtype="0" fill="hold" grpId="0" nodeType="withEffect">
                                  <p:stCondLst>
                                    <p:cond delay="0"/>
                                  </p:stCondLst>
                                  <p:childTnLst>
                                    <p:set>
                                      <p:cBhvr>
                                        <p:cTn id="185" dur="1" fill="hold">
                                          <p:stCondLst>
                                            <p:cond delay="0"/>
                                          </p:stCondLst>
                                        </p:cTn>
                                        <p:tgtEl>
                                          <p:spTgt spid="47"/>
                                        </p:tgtEl>
                                        <p:attrNameLst>
                                          <p:attrName>style.visibility</p:attrName>
                                        </p:attrNameLst>
                                      </p:cBhvr>
                                      <p:to>
                                        <p:strVal val="visible"/>
                                      </p:to>
                                    </p:set>
                                    <p:animScale>
                                      <p:cBhvr>
                                        <p:cTn id="186"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7" dur="1000" decel="50000" fill="hold">
                                          <p:stCondLst>
                                            <p:cond delay="0"/>
                                          </p:stCondLst>
                                        </p:cTn>
                                        <p:tgtEl>
                                          <p:spTgt spid="47"/>
                                        </p:tgtEl>
                                        <p:attrNameLst>
                                          <p:attrName>ppt_x</p:attrName>
                                          <p:attrName>ppt_y</p:attrName>
                                        </p:attrNameLst>
                                      </p:cBhvr>
                                    </p:animMotion>
                                    <p:animEffect transition="in" filter="fade">
                                      <p:cBhvr>
                                        <p:cTn id="188" dur="1000"/>
                                        <p:tgtEl>
                                          <p:spTgt spid="47"/>
                                        </p:tgtEl>
                                      </p:cBhvr>
                                    </p:animEffect>
                                  </p:childTnLst>
                                </p:cTn>
                              </p:par>
                              <p:par>
                                <p:cTn id="189" presetID="52" presetClass="entr" presetSubtype="0" fill="hold" grpId="0" nodeType="withEffect">
                                  <p:stCondLst>
                                    <p:cond delay="0"/>
                                  </p:stCondLst>
                                  <p:childTnLst>
                                    <p:set>
                                      <p:cBhvr>
                                        <p:cTn id="190" dur="1" fill="hold">
                                          <p:stCondLst>
                                            <p:cond delay="0"/>
                                          </p:stCondLst>
                                        </p:cTn>
                                        <p:tgtEl>
                                          <p:spTgt spid="48"/>
                                        </p:tgtEl>
                                        <p:attrNameLst>
                                          <p:attrName>style.visibility</p:attrName>
                                        </p:attrNameLst>
                                      </p:cBhvr>
                                      <p:to>
                                        <p:strVal val="visible"/>
                                      </p:to>
                                    </p:set>
                                    <p:animScale>
                                      <p:cBhvr>
                                        <p:cTn id="191"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2" dur="1000" decel="50000" fill="hold">
                                          <p:stCondLst>
                                            <p:cond delay="0"/>
                                          </p:stCondLst>
                                        </p:cTn>
                                        <p:tgtEl>
                                          <p:spTgt spid="48"/>
                                        </p:tgtEl>
                                        <p:attrNameLst>
                                          <p:attrName>ppt_x</p:attrName>
                                          <p:attrName>ppt_y</p:attrName>
                                        </p:attrNameLst>
                                      </p:cBhvr>
                                    </p:animMotion>
                                    <p:animEffect transition="in" filter="fade">
                                      <p:cBhvr>
                                        <p:cTn id="193" dur="1000"/>
                                        <p:tgtEl>
                                          <p:spTgt spid="48"/>
                                        </p:tgtEl>
                                      </p:cBhvr>
                                    </p:animEffect>
                                  </p:childTnLst>
                                </p:cTn>
                              </p:par>
                              <p:par>
                                <p:cTn id="194" presetID="52" presetClass="entr" presetSubtype="0" fill="hold" grpId="0" nodeType="withEffect">
                                  <p:stCondLst>
                                    <p:cond delay="0"/>
                                  </p:stCondLst>
                                  <p:childTnLst>
                                    <p:set>
                                      <p:cBhvr>
                                        <p:cTn id="195" dur="1" fill="hold">
                                          <p:stCondLst>
                                            <p:cond delay="0"/>
                                          </p:stCondLst>
                                        </p:cTn>
                                        <p:tgtEl>
                                          <p:spTgt spid="49"/>
                                        </p:tgtEl>
                                        <p:attrNameLst>
                                          <p:attrName>style.visibility</p:attrName>
                                        </p:attrNameLst>
                                      </p:cBhvr>
                                      <p:to>
                                        <p:strVal val="visible"/>
                                      </p:to>
                                    </p:set>
                                    <p:animScale>
                                      <p:cBhvr>
                                        <p:cTn id="196"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7" dur="1000" decel="50000" fill="hold">
                                          <p:stCondLst>
                                            <p:cond delay="0"/>
                                          </p:stCondLst>
                                        </p:cTn>
                                        <p:tgtEl>
                                          <p:spTgt spid="49"/>
                                        </p:tgtEl>
                                        <p:attrNameLst>
                                          <p:attrName>ppt_x</p:attrName>
                                          <p:attrName>ppt_y</p:attrName>
                                        </p:attrNameLst>
                                      </p:cBhvr>
                                    </p:animMotion>
                                    <p:animEffect transition="in" filter="fade">
                                      <p:cBhvr>
                                        <p:cTn id="198" dur="1000"/>
                                        <p:tgtEl>
                                          <p:spTgt spid="49"/>
                                        </p:tgtEl>
                                      </p:cBhvr>
                                    </p:animEffect>
                                  </p:childTnLst>
                                </p:cTn>
                              </p:par>
                              <p:par>
                                <p:cTn id="199" presetID="52" presetClass="entr" presetSubtype="0" fill="hold" grpId="0" nodeType="withEffect">
                                  <p:stCondLst>
                                    <p:cond delay="0"/>
                                  </p:stCondLst>
                                  <p:childTnLst>
                                    <p:set>
                                      <p:cBhvr>
                                        <p:cTn id="200" dur="1" fill="hold">
                                          <p:stCondLst>
                                            <p:cond delay="0"/>
                                          </p:stCondLst>
                                        </p:cTn>
                                        <p:tgtEl>
                                          <p:spTgt spid="50"/>
                                        </p:tgtEl>
                                        <p:attrNameLst>
                                          <p:attrName>style.visibility</p:attrName>
                                        </p:attrNameLst>
                                      </p:cBhvr>
                                      <p:to>
                                        <p:strVal val="visible"/>
                                      </p:to>
                                    </p:set>
                                    <p:animScale>
                                      <p:cBhvr>
                                        <p:cTn id="201" dur="10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2" dur="1000" decel="50000" fill="hold">
                                          <p:stCondLst>
                                            <p:cond delay="0"/>
                                          </p:stCondLst>
                                        </p:cTn>
                                        <p:tgtEl>
                                          <p:spTgt spid="50"/>
                                        </p:tgtEl>
                                        <p:attrNameLst>
                                          <p:attrName>ppt_x</p:attrName>
                                          <p:attrName>ppt_y</p:attrName>
                                        </p:attrNameLst>
                                      </p:cBhvr>
                                    </p:animMotion>
                                    <p:animEffect transition="in" filter="fade">
                                      <p:cBhvr>
                                        <p:cTn id="203" dur="1000"/>
                                        <p:tgtEl>
                                          <p:spTgt spid="50"/>
                                        </p:tgtEl>
                                      </p:cBhvr>
                                    </p:animEffect>
                                  </p:childTnLst>
                                </p:cTn>
                              </p:par>
                              <p:par>
                                <p:cTn id="204" presetID="52" presetClass="entr" presetSubtype="0" fill="hold" grpId="0" nodeType="withEffect">
                                  <p:stCondLst>
                                    <p:cond delay="0"/>
                                  </p:stCondLst>
                                  <p:childTnLst>
                                    <p:set>
                                      <p:cBhvr>
                                        <p:cTn id="205" dur="1" fill="hold">
                                          <p:stCondLst>
                                            <p:cond delay="0"/>
                                          </p:stCondLst>
                                        </p:cTn>
                                        <p:tgtEl>
                                          <p:spTgt spid="51"/>
                                        </p:tgtEl>
                                        <p:attrNameLst>
                                          <p:attrName>style.visibility</p:attrName>
                                        </p:attrNameLst>
                                      </p:cBhvr>
                                      <p:to>
                                        <p:strVal val="visible"/>
                                      </p:to>
                                    </p:set>
                                    <p:animScale>
                                      <p:cBhvr>
                                        <p:cTn id="206" dur="10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7" dur="1000" decel="50000" fill="hold">
                                          <p:stCondLst>
                                            <p:cond delay="0"/>
                                          </p:stCondLst>
                                        </p:cTn>
                                        <p:tgtEl>
                                          <p:spTgt spid="51"/>
                                        </p:tgtEl>
                                        <p:attrNameLst>
                                          <p:attrName>ppt_x</p:attrName>
                                          <p:attrName>ppt_y</p:attrName>
                                        </p:attrNameLst>
                                      </p:cBhvr>
                                    </p:animMotion>
                                    <p:animEffect transition="in" filter="fade">
                                      <p:cBhvr>
                                        <p:cTn id="208" dur="1000"/>
                                        <p:tgtEl>
                                          <p:spTgt spid="51"/>
                                        </p:tgtEl>
                                      </p:cBhvr>
                                    </p:animEffect>
                                  </p:childTnLst>
                                </p:cTn>
                              </p:par>
                              <p:par>
                                <p:cTn id="209" presetID="52" presetClass="entr" presetSubtype="0" fill="hold" grpId="0" nodeType="withEffect">
                                  <p:stCondLst>
                                    <p:cond delay="0"/>
                                  </p:stCondLst>
                                  <p:childTnLst>
                                    <p:set>
                                      <p:cBhvr>
                                        <p:cTn id="210" dur="1" fill="hold">
                                          <p:stCondLst>
                                            <p:cond delay="0"/>
                                          </p:stCondLst>
                                        </p:cTn>
                                        <p:tgtEl>
                                          <p:spTgt spid="52"/>
                                        </p:tgtEl>
                                        <p:attrNameLst>
                                          <p:attrName>style.visibility</p:attrName>
                                        </p:attrNameLst>
                                      </p:cBhvr>
                                      <p:to>
                                        <p:strVal val="visible"/>
                                      </p:to>
                                    </p:set>
                                    <p:animScale>
                                      <p:cBhvr>
                                        <p:cTn id="211"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2" dur="1000" decel="50000" fill="hold">
                                          <p:stCondLst>
                                            <p:cond delay="0"/>
                                          </p:stCondLst>
                                        </p:cTn>
                                        <p:tgtEl>
                                          <p:spTgt spid="52"/>
                                        </p:tgtEl>
                                        <p:attrNameLst>
                                          <p:attrName>ppt_x</p:attrName>
                                          <p:attrName>ppt_y</p:attrName>
                                        </p:attrNameLst>
                                      </p:cBhvr>
                                    </p:animMotion>
                                    <p:animEffect transition="in" filter="fade">
                                      <p:cBhvr>
                                        <p:cTn id="213" dur="1000"/>
                                        <p:tgtEl>
                                          <p:spTgt spid="52"/>
                                        </p:tgtEl>
                                      </p:cBhvr>
                                    </p:animEffect>
                                  </p:childTnLst>
                                </p:cTn>
                              </p:par>
                              <p:par>
                                <p:cTn id="214" presetID="52" presetClass="entr" presetSubtype="0" fill="hold" grpId="0" nodeType="withEffect">
                                  <p:stCondLst>
                                    <p:cond delay="0"/>
                                  </p:stCondLst>
                                  <p:childTnLst>
                                    <p:set>
                                      <p:cBhvr>
                                        <p:cTn id="215" dur="1" fill="hold">
                                          <p:stCondLst>
                                            <p:cond delay="0"/>
                                          </p:stCondLst>
                                        </p:cTn>
                                        <p:tgtEl>
                                          <p:spTgt spid="53"/>
                                        </p:tgtEl>
                                        <p:attrNameLst>
                                          <p:attrName>style.visibility</p:attrName>
                                        </p:attrNameLst>
                                      </p:cBhvr>
                                      <p:to>
                                        <p:strVal val="visible"/>
                                      </p:to>
                                    </p:set>
                                    <p:animScale>
                                      <p:cBhvr>
                                        <p:cTn id="216" dur="1000" decel="50000" fill="hold">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7" dur="1000" decel="50000" fill="hold">
                                          <p:stCondLst>
                                            <p:cond delay="0"/>
                                          </p:stCondLst>
                                        </p:cTn>
                                        <p:tgtEl>
                                          <p:spTgt spid="53"/>
                                        </p:tgtEl>
                                        <p:attrNameLst>
                                          <p:attrName>ppt_x</p:attrName>
                                          <p:attrName>ppt_y</p:attrName>
                                        </p:attrNameLst>
                                      </p:cBhvr>
                                    </p:animMotion>
                                    <p:animEffect transition="in" filter="fade">
                                      <p:cBhvr>
                                        <p:cTn id="218" dur="1000"/>
                                        <p:tgtEl>
                                          <p:spTgt spid="53"/>
                                        </p:tgtEl>
                                      </p:cBhvr>
                                    </p:animEffect>
                                  </p:childTnLst>
                                </p:cTn>
                              </p:par>
                              <p:par>
                                <p:cTn id="219" presetID="52" presetClass="entr" presetSubtype="0" fill="hold" grpId="0" nodeType="withEffect">
                                  <p:stCondLst>
                                    <p:cond delay="0"/>
                                  </p:stCondLst>
                                  <p:childTnLst>
                                    <p:set>
                                      <p:cBhvr>
                                        <p:cTn id="220" dur="1" fill="hold">
                                          <p:stCondLst>
                                            <p:cond delay="0"/>
                                          </p:stCondLst>
                                        </p:cTn>
                                        <p:tgtEl>
                                          <p:spTgt spid="54"/>
                                        </p:tgtEl>
                                        <p:attrNameLst>
                                          <p:attrName>style.visibility</p:attrName>
                                        </p:attrNameLst>
                                      </p:cBhvr>
                                      <p:to>
                                        <p:strVal val="visible"/>
                                      </p:to>
                                    </p:set>
                                    <p:animScale>
                                      <p:cBhvr>
                                        <p:cTn id="221"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2" dur="1000" decel="50000" fill="hold">
                                          <p:stCondLst>
                                            <p:cond delay="0"/>
                                          </p:stCondLst>
                                        </p:cTn>
                                        <p:tgtEl>
                                          <p:spTgt spid="54"/>
                                        </p:tgtEl>
                                        <p:attrNameLst>
                                          <p:attrName>ppt_x</p:attrName>
                                          <p:attrName>ppt_y</p:attrName>
                                        </p:attrNameLst>
                                      </p:cBhvr>
                                    </p:animMotion>
                                    <p:animEffect transition="in" filter="fade">
                                      <p:cBhvr>
                                        <p:cTn id="223" dur="1000"/>
                                        <p:tgtEl>
                                          <p:spTgt spid="54"/>
                                        </p:tgtEl>
                                      </p:cBhvr>
                                    </p:animEffect>
                                  </p:childTnLst>
                                </p:cTn>
                              </p:par>
                              <p:par>
                                <p:cTn id="224" presetID="52" presetClass="entr" presetSubtype="0" fill="hold" grpId="0" nodeType="withEffect">
                                  <p:stCondLst>
                                    <p:cond delay="0"/>
                                  </p:stCondLst>
                                  <p:childTnLst>
                                    <p:set>
                                      <p:cBhvr>
                                        <p:cTn id="225" dur="1" fill="hold">
                                          <p:stCondLst>
                                            <p:cond delay="0"/>
                                          </p:stCondLst>
                                        </p:cTn>
                                        <p:tgtEl>
                                          <p:spTgt spid="56"/>
                                        </p:tgtEl>
                                        <p:attrNameLst>
                                          <p:attrName>style.visibility</p:attrName>
                                        </p:attrNameLst>
                                      </p:cBhvr>
                                      <p:to>
                                        <p:strVal val="visible"/>
                                      </p:to>
                                    </p:set>
                                    <p:animScale>
                                      <p:cBhvr>
                                        <p:cTn id="226" dur="10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7" dur="1000" decel="50000" fill="hold">
                                          <p:stCondLst>
                                            <p:cond delay="0"/>
                                          </p:stCondLst>
                                        </p:cTn>
                                        <p:tgtEl>
                                          <p:spTgt spid="56"/>
                                        </p:tgtEl>
                                        <p:attrNameLst>
                                          <p:attrName>ppt_x</p:attrName>
                                          <p:attrName>ppt_y</p:attrName>
                                        </p:attrNameLst>
                                      </p:cBhvr>
                                    </p:animMotion>
                                    <p:animEffect transition="in" filter="fade">
                                      <p:cBhvr>
                                        <p:cTn id="228" dur="1000"/>
                                        <p:tgtEl>
                                          <p:spTgt spid="56"/>
                                        </p:tgtEl>
                                      </p:cBhvr>
                                    </p:animEffect>
                                  </p:childTnLst>
                                </p:cTn>
                              </p:par>
                              <p:par>
                                <p:cTn id="229" presetID="52" presetClass="entr" presetSubtype="0" fill="hold" grpId="0" nodeType="withEffect">
                                  <p:stCondLst>
                                    <p:cond delay="0"/>
                                  </p:stCondLst>
                                  <p:childTnLst>
                                    <p:set>
                                      <p:cBhvr>
                                        <p:cTn id="230" dur="1" fill="hold">
                                          <p:stCondLst>
                                            <p:cond delay="0"/>
                                          </p:stCondLst>
                                        </p:cTn>
                                        <p:tgtEl>
                                          <p:spTgt spid="57"/>
                                        </p:tgtEl>
                                        <p:attrNameLst>
                                          <p:attrName>style.visibility</p:attrName>
                                        </p:attrNameLst>
                                      </p:cBhvr>
                                      <p:to>
                                        <p:strVal val="visible"/>
                                      </p:to>
                                    </p:set>
                                    <p:animScale>
                                      <p:cBhvr>
                                        <p:cTn id="231" dur="100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2" dur="1000" decel="50000" fill="hold">
                                          <p:stCondLst>
                                            <p:cond delay="0"/>
                                          </p:stCondLst>
                                        </p:cTn>
                                        <p:tgtEl>
                                          <p:spTgt spid="57"/>
                                        </p:tgtEl>
                                        <p:attrNameLst>
                                          <p:attrName>ppt_x</p:attrName>
                                          <p:attrName>ppt_y</p:attrName>
                                        </p:attrNameLst>
                                      </p:cBhvr>
                                    </p:animMotion>
                                    <p:animEffect transition="in" filter="fade">
                                      <p:cBhvr>
                                        <p:cTn id="233" dur="1000"/>
                                        <p:tgtEl>
                                          <p:spTgt spid="57"/>
                                        </p:tgtEl>
                                      </p:cBhvr>
                                    </p:animEffect>
                                  </p:childTnLst>
                                </p:cTn>
                              </p:par>
                              <p:par>
                                <p:cTn id="234" presetID="52" presetClass="entr" presetSubtype="0" fill="hold" grpId="0" nodeType="withEffect">
                                  <p:stCondLst>
                                    <p:cond delay="0"/>
                                  </p:stCondLst>
                                  <p:childTnLst>
                                    <p:set>
                                      <p:cBhvr>
                                        <p:cTn id="235" dur="1" fill="hold">
                                          <p:stCondLst>
                                            <p:cond delay="0"/>
                                          </p:stCondLst>
                                        </p:cTn>
                                        <p:tgtEl>
                                          <p:spTgt spid="58"/>
                                        </p:tgtEl>
                                        <p:attrNameLst>
                                          <p:attrName>style.visibility</p:attrName>
                                        </p:attrNameLst>
                                      </p:cBhvr>
                                      <p:to>
                                        <p:strVal val="visible"/>
                                      </p:to>
                                    </p:set>
                                    <p:animScale>
                                      <p:cBhvr>
                                        <p:cTn id="236"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7" dur="1000" decel="50000" fill="hold">
                                          <p:stCondLst>
                                            <p:cond delay="0"/>
                                          </p:stCondLst>
                                        </p:cTn>
                                        <p:tgtEl>
                                          <p:spTgt spid="58"/>
                                        </p:tgtEl>
                                        <p:attrNameLst>
                                          <p:attrName>ppt_x</p:attrName>
                                          <p:attrName>ppt_y</p:attrName>
                                        </p:attrNameLst>
                                      </p:cBhvr>
                                    </p:animMotion>
                                    <p:animEffect transition="in" filter="fade">
                                      <p:cBhvr>
                                        <p:cTn id="238" dur="1000"/>
                                        <p:tgtEl>
                                          <p:spTgt spid="58"/>
                                        </p:tgtEl>
                                      </p:cBhvr>
                                    </p:animEffect>
                                  </p:childTnLst>
                                </p:cTn>
                              </p:par>
                              <p:par>
                                <p:cTn id="239" presetID="52" presetClass="entr" presetSubtype="0" fill="hold" grpId="0" nodeType="withEffect">
                                  <p:stCondLst>
                                    <p:cond delay="0"/>
                                  </p:stCondLst>
                                  <p:childTnLst>
                                    <p:set>
                                      <p:cBhvr>
                                        <p:cTn id="240" dur="1" fill="hold">
                                          <p:stCondLst>
                                            <p:cond delay="0"/>
                                          </p:stCondLst>
                                        </p:cTn>
                                        <p:tgtEl>
                                          <p:spTgt spid="59"/>
                                        </p:tgtEl>
                                        <p:attrNameLst>
                                          <p:attrName>style.visibility</p:attrName>
                                        </p:attrNameLst>
                                      </p:cBhvr>
                                      <p:to>
                                        <p:strVal val="visible"/>
                                      </p:to>
                                    </p:set>
                                    <p:animScale>
                                      <p:cBhvr>
                                        <p:cTn id="241" dur="1000" decel="50000" fill="hold">
                                          <p:stCondLst>
                                            <p:cond delay="0"/>
                                          </p:stCondLst>
                                        </p:cTn>
                                        <p:tgtEl>
                                          <p:spTgt spid="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2" dur="1000" decel="50000" fill="hold">
                                          <p:stCondLst>
                                            <p:cond delay="0"/>
                                          </p:stCondLst>
                                        </p:cTn>
                                        <p:tgtEl>
                                          <p:spTgt spid="59"/>
                                        </p:tgtEl>
                                        <p:attrNameLst>
                                          <p:attrName>ppt_x</p:attrName>
                                          <p:attrName>ppt_y</p:attrName>
                                        </p:attrNameLst>
                                      </p:cBhvr>
                                    </p:animMotion>
                                    <p:animEffect transition="in" filter="fade">
                                      <p:cBhvr>
                                        <p:cTn id="243" dur="1000"/>
                                        <p:tgtEl>
                                          <p:spTgt spid="59"/>
                                        </p:tgtEl>
                                      </p:cBhvr>
                                    </p:animEffect>
                                  </p:childTnLst>
                                </p:cTn>
                              </p:par>
                            </p:childTnLst>
                          </p:cTn>
                        </p:par>
                      </p:childTnLst>
                    </p:cTn>
                  </p:par>
                  <p:par>
                    <p:cTn id="244" fill="hold">
                      <p:stCondLst>
                        <p:cond delay="indefinite"/>
                      </p:stCondLst>
                      <p:childTnLst>
                        <p:par>
                          <p:cTn id="245" fill="hold">
                            <p:stCondLst>
                              <p:cond delay="0"/>
                            </p:stCondLst>
                            <p:childTnLst>
                              <p:par>
                                <p:cTn id="246" presetID="2" presetClass="entr" presetSubtype="3" fill="hold" grpId="0" nodeType="clickEffect">
                                  <p:stCondLst>
                                    <p:cond delay="0"/>
                                  </p:stCondLst>
                                  <p:childTnLst>
                                    <p:set>
                                      <p:cBhvr>
                                        <p:cTn id="247" dur="1" fill="hold">
                                          <p:stCondLst>
                                            <p:cond delay="0"/>
                                          </p:stCondLst>
                                        </p:cTn>
                                        <p:tgtEl>
                                          <p:spTgt spid="60"/>
                                        </p:tgtEl>
                                        <p:attrNameLst>
                                          <p:attrName>style.visibility</p:attrName>
                                        </p:attrNameLst>
                                      </p:cBhvr>
                                      <p:to>
                                        <p:strVal val="visible"/>
                                      </p:to>
                                    </p:set>
                                    <p:anim calcmode="lin" valueType="num">
                                      <p:cBhvr additive="base">
                                        <p:cTn id="248" dur="500" fill="hold"/>
                                        <p:tgtEl>
                                          <p:spTgt spid="60"/>
                                        </p:tgtEl>
                                        <p:attrNameLst>
                                          <p:attrName>ppt_x</p:attrName>
                                        </p:attrNameLst>
                                      </p:cBhvr>
                                      <p:tavLst>
                                        <p:tav tm="0">
                                          <p:val>
                                            <p:strVal val="1+#ppt_w/2"/>
                                          </p:val>
                                        </p:tav>
                                        <p:tav tm="100000">
                                          <p:val>
                                            <p:strVal val="#ppt_x"/>
                                          </p:val>
                                        </p:tav>
                                      </p:tavLst>
                                    </p:anim>
                                    <p:anim calcmode="lin" valueType="num">
                                      <p:cBhvr additive="base">
                                        <p:cTn id="249" dur="500" fill="hold"/>
                                        <p:tgtEl>
                                          <p:spTgt spid="60"/>
                                        </p:tgtEl>
                                        <p:attrNameLst>
                                          <p:attrName>ppt_y</p:attrName>
                                        </p:attrNameLst>
                                      </p:cBhvr>
                                      <p:tavLst>
                                        <p:tav tm="0">
                                          <p:val>
                                            <p:strVal val="0-#ppt_h/2"/>
                                          </p:val>
                                        </p:tav>
                                        <p:tav tm="100000">
                                          <p:val>
                                            <p:strVal val="#ppt_y"/>
                                          </p:val>
                                        </p:tav>
                                      </p:tavLst>
                                    </p:anim>
                                  </p:childTnLst>
                                </p:cTn>
                              </p:par>
                              <p:par>
                                <p:cTn id="250" presetID="2" presetClass="entr" presetSubtype="3" fill="hold" grpId="0" nodeType="withEffect">
                                  <p:stCondLst>
                                    <p:cond delay="0"/>
                                  </p:stCondLst>
                                  <p:childTnLst>
                                    <p:set>
                                      <p:cBhvr>
                                        <p:cTn id="251" dur="1" fill="hold">
                                          <p:stCondLst>
                                            <p:cond delay="0"/>
                                          </p:stCondLst>
                                        </p:cTn>
                                        <p:tgtEl>
                                          <p:spTgt spid="61"/>
                                        </p:tgtEl>
                                        <p:attrNameLst>
                                          <p:attrName>style.visibility</p:attrName>
                                        </p:attrNameLst>
                                      </p:cBhvr>
                                      <p:to>
                                        <p:strVal val="visible"/>
                                      </p:to>
                                    </p:set>
                                    <p:anim calcmode="lin" valueType="num">
                                      <p:cBhvr additive="base">
                                        <p:cTn id="252" dur="500" fill="hold"/>
                                        <p:tgtEl>
                                          <p:spTgt spid="61"/>
                                        </p:tgtEl>
                                        <p:attrNameLst>
                                          <p:attrName>ppt_x</p:attrName>
                                        </p:attrNameLst>
                                      </p:cBhvr>
                                      <p:tavLst>
                                        <p:tav tm="0">
                                          <p:val>
                                            <p:strVal val="1+#ppt_w/2"/>
                                          </p:val>
                                        </p:tav>
                                        <p:tav tm="100000">
                                          <p:val>
                                            <p:strVal val="#ppt_x"/>
                                          </p:val>
                                        </p:tav>
                                      </p:tavLst>
                                    </p:anim>
                                    <p:anim calcmode="lin" valueType="num">
                                      <p:cBhvr additive="base">
                                        <p:cTn id="253" dur="500" fill="hold"/>
                                        <p:tgtEl>
                                          <p:spTgt spid="61"/>
                                        </p:tgtEl>
                                        <p:attrNameLst>
                                          <p:attrName>ppt_y</p:attrName>
                                        </p:attrNameLst>
                                      </p:cBhvr>
                                      <p:tavLst>
                                        <p:tav tm="0">
                                          <p:val>
                                            <p:strVal val="0-#ppt_h/2"/>
                                          </p:val>
                                        </p:tav>
                                        <p:tav tm="100000">
                                          <p:val>
                                            <p:strVal val="#ppt_y"/>
                                          </p:val>
                                        </p:tav>
                                      </p:tavLst>
                                    </p:anim>
                                  </p:childTnLst>
                                </p:cTn>
                              </p:par>
                              <p:par>
                                <p:cTn id="254" presetID="2" presetClass="entr" presetSubtype="3" fill="hold" grpId="0" nodeType="withEffect">
                                  <p:stCondLst>
                                    <p:cond delay="0"/>
                                  </p:stCondLst>
                                  <p:childTnLst>
                                    <p:set>
                                      <p:cBhvr>
                                        <p:cTn id="255" dur="1" fill="hold">
                                          <p:stCondLst>
                                            <p:cond delay="0"/>
                                          </p:stCondLst>
                                        </p:cTn>
                                        <p:tgtEl>
                                          <p:spTgt spid="62"/>
                                        </p:tgtEl>
                                        <p:attrNameLst>
                                          <p:attrName>style.visibility</p:attrName>
                                        </p:attrNameLst>
                                      </p:cBhvr>
                                      <p:to>
                                        <p:strVal val="visible"/>
                                      </p:to>
                                    </p:set>
                                    <p:anim calcmode="lin" valueType="num">
                                      <p:cBhvr additive="base">
                                        <p:cTn id="256" dur="500" fill="hold"/>
                                        <p:tgtEl>
                                          <p:spTgt spid="62"/>
                                        </p:tgtEl>
                                        <p:attrNameLst>
                                          <p:attrName>ppt_x</p:attrName>
                                        </p:attrNameLst>
                                      </p:cBhvr>
                                      <p:tavLst>
                                        <p:tav tm="0">
                                          <p:val>
                                            <p:strVal val="1+#ppt_w/2"/>
                                          </p:val>
                                        </p:tav>
                                        <p:tav tm="100000">
                                          <p:val>
                                            <p:strVal val="#ppt_x"/>
                                          </p:val>
                                        </p:tav>
                                      </p:tavLst>
                                    </p:anim>
                                    <p:anim calcmode="lin" valueType="num">
                                      <p:cBhvr additive="base">
                                        <p:cTn id="257" dur="500" fill="hold"/>
                                        <p:tgtEl>
                                          <p:spTgt spid="62"/>
                                        </p:tgtEl>
                                        <p:attrNameLst>
                                          <p:attrName>ppt_y</p:attrName>
                                        </p:attrNameLst>
                                      </p:cBhvr>
                                      <p:tavLst>
                                        <p:tav tm="0">
                                          <p:val>
                                            <p:strVal val="0-#ppt_h/2"/>
                                          </p:val>
                                        </p:tav>
                                        <p:tav tm="100000">
                                          <p:val>
                                            <p:strVal val="#ppt_y"/>
                                          </p:val>
                                        </p:tav>
                                      </p:tavLst>
                                    </p:anim>
                                  </p:childTnLst>
                                </p:cTn>
                              </p:par>
                              <p:par>
                                <p:cTn id="258" presetID="2" presetClass="entr" presetSubtype="3" fill="hold" grpId="0" nodeType="withEffect">
                                  <p:stCondLst>
                                    <p:cond delay="0"/>
                                  </p:stCondLst>
                                  <p:childTnLst>
                                    <p:set>
                                      <p:cBhvr>
                                        <p:cTn id="259" dur="1" fill="hold">
                                          <p:stCondLst>
                                            <p:cond delay="0"/>
                                          </p:stCondLst>
                                        </p:cTn>
                                        <p:tgtEl>
                                          <p:spTgt spid="63"/>
                                        </p:tgtEl>
                                        <p:attrNameLst>
                                          <p:attrName>style.visibility</p:attrName>
                                        </p:attrNameLst>
                                      </p:cBhvr>
                                      <p:to>
                                        <p:strVal val="visible"/>
                                      </p:to>
                                    </p:set>
                                    <p:anim calcmode="lin" valueType="num">
                                      <p:cBhvr additive="base">
                                        <p:cTn id="260" dur="500" fill="hold"/>
                                        <p:tgtEl>
                                          <p:spTgt spid="63"/>
                                        </p:tgtEl>
                                        <p:attrNameLst>
                                          <p:attrName>ppt_x</p:attrName>
                                        </p:attrNameLst>
                                      </p:cBhvr>
                                      <p:tavLst>
                                        <p:tav tm="0">
                                          <p:val>
                                            <p:strVal val="1+#ppt_w/2"/>
                                          </p:val>
                                        </p:tav>
                                        <p:tav tm="100000">
                                          <p:val>
                                            <p:strVal val="#ppt_x"/>
                                          </p:val>
                                        </p:tav>
                                      </p:tavLst>
                                    </p:anim>
                                    <p:anim calcmode="lin" valueType="num">
                                      <p:cBhvr additive="base">
                                        <p:cTn id="261" dur="500" fill="hold"/>
                                        <p:tgtEl>
                                          <p:spTgt spid="63"/>
                                        </p:tgtEl>
                                        <p:attrNameLst>
                                          <p:attrName>ppt_y</p:attrName>
                                        </p:attrNameLst>
                                      </p:cBhvr>
                                      <p:tavLst>
                                        <p:tav tm="0">
                                          <p:val>
                                            <p:strVal val="0-#ppt_h/2"/>
                                          </p:val>
                                        </p:tav>
                                        <p:tav tm="100000">
                                          <p:val>
                                            <p:strVal val="#ppt_y"/>
                                          </p:val>
                                        </p:tav>
                                      </p:tavLst>
                                    </p:anim>
                                  </p:childTnLst>
                                </p:cTn>
                              </p:par>
                              <p:par>
                                <p:cTn id="262" presetID="2" presetClass="entr" presetSubtype="3" fill="hold" grpId="0" nodeType="withEffect">
                                  <p:stCondLst>
                                    <p:cond delay="0"/>
                                  </p:stCondLst>
                                  <p:childTnLst>
                                    <p:set>
                                      <p:cBhvr>
                                        <p:cTn id="263" dur="1" fill="hold">
                                          <p:stCondLst>
                                            <p:cond delay="0"/>
                                          </p:stCondLst>
                                        </p:cTn>
                                        <p:tgtEl>
                                          <p:spTgt spid="64"/>
                                        </p:tgtEl>
                                        <p:attrNameLst>
                                          <p:attrName>style.visibility</p:attrName>
                                        </p:attrNameLst>
                                      </p:cBhvr>
                                      <p:to>
                                        <p:strVal val="visible"/>
                                      </p:to>
                                    </p:set>
                                    <p:anim calcmode="lin" valueType="num">
                                      <p:cBhvr additive="base">
                                        <p:cTn id="264" dur="500" fill="hold"/>
                                        <p:tgtEl>
                                          <p:spTgt spid="64"/>
                                        </p:tgtEl>
                                        <p:attrNameLst>
                                          <p:attrName>ppt_x</p:attrName>
                                        </p:attrNameLst>
                                      </p:cBhvr>
                                      <p:tavLst>
                                        <p:tav tm="0">
                                          <p:val>
                                            <p:strVal val="1+#ppt_w/2"/>
                                          </p:val>
                                        </p:tav>
                                        <p:tav tm="100000">
                                          <p:val>
                                            <p:strVal val="#ppt_x"/>
                                          </p:val>
                                        </p:tav>
                                      </p:tavLst>
                                    </p:anim>
                                    <p:anim calcmode="lin" valueType="num">
                                      <p:cBhvr additive="base">
                                        <p:cTn id="265" dur="500" fill="hold"/>
                                        <p:tgtEl>
                                          <p:spTgt spid="64"/>
                                        </p:tgtEl>
                                        <p:attrNameLst>
                                          <p:attrName>ppt_y</p:attrName>
                                        </p:attrNameLst>
                                      </p:cBhvr>
                                      <p:tavLst>
                                        <p:tav tm="0">
                                          <p:val>
                                            <p:strVal val="0-#ppt_h/2"/>
                                          </p:val>
                                        </p:tav>
                                        <p:tav tm="100000">
                                          <p:val>
                                            <p:strVal val="#ppt_y"/>
                                          </p:val>
                                        </p:tav>
                                      </p:tavLst>
                                    </p:anim>
                                  </p:childTnLst>
                                </p:cTn>
                              </p:par>
                              <p:par>
                                <p:cTn id="266" presetID="2" presetClass="entr" presetSubtype="3" fill="hold" grpId="0" nodeType="withEffect">
                                  <p:stCondLst>
                                    <p:cond delay="0"/>
                                  </p:stCondLst>
                                  <p:childTnLst>
                                    <p:set>
                                      <p:cBhvr>
                                        <p:cTn id="267" dur="1" fill="hold">
                                          <p:stCondLst>
                                            <p:cond delay="0"/>
                                          </p:stCondLst>
                                        </p:cTn>
                                        <p:tgtEl>
                                          <p:spTgt spid="65"/>
                                        </p:tgtEl>
                                        <p:attrNameLst>
                                          <p:attrName>style.visibility</p:attrName>
                                        </p:attrNameLst>
                                      </p:cBhvr>
                                      <p:to>
                                        <p:strVal val="visible"/>
                                      </p:to>
                                    </p:set>
                                    <p:anim calcmode="lin" valueType="num">
                                      <p:cBhvr additive="base">
                                        <p:cTn id="268" dur="500" fill="hold"/>
                                        <p:tgtEl>
                                          <p:spTgt spid="65"/>
                                        </p:tgtEl>
                                        <p:attrNameLst>
                                          <p:attrName>ppt_x</p:attrName>
                                        </p:attrNameLst>
                                      </p:cBhvr>
                                      <p:tavLst>
                                        <p:tav tm="0">
                                          <p:val>
                                            <p:strVal val="1+#ppt_w/2"/>
                                          </p:val>
                                        </p:tav>
                                        <p:tav tm="100000">
                                          <p:val>
                                            <p:strVal val="#ppt_x"/>
                                          </p:val>
                                        </p:tav>
                                      </p:tavLst>
                                    </p:anim>
                                    <p:anim calcmode="lin" valueType="num">
                                      <p:cBhvr additive="base">
                                        <p:cTn id="269" dur="500" fill="hold"/>
                                        <p:tgtEl>
                                          <p:spTgt spid="65"/>
                                        </p:tgtEl>
                                        <p:attrNameLst>
                                          <p:attrName>ppt_y</p:attrName>
                                        </p:attrNameLst>
                                      </p:cBhvr>
                                      <p:tavLst>
                                        <p:tav tm="0">
                                          <p:val>
                                            <p:strVal val="0-#ppt_h/2"/>
                                          </p:val>
                                        </p:tav>
                                        <p:tav tm="100000">
                                          <p:val>
                                            <p:strVal val="#ppt_y"/>
                                          </p:val>
                                        </p:tav>
                                      </p:tavLst>
                                    </p:anim>
                                  </p:childTnLst>
                                </p:cTn>
                              </p:par>
                              <p:par>
                                <p:cTn id="270" presetID="2" presetClass="entr" presetSubtype="3" fill="hold" grpId="0" nodeType="withEffect">
                                  <p:stCondLst>
                                    <p:cond delay="0"/>
                                  </p:stCondLst>
                                  <p:childTnLst>
                                    <p:set>
                                      <p:cBhvr>
                                        <p:cTn id="271" dur="1" fill="hold">
                                          <p:stCondLst>
                                            <p:cond delay="0"/>
                                          </p:stCondLst>
                                        </p:cTn>
                                        <p:tgtEl>
                                          <p:spTgt spid="66"/>
                                        </p:tgtEl>
                                        <p:attrNameLst>
                                          <p:attrName>style.visibility</p:attrName>
                                        </p:attrNameLst>
                                      </p:cBhvr>
                                      <p:to>
                                        <p:strVal val="visible"/>
                                      </p:to>
                                    </p:set>
                                    <p:anim calcmode="lin" valueType="num">
                                      <p:cBhvr additive="base">
                                        <p:cTn id="272" dur="500" fill="hold"/>
                                        <p:tgtEl>
                                          <p:spTgt spid="66"/>
                                        </p:tgtEl>
                                        <p:attrNameLst>
                                          <p:attrName>ppt_x</p:attrName>
                                        </p:attrNameLst>
                                      </p:cBhvr>
                                      <p:tavLst>
                                        <p:tav tm="0">
                                          <p:val>
                                            <p:strVal val="1+#ppt_w/2"/>
                                          </p:val>
                                        </p:tav>
                                        <p:tav tm="100000">
                                          <p:val>
                                            <p:strVal val="#ppt_x"/>
                                          </p:val>
                                        </p:tav>
                                      </p:tavLst>
                                    </p:anim>
                                    <p:anim calcmode="lin" valueType="num">
                                      <p:cBhvr additive="base">
                                        <p:cTn id="273" dur="500" fill="hold"/>
                                        <p:tgtEl>
                                          <p:spTgt spid="66"/>
                                        </p:tgtEl>
                                        <p:attrNameLst>
                                          <p:attrName>ppt_y</p:attrName>
                                        </p:attrNameLst>
                                      </p:cBhvr>
                                      <p:tavLst>
                                        <p:tav tm="0">
                                          <p:val>
                                            <p:strVal val="0-#ppt_h/2"/>
                                          </p:val>
                                        </p:tav>
                                        <p:tav tm="100000">
                                          <p:val>
                                            <p:strVal val="#ppt_y"/>
                                          </p:val>
                                        </p:tav>
                                      </p:tavLst>
                                    </p:anim>
                                  </p:childTnLst>
                                </p:cTn>
                              </p:par>
                              <p:par>
                                <p:cTn id="274" presetID="2" presetClass="entr" presetSubtype="3" fill="hold" grpId="0" nodeType="withEffect">
                                  <p:stCondLst>
                                    <p:cond delay="0"/>
                                  </p:stCondLst>
                                  <p:childTnLst>
                                    <p:set>
                                      <p:cBhvr>
                                        <p:cTn id="275" dur="1" fill="hold">
                                          <p:stCondLst>
                                            <p:cond delay="0"/>
                                          </p:stCondLst>
                                        </p:cTn>
                                        <p:tgtEl>
                                          <p:spTgt spid="67"/>
                                        </p:tgtEl>
                                        <p:attrNameLst>
                                          <p:attrName>style.visibility</p:attrName>
                                        </p:attrNameLst>
                                      </p:cBhvr>
                                      <p:to>
                                        <p:strVal val="visible"/>
                                      </p:to>
                                    </p:set>
                                    <p:anim calcmode="lin" valueType="num">
                                      <p:cBhvr additive="base">
                                        <p:cTn id="276" dur="500" fill="hold"/>
                                        <p:tgtEl>
                                          <p:spTgt spid="67"/>
                                        </p:tgtEl>
                                        <p:attrNameLst>
                                          <p:attrName>ppt_x</p:attrName>
                                        </p:attrNameLst>
                                      </p:cBhvr>
                                      <p:tavLst>
                                        <p:tav tm="0">
                                          <p:val>
                                            <p:strVal val="1+#ppt_w/2"/>
                                          </p:val>
                                        </p:tav>
                                        <p:tav tm="100000">
                                          <p:val>
                                            <p:strVal val="#ppt_x"/>
                                          </p:val>
                                        </p:tav>
                                      </p:tavLst>
                                    </p:anim>
                                    <p:anim calcmode="lin" valueType="num">
                                      <p:cBhvr additive="base">
                                        <p:cTn id="277" dur="500" fill="hold"/>
                                        <p:tgtEl>
                                          <p:spTgt spid="67"/>
                                        </p:tgtEl>
                                        <p:attrNameLst>
                                          <p:attrName>ppt_y</p:attrName>
                                        </p:attrNameLst>
                                      </p:cBhvr>
                                      <p:tavLst>
                                        <p:tav tm="0">
                                          <p:val>
                                            <p:strVal val="0-#ppt_h/2"/>
                                          </p:val>
                                        </p:tav>
                                        <p:tav tm="100000">
                                          <p:val>
                                            <p:strVal val="#ppt_y"/>
                                          </p:val>
                                        </p:tav>
                                      </p:tavLst>
                                    </p:anim>
                                  </p:childTnLst>
                                </p:cTn>
                              </p:par>
                              <p:par>
                                <p:cTn id="278" presetID="2" presetClass="entr" presetSubtype="3" fill="hold" grpId="0" nodeType="withEffect">
                                  <p:stCondLst>
                                    <p:cond delay="0"/>
                                  </p:stCondLst>
                                  <p:childTnLst>
                                    <p:set>
                                      <p:cBhvr>
                                        <p:cTn id="279" dur="1" fill="hold">
                                          <p:stCondLst>
                                            <p:cond delay="0"/>
                                          </p:stCondLst>
                                        </p:cTn>
                                        <p:tgtEl>
                                          <p:spTgt spid="68"/>
                                        </p:tgtEl>
                                        <p:attrNameLst>
                                          <p:attrName>style.visibility</p:attrName>
                                        </p:attrNameLst>
                                      </p:cBhvr>
                                      <p:to>
                                        <p:strVal val="visible"/>
                                      </p:to>
                                    </p:set>
                                    <p:anim calcmode="lin" valueType="num">
                                      <p:cBhvr additive="base">
                                        <p:cTn id="280" dur="500" fill="hold"/>
                                        <p:tgtEl>
                                          <p:spTgt spid="68"/>
                                        </p:tgtEl>
                                        <p:attrNameLst>
                                          <p:attrName>ppt_x</p:attrName>
                                        </p:attrNameLst>
                                      </p:cBhvr>
                                      <p:tavLst>
                                        <p:tav tm="0">
                                          <p:val>
                                            <p:strVal val="1+#ppt_w/2"/>
                                          </p:val>
                                        </p:tav>
                                        <p:tav tm="100000">
                                          <p:val>
                                            <p:strVal val="#ppt_x"/>
                                          </p:val>
                                        </p:tav>
                                      </p:tavLst>
                                    </p:anim>
                                    <p:anim calcmode="lin" valueType="num">
                                      <p:cBhvr additive="base">
                                        <p:cTn id="281" dur="500" fill="hold"/>
                                        <p:tgtEl>
                                          <p:spTgt spid="68"/>
                                        </p:tgtEl>
                                        <p:attrNameLst>
                                          <p:attrName>ppt_y</p:attrName>
                                        </p:attrNameLst>
                                      </p:cBhvr>
                                      <p:tavLst>
                                        <p:tav tm="0">
                                          <p:val>
                                            <p:strVal val="0-#ppt_h/2"/>
                                          </p:val>
                                        </p:tav>
                                        <p:tav tm="100000">
                                          <p:val>
                                            <p:strVal val="#ppt_y"/>
                                          </p:val>
                                        </p:tav>
                                      </p:tavLst>
                                    </p:anim>
                                  </p:childTnLst>
                                </p:cTn>
                              </p:par>
                              <p:par>
                                <p:cTn id="282" presetID="2" presetClass="entr" presetSubtype="3" fill="hold" grpId="0" nodeType="withEffect">
                                  <p:stCondLst>
                                    <p:cond delay="0"/>
                                  </p:stCondLst>
                                  <p:childTnLst>
                                    <p:set>
                                      <p:cBhvr>
                                        <p:cTn id="283" dur="1" fill="hold">
                                          <p:stCondLst>
                                            <p:cond delay="0"/>
                                          </p:stCondLst>
                                        </p:cTn>
                                        <p:tgtEl>
                                          <p:spTgt spid="69"/>
                                        </p:tgtEl>
                                        <p:attrNameLst>
                                          <p:attrName>style.visibility</p:attrName>
                                        </p:attrNameLst>
                                      </p:cBhvr>
                                      <p:to>
                                        <p:strVal val="visible"/>
                                      </p:to>
                                    </p:set>
                                    <p:anim calcmode="lin" valueType="num">
                                      <p:cBhvr additive="base">
                                        <p:cTn id="284" dur="500" fill="hold"/>
                                        <p:tgtEl>
                                          <p:spTgt spid="69"/>
                                        </p:tgtEl>
                                        <p:attrNameLst>
                                          <p:attrName>ppt_x</p:attrName>
                                        </p:attrNameLst>
                                      </p:cBhvr>
                                      <p:tavLst>
                                        <p:tav tm="0">
                                          <p:val>
                                            <p:strVal val="1+#ppt_w/2"/>
                                          </p:val>
                                        </p:tav>
                                        <p:tav tm="100000">
                                          <p:val>
                                            <p:strVal val="#ppt_x"/>
                                          </p:val>
                                        </p:tav>
                                      </p:tavLst>
                                    </p:anim>
                                    <p:anim calcmode="lin" valueType="num">
                                      <p:cBhvr additive="base">
                                        <p:cTn id="285" dur="500" fill="hold"/>
                                        <p:tgtEl>
                                          <p:spTgt spid="69"/>
                                        </p:tgtEl>
                                        <p:attrNameLst>
                                          <p:attrName>ppt_y</p:attrName>
                                        </p:attrNameLst>
                                      </p:cBhvr>
                                      <p:tavLst>
                                        <p:tav tm="0">
                                          <p:val>
                                            <p:strVal val="0-#ppt_h/2"/>
                                          </p:val>
                                        </p:tav>
                                        <p:tav tm="100000">
                                          <p:val>
                                            <p:strVal val="#ppt_y"/>
                                          </p:val>
                                        </p:tav>
                                      </p:tavLst>
                                    </p:anim>
                                  </p:childTnLst>
                                </p:cTn>
                              </p:par>
                              <p:par>
                                <p:cTn id="286" presetID="2" presetClass="entr" presetSubtype="3" fill="hold" grpId="0" nodeType="withEffect">
                                  <p:stCondLst>
                                    <p:cond delay="0"/>
                                  </p:stCondLst>
                                  <p:childTnLst>
                                    <p:set>
                                      <p:cBhvr>
                                        <p:cTn id="287" dur="1" fill="hold">
                                          <p:stCondLst>
                                            <p:cond delay="0"/>
                                          </p:stCondLst>
                                        </p:cTn>
                                        <p:tgtEl>
                                          <p:spTgt spid="70"/>
                                        </p:tgtEl>
                                        <p:attrNameLst>
                                          <p:attrName>style.visibility</p:attrName>
                                        </p:attrNameLst>
                                      </p:cBhvr>
                                      <p:to>
                                        <p:strVal val="visible"/>
                                      </p:to>
                                    </p:set>
                                    <p:anim calcmode="lin" valueType="num">
                                      <p:cBhvr additive="base">
                                        <p:cTn id="288" dur="500" fill="hold"/>
                                        <p:tgtEl>
                                          <p:spTgt spid="70"/>
                                        </p:tgtEl>
                                        <p:attrNameLst>
                                          <p:attrName>ppt_x</p:attrName>
                                        </p:attrNameLst>
                                      </p:cBhvr>
                                      <p:tavLst>
                                        <p:tav tm="0">
                                          <p:val>
                                            <p:strVal val="1+#ppt_w/2"/>
                                          </p:val>
                                        </p:tav>
                                        <p:tav tm="100000">
                                          <p:val>
                                            <p:strVal val="#ppt_x"/>
                                          </p:val>
                                        </p:tav>
                                      </p:tavLst>
                                    </p:anim>
                                    <p:anim calcmode="lin" valueType="num">
                                      <p:cBhvr additive="base">
                                        <p:cTn id="289" dur="500" fill="hold"/>
                                        <p:tgtEl>
                                          <p:spTgt spid="70"/>
                                        </p:tgtEl>
                                        <p:attrNameLst>
                                          <p:attrName>ppt_y</p:attrName>
                                        </p:attrNameLst>
                                      </p:cBhvr>
                                      <p:tavLst>
                                        <p:tav tm="0">
                                          <p:val>
                                            <p:strVal val="0-#ppt_h/2"/>
                                          </p:val>
                                        </p:tav>
                                        <p:tav tm="100000">
                                          <p:val>
                                            <p:strVal val="#ppt_y"/>
                                          </p:val>
                                        </p:tav>
                                      </p:tavLst>
                                    </p:anim>
                                  </p:childTnLst>
                                </p:cTn>
                              </p:par>
                              <p:par>
                                <p:cTn id="290" presetID="2" presetClass="entr" presetSubtype="3" fill="hold" grpId="0" nodeType="withEffect">
                                  <p:stCondLst>
                                    <p:cond delay="0"/>
                                  </p:stCondLst>
                                  <p:childTnLst>
                                    <p:set>
                                      <p:cBhvr>
                                        <p:cTn id="291" dur="1" fill="hold">
                                          <p:stCondLst>
                                            <p:cond delay="0"/>
                                          </p:stCondLst>
                                        </p:cTn>
                                        <p:tgtEl>
                                          <p:spTgt spid="71"/>
                                        </p:tgtEl>
                                        <p:attrNameLst>
                                          <p:attrName>style.visibility</p:attrName>
                                        </p:attrNameLst>
                                      </p:cBhvr>
                                      <p:to>
                                        <p:strVal val="visible"/>
                                      </p:to>
                                    </p:set>
                                    <p:anim calcmode="lin" valueType="num">
                                      <p:cBhvr additive="base">
                                        <p:cTn id="292" dur="500" fill="hold"/>
                                        <p:tgtEl>
                                          <p:spTgt spid="71"/>
                                        </p:tgtEl>
                                        <p:attrNameLst>
                                          <p:attrName>ppt_x</p:attrName>
                                        </p:attrNameLst>
                                      </p:cBhvr>
                                      <p:tavLst>
                                        <p:tav tm="0">
                                          <p:val>
                                            <p:strVal val="1+#ppt_w/2"/>
                                          </p:val>
                                        </p:tav>
                                        <p:tav tm="100000">
                                          <p:val>
                                            <p:strVal val="#ppt_x"/>
                                          </p:val>
                                        </p:tav>
                                      </p:tavLst>
                                    </p:anim>
                                    <p:anim calcmode="lin" valueType="num">
                                      <p:cBhvr additive="base">
                                        <p:cTn id="293" dur="500" fill="hold"/>
                                        <p:tgtEl>
                                          <p:spTgt spid="71"/>
                                        </p:tgtEl>
                                        <p:attrNameLst>
                                          <p:attrName>ppt_y</p:attrName>
                                        </p:attrNameLst>
                                      </p:cBhvr>
                                      <p:tavLst>
                                        <p:tav tm="0">
                                          <p:val>
                                            <p:strVal val="0-#ppt_h/2"/>
                                          </p:val>
                                        </p:tav>
                                        <p:tav tm="100000">
                                          <p:val>
                                            <p:strVal val="#ppt_y"/>
                                          </p:val>
                                        </p:tav>
                                      </p:tavLst>
                                    </p:anim>
                                  </p:childTnLst>
                                </p:cTn>
                              </p:par>
                              <p:par>
                                <p:cTn id="294" presetID="2" presetClass="entr" presetSubtype="3" fill="hold" grpId="0" nodeType="withEffect">
                                  <p:stCondLst>
                                    <p:cond delay="0"/>
                                  </p:stCondLst>
                                  <p:childTnLst>
                                    <p:set>
                                      <p:cBhvr>
                                        <p:cTn id="295" dur="1" fill="hold">
                                          <p:stCondLst>
                                            <p:cond delay="0"/>
                                          </p:stCondLst>
                                        </p:cTn>
                                        <p:tgtEl>
                                          <p:spTgt spid="72"/>
                                        </p:tgtEl>
                                        <p:attrNameLst>
                                          <p:attrName>style.visibility</p:attrName>
                                        </p:attrNameLst>
                                      </p:cBhvr>
                                      <p:to>
                                        <p:strVal val="visible"/>
                                      </p:to>
                                    </p:set>
                                    <p:anim calcmode="lin" valueType="num">
                                      <p:cBhvr additive="base">
                                        <p:cTn id="296" dur="500" fill="hold"/>
                                        <p:tgtEl>
                                          <p:spTgt spid="72"/>
                                        </p:tgtEl>
                                        <p:attrNameLst>
                                          <p:attrName>ppt_x</p:attrName>
                                        </p:attrNameLst>
                                      </p:cBhvr>
                                      <p:tavLst>
                                        <p:tav tm="0">
                                          <p:val>
                                            <p:strVal val="1+#ppt_w/2"/>
                                          </p:val>
                                        </p:tav>
                                        <p:tav tm="100000">
                                          <p:val>
                                            <p:strVal val="#ppt_x"/>
                                          </p:val>
                                        </p:tav>
                                      </p:tavLst>
                                    </p:anim>
                                    <p:anim calcmode="lin" valueType="num">
                                      <p:cBhvr additive="base">
                                        <p:cTn id="297" dur="500" fill="hold"/>
                                        <p:tgtEl>
                                          <p:spTgt spid="72"/>
                                        </p:tgtEl>
                                        <p:attrNameLst>
                                          <p:attrName>ppt_y</p:attrName>
                                        </p:attrNameLst>
                                      </p:cBhvr>
                                      <p:tavLst>
                                        <p:tav tm="0">
                                          <p:val>
                                            <p:strVal val="0-#ppt_h/2"/>
                                          </p:val>
                                        </p:tav>
                                        <p:tav tm="100000">
                                          <p:val>
                                            <p:strVal val="#ppt_y"/>
                                          </p:val>
                                        </p:tav>
                                      </p:tavLst>
                                    </p:anim>
                                  </p:childTnLst>
                                </p:cTn>
                              </p:par>
                              <p:par>
                                <p:cTn id="298" presetID="2" presetClass="entr" presetSubtype="3" fill="hold" grpId="0" nodeType="withEffect">
                                  <p:stCondLst>
                                    <p:cond delay="0"/>
                                  </p:stCondLst>
                                  <p:childTnLst>
                                    <p:set>
                                      <p:cBhvr>
                                        <p:cTn id="299" dur="1" fill="hold">
                                          <p:stCondLst>
                                            <p:cond delay="0"/>
                                          </p:stCondLst>
                                        </p:cTn>
                                        <p:tgtEl>
                                          <p:spTgt spid="73"/>
                                        </p:tgtEl>
                                        <p:attrNameLst>
                                          <p:attrName>style.visibility</p:attrName>
                                        </p:attrNameLst>
                                      </p:cBhvr>
                                      <p:to>
                                        <p:strVal val="visible"/>
                                      </p:to>
                                    </p:set>
                                    <p:anim calcmode="lin" valueType="num">
                                      <p:cBhvr additive="base">
                                        <p:cTn id="300" dur="500" fill="hold"/>
                                        <p:tgtEl>
                                          <p:spTgt spid="73"/>
                                        </p:tgtEl>
                                        <p:attrNameLst>
                                          <p:attrName>ppt_x</p:attrName>
                                        </p:attrNameLst>
                                      </p:cBhvr>
                                      <p:tavLst>
                                        <p:tav tm="0">
                                          <p:val>
                                            <p:strVal val="1+#ppt_w/2"/>
                                          </p:val>
                                        </p:tav>
                                        <p:tav tm="100000">
                                          <p:val>
                                            <p:strVal val="#ppt_x"/>
                                          </p:val>
                                        </p:tav>
                                      </p:tavLst>
                                    </p:anim>
                                    <p:anim calcmode="lin" valueType="num">
                                      <p:cBhvr additive="base">
                                        <p:cTn id="301" dur="500" fill="hold"/>
                                        <p:tgtEl>
                                          <p:spTgt spid="73"/>
                                        </p:tgtEl>
                                        <p:attrNameLst>
                                          <p:attrName>ppt_y</p:attrName>
                                        </p:attrNameLst>
                                      </p:cBhvr>
                                      <p:tavLst>
                                        <p:tav tm="0">
                                          <p:val>
                                            <p:strVal val="0-#ppt_h/2"/>
                                          </p:val>
                                        </p:tav>
                                        <p:tav tm="100000">
                                          <p:val>
                                            <p:strVal val="#ppt_y"/>
                                          </p:val>
                                        </p:tav>
                                      </p:tavLst>
                                    </p:anim>
                                  </p:childTnLst>
                                </p:cTn>
                              </p:par>
                              <p:par>
                                <p:cTn id="302" presetID="2" presetClass="entr" presetSubtype="3" fill="hold" grpId="0" nodeType="withEffect">
                                  <p:stCondLst>
                                    <p:cond delay="0"/>
                                  </p:stCondLst>
                                  <p:childTnLst>
                                    <p:set>
                                      <p:cBhvr>
                                        <p:cTn id="303" dur="1" fill="hold">
                                          <p:stCondLst>
                                            <p:cond delay="0"/>
                                          </p:stCondLst>
                                        </p:cTn>
                                        <p:tgtEl>
                                          <p:spTgt spid="74"/>
                                        </p:tgtEl>
                                        <p:attrNameLst>
                                          <p:attrName>style.visibility</p:attrName>
                                        </p:attrNameLst>
                                      </p:cBhvr>
                                      <p:to>
                                        <p:strVal val="visible"/>
                                      </p:to>
                                    </p:set>
                                    <p:anim calcmode="lin" valueType="num">
                                      <p:cBhvr additive="base">
                                        <p:cTn id="304" dur="500" fill="hold"/>
                                        <p:tgtEl>
                                          <p:spTgt spid="74"/>
                                        </p:tgtEl>
                                        <p:attrNameLst>
                                          <p:attrName>ppt_x</p:attrName>
                                        </p:attrNameLst>
                                      </p:cBhvr>
                                      <p:tavLst>
                                        <p:tav tm="0">
                                          <p:val>
                                            <p:strVal val="1+#ppt_w/2"/>
                                          </p:val>
                                        </p:tav>
                                        <p:tav tm="100000">
                                          <p:val>
                                            <p:strVal val="#ppt_x"/>
                                          </p:val>
                                        </p:tav>
                                      </p:tavLst>
                                    </p:anim>
                                    <p:anim calcmode="lin" valueType="num">
                                      <p:cBhvr additive="base">
                                        <p:cTn id="305" dur="500" fill="hold"/>
                                        <p:tgtEl>
                                          <p:spTgt spid="74"/>
                                        </p:tgtEl>
                                        <p:attrNameLst>
                                          <p:attrName>ppt_y</p:attrName>
                                        </p:attrNameLst>
                                      </p:cBhvr>
                                      <p:tavLst>
                                        <p:tav tm="0">
                                          <p:val>
                                            <p:strVal val="0-#ppt_h/2"/>
                                          </p:val>
                                        </p:tav>
                                        <p:tav tm="100000">
                                          <p:val>
                                            <p:strVal val="#ppt_y"/>
                                          </p:val>
                                        </p:tav>
                                      </p:tavLst>
                                    </p:anim>
                                  </p:childTnLst>
                                </p:cTn>
                              </p:par>
                              <p:par>
                                <p:cTn id="306" presetID="2" presetClass="entr" presetSubtype="3" fill="hold" grpId="0" nodeType="withEffect">
                                  <p:stCondLst>
                                    <p:cond delay="0"/>
                                  </p:stCondLst>
                                  <p:childTnLst>
                                    <p:set>
                                      <p:cBhvr>
                                        <p:cTn id="307" dur="1" fill="hold">
                                          <p:stCondLst>
                                            <p:cond delay="0"/>
                                          </p:stCondLst>
                                        </p:cTn>
                                        <p:tgtEl>
                                          <p:spTgt spid="75"/>
                                        </p:tgtEl>
                                        <p:attrNameLst>
                                          <p:attrName>style.visibility</p:attrName>
                                        </p:attrNameLst>
                                      </p:cBhvr>
                                      <p:to>
                                        <p:strVal val="visible"/>
                                      </p:to>
                                    </p:set>
                                    <p:anim calcmode="lin" valueType="num">
                                      <p:cBhvr additive="base">
                                        <p:cTn id="308" dur="500" fill="hold"/>
                                        <p:tgtEl>
                                          <p:spTgt spid="75"/>
                                        </p:tgtEl>
                                        <p:attrNameLst>
                                          <p:attrName>ppt_x</p:attrName>
                                        </p:attrNameLst>
                                      </p:cBhvr>
                                      <p:tavLst>
                                        <p:tav tm="0">
                                          <p:val>
                                            <p:strVal val="1+#ppt_w/2"/>
                                          </p:val>
                                        </p:tav>
                                        <p:tav tm="100000">
                                          <p:val>
                                            <p:strVal val="#ppt_x"/>
                                          </p:val>
                                        </p:tav>
                                      </p:tavLst>
                                    </p:anim>
                                    <p:anim calcmode="lin" valueType="num">
                                      <p:cBhvr additive="base">
                                        <p:cTn id="309" dur="500" fill="hold"/>
                                        <p:tgtEl>
                                          <p:spTgt spid="75"/>
                                        </p:tgtEl>
                                        <p:attrNameLst>
                                          <p:attrName>ppt_y</p:attrName>
                                        </p:attrNameLst>
                                      </p:cBhvr>
                                      <p:tavLst>
                                        <p:tav tm="0">
                                          <p:val>
                                            <p:strVal val="0-#ppt_h/2"/>
                                          </p:val>
                                        </p:tav>
                                        <p:tav tm="100000">
                                          <p:val>
                                            <p:strVal val="#ppt_y"/>
                                          </p:val>
                                        </p:tav>
                                      </p:tavLst>
                                    </p:anim>
                                  </p:childTnLst>
                                </p:cTn>
                              </p:par>
                              <p:par>
                                <p:cTn id="310" presetID="2" presetClass="entr" presetSubtype="3" fill="hold" grpId="0" nodeType="withEffect">
                                  <p:stCondLst>
                                    <p:cond delay="0"/>
                                  </p:stCondLst>
                                  <p:childTnLst>
                                    <p:set>
                                      <p:cBhvr>
                                        <p:cTn id="311" dur="1" fill="hold">
                                          <p:stCondLst>
                                            <p:cond delay="0"/>
                                          </p:stCondLst>
                                        </p:cTn>
                                        <p:tgtEl>
                                          <p:spTgt spid="76"/>
                                        </p:tgtEl>
                                        <p:attrNameLst>
                                          <p:attrName>style.visibility</p:attrName>
                                        </p:attrNameLst>
                                      </p:cBhvr>
                                      <p:to>
                                        <p:strVal val="visible"/>
                                      </p:to>
                                    </p:set>
                                    <p:anim calcmode="lin" valueType="num">
                                      <p:cBhvr additive="base">
                                        <p:cTn id="312" dur="500" fill="hold"/>
                                        <p:tgtEl>
                                          <p:spTgt spid="76"/>
                                        </p:tgtEl>
                                        <p:attrNameLst>
                                          <p:attrName>ppt_x</p:attrName>
                                        </p:attrNameLst>
                                      </p:cBhvr>
                                      <p:tavLst>
                                        <p:tav tm="0">
                                          <p:val>
                                            <p:strVal val="1+#ppt_w/2"/>
                                          </p:val>
                                        </p:tav>
                                        <p:tav tm="100000">
                                          <p:val>
                                            <p:strVal val="#ppt_x"/>
                                          </p:val>
                                        </p:tav>
                                      </p:tavLst>
                                    </p:anim>
                                    <p:anim calcmode="lin" valueType="num">
                                      <p:cBhvr additive="base">
                                        <p:cTn id="313" dur="500" fill="hold"/>
                                        <p:tgtEl>
                                          <p:spTgt spid="76"/>
                                        </p:tgtEl>
                                        <p:attrNameLst>
                                          <p:attrName>ppt_y</p:attrName>
                                        </p:attrNameLst>
                                      </p:cBhvr>
                                      <p:tavLst>
                                        <p:tav tm="0">
                                          <p:val>
                                            <p:strVal val="0-#ppt_h/2"/>
                                          </p:val>
                                        </p:tav>
                                        <p:tav tm="100000">
                                          <p:val>
                                            <p:strVal val="#ppt_y"/>
                                          </p:val>
                                        </p:tav>
                                      </p:tavLst>
                                    </p:anim>
                                  </p:childTnLst>
                                </p:cTn>
                              </p:par>
                              <p:par>
                                <p:cTn id="314" presetID="2" presetClass="entr" presetSubtype="3" fill="hold" grpId="0" nodeType="withEffect">
                                  <p:stCondLst>
                                    <p:cond delay="0"/>
                                  </p:stCondLst>
                                  <p:childTnLst>
                                    <p:set>
                                      <p:cBhvr>
                                        <p:cTn id="315" dur="1" fill="hold">
                                          <p:stCondLst>
                                            <p:cond delay="0"/>
                                          </p:stCondLst>
                                        </p:cTn>
                                        <p:tgtEl>
                                          <p:spTgt spid="77"/>
                                        </p:tgtEl>
                                        <p:attrNameLst>
                                          <p:attrName>style.visibility</p:attrName>
                                        </p:attrNameLst>
                                      </p:cBhvr>
                                      <p:to>
                                        <p:strVal val="visible"/>
                                      </p:to>
                                    </p:set>
                                    <p:anim calcmode="lin" valueType="num">
                                      <p:cBhvr additive="base">
                                        <p:cTn id="316" dur="500" fill="hold"/>
                                        <p:tgtEl>
                                          <p:spTgt spid="77"/>
                                        </p:tgtEl>
                                        <p:attrNameLst>
                                          <p:attrName>ppt_x</p:attrName>
                                        </p:attrNameLst>
                                      </p:cBhvr>
                                      <p:tavLst>
                                        <p:tav tm="0">
                                          <p:val>
                                            <p:strVal val="1+#ppt_w/2"/>
                                          </p:val>
                                        </p:tav>
                                        <p:tav tm="100000">
                                          <p:val>
                                            <p:strVal val="#ppt_x"/>
                                          </p:val>
                                        </p:tav>
                                      </p:tavLst>
                                    </p:anim>
                                    <p:anim calcmode="lin" valueType="num">
                                      <p:cBhvr additive="base">
                                        <p:cTn id="317" dur="500" fill="hold"/>
                                        <p:tgtEl>
                                          <p:spTgt spid="77"/>
                                        </p:tgtEl>
                                        <p:attrNameLst>
                                          <p:attrName>ppt_y</p:attrName>
                                        </p:attrNameLst>
                                      </p:cBhvr>
                                      <p:tavLst>
                                        <p:tav tm="0">
                                          <p:val>
                                            <p:strVal val="0-#ppt_h/2"/>
                                          </p:val>
                                        </p:tav>
                                        <p:tav tm="100000">
                                          <p:val>
                                            <p:strVal val="#ppt_y"/>
                                          </p:val>
                                        </p:tav>
                                      </p:tavLst>
                                    </p:anim>
                                  </p:childTnLst>
                                </p:cTn>
                              </p:par>
                              <p:par>
                                <p:cTn id="318" presetID="2" presetClass="entr" presetSubtype="3" fill="hold" grpId="0" nodeType="withEffect">
                                  <p:stCondLst>
                                    <p:cond delay="0"/>
                                  </p:stCondLst>
                                  <p:childTnLst>
                                    <p:set>
                                      <p:cBhvr>
                                        <p:cTn id="319" dur="1" fill="hold">
                                          <p:stCondLst>
                                            <p:cond delay="0"/>
                                          </p:stCondLst>
                                        </p:cTn>
                                        <p:tgtEl>
                                          <p:spTgt spid="78"/>
                                        </p:tgtEl>
                                        <p:attrNameLst>
                                          <p:attrName>style.visibility</p:attrName>
                                        </p:attrNameLst>
                                      </p:cBhvr>
                                      <p:to>
                                        <p:strVal val="visible"/>
                                      </p:to>
                                    </p:set>
                                    <p:anim calcmode="lin" valueType="num">
                                      <p:cBhvr additive="base">
                                        <p:cTn id="320" dur="500" fill="hold"/>
                                        <p:tgtEl>
                                          <p:spTgt spid="78"/>
                                        </p:tgtEl>
                                        <p:attrNameLst>
                                          <p:attrName>ppt_x</p:attrName>
                                        </p:attrNameLst>
                                      </p:cBhvr>
                                      <p:tavLst>
                                        <p:tav tm="0">
                                          <p:val>
                                            <p:strVal val="1+#ppt_w/2"/>
                                          </p:val>
                                        </p:tav>
                                        <p:tav tm="100000">
                                          <p:val>
                                            <p:strVal val="#ppt_x"/>
                                          </p:val>
                                        </p:tav>
                                      </p:tavLst>
                                    </p:anim>
                                    <p:anim calcmode="lin" valueType="num">
                                      <p:cBhvr additive="base">
                                        <p:cTn id="321" dur="500" fill="hold"/>
                                        <p:tgtEl>
                                          <p:spTgt spid="78"/>
                                        </p:tgtEl>
                                        <p:attrNameLst>
                                          <p:attrName>ppt_y</p:attrName>
                                        </p:attrNameLst>
                                      </p:cBhvr>
                                      <p:tavLst>
                                        <p:tav tm="0">
                                          <p:val>
                                            <p:strVal val="0-#ppt_h/2"/>
                                          </p:val>
                                        </p:tav>
                                        <p:tav tm="100000">
                                          <p:val>
                                            <p:strVal val="#ppt_y"/>
                                          </p:val>
                                        </p:tav>
                                      </p:tavLst>
                                    </p:anim>
                                  </p:childTnLst>
                                </p:cTn>
                              </p:par>
                              <p:par>
                                <p:cTn id="322" presetID="2" presetClass="entr" presetSubtype="3" fill="hold" grpId="0" nodeType="withEffect">
                                  <p:stCondLst>
                                    <p:cond delay="0"/>
                                  </p:stCondLst>
                                  <p:childTnLst>
                                    <p:set>
                                      <p:cBhvr>
                                        <p:cTn id="323" dur="1" fill="hold">
                                          <p:stCondLst>
                                            <p:cond delay="0"/>
                                          </p:stCondLst>
                                        </p:cTn>
                                        <p:tgtEl>
                                          <p:spTgt spid="79"/>
                                        </p:tgtEl>
                                        <p:attrNameLst>
                                          <p:attrName>style.visibility</p:attrName>
                                        </p:attrNameLst>
                                      </p:cBhvr>
                                      <p:to>
                                        <p:strVal val="visible"/>
                                      </p:to>
                                    </p:set>
                                    <p:anim calcmode="lin" valueType="num">
                                      <p:cBhvr additive="base">
                                        <p:cTn id="324" dur="500" fill="hold"/>
                                        <p:tgtEl>
                                          <p:spTgt spid="79"/>
                                        </p:tgtEl>
                                        <p:attrNameLst>
                                          <p:attrName>ppt_x</p:attrName>
                                        </p:attrNameLst>
                                      </p:cBhvr>
                                      <p:tavLst>
                                        <p:tav tm="0">
                                          <p:val>
                                            <p:strVal val="1+#ppt_w/2"/>
                                          </p:val>
                                        </p:tav>
                                        <p:tav tm="100000">
                                          <p:val>
                                            <p:strVal val="#ppt_x"/>
                                          </p:val>
                                        </p:tav>
                                      </p:tavLst>
                                    </p:anim>
                                    <p:anim calcmode="lin" valueType="num">
                                      <p:cBhvr additive="base">
                                        <p:cTn id="325" dur="500" fill="hold"/>
                                        <p:tgtEl>
                                          <p:spTgt spid="79"/>
                                        </p:tgtEl>
                                        <p:attrNameLst>
                                          <p:attrName>ppt_y</p:attrName>
                                        </p:attrNameLst>
                                      </p:cBhvr>
                                      <p:tavLst>
                                        <p:tav tm="0">
                                          <p:val>
                                            <p:strVal val="0-#ppt_h/2"/>
                                          </p:val>
                                        </p:tav>
                                        <p:tav tm="100000">
                                          <p:val>
                                            <p:strVal val="#ppt_y"/>
                                          </p:val>
                                        </p:tav>
                                      </p:tavLst>
                                    </p:anim>
                                  </p:childTnLst>
                                </p:cTn>
                              </p:par>
                              <p:par>
                                <p:cTn id="326" presetID="2" presetClass="entr" presetSubtype="3" fill="hold" grpId="0" nodeType="withEffect">
                                  <p:stCondLst>
                                    <p:cond delay="0"/>
                                  </p:stCondLst>
                                  <p:childTnLst>
                                    <p:set>
                                      <p:cBhvr>
                                        <p:cTn id="327" dur="1" fill="hold">
                                          <p:stCondLst>
                                            <p:cond delay="0"/>
                                          </p:stCondLst>
                                        </p:cTn>
                                        <p:tgtEl>
                                          <p:spTgt spid="80"/>
                                        </p:tgtEl>
                                        <p:attrNameLst>
                                          <p:attrName>style.visibility</p:attrName>
                                        </p:attrNameLst>
                                      </p:cBhvr>
                                      <p:to>
                                        <p:strVal val="visible"/>
                                      </p:to>
                                    </p:set>
                                    <p:anim calcmode="lin" valueType="num">
                                      <p:cBhvr additive="base">
                                        <p:cTn id="328" dur="500" fill="hold"/>
                                        <p:tgtEl>
                                          <p:spTgt spid="80"/>
                                        </p:tgtEl>
                                        <p:attrNameLst>
                                          <p:attrName>ppt_x</p:attrName>
                                        </p:attrNameLst>
                                      </p:cBhvr>
                                      <p:tavLst>
                                        <p:tav tm="0">
                                          <p:val>
                                            <p:strVal val="1+#ppt_w/2"/>
                                          </p:val>
                                        </p:tav>
                                        <p:tav tm="100000">
                                          <p:val>
                                            <p:strVal val="#ppt_x"/>
                                          </p:val>
                                        </p:tav>
                                      </p:tavLst>
                                    </p:anim>
                                    <p:anim calcmode="lin" valueType="num">
                                      <p:cBhvr additive="base">
                                        <p:cTn id="329" dur="500" fill="hold"/>
                                        <p:tgtEl>
                                          <p:spTgt spid="80"/>
                                        </p:tgtEl>
                                        <p:attrNameLst>
                                          <p:attrName>ppt_y</p:attrName>
                                        </p:attrNameLst>
                                      </p:cBhvr>
                                      <p:tavLst>
                                        <p:tav tm="0">
                                          <p:val>
                                            <p:strVal val="0-#ppt_h/2"/>
                                          </p:val>
                                        </p:tav>
                                        <p:tav tm="100000">
                                          <p:val>
                                            <p:strVal val="#ppt_y"/>
                                          </p:val>
                                        </p:tav>
                                      </p:tavLst>
                                    </p:anim>
                                  </p:childTnLst>
                                </p:cTn>
                              </p:par>
                              <p:par>
                                <p:cTn id="330" presetID="2" presetClass="entr" presetSubtype="3" fill="hold" grpId="0" nodeType="withEffect">
                                  <p:stCondLst>
                                    <p:cond delay="0"/>
                                  </p:stCondLst>
                                  <p:childTnLst>
                                    <p:set>
                                      <p:cBhvr>
                                        <p:cTn id="331" dur="1" fill="hold">
                                          <p:stCondLst>
                                            <p:cond delay="0"/>
                                          </p:stCondLst>
                                        </p:cTn>
                                        <p:tgtEl>
                                          <p:spTgt spid="82"/>
                                        </p:tgtEl>
                                        <p:attrNameLst>
                                          <p:attrName>style.visibility</p:attrName>
                                        </p:attrNameLst>
                                      </p:cBhvr>
                                      <p:to>
                                        <p:strVal val="visible"/>
                                      </p:to>
                                    </p:set>
                                    <p:anim calcmode="lin" valueType="num">
                                      <p:cBhvr additive="base">
                                        <p:cTn id="332" dur="500" fill="hold"/>
                                        <p:tgtEl>
                                          <p:spTgt spid="82"/>
                                        </p:tgtEl>
                                        <p:attrNameLst>
                                          <p:attrName>ppt_x</p:attrName>
                                        </p:attrNameLst>
                                      </p:cBhvr>
                                      <p:tavLst>
                                        <p:tav tm="0">
                                          <p:val>
                                            <p:strVal val="1+#ppt_w/2"/>
                                          </p:val>
                                        </p:tav>
                                        <p:tav tm="100000">
                                          <p:val>
                                            <p:strVal val="#ppt_x"/>
                                          </p:val>
                                        </p:tav>
                                      </p:tavLst>
                                    </p:anim>
                                    <p:anim calcmode="lin" valueType="num">
                                      <p:cBhvr additive="base">
                                        <p:cTn id="333" dur="500" fill="hold"/>
                                        <p:tgtEl>
                                          <p:spTgt spid="82"/>
                                        </p:tgtEl>
                                        <p:attrNameLst>
                                          <p:attrName>ppt_y</p:attrName>
                                        </p:attrNameLst>
                                      </p:cBhvr>
                                      <p:tavLst>
                                        <p:tav tm="0">
                                          <p:val>
                                            <p:strVal val="0-#ppt_h/2"/>
                                          </p:val>
                                        </p:tav>
                                        <p:tav tm="100000">
                                          <p:val>
                                            <p:strVal val="#ppt_y"/>
                                          </p:val>
                                        </p:tav>
                                      </p:tavLst>
                                    </p:anim>
                                  </p:childTnLst>
                                </p:cTn>
                              </p:par>
                              <p:par>
                                <p:cTn id="334" presetID="2" presetClass="entr" presetSubtype="3" fill="hold" grpId="0" nodeType="withEffect">
                                  <p:stCondLst>
                                    <p:cond delay="0"/>
                                  </p:stCondLst>
                                  <p:childTnLst>
                                    <p:set>
                                      <p:cBhvr>
                                        <p:cTn id="335" dur="1" fill="hold">
                                          <p:stCondLst>
                                            <p:cond delay="0"/>
                                          </p:stCondLst>
                                        </p:cTn>
                                        <p:tgtEl>
                                          <p:spTgt spid="83"/>
                                        </p:tgtEl>
                                        <p:attrNameLst>
                                          <p:attrName>style.visibility</p:attrName>
                                        </p:attrNameLst>
                                      </p:cBhvr>
                                      <p:to>
                                        <p:strVal val="visible"/>
                                      </p:to>
                                    </p:set>
                                    <p:anim calcmode="lin" valueType="num">
                                      <p:cBhvr additive="base">
                                        <p:cTn id="336" dur="500" fill="hold"/>
                                        <p:tgtEl>
                                          <p:spTgt spid="83"/>
                                        </p:tgtEl>
                                        <p:attrNameLst>
                                          <p:attrName>ppt_x</p:attrName>
                                        </p:attrNameLst>
                                      </p:cBhvr>
                                      <p:tavLst>
                                        <p:tav tm="0">
                                          <p:val>
                                            <p:strVal val="1+#ppt_w/2"/>
                                          </p:val>
                                        </p:tav>
                                        <p:tav tm="100000">
                                          <p:val>
                                            <p:strVal val="#ppt_x"/>
                                          </p:val>
                                        </p:tav>
                                      </p:tavLst>
                                    </p:anim>
                                    <p:anim calcmode="lin" valueType="num">
                                      <p:cBhvr additive="base">
                                        <p:cTn id="337" dur="500" fill="hold"/>
                                        <p:tgtEl>
                                          <p:spTgt spid="83"/>
                                        </p:tgtEl>
                                        <p:attrNameLst>
                                          <p:attrName>ppt_y</p:attrName>
                                        </p:attrNameLst>
                                      </p:cBhvr>
                                      <p:tavLst>
                                        <p:tav tm="0">
                                          <p:val>
                                            <p:strVal val="0-#ppt_h/2"/>
                                          </p:val>
                                        </p:tav>
                                        <p:tav tm="100000">
                                          <p:val>
                                            <p:strVal val="#ppt_y"/>
                                          </p:val>
                                        </p:tav>
                                      </p:tavLst>
                                    </p:anim>
                                  </p:childTnLst>
                                </p:cTn>
                              </p:par>
                              <p:par>
                                <p:cTn id="338" presetID="2" presetClass="entr" presetSubtype="3" fill="hold" grpId="0" nodeType="withEffect">
                                  <p:stCondLst>
                                    <p:cond delay="0"/>
                                  </p:stCondLst>
                                  <p:childTnLst>
                                    <p:set>
                                      <p:cBhvr>
                                        <p:cTn id="339" dur="1" fill="hold">
                                          <p:stCondLst>
                                            <p:cond delay="0"/>
                                          </p:stCondLst>
                                        </p:cTn>
                                        <p:tgtEl>
                                          <p:spTgt spid="84"/>
                                        </p:tgtEl>
                                        <p:attrNameLst>
                                          <p:attrName>style.visibility</p:attrName>
                                        </p:attrNameLst>
                                      </p:cBhvr>
                                      <p:to>
                                        <p:strVal val="visible"/>
                                      </p:to>
                                    </p:set>
                                    <p:anim calcmode="lin" valueType="num">
                                      <p:cBhvr additive="base">
                                        <p:cTn id="340" dur="500" fill="hold"/>
                                        <p:tgtEl>
                                          <p:spTgt spid="84"/>
                                        </p:tgtEl>
                                        <p:attrNameLst>
                                          <p:attrName>ppt_x</p:attrName>
                                        </p:attrNameLst>
                                      </p:cBhvr>
                                      <p:tavLst>
                                        <p:tav tm="0">
                                          <p:val>
                                            <p:strVal val="1+#ppt_w/2"/>
                                          </p:val>
                                        </p:tav>
                                        <p:tav tm="100000">
                                          <p:val>
                                            <p:strVal val="#ppt_x"/>
                                          </p:val>
                                        </p:tav>
                                      </p:tavLst>
                                    </p:anim>
                                    <p:anim calcmode="lin" valueType="num">
                                      <p:cBhvr additive="base">
                                        <p:cTn id="341" dur="500" fill="hold"/>
                                        <p:tgtEl>
                                          <p:spTgt spid="84"/>
                                        </p:tgtEl>
                                        <p:attrNameLst>
                                          <p:attrName>ppt_y</p:attrName>
                                        </p:attrNameLst>
                                      </p:cBhvr>
                                      <p:tavLst>
                                        <p:tav tm="0">
                                          <p:val>
                                            <p:strVal val="0-#ppt_h/2"/>
                                          </p:val>
                                        </p:tav>
                                        <p:tav tm="100000">
                                          <p:val>
                                            <p:strVal val="#ppt_y"/>
                                          </p:val>
                                        </p:tav>
                                      </p:tavLst>
                                    </p:anim>
                                  </p:childTnLst>
                                </p:cTn>
                              </p:par>
                            </p:childTnLst>
                          </p:cTn>
                        </p:par>
                      </p:childTnLst>
                    </p:cTn>
                  </p:par>
                  <p:par>
                    <p:cTn id="342" fill="hold">
                      <p:stCondLst>
                        <p:cond delay="indefinite"/>
                      </p:stCondLst>
                      <p:childTnLst>
                        <p:par>
                          <p:cTn id="343" fill="hold">
                            <p:stCondLst>
                              <p:cond delay="0"/>
                            </p:stCondLst>
                            <p:childTnLst>
                              <p:par>
                                <p:cTn id="344" presetID="52" presetClass="entr" presetSubtype="0" fill="hold" grpId="0" nodeType="clickEffect">
                                  <p:stCondLst>
                                    <p:cond delay="0"/>
                                  </p:stCondLst>
                                  <p:childTnLst>
                                    <p:set>
                                      <p:cBhvr>
                                        <p:cTn id="345" dur="1" fill="hold">
                                          <p:stCondLst>
                                            <p:cond delay="0"/>
                                          </p:stCondLst>
                                        </p:cTn>
                                        <p:tgtEl>
                                          <p:spTgt spid="87"/>
                                        </p:tgtEl>
                                        <p:attrNameLst>
                                          <p:attrName>style.visibility</p:attrName>
                                        </p:attrNameLst>
                                      </p:cBhvr>
                                      <p:to>
                                        <p:strVal val="visible"/>
                                      </p:to>
                                    </p:set>
                                    <p:animScale>
                                      <p:cBhvr>
                                        <p:cTn id="346" dur="1000" decel="50000" fill="hold">
                                          <p:stCondLst>
                                            <p:cond delay="0"/>
                                          </p:stCondLst>
                                        </p:cTn>
                                        <p:tgtEl>
                                          <p:spTgt spid="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7" dur="1000" decel="50000" fill="hold">
                                          <p:stCondLst>
                                            <p:cond delay="0"/>
                                          </p:stCondLst>
                                        </p:cTn>
                                        <p:tgtEl>
                                          <p:spTgt spid="87"/>
                                        </p:tgtEl>
                                        <p:attrNameLst>
                                          <p:attrName>ppt_x</p:attrName>
                                          <p:attrName>ppt_y</p:attrName>
                                        </p:attrNameLst>
                                      </p:cBhvr>
                                    </p:animMotion>
                                    <p:animEffect transition="in" filter="fade">
                                      <p:cBhvr>
                                        <p:cTn id="348" dur="1000"/>
                                        <p:tgtEl>
                                          <p:spTgt spid="87"/>
                                        </p:tgtEl>
                                      </p:cBhvr>
                                    </p:animEffect>
                                  </p:childTnLst>
                                </p:cTn>
                              </p:par>
                            </p:childTnLst>
                          </p:cTn>
                        </p:par>
                      </p:childTnLst>
                    </p:cTn>
                  </p:par>
                  <p:par>
                    <p:cTn id="349" fill="hold">
                      <p:stCondLst>
                        <p:cond delay="indefinite"/>
                      </p:stCondLst>
                      <p:childTnLst>
                        <p:par>
                          <p:cTn id="350" fill="hold">
                            <p:stCondLst>
                              <p:cond delay="0"/>
                            </p:stCondLst>
                            <p:childTnLst>
                              <p:par>
                                <p:cTn id="351" presetID="52" presetClass="entr" presetSubtype="0" fill="hold" grpId="0" nodeType="clickEffect">
                                  <p:stCondLst>
                                    <p:cond delay="0"/>
                                  </p:stCondLst>
                                  <p:childTnLst>
                                    <p:set>
                                      <p:cBhvr>
                                        <p:cTn id="352" dur="1" fill="hold">
                                          <p:stCondLst>
                                            <p:cond delay="0"/>
                                          </p:stCondLst>
                                        </p:cTn>
                                        <p:tgtEl>
                                          <p:spTgt spid="81"/>
                                        </p:tgtEl>
                                        <p:attrNameLst>
                                          <p:attrName>style.visibility</p:attrName>
                                        </p:attrNameLst>
                                      </p:cBhvr>
                                      <p:to>
                                        <p:strVal val="visible"/>
                                      </p:to>
                                    </p:set>
                                    <p:animScale>
                                      <p:cBhvr>
                                        <p:cTn id="353" dur="1000" decel="50000" fill="hold">
                                          <p:stCondLst>
                                            <p:cond delay="0"/>
                                          </p:stCondLst>
                                        </p:cTn>
                                        <p:tgtEl>
                                          <p:spTgt spid="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4" dur="1000" decel="50000" fill="hold">
                                          <p:stCondLst>
                                            <p:cond delay="0"/>
                                          </p:stCondLst>
                                        </p:cTn>
                                        <p:tgtEl>
                                          <p:spTgt spid="81"/>
                                        </p:tgtEl>
                                        <p:attrNameLst>
                                          <p:attrName>ppt_x</p:attrName>
                                          <p:attrName>ppt_y</p:attrName>
                                        </p:attrNameLst>
                                      </p:cBhvr>
                                    </p:animMotion>
                                    <p:animEffect transition="in" filter="fade">
                                      <p:cBhvr>
                                        <p:cTn id="355" dur="1000"/>
                                        <p:tgtEl>
                                          <p:spTgt spid="81"/>
                                        </p:tgtEl>
                                      </p:cBhvr>
                                    </p:animEffect>
                                  </p:childTnLst>
                                </p:cTn>
                              </p:par>
                            </p:childTnLst>
                          </p:cTn>
                        </p:par>
                      </p:childTnLst>
                    </p:cTn>
                  </p:par>
                  <p:par>
                    <p:cTn id="356" fill="hold">
                      <p:stCondLst>
                        <p:cond delay="indefinite"/>
                      </p:stCondLst>
                      <p:childTnLst>
                        <p:par>
                          <p:cTn id="357" fill="hold">
                            <p:stCondLst>
                              <p:cond delay="0"/>
                            </p:stCondLst>
                            <p:childTnLst>
                              <p:par>
                                <p:cTn id="358" presetID="52" presetClass="entr" presetSubtype="0" fill="hold" grpId="0" nodeType="clickEffect">
                                  <p:stCondLst>
                                    <p:cond delay="0"/>
                                  </p:stCondLst>
                                  <p:childTnLst>
                                    <p:set>
                                      <p:cBhvr>
                                        <p:cTn id="359" dur="1" fill="hold">
                                          <p:stCondLst>
                                            <p:cond delay="0"/>
                                          </p:stCondLst>
                                        </p:cTn>
                                        <p:tgtEl>
                                          <p:spTgt spid="86"/>
                                        </p:tgtEl>
                                        <p:attrNameLst>
                                          <p:attrName>style.visibility</p:attrName>
                                        </p:attrNameLst>
                                      </p:cBhvr>
                                      <p:to>
                                        <p:strVal val="visible"/>
                                      </p:to>
                                    </p:set>
                                    <p:animScale>
                                      <p:cBhvr>
                                        <p:cTn id="360" dur="1000" decel="50000" fill="hold">
                                          <p:stCondLst>
                                            <p:cond delay="0"/>
                                          </p:stCondLst>
                                        </p:cTn>
                                        <p:tgtEl>
                                          <p:spTgt spid="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1" dur="1000" decel="50000" fill="hold">
                                          <p:stCondLst>
                                            <p:cond delay="0"/>
                                          </p:stCondLst>
                                        </p:cTn>
                                        <p:tgtEl>
                                          <p:spTgt spid="86"/>
                                        </p:tgtEl>
                                        <p:attrNameLst>
                                          <p:attrName>ppt_x</p:attrName>
                                          <p:attrName>ppt_y</p:attrName>
                                        </p:attrNameLst>
                                      </p:cBhvr>
                                    </p:animMotion>
                                    <p:animEffect transition="in" filter="fade">
                                      <p:cBhvr>
                                        <p:cTn id="362" dur="1000"/>
                                        <p:tgtEl>
                                          <p:spTgt spid="86"/>
                                        </p:tgtEl>
                                      </p:cBhvr>
                                    </p:animEffect>
                                  </p:childTnLst>
                                </p:cTn>
                              </p:par>
                            </p:childTnLst>
                          </p:cTn>
                        </p:par>
                      </p:childTnLst>
                    </p:cTn>
                  </p:par>
                  <p:par>
                    <p:cTn id="363" fill="hold">
                      <p:stCondLst>
                        <p:cond delay="indefinite"/>
                      </p:stCondLst>
                      <p:childTnLst>
                        <p:par>
                          <p:cTn id="364" fill="hold">
                            <p:stCondLst>
                              <p:cond delay="0"/>
                            </p:stCondLst>
                            <p:childTnLst>
                              <p:par>
                                <p:cTn id="365" presetID="52" presetClass="entr" presetSubtype="0" fill="hold" grpId="0" nodeType="clickEffect">
                                  <p:stCondLst>
                                    <p:cond delay="0"/>
                                  </p:stCondLst>
                                  <p:childTnLst>
                                    <p:set>
                                      <p:cBhvr>
                                        <p:cTn id="366" dur="1" fill="hold">
                                          <p:stCondLst>
                                            <p:cond delay="0"/>
                                          </p:stCondLst>
                                        </p:cTn>
                                        <p:tgtEl>
                                          <p:spTgt spid="85"/>
                                        </p:tgtEl>
                                        <p:attrNameLst>
                                          <p:attrName>style.visibility</p:attrName>
                                        </p:attrNameLst>
                                      </p:cBhvr>
                                      <p:to>
                                        <p:strVal val="visible"/>
                                      </p:to>
                                    </p:set>
                                    <p:animScale>
                                      <p:cBhvr>
                                        <p:cTn id="367"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8" dur="1000" decel="50000" fill="hold">
                                          <p:stCondLst>
                                            <p:cond delay="0"/>
                                          </p:stCondLst>
                                        </p:cTn>
                                        <p:tgtEl>
                                          <p:spTgt spid="85"/>
                                        </p:tgtEl>
                                        <p:attrNameLst>
                                          <p:attrName>ppt_x</p:attrName>
                                          <p:attrName>ppt_y</p:attrName>
                                        </p:attrNameLst>
                                      </p:cBhvr>
                                    </p:animMotion>
                                    <p:animEffect transition="in" filter="fade">
                                      <p:cBhvr>
                                        <p:cTn id="369"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7" grpId="0" animBg="1"/>
      <p:bldP spid="8"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8" grpId="0" animBg="1"/>
      <p:bldP spid="42"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02.gif"/>
          <p:cNvPicPr>
            <a:picLocks noGrp="1" noChangeAspect="1"/>
          </p:cNvPicPr>
          <p:nvPr>
            <p:ph idx="1"/>
          </p:nvPr>
        </p:nvPicPr>
        <p:blipFill>
          <a:blip r:embed="rId3"/>
          <a:stretch>
            <a:fillRect/>
          </a:stretch>
        </p:blipFill>
        <p:spPr>
          <a:xfrm>
            <a:off x="3571868" y="1500174"/>
            <a:ext cx="5397086" cy="4357718"/>
          </a:xfrm>
        </p:spPr>
      </p:pic>
      <p:sp>
        <p:nvSpPr>
          <p:cNvPr id="4" name="Текст 3"/>
          <p:cNvSpPr>
            <a:spLocks noGrp="1"/>
          </p:cNvSpPr>
          <p:nvPr>
            <p:ph type="body" sz="half" idx="2"/>
          </p:nvPr>
        </p:nvSpPr>
        <p:spPr>
          <a:xfrm>
            <a:off x="214282" y="928670"/>
            <a:ext cx="3251231" cy="5715040"/>
          </a:xfrm>
        </p:spPr>
        <p:txBody>
          <a:bodyPr anchor="ctr">
            <a:normAutofit lnSpcReduction="10000"/>
          </a:bodyPr>
          <a:lstStyle/>
          <a:p>
            <a:pPr>
              <a:lnSpc>
                <a:spcPct val="150000"/>
              </a:lnSpc>
            </a:pPr>
            <a:r>
              <a:rPr lang="ru-RU" sz="1600" dirty="0" smtClean="0">
                <a:solidFill>
                  <a:schemeClr val="bg1"/>
                </a:solidFill>
              </a:rPr>
              <a:t>Степень богатства еще не являлась основным признаком неравенства, оно определялось другими обстоятельствами — тем, кто играл основную роль в хозяйстве, кто был наиболее сильным, сноровистым, опытным. </a:t>
            </a:r>
          </a:p>
          <a:p>
            <a:pPr>
              <a:lnSpc>
                <a:spcPct val="150000"/>
              </a:lnSpc>
            </a:pPr>
            <a:r>
              <a:rPr lang="ru-RU" sz="1600" dirty="0" smtClean="0">
                <a:solidFill>
                  <a:schemeClr val="bg1"/>
                </a:solidFill>
              </a:rPr>
              <a:t>В обществе, где преобладал ручной тяжелый труд, такими людьми были мужчины, главы больших патриархальных семей, так называемые </a:t>
            </a:r>
            <a:r>
              <a:rPr lang="ru-RU" sz="1600" i="1" dirty="0" smtClean="0">
                <a:solidFill>
                  <a:srgbClr val="FFC000"/>
                </a:solidFill>
              </a:rPr>
              <a:t>«мужи», </a:t>
            </a:r>
            <a:r>
              <a:rPr lang="ru-RU" sz="1600" dirty="0" smtClean="0">
                <a:solidFill>
                  <a:schemeClr val="bg1"/>
                </a:solidFill>
              </a:rPr>
              <a:t>они среди «людей» стояли на высшей общественной ступеньке</a:t>
            </a:r>
            <a:endParaRPr lang="ru-RU" sz="1600" dirty="0">
              <a:solidFill>
                <a:schemeClr val="bg1"/>
              </a:solidFill>
            </a:endParaRPr>
          </a:p>
        </p:txBody>
      </p:sp>
      <p:sp>
        <p:nvSpPr>
          <p:cNvPr id="5" name="Заголовок 3"/>
          <p:cNvSpPr>
            <a:spLocks noGrp="1"/>
          </p:cNvSpPr>
          <p:nvPr>
            <p:ph type="title"/>
          </p:nvPr>
        </p:nvSpPr>
        <p:spPr>
          <a:xfrm>
            <a:off x="214282" y="273050"/>
            <a:ext cx="3251231" cy="512744"/>
          </a:xfrm>
          <a:ln>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ru-RU" sz="1600" dirty="0" smtClean="0">
                <a:solidFill>
                  <a:srgbClr val="FF0000"/>
                </a:solidFill>
              </a:rPr>
              <a:t>4. Военная демократия</a:t>
            </a:r>
            <a:endParaRPr lang="ru-RU" sz="1600" dirty="0">
              <a:solidFill>
                <a:srgbClr val="FF0000"/>
              </a:solidFill>
            </a:endParaRPr>
          </a:p>
        </p:txBody>
      </p:sp>
    </p:spTree>
  </p:cSld>
  <p:clrMapOvr>
    <a:masterClrMapping/>
  </p:clrMapOvr>
  <p:transition spd="slow"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hol01.gif"/>
          <p:cNvPicPr>
            <a:picLocks noGrp="1" noChangeAspect="1"/>
          </p:cNvPicPr>
          <p:nvPr>
            <p:ph idx="1"/>
          </p:nvPr>
        </p:nvPicPr>
        <p:blipFill>
          <a:blip r:embed="rId3"/>
          <a:stretch>
            <a:fillRect/>
          </a:stretch>
        </p:blipFill>
        <p:spPr>
          <a:xfrm>
            <a:off x="4286248" y="500042"/>
            <a:ext cx="4481532" cy="5765566"/>
          </a:xfrm>
        </p:spPr>
      </p:pic>
      <p:sp>
        <p:nvSpPr>
          <p:cNvPr id="4" name="Текст 3"/>
          <p:cNvSpPr>
            <a:spLocks noGrp="1"/>
          </p:cNvSpPr>
          <p:nvPr>
            <p:ph type="body" sz="half" idx="2"/>
          </p:nvPr>
        </p:nvSpPr>
        <p:spPr>
          <a:xfrm>
            <a:off x="214282" y="928670"/>
            <a:ext cx="3251231" cy="5715040"/>
          </a:xfrm>
        </p:spPr>
        <p:txBody>
          <a:bodyPr anchor="ctr">
            <a:normAutofit/>
          </a:bodyPr>
          <a:lstStyle/>
          <a:p>
            <a:pPr>
              <a:lnSpc>
                <a:spcPct val="150000"/>
              </a:lnSpc>
            </a:pPr>
            <a:r>
              <a:rPr lang="ru-RU" sz="1600" dirty="0" smtClean="0">
                <a:solidFill>
                  <a:schemeClr val="bg1"/>
                </a:solidFill>
              </a:rPr>
              <a:t>.Женщины, дети, другие члены семьи </a:t>
            </a:r>
            <a:r>
              <a:rPr lang="ru-RU" sz="1600" i="1" dirty="0" smtClean="0">
                <a:solidFill>
                  <a:srgbClr val="FFC000"/>
                </a:solidFill>
              </a:rPr>
              <a:t>(«челядь») </a:t>
            </a:r>
            <a:r>
              <a:rPr lang="ru-RU" sz="1600" dirty="0" smtClean="0">
                <a:solidFill>
                  <a:schemeClr val="bg1"/>
                </a:solidFill>
              </a:rPr>
              <a:t>подчинялись </a:t>
            </a:r>
            <a:r>
              <a:rPr lang="ru-RU" sz="1600" dirty="0" smtClean="0">
                <a:solidFill>
                  <a:srgbClr val="FFC000"/>
                </a:solidFill>
              </a:rPr>
              <a:t>«мужам». </a:t>
            </a:r>
            <a:r>
              <a:rPr lang="ru-RU" sz="1600" dirty="0" smtClean="0">
                <a:solidFill>
                  <a:schemeClr val="bg1"/>
                </a:solidFill>
              </a:rPr>
              <a:t>Уже в это время в семье появился слой людей, находившихся в услужении,— </a:t>
            </a:r>
            <a:r>
              <a:rPr lang="ru-RU" sz="1600" i="1" dirty="0" smtClean="0">
                <a:solidFill>
                  <a:srgbClr val="FFC000"/>
                </a:solidFill>
              </a:rPr>
              <a:t>«слуги». </a:t>
            </a:r>
            <a:r>
              <a:rPr lang="ru-RU" sz="1600" dirty="0" smtClean="0">
                <a:solidFill>
                  <a:schemeClr val="bg1"/>
                </a:solidFill>
              </a:rPr>
              <a:t>На нижних ступенях общества обретались </a:t>
            </a:r>
            <a:r>
              <a:rPr lang="ru-RU" sz="1600" i="1" dirty="0" smtClean="0">
                <a:solidFill>
                  <a:srgbClr val="FFC000"/>
                </a:solidFill>
              </a:rPr>
              <a:t>«сироты», «холопы», </a:t>
            </a:r>
            <a:r>
              <a:rPr lang="ru-RU" sz="1600" dirty="0" smtClean="0">
                <a:solidFill>
                  <a:schemeClr val="bg1"/>
                </a:solidFill>
              </a:rPr>
              <a:t>которые не имели семейных связей, а также совсем бедная часть соседской общины, которых называли </a:t>
            </a:r>
            <a:r>
              <a:rPr lang="ru-RU" sz="1600" dirty="0" smtClean="0">
                <a:solidFill>
                  <a:srgbClr val="FFC000"/>
                </a:solidFill>
              </a:rPr>
              <a:t>«убогими», «скудными», «нищими» </a:t>
            </a:r>
            <a:r>
              <a:rPr lang="ru-RU" sz="1600" dirty="0" smtClean="0">
                <a:solidFill>
                  <a:schemeClr val="bg1"/>
                </a:solidFill>
              </a:rPr>
              <a:t>людьми. </a:t>
            </a:r>
            <a:endParaRPr lang="ru-RU" sz="1600" dirty="0">
              <a:solidFill>
                <a:schemeClr val="bg1"/>
              </a:solidFill>
            </a:endParaRPr>
          </a:p>
        </p:txBody>
      </p:sp>
      <p:sp>
        <p:nvSpPr>
          <p:cNvPr id="5" name="Заголовок 3"/>
          <p:cNvSpPr>
            <a:spLocks noGrp="1"/>
          </p:cNvSpPr>
          <p:nvPr>
            <p:ph type="title"/>
          </p:nvPr>
        </p:nvSpPr>
        <p:spPr>
          <a:xfrm>
            <a:off x="214282" y="273050"/>
            <a:ext cx="3251231" cy="512744"/>
          </a:xfrm>
          <a:ln>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ru-RU" sz="1600" dirty="0" smtClean="0">
                <a:solidFill>
                  <a:srgbClr val="FF0000"/>
                </a:solidFill>
              </a:rPr>
              <a:t>4. Военная демократия</a:t>
            </a:r>
            <a:endParaRPr lang="ru-RU" sz="1600" dirty="0">
              <a:solidFill>
                <a:srgbClr val="FF0000"/>
              </a:solidFill>
            </a:endParaRPr>
          </a:p>
        </p:txBody>
      </p:sp>
    </p:spTree>
  </p:cSld>
  <p:clrMapOvr>
    <a:masterClrMapping/>
  </p:clrMapOvr>
  <p:transition spd="slow"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5.jpg"/>
          <p:cNvPicPr>
            <a:picLocks noGrp="1" noChangeAspect="1"/>
          </p:cNvPicPr>
          <p:nvPr>
            <p:ph idx="1"/>
          </p:nvPr>
        </p:nvPicPr>
        <p:blipFill>
          <a:blip r:embed="rId3"/>
          <a:stretch>
            <a:fillRect/>
          </a:stretch>
        </p:blipFill>
        <p:spPr>
          <a:xfrm>
            <a:off x="3575050" y="1214422"/>
            <a:ext cx="5111750" cy="4714908"/>
          </a:xfrm>
        </p:spPr>
      </p:pic>
      <p:sp>
        <p:nvSpPr>
          <p:cNvPr id="4" name="Текст 3"/>
          <p:cNvSpPr>
            <a:spLocks noGrp="1"/>
          </p:cNvSpPr>
          <p:nvPr>
            <p:ph type="body" sz="half" idx="2"/>
          </p:nvPr>
        </p:nvSpPr>
        <p:spPr>
          <a:xfrm>
            <a:off x="214282" y="928670"/>
            <a:ext cx="3251231" cy="5715040"/>
          </a:xfrm>
        </p:spPr>
        <p:txBody>
          <a:bodyPr anchor="ctr">
            <a:normAutofit fontScale="92500" lnSpcReduction="10000"/>
          </a:bodyPr>
          <a:lstStyle/>
          <a:p>
            <a:pPr>
              <a:lnSpc>
                <a:spcPct val="150000"/>
              </a:lnSpc>
            </a:pPr>
            <a:r>
              <a:rPr lang="ru-RU" sz="1600" dirty="0" smtClean="0">
                <a:solidFill>
                  <a:schemeClr val="bg1"/>
                </a:solidFill>
              </a:rPr>
              <a:t>На самом низу социальной лестницы находились </a:t>
            </a:r>
            <a:r>
              <a:rPr lang="ru-RU" sz="1600" i="1" dirty="0" smtClean="0">
                <a:solidFill>
                  <a:schemeClr val="bg1"/>
                </a:solidFill>
              </a:rPr>
              <a:t>«рабы», </a:t>
            </a:r>
            <a:r>
              <a:rPr lang="ru-RU" sz="1600" dirty="0" smtClean="0">
                <a:solidFill>
                  <a:schemeClr val="bg1"/>
                </a:solidFill>
              </a:rPr>
              <a:t>занимавшиеся принудительным трудом. В их число, как правило, попадали пленные иноплеменники. Но, как отмечали византийские авторы, славяне по истечении определенного срока отпускали их на волю и они оставались жить в составе племени.</a:t>
            </a:r>
          </a:p>
          <a:p>
            <a:pPr>
              <a:lnSpc>
                <a:spcPct val="150000"/>
              </a:lnSpc>
            </a:pPr>
            <a:r>
              <a:rPr lang="ru-RU" sz="1600" dirty="0" smtClean="0">
                <a:solidFill>
                  <a:schemeClr val="bg1"/>
                </a:solidFill>
              </a:rPr>
              <a:t>Таким образом, весь строй племенной жизни периода «военной демократии» был сложным, разветвленным. В нем четко наметились социальные различия.</a:t>
            </a:r>
          </a:p>
          <a:p>
            <a:endParaRPr lang="ru-RU" dirty="0"/>
          </a:p>
        </p:txBody>
      </p:sp>
      <p:sp>
        <p:nvSpPr>
          <p:cNvPr id="5" name="Заголовок 3"/>
          <p:cNvSpPr>
            <a:spLocks noGrp="1"/>
          </p:cNvSpPr>
          <p:nvPr>
            <p:ph type="title"/>
          </p:nvPr>
        </p:nvSpPr>
        <p:spPr>
          <a:xfrm>
            <a:off x="214282" y="273050"/>
            <a:ext cx="3251231" cy="512744"/>
          </a:xfrm>
          <a:ln>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ru-RU" sz="1600" dirty="0" smtClean="0">
                <a:solidFill>
                  <a:srgbClr val="FF0000"/>
                </a:solidFill>
              </a:rPr>
              <a:t>4. Военная демократия</a:t>
            </a:r>
            <a:endParaRPr lang="ru-RU" sz="1600" dirty="0">
              <a:solidFill>
                <a:srgbClr val="FF0000"/>
              </a:solidFill>
            </a:endParaRPr>
          </a:p>
        </p:txBody>
      </p:sp>
      <p:sp>
        <p:nvSpPr>
          <p:cNvPr id="7" name="Прямоугольник 6"/>
          <p:cNvSpPr/>
          <p:nvPr/>
        </p:nvSpPr>
        <p:spPr>
          <a:xfrm>
            <a:off x="3500430" y="1142984"/>
            <a:ext cx="5429288" cy="5286412"/>
          </a:xfrm>
          <a:prstGeom prst="rect">
            <a:avLst/>
          </a:prstGeom>
          <a:blipFill>
            <a:blip r:embed="rId4"/>
            <a:stretch>
              <a:fillRect l="-48000" t="-2000" r="-5000" b="-54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Scale>
                                      <p:cBhvr>
                                        <p:cTn id="2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6"/>
                                        </p:tgtEl>
                                        <p:attrNameLst>
                                          <p:attrName>ppt_x</p:attrName>
                                          <p:attrName>ppt_y</p:attrName>
                                        </p:attrNameLst>
                                      </p:cBhvr>
                                    </p:animMotion>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style.rotation</p:attrName>
                                        </p:attrNameLst>
                                      </p:cBhvr>
                                      <p:tavLst>
                                        <p:tav tm="0">
                                          <p:val>
                                            <p:fltVal val="90"/>
                                          </p:val>
                                        </p:tav>
                                        <p:tav tm="100000">
                                          <p:val>
                                            <p:fltVal val="0"/>
                                          </p:val>
                                        </p:tav>
                                      </p:tavLst>
                                    </p:anim>
                                    <p:animEffect transition="in" filter="fade">
                                      <p:cBhvr>
                                        <p:cTn id="3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654032"/>
          </a:xfrm>
          <a:solidFill>
            <a:srgbClr val="FFFF00"/>
          </a:solidFill>
        </p:spPr>
        <p:txBody>
          <a:bodyPr>
            <a:normAutofit/>
          </a:bodyPr>
          <a:lstStyle/>
          <a:p>
            <a:r>
              <a:rPr lang="ru-RU" sz="2800" dirty="0" smtClean="0"/>
              <a:t>Ответить на вопросы</a:t>
            </a:r>
            <a:endParaRPr lang="ru-RU" sz="2800" dirty="0"/>
          </a:p>
        </p:txBody>
      </p:sp>
      <p:sp>
        <p:nvSpPr>
          <p:cNvPr id="7" name="Прямоугольник 6"/>
          <p:cNvSpPr/>
          <p:nvPr/>
        </p:nvSpPr>
        <p:spPr>
          <a:xfrm>
            <a:off x="428596" y="1071546"/>
            <a:ext cx="8358246" cy="54292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a:pPr>
            <a:r>
              <a:rPr lang="ru-RU" b="1" dirty="0" smtClean="0"/>
              <a:t>Что такое «военная </a:t>
            </a:r>
            <a:r>
              <a:rPr lang="ru-RU" b="1" dirty="0" smtClean="0"/>
              <a:t>демократия</a:t>
            </a:r>
            <a:r>
              <a:rPr lang="ru-RU" b="1" dirty="0" smtClean="0"/>
              <a:t>»? Чем она отличается от первобытности и от сложившегося государства с центральной властью?</a:t>
            </a:r>
            <a:endParaRPr lang="ru-RU" dirty="0" smtClean="0"/>
          </a:p>
          <a:p>
            <a:pPr marL="342900" lvl="0" indent="-342900">
              <a:buFont typeface="+mj-lt"/>
              <a:buAutoNum type="arabicPeriod"/>
            </a:pPr>
            <a:r>
              <a:rPr lang="ru-RU" b="1" dirty="0" smtClean="0"/>
              <a:t>Перечислите основные катего­рии населения периода «военной демократии». Расположите их в порядке убывания богатства и власти.</a:t>
            </a:r>
            <a:endParaRPr lang="ru-RU" dirty="0" smtClean="0"/>
          </a:p>
          <a:p>
            <a:pPr marL="342900" lvl="0" indent="-342900">
              <a:buFont typeface="+mj-lt"/>
              <a:buAutoNum type="arabicPeriod"/>
            </a:pPr>
            <a:r>
              <a:rPr lang="ru-RU" b="1" dirty="0" smtClean="0"/>
              <a:t>В чем суть норманнской теории? Согласны ли вы с ее положениями?</a:t>
            </a:r>
            <a:endParaRPr lang="ru-RU" dirty="0" smtClean="0"/>
          </a:p>
          <a:p>
            <a:pPr marL="342900" lvl="0" indent="-342900">
              <a:buFont typeface="+mj-lt"/>
              <a:buAutoNum type="arabicPeriod"/>
            </a:pPr>
            <a:r>
              <a:rPr lang="ru-RU" b="1" dirty="0" smtClean="0"/>
              <a:t>Какие аргументы, опровергающие норманнскую теорию, вы можете привести?</a:t>
            </a:r>
            <a:endParaRPr lang="ru-RU" dirty="0" smtClean="0"/>
          </a:p>
          <a:p>
            <a:pPr marL="342900" lvl="0" indent="-342900">
              <a:buFont typeface="+mj-lt"/>
              <a:buAutoNum type="arabicPeriod"/>
            </a:pPr>
            <a:r>
              <a:rPr lang="ru-RU" b="1" dirty="0" smtClean="0"/>
              <a:t>Что в норманнской теории, на ваш взгляд, основано на действительных фактах?</a:t>
            </a:r>
            <a:endParaRPr lang="ru-RU" dirty="0" smtClean="0"/>
          </a:p>
          <a:p>
            <a:pPr marL="342900" lvl="0" indent="-342900">
              <a:buFont typeface="+mj-lt"/>
              <a:buAutoNum type="arabicPeriod"/>
            </a:pPr>
            <a:r>
              <a:rPr lang="ru-RU" b="1" dirty="0" smtClean="0"/>
              <a:t>Найдите на карте два государственных центра Древней Руси: Среднее Поднепровье и северо-западный район.</a:t>
            </a:r>
            <a:endParaRPr lang="ru-RU" dirty="0" smtClean="0"/>
          </a:p>
          <a:p>
            <a:pPr marL="342900" lvl="0" indent="-342900">
              <a:buFont typeface="+mj-lt"/>
              <a:buAutoNum type="arabicPeriod"/>
            </a:pPr>
            <a:r>
              <a:rPr lang="ru-RU" b="1" dirty="0" smtClean="0"/>
              <a:t>Сравните географическое положение (обратите внимание на соседей) и природные условия (важно показать естественные богатства края) этих центров.</a:t>
            </a:r>
            <a:endParaRPr lang="ru-RU" dirty="0"/>
          </a:p>
        </p:txBody>
      </p:sp>
    </p:spTree>
  </p:cSld>
  <p:clrMapOvr>
    <a:masterClrMapping/>
  </p:clrMapOvr>
  <p:transition spd="slow" advTm="5000">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rus9.gif"/>
          <p:cNvPicPr>
            <a:picLocks noGrp="1" noChangeAspect="1"/>
          </p:cNvPicPr>
          <p:nvPr>
            <p:ph idx="1"/>
          </p:nvPr>
        </p:nvPicPr>
        <p:blipFill>
          <a:blip r:embed="rId3"/>
          <a:stretch>
            <a:fillRect/>
          </a:stretch>
        </p:blipFill>
        <p:spPr>
          <a:xfrm>
            <a:off x="3959224" y="472281"/>
            <a:ext cx="4684741" cy="5972175"/>
          </a:xfrm>
        </p:spPr>
      </p:pic>
      <p:sp>
        <p:nvSpPr>
          <p:cNvPr id="4" name="Текст 3"/>
          <p:cNvSpPr>
            <a:spLocks noGrp="1"/>
          </p:cNvSpPr>
          <p:nvPr>
            <p:ph type="body" sz="half" idx="2"/>
          </p:nvPr>
        </p:nvSpPr>
        <p:spPr>
          <a:xfrm>
            <a:off x="214282" y="928670"/>
            <a:ext cx="3251231" cy="5715040"/>
          </a:xfrm>
        </p:spPr>
        <p:txBody>
          <a:bodyPr anchor="ctr">
            <a:normAutofit fontScale="92500" lnSpcReduction="10000"/>
          </a:bodyPr>
          <a:lstStyle/>
          <a:p>
            <a:pPr>
              <a:lnSpc>
                <a:spcPct val="150000"/>
              </a:lnSpc>
            </a:pPr>
            <a:r>
              <a:rPr lang="ru-RU" dirty="0">
                <a:solidFill>
                  <a:schemeClr val="bg1"/>
                </a:solidFill>
              </a:rPr>
              <a:t>У полян ранее, чем у других племенных союзов, обнаружились признаки государственности. В основе этого </a:t>
            </a:r>
            <a:r>
              <a:rPr lang="ru-RU" dirty="0" smtClean="0">
                <a:solidFill>
                  <a:schemeClr val="bg1"/>
                </a:solidFill>
              </a:rPr>
              <a:t>лежало быстрое </a:t>
            </a:r>
            <a:r>
              <a:rPr lang="ru-RU" dirty="0">
                <a:solidFill>
                  <a:schemeClr val="bg1"/>
                </a:solidFill>
              </a:rPr>
              <a:t>экономическое, политическое, социальное развитие края. </a:t>
            </a:r>
            <a:endParaRPr lang="ru-RU" dirty="0" smtClean="0">
              <a:solidFill>
                <a:schemeClr val="bg1"/>
              </a:solidFill>
            </a:endParaRPr>
          </a:p>
          <a:p>
            <a:pPr>
              <a:lnSpc>
                <a:spcPct val="150000"/>
              </a:lnSpc>
            </a:pPr>
            <a:r>
              <a:rPr lang="ru-RU" dirty="0" smtClean="0">
                <a:solidFill>
                  <a:schemeClr val="bg1"/>
                </a:solidFill>
              </a:rPr>
              <a:t> Киев был: </a:t>
            </a:r>
          </a:p>
          <a:p>
            <a:pPr marL="342900" indent="-342900">
              <a:lnSpc>
                <a:spcPct val="150000"/>
              </a:lnSpc>
              <a:buFont typeface="Wingdings" pitchFamily="2" charset="2"/>
              <a:buChar char="q"/>
            </a:pPr>
            <a:r>
              <a:rPr lang="ru-RU" dirty="0" smtClean="0">
                <a:solidFill>
                  <a:schemeClr val="bg1"/>
                </a:solidFill>
              </a:rPr>
              <a:t>центром </a:t>
            </a:r>
            <a:r>
              <a:rPr lang="ru-RU" dirty="0">
                <a:solidFill>
                  <a:schemeClr val="bg1"/>
                </a:solidFill>
              </a:rPr>
              <a:t>ремесла, </a:t>
            </a:r>
            <a:endParaRPr lang="ru-RU" dirty="0" smtClean="0">
              <a:solidFill>
                <a:schemeClr val="bg1"/>
              </a:solidFill>
            </a:endParaRPr>
          </a:p>
          <a:p>
            <a:pPr marL="342900" indent="-342900">
              <a:lnSpc>
                <a:spcPct val="150000"/>
              </a:lnSpc>
              <a:buFont typeface="Wingdings" pitchFamily="2" charset="2"/>
              <a:buChar char="q"/>
            </a:pPr>
            <a:r>
              <a:rPr lang="ru-RU" dirty="0" smtClean="0">
                <a:solidFill>
                  <a:schemeClr val="bg1"/>
                </a:solidFill>
              </a:rPr>
              <a:t>торговли</a:t>
            </a:r>
            <a:r>
              <a:rPr lang="ru-RU" dirty="0">
                <a:solidFill>
                  <a:schemeClr val="bg1"/>
                </a:solidFill>
              </a:rPr>
              <a:t>, </a:t>
            </a:r>
            <a:endParaRPr lang="ru-RU" dirty="0" smtClean="0">
              <a:solidFill>
                <a:schemeClr val="bg1"/>
              </a:solidFill>
            </a:endParaRPr>
          </a:p>
          <a:p>
            <a:pPr marL="342900" indent="-342900">
              <a:lnSpc>
                <a:spcPct val="150000"/>
              </a:lnSpc>
              <a:buFont typeface="Wingdings" pitchFamily="2" charset="2"/>
              <a:buChar char="q"/>
            </a:pPr>
            <a:r>
              <a:rPr lang="ru-RU" dirty="0" smtClean="0">
                <a:solidFill>
                  <a:schemeClr val="bg1"/>
                </a:solidFill>
              </a:rPr>
              <a:t>хорошо </a:t>
            </a:r>
            <a:r>
              <a:rPr lang="ru-RU" dirty="0">
                <a:solidFill>
                  <a:schemeClr val="bg1"/>
                </a:solidFill>
              </a:rPr>
              <a:t>укрепленным пунктом, прекрасно укрытым лесами от степных кочевников. </a:t>
            </a:r>
            <a:endParaRPr lang="ru-RU" dirty="0" smtClean="0">
              <a:solidFill>
                <a:schemeClr val="bg1"/>
              </a:solidFill>
            </a:endParaRPr>
          </a:p>
          <a:p>
            <a:pPr marL="342900" indent="-342900">
              <a:lnSpc>
                <a:spcPct val="150000"/>
              </a:lnSpc>
              <a:buFont typeface="Wingdings" pitchFamily="2" charset="2"/>
              <a:buChar char="q"/>
            </a:pPr>
            <a:r>
              <a:rPr lang="ru-RU" dirty="0">
                <a:solidFill>
                  <a:schemeClr val="bg1"/>
                </a:solidFill>
              </a:rPr>
              <a:t>н</a:t>
            </a:r>
            <a:r>
              <a:rPr lang="ru-RU" dirty="0" smtClean="0">
                <a:solidFill>
                  <a:schemeClr val="bg1"/>
                </a:solidFill>
              </a:rPr>
              <a:t>аходился на пересечении торговых путей</a:t>
            </a:r>
          </a:p>
          <a:p>
            <a:pPr>
              <a:lnSpc>
                <a:spcPct val="150000"/>
              </a:lnSpc>
            </a:pPr>
            <a:r>
              <a:rPr lang="ru-RU" dirty="0" smtClean="0">
                <a:solidFill>
                  <a:schemeClr val="bg1"/>
                </a:solidFill>
              </a:rPr>
              <a:t>В </a:t>
            </a:r>
            <a:r>
              <a:rPr lang="ru-RU" dirty="0">
                <a:solidFill>
                  <a:schemeClr val="bg1"/>
                </a:solidFill>
              </a:rPr>
              <a:t>ту пору леса подходили к самому Киеву, и летописец отмечал, что здесь был «бор велик». Здесь раньше, чем в других славянских землях, сложилась княжеская </a:t>
            </a:r>
            <a:r>
              <a:rPr lang="ru-RU" dirty="0" smtClean="0">
                <a:solidFill>
                  <a:schemeClr val="bg1"/>
                </a:solidFill>
              </a:rPr>
              <a:t>власть.</a:t>
            </a:r>
            <a:endParaRPr lang="ru-RU" dirty="0">
              <a:solidFill>
                <a:schemeClr val="bg1"/>
              </a:solidFill>
            </a:endParaRPr>
          </a:p>
        </p:txBody>
      </p:sp>
      <p:sp>
        <p:nvSpPr>
          <p:cNvPr id="5" name="Заголовок 3"/>
          <p:cNvSpPr>
            <a:spLocks noGrp="1"/>
          </p:cNvSpPr>
          <p:nvPr>
            <p:ph type="title"/>
          </p:nvPr>
        </p:nvSpPr>
        <p:spPr>
          <a:xfrm>
            <a:off x="214282" y="273050"/>
            <a:ext cx="3251231" cy="512744"/>
          </a:xfrm>
          <a:ln>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ru-RU" sz="1600" dirty="0">
                <a:solidFill>
                  <a:srgbClr val="FF0000"/>
                </a:solidFill>
              </a:rPr>
              <a:t>3. </a:t>
            </a:r>
            <a:r>
              <a:rPr lang="ru-RU" sz="1600" dirty="0" smtClean="0">
                <a:solidFill>
                  <a:srgbClr val="FF0000"/>
                </a:solidFill>
              </a:rPr>
              <a:t>Два </a:t>
            </a:r>
            <a:r>
              <a:rPr lang="ru-RU" sz="1600" dirty="0">
                <a:solidFill>
                  <a:srgbClr val="FF0000"/>
                </a:solidFill>
              </a:rPr>
              <a:t>русских государственных центра: Киев и Новгород. </a:t>
            </a:r>
          </a:p>
        </p:txBody>
      </p:sp>
      <p:sp>
        <p:nvSpPr>
          <p:cNvPr id="7" name="Полилиния 6"/>
          <p:cNvSpPr/>
          <p:nvPr/>
        </p:nvSpPr>
        <p:spPr>
          <a:xfrm>
            <a:off x="4904509" y="3214255"/>
            <a:ext cx="986074" cy="595745"/>
          </a:xfrm>
          <a:custGeom>
            <a:avLst/>
            <a:gdLst>
              <a:gd name="connsiteX0" fmla="*/ 817418 w 986074"/>
              <a:gd name="connsiteY0" fmla="*/ 0 h 595745"/>
              <a:gd name="connsiteX1" fmla="*/ 720436 w 986074"/>
              <a:gd name="connsiteY1" fmla="*/ 69272 h 595745"/>
              <a:gd name="connsiteX2" fmla="*/ 595746 w 986074"/>
              <a:gd name="connsiteY2" fmla="*/ 124690 h 595745"/>
              <a:gd name="connsiteX3" fmla="*/ 512618 w 986074"/>
              <a:gd name="connsiteY3" fmla="*/ 166254 h 595745"/>
              <a:gd name="connsiteX4" fmla="*/ 401782 w 986074"/>
              <a:gd name="connsiteY4" fmla="*/ 180109 h 595745"/>
              <a:gd name="connsiteX5" fmla="*/ 124691 w 986074"/>
              <a:gd name="connsiteY5" fmla="*/ 207818 h 595745"/>
              <a:gd name="connsiteX6" fmla="*/ 27709 w 986074"/>
              <a:gd name="connsiteY6" fmla="*/ 263236 h 595745"/>
              <a:gd name="connsiteX7" fmla="*/ 0 w 986074"/>
              <a:gd name="connsiteY7" fmla="*/ 304800 h 595745"/>
              <a:gd name="connsiteX8" fmla="*/ 13855 w 986074"/>
              <a:gd name="connsiteY8" fmla="*/ 429490 h 595745"/>
              <a:gd name="connsiteX9" fmla="*/ 83127 w 986074"/>
              <a:gd name="connsiteY9" fmla="*/ 471054 h 595745"/>
              <a:gd name="connsiteX10" fmla="*/ 401782 w 986074"/>
              <a:gd name="connsiteY10" fmla="*/ 484909 h 595745"/>
              <a:gd name="connsiteX11" fmla="*/ 443346 w 986074"/>
              <a:gd name="connsiteY11" fmla="*/ 526472 h 595745"/>
              <a:gd name="connsiteX12" fmla="*/ 484909 w 986074"/>
              <a:gd name="connsiteY12" fmla="*/ 554181 h 595745"/>
              <a:gd name="connsiteX13" fmla="*/ 512618 w 986074"/>
              <a:gd name="connsiteY13" fmla="*/ 595745 h 595745"/>
              <a:gd name="connsiteX14" fmla="*/ 637309 w 986074"/>
              <a:gd name="connsiteY14" fmla="*/ 568036 h 595745"/>
              <a:gd name="connsiteX15" fmla="*/ 678873 w 986074"/>
              <a:gd name="connsiteY15" fmla="*/ 484909 h 595745"/>
              <a:gd name="connsiteX16" fmla="*/ 789709 w 986074"/>
              <a:gd name="connsiteY16" fmla="*/ 360218 h 595745"/>
              <a:gd name="connsiteX17" fmla="*/ 831273 w 986074"/>
              <a:gd name="connsiteY17" fmla="*/ 346363 h 595745"/>
              <a:gd name="connsiteX18" fmla="*/ 886691 w 986074"/>
              <a:gd name="connsiteY18" fmla="*/ 304800 h 595745"/>
              <a:gd name="connsiteX19" fmla="*/ 969818 w 986074"/>
              <a:gd name="connsiteY19" fmla="*/ 221672 h 595745"/>
              <a:gd name="connsiteX20" fmla="*/ 983673 w 986074"/>
              <a:gd name="connsiteY20" fmla="*/ 180109 h 595745"/>
              <a:gd name="connsiteX21" fmla="*/ 914400 w 986074"/>
              <a:gd name="connsiteY21" fmla="*/ 124690 h 595745"/>
              <a:gd name="connsiteX22" fmla="*/ 623455 w 986074"/>
              <a:gd name="connsiteY22" fmla="*/ 138545 h 595745"/>
              <a:gd name="connsiteX23" fmla="*/ 581891 w 986074"/>
              <a:gd name="connsiteY23" fmla="*/ 166254 h 595745"/>
              <a:gd name="connsiteX24" fmla="*/ 526473 w 986074"/>
              <a:gd name="connsiteY24" fmla="*/ 180109 h 595745"/>
              <a:gd name="connsiteX25" fmla="*/ 387927 w 986074"/>
              <a:gd name="connsiteY25" fmla="*/ 193963 h 595745"/>
              <a:gd name="connsiteX26" fmla="*/ 387927 w 986074"/>
              <a:gd name="connsiteY26" fmla="*/ 193963 h 595745"/>
              <a:gd name="connsiteX27" fmla="*/ 387927 w 986074"/>
              <a:gd name="connsiteY27" fmla="*/ 193963 h 59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86074" h="595745">
                <a:moveTo>
                  <a:pt x="817418" y="0"/>
                </a:moveTo>
                <a:cubicBezTo>
                  <a:pt x="804866" y="9414"/>
                  <a:pt x="740695" y="59142"/>
                  <a:pt x="720436" y="69272"/>
                </a:cubicBezTo>
                <a:cubicBezTo>
                  <a:pt x="601694" y="128643"/>
                  <a:pt x="698566" y="65935"/>
                  <a:pt x="595746" y="124690"/>
                </a:cubicBezTo>
                <a:cubicBezTo>
                  <a:pt x="554331" y="148356"/>
                  <a:pt x="559191" y="157786"/>
                  <a:pt x="512618" y="166254"/>
                </a:cubicBezTo>
                <a:cubicBezTo>
                  <a:pt x="475986" y="172914"/>
                  <a:pt x="438803" y="176142"/>
                  <a:pt x="401782" y="180109"/>
                </a:cubicBezTo>
                <a:lnTo>
                  <a:pt x="124691" y="207818"/>
                </a:lnTo>
                <a:cubicBezTo>
                  <a:pt x="102959" y="218684"/>
                  <a:pt x="47291" y="243654"/>
                  <a:pt x="27709" y="263236"/>
                </a:cubicBezTo>
                <a:cubicBezTo>
                  <a:pt x="15935" y="275010"/>
                  <a:pt x="9236" y="290945"/>
                  <a:pt x="0" y="304800"/>
                </a:cubicBezTo>
                <a:cubicBezTo>
                  <a:pt x="4618" y="346363"/>
                  <a:pt x="2852" y="389144"/>
                  <a:pt x="13855" y="429490"/>
                </a:cubicBezTo>
                <a:cubicBezTo>
                  <a:pt x="20189" y="452714"/>
                  <a:pt x="64614" y="469630"/>
                  <a:pt x="83127" y="471054"/>
                </a:cubicBezTo>
                <a:cubicBezTo>
                  <a:pt x="189133" y="479208"/>
                  <a:pt x="295564" y="480291"/>
                  <a:pt x="401782" y="484909"/>
                </a:cubicBezTo>
                <a:cubicBezTo>
                  <a:pt x="415637" y="498763"/>
                  <a:pt x="428294" y="513929"/>
                  <a:pt x="443346" y="526472"/>
                </a:cubicBezTo>
                <a:cubicBezTo>
                  <a:pt x="456138" y="537132"/>
                  <a:pt x="473135" y="542407"/>
                  <a:pt x="484909" y="554181"/>
                </a:cubicBezTo>
                <a:cubicBezTo>
                  <a:pt x="496683" y="565955"/>
                  <a:pt x="503382" y="581890"/>
                  <a:pt x="512618" y="595745"/>
                </a:cubicBezTo>
                <a:cubicBezTo>
                  <a:pt x="513464" y="595604"/>
                  <a:pt x="619360" y="582396"/>
                  <a:pt x="637309" y="568036"/>
                </a:cubicBezTo>
                <a:cubicBezTo>
                  <a:pt x="674210" y="538515"/>
                  <a:pt x="658795" y="521049"/>
                  <a:pt x="678873" y="484909"/>
                </a:cubicBezTo>
                <a:cubicBezTo>
                  <a:pt x="713239" y="423050"/>
                  <a:pt x="731126" y="393694"/>
                  <a:pt x="789709" y="360218"/>
                </a:cubicBezTo>
                <a:cubicBezTo>
                  <a:pt x="802389" y="352972"/>
                  <a:pt x="817418" y="350981"/>
                  <a:pt x="831273" y="346363"/>
                </a:cubicBezTo>
                <a:cubicBezTo>
                  <a:pt x="849746" y="332509"/>
                  <a:pt x="869528" y="320247"/>
                  <a:pt x="886691" y="304800"/>
                </a:cubicBezTo>
                <a:cubicBezTo>
                  <a:pt x="915818" y="278585"/>
                  <a:pt x="969818" y="221672"/>
                  <a:pt x="969818" y="221672"/>
                </a:cubicBezTo>
                <a:cubicBezTo>
                  <a:pt x="974436" y="207818"/>
                  <a:pt x="986074" y="194514"/>
                  <a:pt x="983673" y="180109"/>
                </a:cubicBezTo>
                <a:cubicBezTo>
                  <a:pt x="976301" y="135873"/>
                  <a:pt x="946819" y="135497"/>
                  <a:pt x="914400" y="124690"/>
                </a:cubicBezTo>
                <a:cubicBezTo>
                  <a:pt x="817418" y="129308"/>
                  <a:pt x="719797" y="126502"/>
                  <a:pt x="623455" y="138545"/>
                </a:cubicBezTo>
                <a:cubicBezTo>
                  <a:pt x="606932" y="140610"/>
                  <a:pt x="597196" y="159695"/>
                  <a:pt x="581891" y="166254"/>
                </a:cubicBezTo>
                <a:cubicBezTo>
                  <a:pt x="564389" y="173755"/>
                  <a:pt x="545255" y="176979"/>
                  <a:pt x="526473" y="180109"/>
                </a:cubicBezTo>
                <a:cubicBezTo>
                  <a:pt x="436475" y="195109"/>
                  <a:pt x="445426" y="193963"/>
                  <a:pt x="387927" y="193963"/>
                </a:cubicBezTo>
                <a:lnTo>
                  <a:pt x="387927" y="193963"/>
                </a:lnTo>
                <a:lnTo>
                  <a:pt x="387927" y="193963"/>
                </a:lnTo>
              </a:path>
            </a:pathLst>
          </a:custGeom>
          <a:solidFill>
            <a:srgbClr val="FFFF00">
              <a:alpha val="70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Овал 7"/>
          <p:cNvSpPr/>
          <p:nvPr/>
        </p:nvSpPr>
        <p:spPr>
          <a:xfrm>
            <a:off x="5214942" y="3500438"/>
            <a:ext cx="142876" cy="142876"/>
          </a:xfrm>
          <a:prstGeom prst="ellipse">
            <a:avLst/>
          </a:prstGeom>
          <a:solidFill>
            <a:srgbClr val="FF000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5357818" y="3357562"/>
            <a:ext cx="571504" cy="246221"/>
          </a:xfrm>
          <a:prstGeom prst="rect">
            <a:avLst/>
          </a:prstGeom>
          <a:noFill/>
        </p:spPr>
        <p:txBody>
          <a:bodyPr wrap="square" rtlCol="0">
            <a:spAutoFit/>
          </a:bodyPr>
          <a:lstStyle/>
          <a:p>
            <a:r>
              <a:rPr lang="ru-RU" sz="1000" dirty="0" smtClean="0"/>
              <a:t>Киев</a:t>
            </a:r>
            <a:endParaRPr lang="ru-RU" sz="1000" dirty="0"/>
          </a:p>
        </p:txBody>
      </p:sp>
    </p:spTree>
  </p:cSld>
  <p:clrMapOvr>
    <a:masterClrMapping/>
  </p:clrMapOvr>
  <p:transition spd="slow"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7" presetClass="entr" presetSubtype="4"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 calcmode="lin" valueType="num">
                                      <p:cBhvr additive="base">
                                        <p:cTn id="38" dur="5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9" dur="5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grpId="0"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 calcmode="lin" valueType="num">
                                      <p:cBhvr additive="base">
                                        <p:cTn id="44" dur="5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5" dur="5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7" presetClass="entr" presetSubtype="4" fill="hold" grpId="0"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 calcmode="lin" valueType="num">
                                      <p:cBhvr additive="base">
                                        <p:cTn id="50" dur="5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1" dur="5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20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7"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1000" fill="hold"/>
                                        <p:tgtEl>
                                          <p:spTgt spid="7"/>
                                        </p:tgtEl>
                                        <p:attrNameLst>
                                          <p:attrName>ppt_x</p:attrName>
                                        </p:attrNameLst>
                                      </p:cBhvr>
                                      <p:tavLst>
                                        <p:tav tm="0">
                                          <p:val>
                                            <p:strVal val="#ppt_x"/>
                                          </p:val>
                                        </p:tav>
                                        <p:tav tm="100000">
                                          <p:val>
                                            <p:strVal val="#ppt_x"/>
                                          </p:val>
                                        </p:tav>
                                      </p:tavLst>
                                    </p:anim>
                                    <p:anim calcmode="lin" valueType="num">
                                      <p:cBhvr additive="base">
                                        <p:cTn id="6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7" grpId="0" animBg="1"/>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a_2_8_1.jpg"/>
          <p:cNvPicPr>
            <a:picLocks noGrp="1" noChangeAspect="1"/>
          </p:cNvPicPr>
          <p:nvPr>
            <p:ph idx="1"/>
          </p:nvPr>
        </p:nvPicPr>
        <p:blipFill>
          <a:blip r:embed="rId3"/>
          <a:stretch>
            <a:fillRect/>
          </a:stretch>
        </p:blipFill>
        <p:spPr>
          <a:xfrm>
            <a:off x="4071934" y="243892"/>
            <a:ext cx="4643470" cy="6186059"/>
          </a:xfrm>
        </p:spPr>
      </p:pic>
      <p:sp>
        <p:nvSpPr>
          <p:cNvPr id="4" name="Текст 3"/>
          <p:cNvSpPr>
            <a:spLocks noGrp="1"/>
          </p:cNvSpPr>
          <p:nvPr>
            <p:ph type="body" sz="half" idx="2"/>
          </p:nvPr>
        </p:nvSpPr>
        <p:spPr>
          <a:xfrm>
            <a:off x="214282" y="928670"/>
            <a:ext cx="3251231" cy="5715040"/>
          </a:xfrm>
        </p:spPr>
        <p:txBody>
          <a:bodyPr anchor="ctr">
            <a:normAutofit/>
          </a:bodyPr>
          <a:lstStyle/>
          <a:p>
            <a:pPr>
              <a:lnSpc>
                <a:spcPct val="150000"/>
              </a:lnSpc>
            </a:pPr>
            <a:r>
              <a:rPr lang="ru-RU" sz="1800" dirty="0">
                <a:solidFill>
                  <a:schemeClr val="bg1"/>
                </a:solidFill>
              </a:rPr>
              <a:t>Автор «Повести временных лет» с особой теплотой </a:t>
            </a:r>
            <a:r>
              <a:rPr lang="ru-RU" sz="1800" dirty="0" smtClean="0">
                <a:solidFill>
                  <a:schemeClr val="bg1"/>
                </a:solidFill>
              </a:rPr>
              <a:t>рассказывал </a:t>
            </a:r>
            <a:r>
              <a:rPr lang="ru-RU" sz="1800" dirty="0">
                <a:solidFill>
                  <a:schemeClr val="bg1"/>
                </a:solidFill>
              </a:rPr>
              <a:t>о восточнославянских племенах, живших на юге, </a:t>
            </a:r>
            <a:r>
              <a:rPr lang="ru-RU" sz="1800" dirty="0" smtClean="0">
                <a:solidFill>
                  <a:schemeClr val="bg1"/>
                </a:solidFill>
              </a:rPr>
              <a:t>особенно </a:t>
            </a:r>
            <a:r>
              <a:rPr lang="ru-RU" sz="1800" dirty="0">
                <a:solidFill>
                  <a:schemeClr val="bg1"/>
                </a:solidFill>
              </a:rPr>
              <a:t>о полянах. Он с гордостью поведал миру, что в давние времена посетил днепровские кручи ученик Христа апостол Андрей. Он благословил это место и предсказал, что здесь </a:t>
            </a:r>
            <a:r>
              <a:rPr lang="ru-RU" sz="1800" dirty="0" smtClean="0">
                <a:solidFill>
                  <a:schemeClr val="bg1"/>
                </a:solidFill>
              </a:rPr>
              <a:t>возникнет </a:t>
            </a:r>
            <a:r>
              <a:rPr lang="ru-RU" sz="1800" dirty="0">
                <a:solidFill>
                  <a:schemeClr val="bg1"/>
                </a:solidFill>
              </a:rPr>
              <a:t>великий город.</a:t>
            </a:r>
          </a:p>
        </p:txBody>
      </p:sp>
      <p:sp>
        <p:nvSpPr>
          <p:cNvPr id="5" name="Заголовок 3"/>
          <p:cNvSpPr>
            <a:spLocks noGrp="1"/>
          </p:cNvSpPr>
          <p:nvPr>
            <p:ph type="title"/>
          </p:nvPr>
        </p:nvSpPr>
        <p:spPr>
          <a:xfrm>
            <a:off x="214282" y="273050"/>
            <a:ext cx="3251231" cy="441306"/>
          </a:xfrm>
          <a:ln>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ru-RU" sz="1600" dirty="0" smtClean="0">
                <a:solidFill>
                  <a:srgbClr val="FF0000"/>
                </a:solidFill>
              </a:rPr>
              <a:t>НА </a:t>
            </a:r>
            <a:r>
              <a:rPr lang="ru-RU" sz="1600" dirty="0">
                <a:solidFill>
                  <a:srgbClr val="FF0000"/>
                </a:solidFill>
              </a:rPr>
              <a:t>ЮГЕ У КИЕВА</a:t>
            </a:r>
          </a:p>
        </p:txBody>
      </p:sp>
    </p:spTree>
  </p:cSld>
  <p:clrMapOvr>
    <a:masterClrMapping/>
  </p:clrMapOvr>
  <p:transition spd="slow"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kiev.gif"/>
          <p:cNvPicPr>
            <a:picLocks noGrp="1" noChangeAspect="1"/>
          </p:cNvPicPr>
          <p:nvPr>
            <p:ph idx="1"/>
          </p:nvPr>
        </p:nvPicPr>
        <p:blipFill>
          <a:blip r:embed="rId3"/>
          <a:stretch>
            <a:fillRect/>
          </a:stretch>
        </p:blipFill>
        <p:spPr>
          <a:xfrm>
            <a:off x="3579457" y="285728"/>
            <a:ext cx="5135927" cy="5786478"/>
          </a:xfrm>
        </p:spPr>
      </p:pic>
      <p:sp>
        <p:nvSpPr>
          <p:cNvPr id="4" name="Текст 3"/>
          <p:cNvSpPr>
            <a:spLocks noGrp="1"/>
          </p:cNvSpPr>
          <p:nvPr>
            <p:ph type="body" sz="half" idx="2"/>
          </p:nvPr>
        </p:nvSpPr>
        <p:spPr>
          <a:xfrm>
            <a:off x="457200" y="857232"/>
            <a:ext cx="3008313" cy="5715040"/>
          </a:xfrm>
        </p:spPr>
        <p:txBody>
          <a:bodyPr anchor="ctr"/>
          <a:lstStyle/>
          <a:p>
            <a:pPr>
              <a:lnSpc>
                <a:spcPct val="150000"/>
              </a:lnSpc>
            </a:pPr>
            <a:r>
              <a:rPr lang="ru-RU" sz="1800" dirty="0">
                <a:solidFill>
                  <a:schemeClr val="bg1"/>
                </a:solidFill>
              </a:rPr>
              <a:t>И город появился, когда у полян </a:t>
            </a:r>
            <a:r>
              <a:rPr lang="ru-RU" sz="1800" dirty="0" smtClean="0">
                <a:solidFill>
                  <a:schemeClr val="bg1"/>
                </a:solidFill>
              </a:rPr>
              <a:t>правили </a:t>
            </a:r>
            <a:r>
              <a:rPr lang="ru-RU" sz="1800" dirty="0">
                <a:solidFill>
                  <a:schemeClr val="bg1"/>
                </a:solidFill>
              </a:rPr>
              <a:t>три брата — </a:t>
            </a:r>
            <a:r>
              <a:rPr lang="ru-RU" sz="1800" i="1" dirty="0">
                <a:solidFill>
                  <a:schemeClr val="bg1"/>
                </a:solidFill>
              </a:rPr>
              <a:t>Кий, Щек </a:t>
            </a:r>
            <a:r>
              <a:rPr lang="ru-RU" sz="1800" dirty="0">
                <a:solidFill>
                  <a:schemeClr val="bg1"/>
                </a:solidFill>
              </a:rPr>
              <a:t>и </a:t>
            </a:r>
            <a:r>
              <a:rPr lang="ru-RU" sz="1800" i="1" dirty="0">
                <a:solidFill>
                  <a:schemeClr val="bg1"/>
                </a:solidFill>
              </a:rPr>
              <a:t>Хорив. </a:t>
            </a:r>
            <a:endParaRPr lang="ru-RU" sz="1800" i="1" dirty="0" smtClean="0">
              <a:solidFill>
                <a:schemeClr val="bg1"/>
              </a:solidFill>
            </a:endParaRPr>
          </a:p>
          <a:p>
            <a:pPr>
              <a:lnSpc>
                <a:spcPct val="150000"/>
              </a:lnSpc>
            </a:pPr>
            <a:r>
              <a:rPr lang="ru-RU" sz="1800" dirty="0" smtClean="0">
                <a:solidFill>
                  <a:schemeClr val="bg1"/>
                </a:solidFill>
              </a:rPr>
              <a:t>В </a:t>
            </a:r>
            <a:r>
              <a:rPr lang="ru-RU" sz="1800" dirty="0">
                <a:solidFill>
                  <a:schemeClr val="bg1"/>
                </a:solidFill>
              </a:rPr>
              <a:t>честь старшего брата назвали возникший на месте городища город, в честь </a:t>
            </a:r>
            <a:r>
              <a:rPr lang="ru-RU" sz="1800" dirty="0" smtClean="0">
                <a:solidFill>
                  <a:schemeClr val="bg1"/>
                </a:solidFill>
              </a:rPr>
              <a:t>младших </a:t>
            </a:r>
            <a:r>
              <a:rPr lang="ru-RU" sz="1800" dirty="0">
                <a:solidFill>
                  <a:schemeClr val="bg1"/>
                </a:solidFill>
              </a:rPr>
              <a:t>— две местные горы: </a:t>
            </a:r>
            <a:r>
              <a:rPr lang="ru-RU" sz="1800" dirty="0" smtClean="0">
                <a:solidFill>
                  <a:schemeClr val="bg1"/>
                </a:solidFill>
              </a:rPr>
              <a:t> Хоревицу  и </a:t>
            </a:r>
            <a:r>
              <a:rPr lang="ru-RU" sz="1800" dirty="0">
                <a:solidFill>
                  <a:schemeClr val="bg1"/>
                </a:solidFill>
              </a:rPr>
              <a:t>Щековицу, </a:t>
            </a:r>
            <a:r>
              <a:rPr lang="ru-RU" sz="1800" dirty="0" smtClean="0">
                <a:solidFill>
                  <a:schemeClr val="bg1"/>
                </a:solidFill>
              </a:rPr>
              <a:t> а </a:t>
            </a:r>
            <a:r>
              <a:rPr lang="ru-RU" sz="1800" dirty="0">
                <a:solidFill>
                  <a:schemeClr val="bg1"/>
                </a:solidFill>
              </a:rPr>
              <a:t>об их </a:t>
            </a:r>
            <a:r>
              <a:rPr lang="ru-RU" sz="1800" dirty="0" smtClean="0">
                <a:solidFill>
                  <a:schemeClr val="bg1"/>
                </a:solidFill>
              </a:rPr>
              <a:t>сестре </a:t>
            </a:r>
            <a:r>
              <a:rPr lang="ru-RU" sz="1800" dirty="0">
                <a:solidFill>
                  <a:schemeClr val="bg1"/>
                </a:solidFill>
              </a:rPr>
              <a:t>напоминала речка </a:t>
            </a:r>
            <a:r>
              <a:rPr lang="ru-RU" sz="1800" dirty="0" smtClean="0">
                <a:solidFill>
                  <a:schemeClr val="bg1"/>
                </a:solidFill>
              </a:rPr>
              <a:t> Лыбедь</a:t>
            </a:r>
            <a:r>
              <a:rPr lang="ru-RU" sz="1800" dirty="0">
                <a:solidFill>
                  <a:schemeClr val="bg1"/>
                </a:solidFill>
              </a:rPr>
              <a:t>.</a:t>
            </a:r>
          </a:p>
          <a:p>
            <a:endParaRPr lang="ru-RU" dirty="0"/>
          </a:p>
        </p:txBody>
      </p:sp>
      <p:sp>
        <p:nvSpPr>
          <p:cNvPr id="5" name="Заголовок 3"/>
          <p:cNvSpPr>
            <a:spLocks noGrp="1"/>
          </p:cNvSpPr>
          <p:nvPr>
            <p:ph type="title"/>
          </p:nvPr>
        </p:nvSpPr>
        <p:spPr>
          <a:xfrm>
            <a:off x="457200" y="273050"/>
            <a:ext cx="3008313" cy="441306"/>
          </a:xfrm>
          <a:ln>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ru-RU" sz="1600" dirty="0" smtClean="0">
                <a:solidFill>
                  <a:srgbClr val="FF0000"/>
                </a:solidFill>
              </a:rPr>
              <a:t>НА </a:t>
            </a:r>
            <a:r>
              <a:rPr lang="ru-RU" sz="1600" dirty="0">
                <a:solidFill>
                  <a:srgbClr val="FF0000"/>
                </a:solidFill>
              </a:rPr>
              <a:t>ЮГЕ У КИЕВА</a:t>
            </a:r>
          </a:p>
        </p:txBody>
      </p:sp>
    </p:spTree>
  </p:cSld>
  <p:clrMapOvr>
    <a:masterClrMapping/>
  </p:clrMapOvr>
  <p:transition spd="slow"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Scale>
                                      <p:cBhvr>
                                        <p:cTn id="26" dur="2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2000" decel="50000" fill="hold">
                                          <p:stCondLst>
                                            <p:cond delay="0"/>
                                          </p:stCondLst>
                                        </p:cTn>
                                        <p:tgtEl>
                                          <p:spTgt spid="6"/>
                                        </p:tgtEl>
                                        <p:attrNameLst>
                                          <p:attrName>ppt_x</p:attrName>
                                          <p:attrName>ppt_y</p:attrName>
                                        </p:attrNameLst>
                                      </p:cBhvr>
                                    </p:animMotion>
                                    <p:animEffect transition="in" filter="fade">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57200" y="857232"/>
            <a:ext cx="3008313" cy="5786478"/>
          </a:xfrm>
        </p:spPr>
        <p:txBody>
          <a:bodyPr anchor="ctr">
            <a:normAutofit lnSpcReduction="10000"/>
          </a:bodyPr>
          <a:lstStyle/>
          <a:p>
            <a:pPr>
              <a:lnSpc>
                <a:spcPct val="150000"/>
              </a:lnSpc>
            </a:pPr>
            <a:r>
              <a:rPr lang="ru-RU" sz="1600" dirty="0">
                <a:solidFill>
                  <a:schemeClr val="bg1"/>
                </a:solidFill>
              </a:rPr>
              <a:t>Кий, если верить этому Полянскому сказанию, был </a:t>
            </a:r>
            <a:r>
              <a:rPr lang="ru-RU" sz="1600" dirty="0" smtClean="0">
                <a:solidFill>
                  <a:schemeClr val="bg1"/>
                </a:solidFill>
              </a:rPr>
              <a:t>великий </a:t>
            </a:r>
            <a:r>
              <a:rPr lang="ru-RU" sz="1600" dirty="0">
                <a:solidFill>
                  <a:schemeClr val="bg1"/>
                </a:solidFill>
              </a:rPr>
              <a:t>вождь и ходил к Царьграду (Константинополю), где его с почетом принимал сам император. Правда, летописец </a:t>
            </a:r>
            <a:r>
              <a:rPr lang="ru-RU" sz="1600" dirty="0" smtClean="0">
                <a:solidFill>
                  <a:schemeClr val="bg1"/>
                </a:solidFill>
              </a:rPr>
              <a:t>привел </a:t>
            </a:r>
            <a:r>
              <a:rPr lang="ru-RU" sz="1600" dirty="0">
                <a:solidFill>
                  <a:schemeClr val="bg1"/>
                </a:solidFill>
              </a:rPr>
              <a:t>и иную версию. Был, дескать, около города перевоз через Днепр, а перевозчика звали Кий. Все говорили: «На перевоз на Киев». Сам хронист в это не верил: «Если бы был Кий </a:t>
            </a:r>
            <a:r>
              <a:rPr lang="ru-RU" sz="1600" dirty="0" smtClean="0">
                <a:solidFill>
                  <a:schemeClr val="bg1"/>
                </a:solidFill>
              </a:rPr>
              <a:t>перевозчиком</a:t>
            </a:r>
            <a:r>
              <a:rPr lang="ru-RU" sz="1600" dirty="0">
                <a:solidFill>
                  <a:schemeClr val="bg1"/>
                </a:solidFill>
              </a:rPr>
              <a:t>, то не ходил бы к Царьграду».</a:t>
            </a:r>
          </a:p>
          <a:p>
            <a:endParaRPr lang="ru-RU" dirty="0"/>
          </a:p>
        </p:txBody>
      </p:sp>
      <p:sp>
        <p:nvSpPr>
          <p:cNvPr id="5" name="Заголовок 3"/>
          <p:cNvSpPr>
            <a:spLocks noGrp="1"/>
          </p:cNvSpPr>
          <p:nvPr>
            <p:ph type="title"/>
          </p:nvPr>
        </p:nvSpPr>
        <p:spPr>
          <a:xfrm>
            <a:off x="457200" y="273050"/>
            <a:ext cx="3008313" cy="441306"/>
          </a:xfrm>
          <a:ln>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ru-RU" sz="1600" dirty="0" smtClean="0">
                <a:solidFill>
                  <a:srgbClr val="FF0000"/>
                </a:solidFill>
              </a:rPr>
              <a:t>НА </a:t>
            </a:r>
            <a:r>
              <a:rPr lang="ru-RU" sz="1600" dirty="0">
                <a:solidFill>
                  <a:srgbClr val="FF0000"/>
                </a:solidFill>
              </a:rPr>
              <a:t>ЮГЕ У КИЕВА</a:t>
            </a:r>
          </a:p>
        </p:txBody>
      </p:sp>
      <p:pic>
        <p:nvPicPr>
          <p:cNvPr id="10" name="Содержимое 9" descr="кий.jpg"/>
          <p:cNvPicPr>
            <a:picLocks noGrp="1" noChangeAspect="1"/>
          </p:cNvPicPr>
          <p:nvPr>
            <p:ph idx="1"/>
          </p:nvPr>
        </p:nvPicPr>
        <p:blipFill>
          <a:blip r:embed="rId3"/>
          <a:stretch>
            <a:fillRect/>
          </a:stretch>
        </p:blipFill>
        <p:spPr>
          <a:xfrm>
            <a:off x="4000496" y="357166"/>
            <a:ext cx="4743483" cy="5929354"/>
          </a:xfrm>
        </p:spPr>
      </p:pic>
    </p:spTree>
  </p:cSld>
  <p:clrMapOvr>
    <a:masterClrMapping/>
  </p:clrMapOvr>
  <p:transition spd="slow"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3"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2000" fill="hold"/>
                                        <p:tgtEl>
                                          <p:spTgt spid="10"/>
                                        </p:tgtEl>
                                        <p:attrNameLst>
                                          <p:attrName>ppt_x</p:attrName>
                                        </p:attrNameLst>
                                      </p:cBhvr>
                                      <p:tavLst>
                                        <p:tav tm="0">
                                          <p:val>
                                            <p:strVal val="1+#ppt_w/2"/>
                                          </p:val>
                                        </p:tav>
                                        <p:tav tm="100000">
                                          <p:val>
                                            <p:strVal val="#ppt_x"/>
                                          </p:val>
                                        </p:tav>
                                      </p:tavLst>
                                    </p:anim>
                                    <p:anim calcmode="lin" valueType="num">
                                      <p:cBhvr additive="base">
                                        <p:cTn id="21" dur="2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кий2.jpg"/>
          <p:cNvPicPr>
            <a:picLocks noGrp="1" noChangeAspect="1"/>
          </p:cNvPicPr>
          <p:nvPr>
            <p:ph idx="1"/>
          </p:nvPr>
        </p:nvPicPr>
        <p:blipFill>
          <a:blip r:embed="rId3"/>
          <a:stretch>
            <a:fillRect/>
          </a:stretch>
        </p:blipFill>
        <p:spPr>
          <a:xfrm>
            <a:off x="3500430" y="1214422"/>
            <a:ext cx="5371079" cy="4572032"/>
          </a:xfrm>
        </p:spPr>
      </p:pic>
      <p:sp>
        <p:nvSpPr>
          <p:cNvPr id="4" name="Текст 3"/>
          <p:cNvSpPr>
            <a:spLocks noGrp="1"/>
          </p:cNvSpPr>
          <p:nvPr>
            <p:ph type="body" sz="half" idx="2"/>
          </p:nvPr>
        </p:nvSpPr>
        <p:spPr>
          <a:xfrm>
            <a:off x="457200" y="857232"/>
            <a:ext cx="3008313" cy="5786478"/>
          </a:xfrm>
        </p:spPr>
        <p:txBody>
          <a:bodyPr anchor="ctr">
            <a:normAutofit lnSpcReduction="10000"/>
          </a:bodyPr>
          <a:lstStyle/>
          <a:p>
            <a:pPr>
              <a:lnSpc>
                <a:spcPct val="150000"/>
              </a:lnSpc>
            </a:pPr>
            <a:r>
              <a:rPr lang="ru-RU" sz="2000" dirty="0">
                <a:solidFill>
                  <a:schemeClr val="bg1"/>
                </a:solidFill>
              </a:rPr>
              <a:t>Две легенды о Кие и Киеве, впрочем, не противоречат друг другу. </a:t>
            </a:r>
            <a:r>
              <a:rPr lang="ru-RU" sz="2000" dirty="0" smtClean="0">
                <a:solidFill>
                  <a:schemeClr val="bg1"/>
                </a:solidFill>
              </a:rPr>
              <a:t> В </a:t>
            </a:r>
            <a:r>
              <a:rPr lang="ru-RU" sz="2000" dirty="0">
                <a:solidFill>
                  <a:schemeClr val="bg1"/>
                </a:solidFill>
              </a:rPr>
              <a:t>то время и сын «нарочитой чади» и простой </a:t>
            </a:r>
            <a:r>
              <a:rPr lang="ru-RU" sz="2000" dirty="0" smtClean="0">
                <a:solidFill>
                  <a:schemeClr val="bg1"/>
                </a:solidFill>
              </a:rPr>
              <a:t>перевозчик </a:t>
            </a:r>
            <a:r>
              <a:rPr lang="ru-RU" sz="2000" dirty="0">
                <a:solidFill>
                  <a:schemeClr val="bg1"/>
                </a:solidFill>
              </a:rPr>
              <a:t>имели почти одинаковые шансы стать правителями, обладай они мужеством или коварством и сопутствуй им </a:t>
            </a:r>
            <a:r>
              <a:rPr lang="ru-RU" sz="2000" dirty="0" smtClean="0">
                <a:solidFill>
                  <a:schemeClr val="bg1"/>
                </a:solidFill>
              </a:rPr>
              <a:t>военная </a:t>
            </a:r>
            <a:r>
              <a:rPr lang="ru-RU" sz="2000" dirty="0">
                <a:solidFill>
                  <a:schemeClr val="bg1"/>
                </a:solidFill>
              </a:rPr>
              <a:t>удача.</a:t>
            </a:r>
          </a:p>
          <a:p>
            <a:endParaRPr lang="ru-RU" dirty="0"/>
          </a:p>
        </p:txBody>
      </p:sp>
      <p:sp>
        <p:nvSpPr>
          <p:cNvPr id="5" name="Заголовок 3"/>
          <p:cNvSpPr>
            <a:spLocks noGrp="1"/>
          </p:cNvSpPr>
          <p:nvPr>
            <p:ph type="title"/>
          </p:nvPr>
        </p:nvSpPr>
        <p:spPr>
          <a:xfrm>
            <a:off x="457200" y="273050"/>
            <a:ext cx="3008313" cy="369868"/>
          </a:xfrm>
          <a:ln>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ru-RU" sz="1600" dirty="0" smtClean="0">
                <a:solidFill>
                  <a:srgbClr val="FF0000"/>
                </a:solidFill>
              </a:rPr>
              <a:t>НА </a:t>
            </a:r>
            <a:r>
              <a:rPr lang="ru-RU" sz="1600" dirty="0">
                <a:solidFill>
                  <a:srgbClr val="FF0000"/>
                </a:solidFill>
              </a:rPr>
              <a:t>ЮГЕ У КИЕВА</a:t>
            </a:r>
          </a:p>
        </p:txBody>
      </p:sp>
      <p:sp>
        <p:nvSpPr>
          <p:cNvPr id="7" name="Прямоугольник 6"/>
          <p:cNvSpPr/>
          <p:nvPr/>
        </p:nvSpPr>
        <p:spPr>
          <a:xfrm>
            <a:off x="3428992" y="928670"/>
            <a:ext cx="5500726" cy="5500726"/>
          </a:xfrm>
          <a:prstGeom prst="rect">
            <a:avLst/>
          </a:prstGeom>
          <a:blipFill dpi="0" rotWithShape="1">
            <a:blip r:embed="rId4"/>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Scale>
                                      <p:cBhvr>
                                        <p:cTn id="2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7"/>
                                        </p:tgtEl>
                                        <p:attrNameLst>
                                          <p:attrName>ppt_x</p:attrName>
                                          <p:attrName>ppt_y</p:attrName>
                                        </p:attrNameLst>
                                      </p:cBhvr>
                                    </p:animMotion>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аскольд и дир1.jpg"/>
          <p:cNvPicPr>
            <a:picLocks noGrp="1" noChangeAspect="1"/>
          </p:cNvPicPr>
          <p:nvPr>
            <p:ph idx="1"/>
          </p:nvPr>
        </p:nvPicPr>
        <p:blipFill>
          <a:blip r:embed="rId3"/>
          <a:stretch>
            <a:fillRect/>
          </a:stretch>
        </p:blipFill>
        <p:spPr>
          <a:xfrm>
            <a:off x="4282257" y="500042"/>
            <a:ext cx="4464875" cy="5786478"/>
          </a:xfrm>
        </p:spPr>
      </p:pic>
      <p:sp>
        <p:nvSpPr>
          <p:cNvPr id="4" name="Текст 3"/>
          <p:cNvSpPr>
            <a:spLocks noGrp="1"/>
          </p:cNvSpPr>
          <p:nvPr>
            <p:ph type="body" sz="half" idx="2"/>
          </p:nvPr>
        </p:nvSpPr>
        <p:spPr>
          <a:xfrm>
            <a:off x="457200" y="785794"/>
            <a:ext cx="3008313" cy="5786478"/>
          </a:xfrm>
        </p:spPr>
        <p:txBody>
          <a:bodyPr anchor="ctr">
            <a:normAutofit lnSpcReduction="10000"/>
          </a:bodyPr>
          <a:lstStyle/>
          <a:p>
            <a:pPr>
              <a:lnSpc>
                <a:spcPct val="150000"/>
              </a:lnSpc>
            </a:pPr>
            <a:r>
              <a:rPr lang="ru-RU" dirty="0">
                <a:solidFill>
                  <a:schemeClr val="bg1"/>
                </a:solidFill>
              </a:rPr>
              <a:t>Киевичи правили полянами. Но они плохо защищали их от набегов болгар и печенегов и древлянских обид. Потому когда в Киеве появились варяги </a:t>
            </a:r>
            <a:r>
              <a:rPr lang="ru-RU" i="1" dirty="0">
                <a:solidFill>
                  <a:schemeClr val="bg1"/>
                </a:solidFill>
              </a:rPr>
              <a:t>Аскольд </a:t>
            </a:r>
            <a:r>
              <a:rPr lang="ru-RU" dirty="0">
                <a:solidFill>
                  <a:schemeClr val="bg1"/>
                </a:solidFill>
              </a:rPr>
              <a:t>и </a:t>
            </a:r>
            <a:r>
              <a:rPr lang="ru-RU" i="1" dirty="0">
                <a:solidFill>
                  <a:schemeClr val="bg1"/>
                </a:solidFill>
              </a:rPr>
              <a:t>Дир, </a:t>
            </a:r>
            <a:r>
              <a:rPr lang="ru-RU" dirty="0">
                <a:solidFill>
                  <a:schemeClr val="bg1"/>
                </a:solidFill>
              </a:rPr>
              <a:t>они легко завладели киевским столом и остались здесь княжить. </a:t>
            </a:r>
            <a:r>
              <a:rPr lang="ru-RU" dirty="0" smtClean="0">
                <a:solidFill>
                  <a:schemeClr val="bg1"/>
                </a:solidFill>
              </a:rPr>
              <a:t>Аскольд </a:t>
            </a:r>
            <a:r>
              <a:rPr lang="ru-RU" dirty="0">
                <a:solidFill>
                  <a:schemeClr val="bg1"/>
                </a:solidFill>
              </a:rPr>
              <a:t>и Дир совершили набег на древлян, успешно воевали с болгарами и печенегами. В битве с последними сложил </a:t>
            </a:r>
            <a:r>
              <a:rPr lang="ru-RU" dirty="0" smtClean="0">
                <a:solidFill>
                  <a:schemeClr val="bg1"/>
                </a:solidFill>
              </a:rPr>
              <a:t>голову </a:t>
            </a:r>
            <a:r>
              <a:rPr lang="ru-RU" dirty="0">
                <a:solidFill>
                  <a:schemeClr val="bg1"/>
                </a:solidFill>
              </a:rPr>
              <a:t>сын Аскольда. В 860 г. варяжские князья совершили ус­пешный поход на Царьград. В 874—875 гг. Аскольд и Дир вновь плавали к Константинополю, но вернулись от </a:t>
            </a:r>
            <a:r>
              <a:rPr lang="ru-RU" dirty="0" smtClean="0">
                <a:solidFill>
                  <a:schemeClr val="bg1"/>
                </a:solidFill>
              </a:rPr>
              <a:t>Царьграда </a:t>
            </a:r>
            <a:r>
              <a:rPr lang="ru-RU" dirty="0">
                <a:solidFill>
                  <a:schemeClr val="bg1"/>
                </a:solidFill>
              </a:rPr>
              <a:t>«в малой дружине, и был в Киеве плач великий».</a:t>
            </a:r>
          </a:p>
          <a:p>
            <a:endParaRPr lang="ru-RU" dirty="0"/>
          </a:p>
        </p:txBody>
      </p:sp>
      <p:sp>
        <p:nvSpPr>
          <p:cNvPr id="5" name="Заголовок 3"/>
          <p:cNvSpPr>
            <a:spLocks noGrp="1"/>
          </p:cNvSpPr>
          <p:nvPr>
            <p:ph type="title"/>
          </p:nvPr>
        </p:nvSpPr>
        <p:spPr>
          <a:xfrm>
            <a:off x="457200" y="273050"/>
            <a:ext cx="3008313" cy="369868"/>
          </a:xfrm>
          <a:ln>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ru-RU" sz="1600" dirty="0" smtClean="0">
                <a:solidFill>
                  <a:srgbClr val="FF0000"/>
                </a:solidFill>
              </a:rPr>
              <a:t>НА </a:t>
            </a:r>
            <a:r>
              <a:rPr lang="ru-RU" sz="1600" dirty="0">
                <a:solidFill>
                  <a:srgbClr val="FF0000"/>
                </a:solidFill>
              </a:rPr>
              <a:t>ЮГЕ У КИЕВА</a:t>
            </a:r>
          </a:p>
        </p:txBody>
      </p:sp>
    </p:spTree>
  </p:cSld>
  <p:clrMapOvr>
    <a:masterClrMapping/>
  </p:clrMapOvr>
  <p:transition spd="slow"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Scale>
                                      <p:cBhvr>
                                        <p:cTn id="20" dur="2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2000" decel="50000" fill="hold">
                                          <p:stCondLst>
                                            <p:cond delay="0"/>
                                          </p:stCondLst>
                                        </p:cTn>
                                        <p:tgtEl>
                                          <p:spTgt spid="6"/>
                                        </p:tgtEl>
                                        <p:attrNameLst>
                                          <p:attrName>ppt_x</p:attrName>
                                          <p:attrName>ppt_y</p:attrName>
                                        </p:attrNameLst>
                                      </p:cBhvr>
                                    </p:animMotion>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441306"/>
          </a:xfrm>
          <a:noFill/>
          <a:ln>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lstStyle/>
          <a:p>
            <a:pPr algn="ctr"/>
            <a:r>
              <a:rPr lang="ru-RU" cap="small" dirty="0">
                <a:solidFill>
                  <a:schemeClr val="bg1"/>
                </a:solidFill>
              </a:rPr>
              <a:t>на севере у </a:t>
            </a:r>
            <a:r>
              <a:rPr lang="ru-RU" cap="small" dirty="0" smtClean="0">
                <a:solidFill>
                  <a:schemeClr val="bg1"/>
                </a:solidFill>
              </a:rPr>
              <a:t>Новгорода</a:t>
            </a:r>
            <a:endParaRPr lang="ru-RU" dirty="0">
              <a:solidFill>
                <a:schemeClr val="bg1"/>
              </a:solidFill>
            </a:endParaRPr>
          </a:p>
        </p:txBody>
      </p:sp>
      <p:pic>
        <p:nvPicPr>
          <p:cNvPr id="5" name="Содержимое 4" descr="кий3.jpg"/>
          <p:cNvPicPr>
            <a:picLocks noGrp="1" noChangeAspect="1"/>
          </p:cNvPicPr>
          <p:nvPr>
            <p:ph idx="1"/>
          </p:nvPr>
        </p:nvPicPr>
        <p:blipFill>
          <a:blip r:embed="rId3"/>
          <a:stretch>
            <a:fillRect/>
          </a:stretch>
        </p:blipFill>
        <p:spPr>
          <a:xfrm>
            <a:off x="3634762" y="1071546"/>
            <a:ext cx="5318742" cy="4214842"/>
          </a:xfrm>
        </p:spPr>
      </p:pic>
      <p:sp>
        <p:nvSpPr>
          <p:cNvPr id="4" name="Текст 3"/>
          <p:cNvSpPr>
            <a:spLocks noGrp="1"/>
          </p:cNvSpPr>
          <p:nvPr>
            <p:ph type="body" sz="half" idx="2"/>
          </p:nvPr>
        </p:nvSpPr>
        <p:spPr>
          <a:xfrm>
            <a:off x="457200" y="785794"/>
            <a:ext cx="3008313" cy="5715040"/>
          </a:xfrm>
        </p:spPr>
        <p:txBody>
          <a:bodyPr anchor="ctr"/>
          <a:lstStyle/>
          <a:p>
            <a:pPr>
              <a:lnSpc>
                <a:spcPct val="150000"/>
              </a:lnSpc>
            </a:pPr>
            <a:r>
              <a:rPr lang="ru-RU" dirty="0" smtClean="0"/>
              <a:t>Варяги </a:t>
            </a:r>
            <a:r>
              <a:rPr lang="ru-RU" dirty="0"/>
              <a:t>принудили кривичей и ильменских </a:t>
            </a:r>
            <a:r>
              <a:rPr lang="ru-RU" dirty="0" smtClean="0"/>
              <a:t> словен </a:t>
            </a:r>
            <a:r>
              <a:rPr lang="ru-RU" dirty="0"/>
              <a:t>платить дань. Терпения данников хватило на три года. В </a:t>
            </a:r>
            <a:r>
              <a:rPr lang="ru-RU" dirty="0" smtClean="0"/>
              <a:t>682г</a:t>
            </a:r>
            <a:r>
              <a:rPr lang="ru-RU" dirty="0"/>
              <a:t>. </a:t>
            </a:r>
            <a:r>
              <a:rPr lang="ru-RU" dirty="0" smtClean="0"/>
              <a:t>Они прогнали варягов </a:t>
            </a:r>
            <a:r>
              <a:rPr lang="ru-RU" dirty="0"/>
              <a:t>за море и стали «сами собой владеть». </a:t>
            </a:r>
            <a:endParaRPr lang="ru-RU" dirty="0" smtClean="0"/>
          </a:p>
          <a:p>
            <a:pPr>
              <a:lnSpc>
                <a:spcPct val="150000"/>
              </a:lnSpc>
            </a:pPr>
            <a:r>
              <a:rPr lang="ru-RU" dirty="0" smtClean="0"/>
              <a:t>Но </a:t>
            </a:r>
            <a:r>
              <a:rPr lang="ru-RU" dirty="0"/>
              <a:t>началась межплёменная усобица. «Встал род </a:t>
            </a:r>
            <a:r>
              <a:rPr lang="ru-RU" dirty="0" smtClean="0"/>
              <a:t>народ</a:t>
            </a:r>
            <a:r>
              <a:rPr lang="ru-RU" dirty="0"/>
              <a:t>». Никто не мог одержать верх. Чтобы прекратить войну, словене и чудь решили </a:t>
            </a:r>
            <a:r>
              <a:rPr lang="ru-RU" dirty="0" smtClean="0"/>
              <a:t>пригласить </a:t>
            </a:r>
            <a:r>
              <a:rPr lang="ru-RU" dirty="0"/>
              <a:t>в князья нейтрального иноземного владыку. Послы </a:t>
            </a:r>
            <a:r>
              <a:rPr lang="ru-RU" dirty="0" smtClean="0"/>
              <a:t>северных </a:t>
            </a:r>
            <a:r>
              <a:rPr lang="ru-RU" dirty="0"/>
              <a:t>славянских племен, мери и чуди отправились к варягам с призывом: «Земля наша велика и обильна, а порядка в ней нет.</a:t>
            </a:r>
          </a:p>
        </p:txBody>
      </p:sp>
      <p:sp>
        <p:nvSpPr>
          <p:cNvPr id="6" name="Прямоугольник 5"/>
          <p:cNvSpPr/>
          <p:nvPr/>
        </p:nvSpPr>
        <p:spPr>
          <a:xfrm>
            <a:off x="3643306" y="1071546"/>
            <a:ext cx="5286412" cy="500066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advTm="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iterate type="lt">
                                    <p:tmPct val="5000"/>
                                  </p:iterate>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Scale>
                                      <p:cBhvr>
                                        <p:cTn id="3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6"/>
                                        </p:tgtEl>
                                        <p:attrNameLst>
                                          <p:attrName>ppt_x</p:attrName>
                                          <p:attrName>ppt_y</p:attrName>
                                        </p:attrNameLst>
                                      </p:cBhvr>
                                    </p:animMotion>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P spid="6"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1869</Words>
  <Application>Microsoft Office PowerPoint</Application>
  <PresentationFormat>Экран (4:3)</PresentationFormat>
  <Paragraphs>132</Paragraphs>
  <Slides>25</Slides>
  <Notes>25</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         3. Два русских государственных центра: Киев и Новгород. </vt:lpstr>
      <vt:lpstr>         3. Два русских государственных центра: Киев и Новгород. </vt:lpstr>
      <vt:lpstr>         3. Два русских государственных центра: Киев и Новгород. </vt:lpstr>
      <vt:lpstr>НА ЮГЕ У КИЕВА</vt:lpstr>
      <vt:lpstr>НА ЮГЕ У КИЕВА</vt:lpstr>
      <vt:lpstr>НА ЮГЕ У КИЕВА</vt:lpstr>
      <vt:lpstr>НА ЮГЕ У КИЕВА</vt:lpstr>
      <vt:lpstr>НА ЮГЕ У КИЕВА</vt:lpstr>
      <vt:lpstr>на севере у Новгорода</vt:lpstr>
      <vt:lpstr>на севере у Новгорода</vt:lpstr>
      <vt:lpstr>на севере у Новгорода</vt:lpstr>
      <vt:lpstr>на севере у Новгорода</vt:lpstr>
      <vt:lpstr>         3. Два русских государственных центра: Киев и Новгород. </vt:lpstr>
      <vt:lpstr>4. «Военная демократия». </vt:lpstr>
      <vt:lpstr>4. «Военная демократия». </vt:lpstr>
      <vt:lpstr>4. «Военная демократия». </vt:lpstr>
      <vt:lpstr>4. «Военная демократия». </vt:lpstr>
      <vt:lpstr>4. «Военная демократия». </vt:lpstr>
      <vt:lpstr>4. «Военная демократия».</vt:lpstr>
      <vt:lpstr>4. Военная демократия</vt:lpstr>
      <vt:lpstr>4. Военная демократия</vt:lpstr>
      <vt:lpstr>4. Военная демократия</vt:lpstr>
      <vt:lpstr>4. Военная демократия</vt:lpstr>
      <vt:lpstr>4. Военная демократия</vt:lpstr>
      <vt:lpstr>Ответить на вопросы</vt:lpstr>
    </vt:vector>
  </TitlesOfParts>
  <Company>HATA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Два русских государственных центра: Киев и Новгород. </dc:title>
  <dc:creator>Леонид</dc:creator>
  <cp:lastModifiedBy>Леонид</cp:lastModifiedBy>
  <cp:revision>139</cp:revision>
  <dcterms:created xsi:type="dcterms:W3CDTF">2009-07-07T15:50:44Z</dcterms:created>
  <dcterms:modified xsi:type="dcterms:W3CDTF">2009-09-05T13:41:25Z</dcterms:modified>
</cp:coreProperties>
</file>