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Лист1!$A$5</c:f>
              <c:strCache>
                <c:ptCount val="1"/>
                <c:pt idx="0">
                  <c:v>Казенные</c:v>
                </c:pt>
              </c:strCache>
            </c:strRef>
          </c:tx>
          <c:val>
            <c:numRef>
              <c:f>Лист1!$B$5:$C$5</c:f>
              <c:numCache>
                <c:formatCode>General</c:formatCode>
                <c:ptCount val="2"/>
                <c:pt idx="0">
                  <c:v>775</c:v>
                </c:pt>
                <c:pt idx="1">
                  <c:v>733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Частные</c:v>
                </c:pt>
              </c:strCache>
            </c:strRef>
          </c:tx>
          <c:val>
            <c:numRef>
              <c:f>Лист1!$B$6:$C$6</c:f>
              <c:numCache>
                <c:formatCode>General</c:formatCode>
                <c:ptCount val="2"/>
                <c:pt idx="0">
                  <c:v>1127</c:v>
                </c:pt>
                <c:pt idx="1">
                  <c:v>248</c:v>
                </c:pt>
              </c:numCache>
            </c:numRef>
          </c:val>
        </c:ser>
        <c:shape val="box"/>
        <c:axId val="61351424"/>
        <c:axId val="61352960"/>
        <c:axId val="61003520"/>
      </c:bar3DChart>
      <c:catAx>
        <c:axId val="61351424"/>
        <c:scaling>
          <c:orientation val="minMax"/>
        </c:scaling>
        <c:axPos val="b"/>
        <c:tickLblPos val="nextTo"/>
        <c:crossAx val="61352960"/>
        <c:crosses val="autoZero"/>
        <c:auto val="1"/>
        <c:lblAlgn val="ctr"/>
        <c:lblOffset val="100"/>
      </c:catAx>
      <c:valAx>
        <c:axId val="61352960"/>
        <c:scaling>
          <c:orientation val="minMax"/>
        </c:scaling>
        <c:axPos val="l"/>
        <c:majorGridlines/>
        <c:numFmt formatCode="General" sourceLinked="1"/>
        <c:tickLblPos val="nextTo"/>
        <c:crossAx val="61351424"/>
        <c:crosses val="autoZero"/>
        <c:crossBetween val="between"/>
      </c:valAx>
      <c:serAx>
        <c:axId val="61003520"/>
        <c:scaling>
          <c:orientation val="minMax"/>
        </c:scaling>
        <c:axPos val="b"/>
        <c:tickLblPos val="nextTo"/>
        <c:crossAx val="61352960"/>
        <c:crosses val="autoZero"/>
      </c:ser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B12EC-3600-4AA8-8B39-7B268032A44C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ECB60-F9FC-4BC7-9DDA-A4AB54B6D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0267-3E2A-4756-A5C7-D77F04B0D5D2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56"/>
          </a:xfrm>
        </p:spPr>
        <p:txBody>
          <a:bodyPr>
            <a:noAutofit/>
          </a:bodyPr>
          <a:lstStyle/>
          <a:p>
            <a:r>
              <a:rPr lang="ru-RU" sz="3200" b="1" dirty="0"/>
              <a:t>Экономическое развитие России в начале XX </a:t>
            </a:r>
            <a:r>
              <a:rPr lang="ru-RU" sz="3200" b="1" dirty="0" smtClean="0"/>
              <a:t>века</a:t>
            </a:r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14422"/>
            <a:ext cx="850109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государства в экономике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Иностранный капитал и развитие российской промышленности.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Образование монополий в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кустарной (мелкой промышленности) в экономике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Сельское хозяйство в начале XX 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881712"/>
            <a:ext cx="3820945" cy="276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4350"/>
            <a:ext cx="4357718" cy="221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6643710"/>
            <a:ext cx="8643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Чупров Л.А МОУ СШ №3 с. Камень-Рыболов Ханкайского района Приморского края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500042"/>
          </a:xfrm>
        </p:spPr>
        <p:txBody>
          <a:bodyPr anchor="ctr"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Многоукладность экономики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71480"/>
            <a:ext cx="3857620" cy="3786214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МНОГОУКЛАДНОСТЬ ЭКОНОМИКИ</a:t>
            </a:r>
            <a:r>
              <a:rPr lang="ru-RU" dirty="0" smtClean="0"/>
              <a:t> - одновременное сосуществование в экономике страны разных типов хозяйства, каждый из которых характеризуется присущей ему формой собственности на средства производства и соответствующими производственными отношениями (например, крупных капиталистических предприятий, кустарных промыслов и прочее).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Основной причиной многоукладности экономики России является её огромная мало заселенная территория.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2" y="214290"/>
            <a:ext cx="4357718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 экономике России одновременно присутствовали: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214422"/>
            <a:ext cx="4357718" cy="64294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Кустарная промышленность (</a:t>
            </a:r>
            <a:r>
              <a:rPr lang="ru-RU" sz="1100" dirty="0" smtClean="0">
                <a:solidFill>
                  <a:schemeClr val="tx1"/>
                </a:solidFill>
              </a:rPr>
              <a:t>производство ориентировалось на индивидуального заказчика)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214554"/>
            <a:ext cx="4357718" cy="107157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Мелкотоварная  промышленность (</a:t>
            </a:r>
            <a:r>
              <a:rPr lang="ru-RU" sz="1100" dirty="0" smtClean="0">
                <a:solidFill>
                  <a:schemeClr val="tx1"/>
                </a:solidFill>
              </a:rPr>
              <a:t>производство ориентировалось на ранок, но изделия производились в ремесленной мастерской с применением наемной рабочей силы)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3500438"/>
            <a:ext cx="4357718" cy="107157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Мануфактурное производство (</a:t>
            </a:r>
            <a:r>
              <a:rPr lang="ru-RU" sz="1100" dirty="0" smtClean="0">
                <a:solidFill>
                  <a:schemeClr val="tx1"/>
                </a:solidFill>
              </a:rPr>
              <a:t>вспомним: что такое мануфактура и каким по характеру производством оно является?)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857760"/>
            <a:ext cx="4357718" cy="7143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Капиталистическое или фабрично-заводское производство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5857892"/>
            <a:ext cx="4357718" cy="7143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Государственно-монополистическое производство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85786" y="4572008"/>
            <a:ext cx="2000264" cy="2071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28662" y="6357958"/>
            <a:ext cx="1785950" cy="28575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Кустарное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6072206"/>
            <a:ext cx="1500198" cy="28575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Ремесленное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42976" y="5857892"/>
            <a:ext cx="1285884" cy="21431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Мануфактурное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5572140"/>
            <a:ext cx="1000132" cy="21431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ФЗ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5214950"/>
            <a:ext cx="500066" cy="214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ГМК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2500298" y="6072206"/>
            <a:ext cx="642942" cy="571504"/>
          </a:xfrm>
          <a:prstGeom prst="rightBrace">
            <a:avLst>
              <a:gd name="adj1" fmla="val 8333"/>
              <a:gd name="adj2" fmla="val 5242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6000768"/>
            <a:ext cx="1214446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Производилось 80% изделий в стране</a:t>
            </a:r>
            <a:endParaRPr lang="ru-RU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3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57148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Роль монополий в развитии экономики России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642918"/>
            <a:ext cx="3429024" cy="6000792"/>
          </a:xfrm>
        </p:spPr>
        <p:txBody>
          <a:bodyPr anchor="ctr">
            <a:normAutofit/>
          </a:bodyPr>
          <a:lstStyle/>
          <a:p>
            <a:r>
              <a:rPr lang="ru-RU" b="1" dirty="0" smtClean="0"/>
              <a:t>Монополия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Исключительное право </a:t>
            </a:r>
            <a:r>
              <a:rPr lang="ru-RU" dirty="0"/>
              <a:t> </a:t>
            </a:r>
            <a:r>
              <a:rPr lang="ru-RU" dirty="0" smtClean="0"/>
              <a:t>кого либо на что либо.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Крупное объединение, играющее решающую роль в хозяйственной жизни (региона, отрасли и проч)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Союз капиталистов, договаривающихся о ценах на товар, сырье, рабочую силу, условиях найма рабочей силы и проч.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Особенность </a:t>
            </a:r>
            <a:r>
              <a:rPr lang="ru-RU" dirty="0"/>
              <a:t> </a:t>
            </a:r>
            <a:r>
              <a:rPr lang="ru-RU" dirty="0" smtClean="0"/>
              <a:t>возникновения монополий в России заключается в том, что они стали образовываться здесь не в результате технического прогресса и конкуренции, а  по причине </a:t>
            </a:r>
            <a:r>
              <a:rPr lang="ru-RU" dirty="0" smtClean="0">
                <a:solidFill>
                  <a:srgbClr val="FF0000"/>
                </a:solidFill>
              </a:rPr>
              <a:t>сдерживания царизмом свободных рыночных отношений.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Наиболее распространенная форма монополий в России – </a:t>
            </a:r>
            <a:r>
              <a:rPr lang="ru-RU" dirty="0" smtClean="0">
                <a:solidFill>
                  <a:srgbClr val="FF0000"/>
                </a:solidFill>
              </a:rPr>
              <a:t>синдикаты.</a:t>
            </a:r>
          </a:p>
          <a:p>
            <a:pPr marL="342900" indent="-34290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1285860"/>
            <a:ext cx="1714512" cy="571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Предприятие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2"/>
            <a:endCxn id="12" idx="0"/>
          </p:cNvCxnSpPr>
          <p:nvPr/>
        </p:nvCxnSpPr>
        <p:spPr>
          <a:xfrm rot="16200000" flipH="1">
            <a:off x="5125644" y="194666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0"/>
            <a:endCxn id="18" idx="4"/>
          </p:cNvCxnSpPr>
          <p:nvPr/>
        </p:nvCxnSpPr>
        <p:spPr>
          <a:xfrm rot="5400000" flipH="1" flipV="1">
            <a:off x="5107785" y="117870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214810" y="2071678"/>
            <a:ext cx="207170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Производственная самостоятельность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143372" y="142852"/>
            <a:ext cx="21431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Коммерческая самостоятельность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29124" y="4929198"/>
            <a:ext cx="1714512" cy="571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Предприятие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4214810" y="3714752"/>
            <a:ext cx="2143140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Коммерческая самостоятельность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286248" y="5715016"/>
            <a:ext cx="2071702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Производственная самостоятельность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>
            <a:stCxn id="56" idx="0"/>
            <a:endCxn id="58" idx="4"/>
          </p:cNvCxnSpPr>
          <p:nvPr/>
        </p:nvCxnSpPr>
        <p:spPr>
          <a:xfrm rot="5400000" flipH="1" flipV="1">
            <a:off x="5143504" y="47863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6" idx="2"/>
            <a:endCxn id="59" idx="0"/>
          </p:cNvCxnSpPr>
          <p:nvPr/>
        </p:nvCxnSpPr>
        <p:spPr>
          <a:xfrm rot="16200000" flipH="1">
            <a:off x="5197082" y="5589999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6500826" y="3071810"/>
            <a:ext cx="2428892" cy="1143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Сбытовая контора</a:t>
            </a:r>
            <a:endParaRPr lang="ru-RU" dirty="0"/>
          </a:p>
        </p:txBody>
      </p:sp>
      <p:sp>
        <p:nvSpPr>
          <p:cNvPr id="71" name="Выгнутая вправо стрелка 70"/>
          <p:cNvSpPr/>
          <p:nvPr/>
        </p:nvSpPr>
        <p:spPr>
          <a:xfrm rot="2580138">
            <a:off x="6410642" y="4142467"/>
            <a:ext cx="1150914" cy="1864822"/>
          </a:xfrm>
          <a:prstGeom prst="curvedLeftArrow">
            <a:avLst>
              <a:gd name="adj1" fmla="val 25000"/>
              <a:gd name="adj2" fmla="val 50000"/>
              <a:gd name="adj3" fmla="val 32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Подчинение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 rot="4920208">
            <a:off x="7306771" y="108056"/>
            <a:ext cx="857256" cy="2228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Простая форма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500430" y="142852"/>
            <a:ext cx="3571900" cy="3357586"/>
          </a:xfrm>
          <a:prstGeom prst="ellipse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Картель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571868" y="3500414"/>
            <a:ext cx="3571900" cy="3357586"/>
          </a:xfrm>
          <a:prstGeom prst="ellipse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Синдикат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6238013">
            <a:off x="7552238" y="4822964"/>
            <a:ext cx="857256" cy="2228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Сложная  форма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6319 " pathEditMode="relative" ptsTypes="AA">
                                      <p:cBhvr>
                                        <p:cTn id="11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0.02084 " pathEditMode="relative" ptsTypes="AA">
                                      <p:cBhvr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08923 -0.02963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12" grpId="0" animBg="1"/>
      <p:bldP spid="18" grpId="0" animBg="1"/>
      <p:bldP spid="56" grpId="0" animBg="1"/>
      <p:bldP spid="58" grpId="0" animBg="1"/>
      <p:bldP spid="58" grpId="1" animBg="1"/>
      <p:bldP spid="59" grpId="0" animBg="1"/>
      <p:bldP spid="70" grpId="0" animBg="1"/>
      <p:bldP spid="71" grpId="0" animBg="1"/>
      <p:bldP spid="73" grpId="0" animBg="1"/>
      <p:bldP spid="73" grpId="1" animBg="1"/>
      <p:bldP spid="74" grpId="0" animBg="1"/>
      <p:bldP spid="75" grpId="0" animBg="1"/>
      <p:bldP spid="76" grpId="0" animBg="1"/>
      <p:bldP spid="7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73051"/>
            <a:ext cx="4114800" cy="2584446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1400" dirty="0"/>
              <a:t>В начале XX в. в России было 30 монополий, в </a:t>
            </a:r>
            <a:r>
              <a:rPr lang="ru-RU" sz="1400" dirty="0" smtClean="0"/>
              <a:t>основном синдикатов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ru-RU" sz="1400" dirty="0" smtClean="0"/>
              <a:t>Процесс </a:t>
            </a:r>
            <a:r>
              <a:rPr lang="ru-RU" sz="1400" dirty="0"/>
              <a:t>возникновения высших форм —трес-</a:t>
            </a:r>
            <a:br>
              <a:rPr lang="ru-RU" sz="1400" dirty="0"/>
            </a:br>
            <a:r>
              <a:rPr lang="ru-RU" sz="1400" dirty="0"/>
              <a:t>тов, концернов — только начинался, он был прерван во </a:t>
            </a:r>
            <a:r>
              <a:rPr lang="ru-RU" sz="1400" dirty="0" smtClean="0"/>
              <a:t>время </a:t>
            </a:r>
            <a:r>
              <a:rPr lang="ru-RU" sz="1400" dirty="0"/>
              <a:t>Первой мировой войны и прекратился после </a:t>
            </a:r>
            <a:r>
              <a:rPr lang="ru-RU" sz="1400" dirty="0" smtClean="0"/>
              <a:t>Октябрьской </a:t>
            </a:r>
            <a:r>
              <a:rPr lang="ru-RU" sz="1400" dirty="0"/>
              <a:t>революции 1917 г.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4071966" cy="685800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 В </a:t>
            </a:r>
            <a:r>
              <a:rPr lang="ru-RU" dirty="0"/>
              <a:t>1899 г. начался мировой экономический кризис, </a:t>
            </a:r>
            <a:r>
              <a:rPr lang="ru-RU" dirty="0" smtClean="0"/>
              <a:t>который продолжался </a:t>
            </a:r>
            <a:r>
              <a:rPr lang="ru-RU" dirty="0"/>
              <a:t>до 1903 г.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Затруднения </a:t>
            </a:r>
            <a:r>
              <a:rPr lang="ru-RU" dirty="0"/>
              <a:t>в </a:t>
            </a:r>
            <a:r>
              <a:rPr lang="ru-RU" dirty="0" smtClean="0"/>
              <a:t>сбыте товаров</a:t>
            </a:r>
            <a:r>
              <a:rPr lang="ru-RU" dirty="0"/>
              <a:t>, </a:t>
            </a:r>
            <a:r>
              <a:rPr lang="ru-RU" dirty="0" smtClean="0"/>
              <a:t>падение ценных </a:t>
            </a:r>
            <a:r>
              <a:rPr lang="ru-RU" dirty="0"/>
              <a:t>бумаг и рыночных цен, угроза разорения — все </a:t>
            </a:r>
            <a:r>
              <a:rPr lang="ru-RU" dirty="0" smtClean="0"/>
              <a:t>это заставило </a:t>
            </a:r>
            <a:r>
              <a:rPr lang="ru-RU" dirty="0"/>
              <a:t>предпринимателей договариваться между собой </a:t>
            </a:r>
            <a:r>
              <a:rPr lang="ru-RU" dirty="0" smtClean="0"/>
              <a:t>об ограничении </a:t>
            </a:r>
            <a:r>
              <a:rPr lang="ru-RU" dirty="0"/>
              <a:t>размеров производства и о порядке сбыта </a:t>
            </a:r>
            <a:r>
              <a:rPr lang="ru-RU" dirty="0" smtClean="0"/>
              <a:t>товаров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Возникают </a:t>
            </a:r>
            <a:r>
              <a:rPr lang="ru-RU" dirty="0"/>
              <a:t>монополии низших типов: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картели </a:t>
            </a:r>
            <a:r>
              <a:rPr lang="ru-RU" dirty="0"/>
              <a:t>— первоначальная форма монополистических </a:t>
            </a:r>
            <a:r>
              <a:rPr lang="ru-RU" dirty="0" smtClean="0"/>
              <a:t>объединений</a:t>
            </a:r>
            <a:r>
              <a:rPr lang="ru-RU" dirty="0"/>
              <a:t>. Их участники заключают Соглашение о </a:t>
            </a:r>
            <a:r>
              <a:rPr lang="ru-RU" dirty="0" smtClean="0"/>
              <a:t>регулировании </a:t>
            </a:r>
            <a:r>
              <a:rPr lang="ru-RU" dirty="0"/>
              <a:t>объемов производства, условиях сбыта продукции и найма рабочей силы. Участники картелей сохраняют ком­мерческую и производственную самостоятельность;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синдикаты </a:t>
            </a:r>
            <a:r>
              <a:rPr lang="ru-RU" dirty="0"/>
              <a:t>— члены синдиката сохраняют </a:t>
            </a:r>
            <a:r>
              <a:rPr lang="ru-RU" dirty="0" smtClean="0"/>
              <a:t>производственную</a:t>
            </a:r>
            <a:r>
              <a:rPr lang="ru-RU" dirty="0"/>
              <a:t>, но утрачивают коммерческую самостоятельность. Они договариваются между собой о том, что распределение </a:t>
            </a:r>
            <a:r>
              <a:rPr lang="ru-RU" dirty="0" smtClean="0"/>
              <a:t>заказов</a:t>
            </a:r>
            <a:r>
              <a:rPr lang="ru-RU" dirty="0"/>
              <a:t>, закупка сырья и реализация произведенной </a:t>
            </a:r>
            <a:r>
              <a:rPr lang="ru-RU" dirty="0" smtClean="0"/>
              <a:t>продукции </a:t>
            </a:r>
            <a:r>
              <a:rPr lang="ru-RU" dirty="0"/>
              <a:t>осуществляются через единую сбытовую контору.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72198" y="2714620"/>
            <a:ext cx="1571636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?</a:t>
            </a: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4286256"/>
            <a:ext cx="4071966" cy="2357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Самостоятельно составьте определения  двум названным формам еще более сложных монополий.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4643470" cy="5127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Сельское </a:t>
            </a:r>
            <a:r>
              <a:rPr lang="ru-RU" dirty="0" smtClean="0"/>
              <a:t>хозяйство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3500438"/>
            <a:ext cx="4143372" cy="3357562"/>
          </a:xfrm>
        </p:spPr>
        <p:txBody>
          <a:bodyPr anchor="ctr">
            <a:normAutofit fontScale="400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dirty="0" smtClean="0"/>
              <a:t>Шел процесс расслоения крестьян, значительная часть бедняков уходила в город.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Но несмотря на это, деревня была перенаселена, в ней насчитывалось 23 млн. лишних рабочих рук.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С другой стороны, созревала прослойка богатых крестьян, которые имели по 40— 50 десятин земли (а в основном — 7—8 десятин).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В среднем по стране их было 20%, и они давали 50% товарного хлеба.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4429124" cy="3143272"/>
          </a:xfrm>
        </p:spPr>
        <p:txBody>
          <a:bodyPr anchor="ctr"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После отмены крепостного права сельское хозяйство </a:t>
            </a:r>
            <a:r>
              <a:rPr lang="ru-RU" dirty="0" smtClean="0"/>
              <a:t>развивалось </a:t>
            </a:r>
            <a:r>
              <a:rPr lang="ru-RU" dirty="0"/>
              <a:t>по «прусскому пути»: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освобождение </a:t>
            </a:r>
            <a:r>
              <a:rPr lang="ru-RU" dirty="0"/>
              <a:t>крестьян без </a:t>
            </a:r>
            <a:r>
              <a:rPr lang="ru-RU" dirty="0" smtClean="0"/>
              <a:t>земли</a:t>
            </a:r>
            <a:r>
              <a:rPr lang="ru-RU" dirty="0"/>
              <a:t>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господство </a:t>
            </a:r>
            <a:r>
              <a:rPr lang="ru-RU" dirty="0"/>
              <a:t>помещичьего землевладения,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сохранялись община</a:t>
            </a:r>
            <a:r>
              <a:rPr lang="ru-RU" dirty="0"/>
              <a:t>, круговая порука, переделы земли.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За </a:t>
            </a:r>
            <a:r>
              <a:rPr lang="ru-RU" dirty="0"/>
              <a:t>аренду земли крестьяне платили испольщину, издольщину, что составляло до половины и более урожая,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отрабатывали </a:t>
            </a:r>
            <a:r>
              <a:rPr lang="ru-RU" dirty="0"/>
              <a:t>на земле </a:t>
            </a:r>
            <a:r>
              <a:rPr lang="ru-RU" dirty="0" smtClean="0"/>
              <a:t>помещика </a:t>
            </a:r>
            <a:r>
              <a:rPr lang="ru-RU" dirty="0"/>
              <a:t>(полукрепостнический труд). </a:t>
            </a:r>
            <a:endParaRPr lang="ru-RU" dirty="0" smtClean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42540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6571" y="285728"/>
            <a:ext cx="442406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5562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ИТОГИ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642918"/>
            <a:ext cx="8715436" cy="600079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/>
              <a:t>В деревне господствовали полуфеодальные отношения, </a:t>
            </a:r>
            <a:r>
              <a:rPr lang="ru-RU" sz="1600" dirty="0" smtClean="0"/>
              <a:t>основная </a:t>
            </a:r>
            <a:r>
              <a:rPr lang="ru-RU" sz="1600" dirty="0"/>
              <a:t>масса крестьян страдала от малоземелья, налогов, выкупных платежей.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Все </a:t>
            </a:r>
            <a:r>
              <a:rPr lang="ru-RU" sz="1600" dirty="0"/>
              <a:t>это приводило к крестьянским выступлениям.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Помещичьи </a:t>
            </a:r>
            <a:r>
              <a:rPr lang="ru-RU" sz="1600" dirty="0"/>
              <a:t>земли использовались крайне неэффективно — их обрабатывалось лишь 10%.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Феодальные </a:t>
            </a:r>
            <a:r>
              <a:rPr lang="ru-RU" sz="1600" dirty="0"/>
              <a:t>пережитки в деревне тормозили процесс индустриализации страны.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Подводя </a:t>
            </a:r>
            <a:r>
              <a:rPr lang="ru-RU" sz="1600" dirty="0"/>
              <a:t>итоги, можно сказать, что в начале </a:t>
            </a:r>
            <a:r>
              <a:rPr lang="ru-RU" sz="1600" dirty="0" err="1"/>
              <a:t>ХХв</a:t>
            </a:r>
            <a:r>
              <a:rPr lang="ru-RU" sz="1600" dirty="0"/>
              <a:t>. Россия была среднеразвитой капиталистической страной, </a:t>
            </a:r>
            <a:r>
              <a:rPr lang="ru-RU" sz="1600" dirty="0" smtClean="0"/>
              <a:t>индустриализация </a:t>
            </a:r>
            <a:r>
              <a:rPr lang="ru-RU" sz="1600" dirty="0"/>
              <a:t>и монополизация совпали по времени;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Россия превосходила </a:t>
            </a:r>
            <a:r>
              <a:rPr lang="ru-RU" sz="1600" dirty="0"/>
              <a:t>развитые капиталистические страны по темпам развития и степени концентрации промышленного производства.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На </a:t>
            </a:r>
            <a:r>
              <a:rPr lang="ru-RU" sz="1600" dirty="0"/>
              <a:t>смену капитализму, свободной конкуренции приходит </a:t>
            </a:r>
            <a:r>
              <a:rPr lang="ru-RU" sz="1600" dirty="0" smtClean="0"/>
              <a:t>монополистический </a:t>
            </a:r>
            <a:r>
              <a:rPr lang="ru-RU" sz="1600" dirty="0"/>
              <a:t>капитализм.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Развивающееся </a:t>
            </a:r>
            <a:r>
              <a:rPr lang="ru-RU" sz="1600" dirty="0"/>
              <a:t>промышленное производство сочеталось с отсталым землевладением, </a:t>
            </a:r>
            <a:r>
              <a:rPr lang="ru-RU" sz="1600" dirty="0" smtClean="0"/>
              <a:t>засильем </a:t>
            </a:r>
            <a:r>
              <a:rPr lang="ru-RU" sz="1600" dirty="0"/>
              <a:t>крепостнических пережитков в сельском хозяйстве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357298"/>
            <a:ext cx="83582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Какую роль играло государство в экономике России начала XX в.?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Чем объяснялся интерес России к привлечению иностранных капиталов?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Какие отрасли экономики страны были монополизированы государством? Почему именно эти?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Аграрный вопрос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rial Unicode MS" pitchFamily="34" charset="-128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первоочередной в проведении экономической модернизации России. Так ли это? Докажите.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00430" y="0"/>
            <a:ext cx="1571636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643050"/>
            <a:ext cx="8001024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§ 2 учебника 1,2,3.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устный развернутый ответ на вопрос: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особенности экономического развития России в начале XX века?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тесты по изученному материалу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задания из рабочей тетради: вып. 1 § 2, рабочий лист 5, стр.10.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сообщения по теме: «Николай II: исторический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ет» (один ученик).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7166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3008313" cy="512744"/>
          </a:xfrm>
        </p:spPr>
        <p:txBody>
          <a:bodyPr anchor="ctr">
            <a:noAutofit/>
          </a:bodyPr>
          <a:lstStyle/>
          <a:p>
            <a:r>
              <a:rPr lang="ru-RU" sz="2800" i="1" dirty="0"/>
              <a:t>Цели</a:t>
            </a:r>
            <a:r>
              <a:rPr lang="ru-RU" sz="2800" i="1" dirty="0" smtClean="0"/>
              <a:t>: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28596" y="1142984"/>
            <a:ext cx="8329642" cy="270828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Подвести </a:t>
            </a:r>
            <a:r>
              <a:rPr lang="ru-RU" sz="2900" dirty="0"/>
              <a:t>учащихся к пониманию особенностей российской </a:t>
            </a:r>
            <a:r>
              <a:rPr lang="ru-RU" sz="2900" dirty="0" smtClean="0"/>
              <a:t>экономики </a:t>
            </a:r>
            <a:r>
              <a:rPr lang="ru-RU" sz="2900" dirty="0"/>
              <a:t>в начале XX </a:t>
            </a:r>
            <a:r>
              <a:rPr lang="ru-RU" sz="2900" dirty="0" smtClean="0"/>
              <a:t>века.</a:t>
            </a:r>
            <a:endParaRPr lang="en-US" sz="29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9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Продолжить </a:t>
            </a:r>
            <a:r>
              <a:rPr lang="ru-RU" sz="2900" dirty="0"/>
              <a:t>формирование умений анализировать исторические документы, делать выводы, работать по карте, излагать «сквозные» </a:t>
            </a:r>
            <a:r>
              <a:rPr lang="ru-RU" sz="2900" dirty="0" smtClean="0"/>
              <a:t>вопросы </a:t>
            </a:r>
            <a:r>
              <a:rPr lang="ru-RU" sz="2900" dirty="0"/>
              <a:t>темы урока</a:t>
            </a:r>
            <a:r>
              <a:rPr lang="ru-RU" sz="2900" dirty="0" smtClean="0"/>
              <a:t>.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kumimoji="0" lang="ru-RU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Разобраться </a:t>
            </a:r>
            <a:r>
              <a:rPr lang="ru-RU" sz="2900" dirty="0"/>
              <a:t>в </a:t>
            </a:r>
            <a:r>
              <a:rPr lang="ru-RU" sz="2900" dirty="0" smtClean="0"/>
              <a:t>особенностях экономического </a:t>
            </a:r>
            <a:r>
              <a:rPr lang="ru-RU" sz="2900" dirty="0"/>
              <a:t>развития России в начале XX века</a:t>
            </a:r>
            <a:r>
              <a:rPr lang="ru-RU" sz="2900" dirty="0" smtClean="0"/>
              <a:t>?</a:t>
            </a:r>
            <a:endParaRPr lang="ru-RU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857760"/>
            <a:ext cx="700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Модернизация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экономический </a:t>
            </a:r>
            <a:r>
              <a:rPr lang="ru-RU" dirty="0"/>
              <a:t>уклад,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монополистические объединения,</a:t>
            </a:r>
            <a:r>
              <a:rPr lang="en-US" dirty="0" smtClean="0"/>
              <a:t>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конвертируемость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монополистический </a:t>
            </a:r>
            <a:r>
              <a:rPr lang="ru-RU" dirty="0"/>
              <a:t>капитализм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407194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+mj-lt"/>
                <a:ea typeface="+mj-ea"/>
                <a:cs typeface="+mj-cs"/>
              </a:rPr>
              <a:t>Термины: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285721" y="142853"/>
            <a:ext cx="8401080" cy="57150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 smtClean="0"/>
              <a:t>Характеристика экономического развития страны</a:t>
            </a:r>
            <a:endParaRPr lang="ru-RU" sz="20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500035" y="785794"/>
            <a:ext cx="3357586" cy="5554683"/>
          </a:xfrm>
        </p:spPr>
        <p:txBody>
          <a:bodyPr anchor="ctr">
            <a:normAutofit fontScale="92500"/>
          </a:bodyPr>
          <a:lstStyle/>
          <a:p>
            <a:pPr>
              <a:buNone/>
            </a:pPr>
            <a:r>
              <a:rPr lang="ru-RU" sz="1800" i="1" dirty="0" smtClean="0"/>
              <a:t>По уровню социально</a:t>
            </a:r>
          </a:p>
          <a:p>
            <a:pPr>
              <a:buNone/>
            </a:pPr>
            <a:r>
              <a:rPr lang="ru-RU" sz="1800" i="1" dirty="0" smtClean="0"/>
              <a:t>экономического развития она </a:t>
            </a:r>
          </a:p>
          <a:p>
            <a:pPr>
              <a:buNone/>
            </a:pPr>
            <a:r>
              <a:rPr lang="ru-RU" sz="1800" i="1" dirty="0" smtClean="0"/>
              <a:t>являлась среднеразвитой</a:t>
            </a:r>
          </a:p>
          <a:p>
            <a:pPr>
              <a:buNone/>
            </a:pPr>
            <a:r>
              <a:rPr lang="ru-RU" sz="1800" i="1" dirty="0">
                <a:solidFill>
                  <a:srgbClr val="FF0000"/>
                </a:solidFill>
              </a:rPr>
              <a:t>а</a:t>
            </a:r>
            <a:r>
              <a:rPr lang="ru-RU" sz="1800" i="1" dirty="0" smtClean="0">
                <a:solidFill>
                  <a:srgbClr val="FF0000"/>
                </a:solidFill>
              </a:rPr>
              <a:t>грарно – индустриальной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</a:rPr>
              <a:t>страной.</a:t>
            </a:r>
          </a:p>
          <a:p>
            <a:pPr>
              <a:buNone/>
            </a:pPr>
            <a:endParaRPr lang="ru-RU" sz="18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dirty="0" smtClean="0"/>
              <a:t>Для экономики России начала</a:t>
            </a:r>
          </a:p>
          <a:p>
            <a:pPr>
              <a:buNone/>
            </a:pPr>
            <a:r>
              <a:rPr lang="ru-RU" sz="1800" dirty="0"/>
              <a:t>в</a:t>
            </a:r>
            <a:r>
              <a:rPr lang="ru-RU" sz="1800" dirty="0" smtClean="0"/>
              <a:t>ека было характерно: 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высокие темпы развития промышленного производства (количественные показатели</a:t>
            </a:r>
            <a:r>
              <a:rPr lang="ru-RU" sz="1600" dirty="0" smtClean="0"/>
              <a:t>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многоукладность</a:t>
            </a:r>
            <a:endParaRPr lang="ru-RU" sz="1600" dirty="0"/>
          </a:p>
          <a:p>
            <a:pPr>
              <a:buFont typeface="+mj-lt"/>
              <a:buAutoNum type="arabicPeriod"/>
            </a:pPr>
            <a:r>
              <a:rPr lang="ru-RU" sz="1600" dirty="0"/>
              <a:t>отставание от мировых держав по качественным показателям: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производству промышленной продукции на душу населения,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производительности труда,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технической оснащенности предприятий</a:t>
            </a:r>
            <a:r>
              <a:rPr lang="ru-RU" sz="1400" dirty="0" smtClean="0"/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562" y="2000240"/>
            <a:ext cx="4214842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Вспомните:   какие еще группы стран вы знаете?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Какие критерии положены в основу такого деления?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643570" y="714356"/>
            <a:ext cx="1071570" cy="92869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857628"/>
            <a:ext cx="421484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Вспомните:   какие  существуют еще показатели, кроме количественных?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072074"/>
            <a:ext cx="421484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понимать: многоукладность?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/>
          <p:nvPr/>
        </p:nvCxnSpPr>
        <p:spPr>
          <a:xfrm flipV="1">
            <a:off x="2357422" y="1000108"/>
            <a:ext cx="1714512" cy="3573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7422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500958" y="142852"/>
            <a:ext cx="1428760" cy="17859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Сеть железных дорог увеличивалась в 1895-1899 гг. в среднем более чем на 3 тыс. км в год, в следующие пять лет - более чем на 2 тыс. км. </a:t>
            </a:r>
          </a:p>
        </p:txBody>
      </p:sp>
      <p:sp>
        <p:nvSpPr>
          <p:cNvPr id="22" name="Овал 21"/>
          <p:cNvSpPr/>
          <p:nvPr/>
        </p:nvSpPr>
        <p:spPr>
          <a:xfrm>
            <a:off x="1357290" y="6429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509690" y="7953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662090" y="9477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57224" y="107154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71934" y="357166"/>
            <a:ext cx="3214710" cy="128588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Толчком к росту производства стало усиленное железнодорожное строительство, которое возобновилось в 1893 г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>
            <a:stCxn id="28" idx="2"/>
            <a:endCxn id="32" idx="3"/>
          </p:cNvCxnSpPr>
          <p:nvPr/>
        </p:nvCxnSpPr>
        <p:spPr>
          <a:xfrm rot="5400000">
            <a:off x="3893340" y="892951"/>
            <a:ext cx="1035851" cy="253604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71472" y="2143116"/>
            <a:ext cx="2571768" cy="1071570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Металлодобывающая промышленность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357950" y="57148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715008" y="100010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214942" y="57148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>
            <a:stCxn id="32" idx="3"/>
            <a:endCxn id="40" idx="1"/>
          </p:cNvCxnSpPr>
          <p:nvPr/>
        </p:nvCxnSpPr>
        <p:spPr>
          <a:xfrm>
            <a:off x="3143240" y="2678901"/>
            <a:ext cx="2143140" cy="3571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5286380" y="2285992"/>
            <a:ext cx="3143272" cy="1500198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Металлообрабатывающая промышленность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071538" y="228599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643042" y="242886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357422" y="250030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85786" y="3714752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Машиностроение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>
            <a:stCxn id="40" idx="1"/>
            <a:endCxn id="51" idx="3"/>
          </p:cNvCxnSpPr>
          <p:nvPr/>
        </p:nvCxnSpPr>
        <p:spPr>
          <a:xfrm rot="10800000" flipV="1">
            <a:off x="3357554" y="3036091"/>
            <a:ext cx="1928826" cy="12858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7358082" y="250030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929454" y="314324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6215074" y="235743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357158" y="214290"/>
            <a:ext cx="2000264" cy="1643098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Банк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>
            <a:stCxn id="51" idx="3"/>
            <a:endCxn id="71" idx="1"/>
          </p:cNvCxnSpPr>
          <p:nvPr/>
        </p:nvCxnSpPr>
        <p:spPr>
          <a:xfrm>
            <a:off x="3357554" y="4321975"/>
            <a:ext cx="2000264" cy="2857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Скругленный прямоугольник 70"/>
          <p:cNvSpPr/>
          <p:nvPr/>
        </p:nvSpPr>
        <p:spPr>
          <a:xfrm>
            <a:off x="5357818" y="4000504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Строительство ЖД станций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1142976" y="378619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285984" y="392906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643042" y="428625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76" name="Прямая со стрелкой 75"/>
          <p:cNvCxnSpPr>
            <a:stCxn id="71" idx="2"/>
            <a:endCxn id="81" idx="3"/>
          </p:cNvCxnSpPr>
          <p:nvPr/>
        </p:nvCxnSpPr>
        <p:spPr>
          <a:xfrm rot="5400000">
            <a:off x="4411265" y="3589735"/>
            <a:ext cx="607223" cy="38576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Скругленный прямоугольник 80"/>
          <p:cNvSpPr/>
          <p:nvPr/>
        </p:nvSpPr>
        <p:spPr>
          <a:xfrm>
            <a:off x="214282" y="5214950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Лесная промышленность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7143768" y="428625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6357950" y="4714884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285720" y="528638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5429256" y="457200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7286644" y="407194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89" name="Прямая со стрелкой 88"/>
          <p:cNvCxnSpPr>
            <a:stCxn id="84" idx="4"/>
            <a:endCxn id="94" idx="0"/>
          </p:cNvCxnSpPr>
          <p:nvPr/>
        </p:nvCxnSpPr>
        <p:spPr>
          <a:xfrm rot="16200000" flipH="1">
            <a:off x="7161639" y="4697036"/>
            <a:ext cx="500042" cy="153591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7429520" y="5715016"/>
            <a:ext cx="1500198" cy="1142984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Угольная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промышленность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215074" y="407194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572132" y="42148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8143900" y="592933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1868" y="5857892"/>
            <a:ext cx="3714776" cy="738664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 так во все отрасли экономики. </a:t>
            </a:r>
          </a:p>
          <a:p>
            <a:r>
              <a:rPr lang="ru-RU" sz="1400" dirty="0" smtClean="0"/>
              <a:t>Начался период активного развития экономики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35781 2.96296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33507 0.001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46944 -0.028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94 0.25208 " pathEditMode="relative" ptsTypes="AA">
                                      <p:cBhvr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039 0.19953 " pathEditMode="relative" ptsTypes="AA"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592 0.07338 " pathEditMode="relative" ptsTypes="AA">
                                      <p:cBhvr>
                                        <p:cTn id="1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5139 0.05254 " pathEditMode="relative" ptsTypes="AA">
                                      <p:cBhvr>
                                        <p:cTn id="1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52257 0.25648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1424 0.24143 " pathEditMode="relative" ptsTypes="AA">
                                      <p:cBhvr>
                                        <p:cTn id="1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5903 -0.01065 " pathEditMode="relative" ptsTypes="AA">
                                      <p:cBhvr>
                                        <p:cTn id="19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05254 " pathEditMode="relative" ptsTypes="AA">
                                      <p:cBhvr>
                                        <p:cTn id="20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0.27292 " pathEditMode="relative" ptsTypes="AA">
                                      <p:cBhvr>
                                        <p:cTn id="27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66 0.23101 " pathEditMode="relative" ptsTypes="AA">
                                      <p:cBhvr>
                                        <p:cTn id="27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11551 " pathEditMode="relative" ptsTypes="AA">
                                      <p:cBhvr>
                                        <p:cTn id="28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1667 0.20996 " pathEditMode="relative" ptsTypes="AA">
                                      <p:cBhvr>
                                        <p:cTn id="28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3" grpId="1" animBg="1"/>
      <p:bldP spid="24" grpId="1" animBg="1"/>
      <p:bldP spid="25" grpId="1" animBg="1"/>
      <p:bldP spid="28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40" grpId="0" animBg="1"/>
      <p:bldP spid="43" grpId="0" animBg="1"/>
      <p:bldP spid="43" grpId="1" animBg="1"/>
      <p:bldP spid="46" grpId="0" animBg="1"/>
      <p:bldP spid="46" grpId="1" animBg="1"/>
      <p:bldP spid="47" grpId="0" animBg="1"/>
      <p:bldP spid="51" grpId="0" animBg="1"/>
      <p:bldP spid="56" grpId="0" animBg="1"/>
      <p:bldP spid="56" grpId="1" animBg="1"/>
      <p:bldP spid="61" grpId="0" animBg="1"/>
      <p:bldP spid="63" grpId="0" animBg="1"/>
      <p:bldP spid="63" grpId="1" animBg="1"/>
      <p:bldP spid="71" grpId="0" animBg="1"/>
      <p:bldP spid="73" grpId="0" animBg="1"/>
      <p:bldP spid="74" grpId="0" animBg="1"/>
      <p:bldP spid="74" grpId="1" animBg="1"/>
      <p:bldP spid="75" grpId="0" animBg="1"/>
      <p:bldP spid="75" grpId="1" animBg="1"/>
      <p:bldP spid="81" grpId="0" animBg="1"/>
      <p:bldP spid="83" grpId="0" animBg="1"/>
      <p:bldP spid="84" grpId="0" animBg="1"/>
      <p:bldP spid="85" grpId="0" animBg="1"/>
      <p:bldP spid="87" grpId="0" animBg="1"/>
      <p:bldP spid="87" grpId="1" animBg="1"/>
      <p:bldP spid="88" grpId="0" animBg="1"/>
      <p:bldP spid="88" grpId="1" animBg="1"/>
      <p:bldP spid="94" grpId="0" animBg="1"/>
      <p:bldP spid="96" grpId="0" animBg="1"/>
      <p:bldP spid="96" grpId="1" animBg="1"/>
      <p:bldP spid="97" grpId="0" animBg="1"/>
      <p:bldP spid="97" grpId="1" animBg="1"/>
      <p:bldP spid="99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52" cy="26161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Х</a:t>
            </a:r>
            <a:r>
              <a:rPr lang="ru-RU" sz="1200" dirty="0" smtClean="0"/>
              <a:t>отя Россия оставалась сельскохозяйственной страной, ее промышленность в конце XIX - начале XX в. переживала бурный подъем. </a:t>
            </a:r>
          </a:p>
          <a:p>
            <a:r>
              <a:rPr lang="ru-RU" sz="1200" dirty="0" smtClean="0"/>
              <a:t>Толчком к росту производства стало усиленное железнодорожное строительство, которое возобновилось в 1893 г. после нескольких лет относительного затишья. </a:t>
            </a:r>
          </a:p>
          <a:p>
            <a:r>
              <a:rPr lang="ru-RU" sz="1200" dirty="0" smtClean="0"/>
              <a:t>Сеть железных дорог увеличивалась в 1895-1899 гг. в среднем более чем на 3 тыс. км в год, в следующие пять лет - более чем на 2 тыс. км. </a:t>
            </a:r>
          </a:p>
          <a:p>
            <a:r>
              <a:rPr lang="ru-RU" sz="1200" dirty="0" smtClean="0"/>
              <a:t>Расширение сети железных дорог стимулировало рост продукции тяжелого машиностроения, увеличение производства металлургической, лесной и других отраслей. </a:t>
            </a:r>
          </a:p>
          <a:p>
            <a:r>
              <a:rPr lang="ru-RU" sz="1200" dirty="0" smtClean="0"/>
              <a:t>Особенно быстрыми темпами развивались сферы народного хозяйства, связанные с новыми видами топлива - углем и нефтью, добыча которых в 1893-1900 гг. возросла в 3 раза. </a:t>
            </a:r>
          </a:p>
          <a:p>
            <a:r>
              <a:rPr lang="ru-RU" sz="1200" dirty="0" smtClean="0"/>
              <a:t>Выпуск продукции тяжелой промышленности увеличился за это время в 2,3 раза.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Российская промышленность имела самые высокие в мире темпы прироста - до 8,1% в год.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3429000"/>
            <a:ext cx="4357718" cy="29289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Российская экономика в этот период переживала процесс </a:t>
            </a:r>
            <a:r>
              <a:rPr lang="ru-RU" dirty="0" smtClean="0">
                <a:solidFill>
                  <a:srgbClr val="FF0000"/>
                </a:solidFill>
              </a:rPr>
              <a:t>МОДЕРНИЗАЦИИ. </a:t>
            </a:r>
          </a:p>
          <a:p>
            <a:r>
              <a:rPr lang="ru-RU" dirty="0" smtClean="0"/>
              <a:t>Модернизация – создание крупной, технически развитой промышленности.</a:t>
            </a:r>
          </a:p>
          <a:p>
            <a:r>
              <a:rPr lang="ru-RU" dirty="0" smtClean="0"/>
              <a:t>Модернизация промышленности в России носила ДОГОНЯЮЩИЙ характер. </a:t>
            </a:r>
          </a:p>
          <a:p>
            <a:r>
              <a:rPr lang="ru-RU" dirty="0" smtClean="0"/>
              <a:t>В этом состояла её особенность.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357562"/>
            <a:ext cx="424957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714356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dirty="0" smtClean="0"/>
              <a:t>Особенности российской экономики.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3322669" cy="5340369"/>
          </a:xfrm>
        </p:spPr>
        <p:txBody>
          <a:bodyPr/>
          <a:lstStyle/>
          <a:p>
            <a:r>
              <a:rPr lang="ru-RU" dirty="0" smtClean="0"/>
              <a:t>Особенностями российской экономики  в конце </a:t>
            </a:r>
            <a:r>
              <a:rPr lang="en-US" dirty="0" smtClean="0"/>
              <a:t>XIX</a:t>
            </a:r>
            <a:r>
              <a:rPr lang="ru-RU" dirty="0" smtClean="0"/>
              <a:t> – начале ХХ века являлись: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Быстрое развитие экономики началось лишь после отмены крепостного права в России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Высокая роль государства в экономике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Значительную роль в её развитии играл иностранный капитал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Многоукладность экономики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Высокая концентрация производства, рабочей силы и капитала, что приводило к высоким темпам монополизации в экономике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Неравномерность экономического развития как вглубь, так и вширь (как по регионам, так и по отраслям)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Политическое бесправие буржуазии</a:t>
            </a:r>
          </a:p>
          <a:p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00438"/>
            <a:ext cx="470965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88127"/>
            <a:ext cx="4714908" cy="334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3465513" cy="5127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800" dirty="0" smtClean="0"/>
              <a:t>Высокая роль государства в экономике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14356"/>
            <a:ext cx="3465513" cy="6143644"/>
          </a:xfrm>
        </p:spPr>
        <p:txBody>
          <a:bodyPr anchor="ctr">
            <a:normAutofit lnSpcReduction="10000"/>
          </a:bodyPr>
          <a:lstStyle/>
          <a:p>
            <a:r>
              <a:rPr lang="ru-RU" dirty="0" smtClean="0"/>
              <a:t>Со времен Петра </a:t>
            </a:r>
            <a:r>
              <a:rPr lang="en-US" dirty="0" smtClean="0"/>
              <a:t>I</a:t>
            </a:r>
            <a:r>
              <a:rPr lang="ru-RU" dirty="0" smtClean="0"/>
              <a:t> государство в нашей стране всегда стремилось играть решающую роль в экономике.</a:t>
            </a:r>
          </a:p>
          <a:p>
            <a:r>
              <a:rPr lang="ru-RU" dirty="0" smtClean="0"/>
              <a:t>Основной причиной тому является  необходимость </a:t>
            </a:r>
            <a:r>
              <a:rPr lang="ru-RU" dirty="0"/>
              <a:t> </a:t>
            </a:r>
            <a:r>
              <a:rPr lang="ru-RU" dirty="0" smtClean="0"/>
              <a:t>иметь большую армию для захватов новых земель и защиты своей территории.</a:t>
            </a:r>
          </a:p>
          <a:p>
            <a:r>
              <a:rPr lang="ru-RU" dirty="0" smtClean="0"/>
              <a:t>В конце  Х</a:t>
            </a:r>
            <a:r>
              <a:rPr lang="en-US" dirty="0" smtClean="0"/>
              <a:t>I</a:t>
            </a:r>
            <a:r>
              <a:rPr lang="ru-RU" dirty="0" smtClean="0"/>
              <a:t>Х в. государству принадлежало: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 свыше 2/3 железнодорожных дорог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/>
              <a:t>о</a:t>
            </a:r>
            <a:r>
              <a:rPr lang="ru-RU" dirty="0" smtClean="0"/>
              <a:t>коло 30 крупнейших заводов в стране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В 1900 году доходы в казну от государственных предприятий составили 47%.</a:t>
            </a:r>
          </a:p>
          <a:p>
            <a:pPr marL="342900" indent="-342900">
              <a:lnSpc>
                <a:spcPct val="160000"/>
              </a:lnSpc>
            </a:pPr>
            <a:r>
              <a:rPr lang="ru-RU" dirty="0" smtClean="0">
                <a:solidFill>
                  <a:srgbClr val="FF0000"/>
                </a:solidFill>
              </a:rPr>
              <a:t>Участие государства в экономике приводило к снижению конкуренции, а следовательно тормозило развитие экономики в целом. </a:t>
            </a:r>
          </a:p>
          <a:p>
            <a:pPr marL="342900" indent="-342900"/>
            <a:r>
              <a:rPr lang="ru-RU" dirty="0" smtClean="0"/>
              <a:t>Частный бизнес практически не развивался в тех отраслях, в которых активно присутствовало государство.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14810" y="785794"/>
          <a:ext cx="492919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29058" y="142852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Диаграмма строительства ЖД в России  (в верстах)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равниваются 1890-1900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(десятилетие) и один 1913 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6215082"/>
            <a:ext cx="500062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 чем свидетельствует данная диаграмма?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9" grpId="0">
        <p:bldAsOne/>
      </p:bldGraphic>
      <p:bldP spid="10" grpId="0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441306"/>
          </a:xfrm>
        </p:spPr>
        <p:txBody>
          <a:bodyPr>
            <a:normAutofit/>
          </a:bodyPr>
          <a:lstStyle/>
          <a:p>
            <a:pPr algn="ctr"/>
            <a:r>
              <a:rPr lang="ru-RU" b="0" dirty="0">
                <a:solidFill>
                  <a:srgbClr val="FF0000"/>
                </a:solidFill>
              </a:rPr>
              <a:t>Иностранный капитал.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71480"/>
            <a:ext cx="8572560" cy="607223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Иностранный капитал поступал в страну: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путем непосредственных капиталовложений в виде государственных займов,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продажи ценных бумаг на финансовых рынках.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и</a:t>
            </a:r>
            <a:r>
              <a:rPr lang="ru-RU" sz="1600" dirty="0" smtClean="0"/>
              <a:t>ностранцы основывали в России компании,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скупали акции русских промышленных предприятий,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подчиняли себе наиболее прибыльные отрасли промышленности.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Иностранные инвестиции в российскую экономику составляли почти 40% всех капиталовложений.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Иностранцы вкладывали инвестиции в: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электротехническую отрасль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химические производства, 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м</a:t>
            </a:r>
            <a:r>
              <a:rPr lang="ru-RU" sz="1600" dirty="0" smtClean="0"/>
              <a:t>еталлургическую отрасль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металлообрабатывающую отрасль 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торговлю.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256"/>
            <a:ext cx="3357586" cy="237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143116"/>
            <a:ext cx="4286280" cy="4429156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4300" dirty="0" smtClean="0"/>
              <a:t>Данный факт и положительно и отрицательно влиял на развитие экономики нашей страны.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В то же время благодаря этому капиталу  в России создавались новые отрасли промышленности, создавались рабочие места.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Россия быстрее  интегрировалась в мировую экономику.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rgbClr val="FF0000"/>
                </a:solidFill>
              </a:rPr>
              <a:t>Иностранный капитал тормозил развитие экономики страны тем, что большая часть прибыли вывозилась из страны, и на работала на дальнейшее развитие экономики России.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643306" cy="485776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Перед первой мировой войной: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около одной трети капитала промышленных акционерных компаний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около половины капитала десяти крупных банков принадлежало иностранным владельцам, </a:t>
            </a:r>
          </a:p>
          <a:p>
            <a:pPr>
              <a:lnSpc>
                <a:spcPct val="150000"/>
              </a:lnSpc>
            </a:pPr>
            <a:r>
              <a:rPr lang="ru-RU" dirty="0"/>
              <a:t>З</a:t>
            </a:r>
            <a:r>
              <a:rPr lang="ru-RU" dirty="0" smtClean="0"/>
              <a:t>а 20 лет (с 1890 по 1910) получили прибыль около 3-х миллиардов рублей.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вложению капиталов в русскую промышленность на первом месте стояли 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Франция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Англия,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 Бельгия 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Германия.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3905254" cy="225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786322"/>
            <a:ext cx="414337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1618</Words>
  <Application>Microsoft Office PowerPoint</Application>
  <PresentationFormat>Экран (4:3)</PresentationFormat>
  <Paragraphs>206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Экономическое развитие России в начале XX века</vt:lpstr>
      <vt:lpstr>Цели:</vt:lpstr>
      <vt:lpstr>Слайд 3</vt:lpstr>
      <vt:lpstr>Слайд 4</vt:lpstr>
      <vt:lpstr>Слайд 5</vt:lpstr>
      <vt:lpstr>Особенности российской экономики.</vt:lpstr>
      <vt:lpstr>Высокая роль государства в экономике</vt:lpstr>
      <vt:lpstr>Иностранный капитал. </vt:lpstr>
      <vt:lpstr>Слайд 9</vt:lpstr>
      <vt:lpstr>Многоукладность экономики</vt:lpstr>
      <vt:lpstr>Роль монополий в развитии экономики России</vt:lpstr>
      <vt:lpstr>Слайд 12</vt:lpstr>
      <vt:lpstr>Сельское хозяйство</vt:lpstr>
      <vt:lpstr>Слайд 14</vt:lpstr>
      <vt:lpstr>Слайд 15</vt:lpstr>
      <vt:lpstr>Слайд 16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России в начале XX века</dc:title>
  <dc:creator>Леонид</dc:creator>
  <cp:lastModifiedBy>Леонид</cp:lastModifiedBy>
  <cp:revision>139</cp:revision>
  <dcterms:created xsi:type="dcterms:W3CDTF">2009-09-06T05:57:36Z</dcterms:created>
  <dcterms:modified xsi:type="dcterms:W3CDTF">2009-09-06T12:20:04Z</dcterms:modified>
</cp:coreProperties>
</file>