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0BD20-9903-4D41-B484-6650BD5852F0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3F07-FAEB-480C-AC59-2FB110E6C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3F07-FAEB-480C-AC59-2FB110E6C7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0ADC-37B2-4F0A-B672-A6A62A0083F8}" type="datetimeFigureOut">
              <a:rPr lang="ru-RU" smtClean="0"/>
              <a:pPr/>
              <a:t>09.07.2009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4C5A-CE76-4006-A1C3-CD0997B1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857232"/>
            <a:ext cx="8143932" cy="830997"/>
          </a:xfrm>
          <a:prstGeom prst="rect">
            <a:avLst/>
          </a:prstGeom>
          <a:solidFill>
            <a:schemeClr val="accent6">
              <a:lumMod val="75000"/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 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Возникновение государственности у славян.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древнерусского государства.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071810"/>
            <a:ext cx="7643866" cy="3000821"/>
          </a:xfrm>
          <a:prstGeom prst="rect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Формирование территории Руси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Причина возникновения государства восточных славян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Государственный строй древнерусского государства. Территориальное устройство киевской Руси</a:t>
            </a:r>
            <a:r>
              <a:rPr lang="ru-RU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 Признаки раннефеодальной монархии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Население в Киевской Руси </a:t>
            </a:r>
            <a:endParaRPr lang="ru-RU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Феодальная вотчина.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285992"/>
            <a:ext cx="2786082" cy="28575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Вопросы: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4413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ru-RU" sz="1800" dirty="0" smtClean="0"/>
              <a:t>Государственный </a:t>
            </a:r>
            <a:r>
              <a:rPr lang="ru-RU" sz="1800" dirty="0"/>
              <a:t>строй древнерусского государства. Территориальное устройство киевской Руси.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3179793" cy="5857916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Киевская Русь</a:t>
            </a:r>
            <a:r>
              <a:rPr lang="ru-RU" dirty="0" smtClean="0">
                <a:solidFill>
                  <a:srgbClr val="FF0000"/>
                </a:solidFill>
              </a:rPr>
              <a:t> – это раннефеодальное государство.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В </a:t>
            </a:r>
            <a:r>
              <a:rPr lang="ru-RU" dirty="0" smtClean="0"/>
              <a:t>нем еще недостаточно сформировались сословия, классы, формы собственности и т. д. При этом Киевская Русь имеет уже первые </a:t>
            </a:r>
            <a:r>
              <a:rPr lang="ru-RU" dirty="0" smtClean="0"/>
              <a:t>черты </a:t>
            </a:r>
            <a:r>
              <a:rPr lang="ru-RU" dirty="0" smtClean="0"/>
              <a:t>государственности, выделившие ее из ранее существовавшего племенного союза </a:t>
            </a:r>
            <a:r>
              <a:rPr lang="ru-RU" dirty="0" smtClean="0"/>
              <a:t>славян</a:t>
            </a:r>
            <a:r>
              <a:rPr lang="en-US" dirty="0" smtClean="0"/>
              <a:t> </a:t>
            </a:r>
            <a:r>
              <a:rPr lang="ru-RU" dirty="0" smtClean="0"/>
              <a:t>(территория, данники, наличие власти и проч.)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Форма </a:t>
            </a:r>
            <a:r>
              <a:rPr lang="ru-RU" b="1" dirty="0" smtClean="0">
                <a:solidFill>
                  <a:srgbClr val="FF0000"/>
                </a:solidFill>
              </a:rPr>
              <a:t>правления в Киевской Руси</a:t>
            </a:r>
            <a:r>
              <a:rPr lang="ru-RU" dirty="0" smtClean="0">
                <a:solidFill>
                  <a:srgbClr val="FF0000"/>
                </a:solidFill>
              </a:rPr>
              <a:t> – раннефеодальная монархия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Главой </a:t>
            </a:r>
            <a:r>
              <a:rPr lang="ru-RU" b="1" dirty="0" smtClean="0">
                <a:solidFill>
                  <a:srgbClr val="FF0000"/>
                </a:solidFill>
              </a:rPr>
              <a:t>Киевской Руси</a:t>
            </a:r>
            <a:r>
              <a:rPr lang="ru-RU" dirty="0" smtClean="0">
                <a:solidFill>
                  <a:srgbClr val="FF0000"/>
                </a:solidFill>
              </a:rPr>
              <a:t> являлся Киевский великий князь</a:t>
            </a:r>
            <a:r>
              <a:rPr lang="ru-RU" dirty="0" smtClean="0"/>
              <a:t>, который опирался на дружину и совет старейшин.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На </a:t>
            </a:r>
            <a:r>
              <a:rPr lang="ru-RU" dirty="0" smtClean="0"/>
              <a:t>местах власть Великого князя Киева осуществляли его </a:t>
            </a:r>
            <a:r>
              <a:rPr lang="ru-RU" b="1" dirty="0" smtClean="0">
                <a:solidFill>
                  <a:srgbClr val="FF0000"/>
                </a:solidFill>
              </a:rPr>
              <a:t>наместники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(в городах) и </a:t>
            </a:r>
            <a:r>
              <a:rPr lang="ru-RU" b="1" dirty="0" smtClean="0">
                <a:solidFill>
                  <a:srgbClr val="FF0000"/>
                </a:solidFill>
              </a:rPr>
              <a:t>волостели</a:t>
            </a:r>
            <a:r>
              <a:rPr lang="ru-RU" dirty="0" smtClean="0"/>
              <a:t> (в сельской местности).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86182" y="1071546"/>
            <a:ext cx="1714512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Н Я З Ь</a:t>
            </a:r>
            <a:endParaRPr lang="ru-RU" dirty="0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5715008" y="1428736"/>
            <a:ext cx="1071570" cy="428628"/>
          </a:xfrm>
          <a:prstGeom prst="leftRightArrow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00892" y="714356"/>
            <a:ext cx="1785918" cy="1714512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Е Ч Е</a:t>
            </a:r>
            <a:endParaRPr lang="ru-RU" dirty="0"/>
          </a:p>
        </p:txBody>
      </p:sp>
      <p:sp>
        <p:nvSpPr>
          <p:cNvPr id="10" name="Солнце 9"/>
          <p:cNvSpPr/>
          <p:nvPr/>
        </p:nvSpPr>
        <p:spPr>
          <a:xfrm>
            <a:off x="3286116" y="3071810"/>
            <a:ext cx="2714644" cy="1500198"/>
          </a:xfrm>
          <a:prstGeom prst="su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Дружина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68" y="3500438"/>
            <a:ext cx="1714512" cy="642942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Совет старейшин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>
            <a:stCxn id="5" idx="4"/>
            <a:endCxn id="10" idx="0"/>
          </p:cNvCxnSpPr>
          <p:nvPr/>
        </p:nvCxnSpPr>
        <p:spPr>
          <a:xfrm rot="5400000">
            <a:off x="4429124" y="2857496"/>
            <a:ext cx="428628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войная стрелка влево/вправо 47"/>
          <p:cNvSpPr/>
          <p:nvPr/>
        </p:nvSpPr>
        <p:spPr>
          <a:xfrm rot="1665180">
            <a:off x="5378345" y="2755726"/>
            <a:ext cx="2663776" cy="132102"/>
          </a:xfrm>
          <a:prstGeom prst="leftRightArrow">
            <a:avLst/>
          </a:prstGeom>
          <a:solidFill>
            <a:srgbClr val="7030A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>
            <a:stCxn id="10" idx="2"/>
          </p:cNvCxnSpPr>
          <p:nvPr/>
        </p:nvCxnSpPr>
        <p:spPr>
          <a:xfrm rot="5400000">
            <a:off x="4286248" y="4929198"/>
            <a:ext cx="71438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3643306" y="5286388"/>
            <a:ext cx="2000264" cy="928694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Наместники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86446" y="5286388"/>
            <a:ext cx="2000264" cy="928694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Волостели</a:t>
            </a:r>
            <a:endParaRPr lang="ru-RU" dirty="0"/>
          </a:p>
        </p:txBody>
      </p:sp>
      <p:cxnSp>
        <p:nvCxnSpPr>
          <p:cNvPr id="55" name="Прямая со стрелкой 54"/>
          <p:cNvCxnSpPr>
            <a:stCxn id="10" idx="2"/>
            <a:endCxn id="52" idx="0"/>
          </p:cNvCxnSpPr>
          <p:nvPr/>
        </p:nvCxnSpPr>
        <p:spPr>
          <a:xfrm rot="16200000" flipH="1">
            <a:off x="5357818" y="3857628"/>
            <a:ext cx="714380" cy="21431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6" grpId="0" animBg="1"/>
      <p:bldP spid="7" grpId="0" animBg="1"/>
      <p:bldP spid="10" grpId="0" animBg="1"/>
      <p:bldP spid="13" grpId="0" animBg="1"/>
      <p:bldP spid="48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584158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Признаки раннефеодальной монархии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8715436" cy="6000792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1) переход власти в порядке наследования, при этом нет законодательного закрепления механизма этого перехода власти по старшинству – от отца к старшему сыну;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2) отсутствует юридическая ответственность правителя;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3) не сформированы институты власти;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4) полномочия и статус совета при князе никак не установлены;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5) вече является чертой демократического государства, но оно созывалось в исключительных случаях и не было постоянным представительным органом;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6) городское собрание как одна из черт ограничения власти функционировало достаточно постоянно.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Органы власти не имели постоянных полномочий.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2852"/>
            <a:ext cx="3008313" cy="642942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В</a:t>
            </a:r>
            <a:r>
              <a:rPr lang="ru-RU" sz="1800" dirty="0" smtClean="0"/>
              <a:t> </a:t>
            </a:r>
            <a:r>
              <a:rPr lang="ru-RU" sz="1800" dirty="0" smtClean="0"/>
              <a:t>XI–XII вв. отношения Киева с удельными княжествами и князей с боярами оформились в систему, которая в литературе получила название </a:t>
            </a:r>
            <a:r>
              <a:rPr lang="ru-RU" sz="1800" b="1" dirty="0" smtClean="0">
                <a:solidFill>
                  <a:srgbClr val="FF0000"/>
                </a:solidFill>
              </a:rPr>
              <a:t>дворцово-вотчинной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ru-RU" sz="1800" dirty="0" smtClean="0"/>
              <a:t>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Киевская </a:t>
            </a:r>
            <a:r>
              <a:rPr lang="ru-RU" sz="1800" dirty="0" smtClean="0"/>
              <a:t>Русь имела сильный центр – Киев, который с помощью дружины удерживал вокруг себя несколько десятков удельных княжеств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7" name="Содержимое 16" descr="rus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2520" y="273050"/>
            <a:ext cx="4570008" cy="6283762"/>
          </a:xfrm>
        </p:spPr>
      </p:pic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3-8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285728"/>
            <a:ext cx="4911363" cy="3143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21510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Во главе всей Руси стоял </a:t>
            </a:r>
            <a:r>
              <a:rPr lang="ru-RU" b="1" dirty="0" smtClean="0"/>
              <a:t>Великий киевский князь</a:t>
            </a:r>
            <a:r>
              <a:rPr lang="ru-RU" dirty="0" smtClean="0"/>
              <a:t>, во главе отдельных княжеств – </a:t>
            </a:r>
            <a:r>
              <a:rPr lang="ru-RU" b="1" dirty="0" smtClean="0"/>
              <a:t>собственные князья</a:t>
            </a:r>
            <a:r>
              <a:rPr lang="ru-RU" dirty="0" smtClean="0"/>
              <a:t>. Отношения между киевским князем и всеми другими князьями строились по принципу «</a:t>
            </a:r>
            <a:r>
              <a:rPr lang="ru-RU" dirty="0" err="1" smtClean="0"/>
              <a:t>сюзеренетето-вассалитета</a:t>
            </a:r>
            <a:r>
              <a:rPr lang="ru-RU" dirty="0" smtClean="0"/>
              <a:t>» и закреплялись феодальными договорами.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 временем </a:t>
            </a:r>
            <a:r>
              <a:rPr lang="ru-RU" b="1" dirty="0" smtClean="0"/>
              <a:t>власть местных феодалов</a:t>
            </a:r>
            <a:r>
              <a:rPr lang="ru-RU" dirty="0" smtClean="0"/>
              <a:t> (XI–XII вв.) значительно </a:t>
            </a:r>
            <a:r>
              <a:rPr lang="ru-RU" b="1" dirty="0" smtClean="0"/>
              <a:t>возрастает</a:t>
            </a:r>
            <a:r>
              <a:rPr lang="ru-RU" dirty="0" smtClean="0"/>
              <a:t> и образуется новый орган власти – </a:t>
            </a:r>
            <a:r>
              <a:rPr lang="ru-RU" b="1" dirty="0" smtClean="0"/>
              <a:t>феодальный съезд</a:t>
            </a:r>
            <a:r>
              <a:rPr lang="ru-RU" dirty="0" smtClean="0"/>
              <a:t>, в полномочия которого входило рассмотрение вопросов войны и мира, разделения земель, вассалитета.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500438"/>
            <a:ext cx="4929222" cy="31432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72494" cy="65559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Население </a:t>
            </a:r>
            <a:r>
              <a:rPr lang="ru-RU" dirty="0"/>
              <a:t>в Киевской Руси делилось на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8072494" cy="5929354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1) </a:t>
            </a:r>
            <a:r>
              <a:rPr lang="ru-RU" sz="1600" b="1" dirty="0" smtClean="0">
                <a:solidFill>
                  <a:schemeClr val="bg1"/>
                </a:solidFill>
              </a:rPr>
              <a:t>дружинников</a:t>
            </a:r>
            <a:r>
              <a:rPr lang="ru-RU" sz="1600" dirty="0" smtClean="0">
                <a:solidFill>
                  <a:schemeClr val="bg1"/>
                </a:solidFill>
              </a:rPr>
              <a:t>. Они подчинялись непосредственно киевскому князю либо удельному князю;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2) </a:t>
            </a:r>
            <a:r>
              <a:rPr lang="ru-RU" sz="1600" b="1" dirty="0" smtClean="0">
                <a:solidFill>
                  <a:schemeClr val="bg1"/>
                </a:solidFill>
              </a:rPr>
              <a:t>служилых людей</a:t>
            </a:r>
            <a:r>
              <a:rPr lang="ru-RU" sz="1600" dirty="0" smtClean="0">
                <a:solidFill>
                  <a:schemeClr val="bg1"/>
                </a:solidFill>
              </a:rPr>
              <a:t>, высшими среди них являлись удельные князья и собственно служилые люди, обеспечивающие работу государственного аппарата, а также к этому сословию относили и слуг князей – это низшая категория;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3) </a:t>
            </a:r>
            <a:r>
              <a:rPr lang="ru-RU" sz="1600" b="1" dirty="0" smtClean="0">
                <a:solidFill>
                  <a:schemeClr val="bg1"/>
                </a:solidFill>
              </a:rPr>
              <a:t>крупных феодалов-землевладельцев, </a:t>
            </a:r>
            <a:r>
              <a:rPr lang="ru-RU" sz="1600" b="1" dirty="0" smtClean="0">
                <a:solidFill>
                  <a:schemeClr val="bg1"/>
                </a:solidFill>
              </a:rPr>
              <a:t>бояр-вотчинников</a:t>
            </a:r>
            <a:r>
              <a:rPr lang="ru-RU" sz="1600" dirty="0" smtClean="0">
                <a:solidFill>
                  <a:schemeClr val="bg1"/>
                </a:solidFill>
              </a:rPr>
              <a:t>. Они обладали значительной властью в пределах собственной вотчины, эта власть постоянно возрастала и в дальнейшем послужила одной из причин феодальной раздробленности на Руси;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4) </a:t>
            </a:r>
            <a:r>
              <a:rPr lang="ru-RU" sz="1600" b="1" dirty="0" smtClean="0">
                <a:solidFill>
                  <a:schemeClr val="bg1"/>
                </a:solidFill>
              </a:rPr>
              <a:t>крестьян</a:t>
            </a:r>
            <a:r>
              <a:rPr lang="ru-RU" sz="1600" dirty="0" smtClean="0">
                <a:solidFill>
                  <a:schemeClr val="bg1"/>
                </a:solidFill>
              </a:rPr>
              <a:t>. Их правовое положение в период раннефеодальной монархии было почти равным всем другим сословиям, за исключением имущественного положения, однако с течением времени крестьяне все более попадали в зависимость от феодалов, что в дальнейшем породило крепостную зависимость.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Особая категория населения</a:t>
            </a:r>
            <a:r>
              <a:rPr lang="ru-RU" sz="1600" dirty="0" smtClean="0">
                <a:solidFill>
                  <a:schemeClr val="bg1"/>
                </a:solidFill>
              </a:rPr>
              <a:t> – это церковные служители. Они в период раннефеодальной монархии имели значительную власть, так как церковь стала одним из самых крупных феодалов-землевладельцев.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929090" cy="50006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Система государственных органов власти Киевской Руси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3929090" cy="5929354"/>
          </a:xfrm>
          <a:solidFill>
            <a:srgbClr val="FFFF00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1</a:t>
            </a:r>
            <a:r>
              <a:rPr lang="ru-RU" sz="1600" dirty="0" smtClean="0"/>
              <a:t>) Великий киевский князь;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2) удельные князья;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3) представительный орган – всенародное вече;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4) совещательный орган при великом князе – совет старейшин;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5) наместники великого князя в городах, посадники (в его полномочия входили суд и расправа в городах);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6) волостели – представители Великого князя в селах (они осуществляли судебные полномочия в селах и деревнях).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85728"/>
            <a:ext cx="3714776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Признаки государственной власти в Киевской Руси: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000108"/>
            <a:ext cx="3714776" cy="56436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1) она даровалась народом;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2) органы власти не имели оформленной структуры и закрепленного объема полномочий;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3) органы власти всей Киевской Руси и отдельных ее княжеств значительно между собой отличались, удельные князья формировали собственные органы власти, которые осуществляли свою власть параллельно с органами киевского князя в соответствующем княжестве;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500" dirty="0" smtClean="0">
                <a:solidFill>
                  <a:schemeClr val="tx1"/>
                </a:solidFill>
              </a:rPr>
              <a:t>4) взаимодействие Великого князя и удельных князей осуществлялось в порядке подчинения всех киевскому князю.</a:t>
            </a:r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214290"/>
            <a:ext cx="4762500" cy="3390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14366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Власть Великого князя складывалась из самодержавной власти монарха и поддержки народа.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Монархия</a:t>
            </a:r>
            <a:r>
              <a:rPr lang="ru-RU" dirty="0" smtClean="0"/>
              <a:t> </a:t>
            </a:r>
            <a:r>
              <a:rPr lang="ru-RU" dirty="0" smtClean="0"/>
              <a:t>в Киевской Руси </a:t>
            </a:r>
            <a:r>
              <a:rPr lang="ru-RU" b="1" dirty="0" smtClean="0"/>
              <a:t>не была абсолютной</a:t>
            </a:r>
            <a:r>
              <a:rPr lang="ru-RU" dirty="0" smtClean="0"/>
              <a:t> и полностью наследственной, народ имел право свергнуть неугодного князя.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Основной </a:t>
            </a:r>
            <a:r>
              <a:rPr lang="ru-RU" dirty="0" smtClean="0"/>
              <a:t>функцией как Великого киевского князя, так и удельных князей являлось руководство дружиной и защита Русской земли от вторжений.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Князь опирался на собственную дружину. В случае военных действий формировалось народное ополчение.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643314"/>
            <a:ext cx="4786346" cy="3000396"/>
          </a:xfrm>
          <a:prstGeom prst="rect">
            <a:avLst/>
          </a:prstGeom>
          <a:blipFill dpi="0" rotWithShape="1">
            <a:blip r:embed="rId4"/>
            <a:srcRect/>
            <a:stretch>
              <a:fillRect b="-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85pxbattleofavarayril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1112" y="569912"/>
            <a:ext cx="4619625" cy="5705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35798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Военные дружины</a:t>
            </a:r>
            <a:r>
              <a:rPr lang="ru-RU" sz="1600" dirty="0" smtClean="0"/>
              <a:t> мог иметь не только князь. Это право принадлежало всем крупным феодалам. Поэтому народное ополчение созывалось великим князем из свободных вооруженных граждан, участвующих на вече, а также из крупных феодалов и их собственных дружин. Таким образом, вооруженные силы Киевской Руси складывались из дружины Великого князя и народного ополчения.</a:t>
            </a:r>
            <a:endParaRPr lang="ru-RU" sz="1600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565975_sobo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285728"/>
            <a:ext cx="4752983" cy="60196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28654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dirty="0" smtClean="0"/>
              <a:t>Князь осуществлял свою власть по дворцово-вотчинному принципу.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Вотчина князя складывалась из</a:t>
            </a:r>
            <a:r>
              <a:rPr lang="ru-RU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1) земли, населенной людьми князя;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2) земли всего княжества с пригородами.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Дворцово-вотчинная система власти</a:t>
            </a:r>
            <a:r>
              <a:rPr lang="ru-RU" dirty="0" smtClean="0"/>
              <a:t> означала абсолютную власть в пределах вотчины князя, где проживали люди князя, и ограниченную – на другой территории. Князь обладал и судебными полномочиями. Его суд считался лучшим, непредвзятым.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443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6182" y="1000108"/>
            <a:ext cx="4983630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28654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b="1" dirty="0" smtClean="0"/>
              <a:t>Вече</a:t>
            </a:r>
            <a:r>
              <a:rPr lang="ru-RU" dirty="0" smtClean="0"/>
              <a:t> – всенародное собрание, обладавшее силой высшего органа власти и полномочиями по разрешению важнейших государственных вопросов: войны и мира, избрание и свержение князя и др. Вече возникло еще в </a:t>
            </a:r>
            <a:r>
              <a:rPr lang="ru-RU" dirty="0" err="1" smtClean="0"/>
              <a:t>догосударственный</a:t>
            </a:r>
            <a:r>
              <a:rPr lang="ru-RU" dirty="0" smtClean="0"/>
              <a:t> период развития </a:t>
            </a:r>
            <a:r>
              <a:rPr lang="ru-RU" dirty="0" err="1" smtClean="0"/>
              <a:t>восточно-славянского</a:t>
            </a:r>
            <a:r>
              <a:rPr lang="ru-RU" dirty="0" smtClean="0"/>
              <a:t> общества и по мере укрепления княжеской власти и становления феодализма теряло свое значение (кроме Новгорода и Пскова).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Вече обладало высшими судебными полномочиями. Именно оно не только ставило вопрос о доверии князю, но и разрешало этот вопрос.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8429684" cy="655620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sz="1400" dirty="0"/>
              <a:t> </a:t>
            </a:r>
            <a:r>
              <a:rPr lang="ru-RU" dirty="0"/>
              <a:t>Возникновение государственности у славян. Образование древнерусского государства</a:t>
            </a:r>
            <a:r>
              <a:rPr lang="ru-RU" sz="1300" dirty="0"/>
              <a:t>. </a:t>
            </a:r>
          </a:p>
        </p:txBody>
      </p:sp>
      <p:pic>
        <p:nvPicPr>
          <p:cNvPr id="7" name="Содержимое 6" descr="artan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5050" y="1376786"/>
            <a:ext cx="5111750" cy="489024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251231" cy="571504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В </a:t>
            </a:r>
            <a:r>
              <a:rPr lang="ru-RU" sz="2000" b="1" dirty="0" smtClean="0"/>
              <a:t>IX в.</a:t>
            </a:r>
            <a:r>
              <a:rPr lang="ru-RU" sz="2000" dirty="0" smtClean="0"/>
              <a:t> на территории современной России располагались </a:t>
            </a:r>
            <a:r>
              <a:rPr lang="ru-RU" sz="2000" b="1" dirty="0" smtClean="0"/>
              <a:t>первые государства</a:t>
            </a:r>
            <a:r>
              <a:rPr lang="ru-RU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1) </a:t>
            </a:r>
            <a:r>
              <a:rPr lang="ru-RU" sz="2000" b="1" dirty="0" err="1" smtClean="0"/>
              <a:t>Куявия</a:t>
            </a:r>
            <a:r>
              <a:rPr lang="ru-RU" sz="2000" dirty="0" smtClean="0"/>
              <a:t> – на территории Киева;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2) </a:t>
            </a:r>
            <a:r>
              <a:rPr lang="ru-RU" sz="2000" b="1" dirty="0" err="1" smtClean="0"/>
              <a:t>Славия</a:t>
            </a:r>
            <a:r>
              <a:rPr lang="ru-RU" sz="2000" dirty="0" smtClean="0"/>
              <a:t> – на территории Новгорода;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3) </a:t>
            </a:r>
            <a:r>
              <a:rPr lang="ru-RU" sz="2000" b="1" dirty="0" smtClean="0"/>
              <a:t>Арсения</a:t>
            </a:r>
            <a:r>
              <a:rPr lang="ru-RU" sz="2000" dirty="0" smtClean="0"/>
              <a:t> – ее место расположения историкам не известно.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0px-Pskov_Veche_Vasnetso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6" y="142852"/>
            <a:ext cx="4886340" cy="3436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179793" cy="635798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Призвание князя оформлялось договором между вечем и князем.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Изгнание князя осуществлялось в форме «выреда», т. е. уничтожения ранее подписанного договора. Народ по решению вече не только мог изгнать князя, но и убить или посадить в тюрьму.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Вече</a:t>
            </a:r>
            <a:r>
              <a:rPr lang="ru-RU" dirty="0" smtClean="0">
                <a:solidFill>
                  <a:srgbClr val="FF0000"/>
                </a:solidFill>
              </a:rPr>
              <a:t> – институт демократии. Оно просуществовало до монголотатарского нашествия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Вече было чрезвычайным органом, формировавшимся из всех свободных вооруженных граждан Киевской Руси. Подобным институтом в отдельных городах было городское собрание. Вече заседало неограниченно по времени. Решения на вече принимались единогласно.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714752"/>
            <a:ext cx="4929222" cy="3000396"/>
          </a:xfrm>
          <a:prstGeom prst="rect">
            <a:avLst/>
          </a:prstGeom>
          <a:blipFill>
            <a:blip r:embed="rId4"/>
            <a:stretch>
              <a:fillRect b="-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hasars-Or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857232"/>
            <a:ext cx="5264786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290"/>
            <a:ext cx="3008313" cy="635798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Государственность руссов складывалась под влиянием </a:t>
            </a:r>
            <a:r>
              <a:rPr lang="ru-RU" sz="1600" b="1" i="1" dirty="0" smtClean="0"/>
              <a:t>Хазарского каганата</a:t>
            </a:r>
            <a:r>
              <a:rPr lang="ru-RU" sz="1600" dirty="0" smtClean="0"/>
              <a:t>. Хазары не были христианами, но они были веротерпимыми, что способствовало образованию самостоятельного государства. Однако с хазарами постоянно происходили вооруженные столкновения, так как в VIII–IX вв. Хазария успешно торговала на рынке рабов, большей частью которых были – плененные восточные славяне.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85728"/>
            <a:ext cx="5500726" cy="6072230"/>
          </a:xfrm>
          <a:prstGeom prst="rect">
            <a:avLst/>
          </a:prstGeom>
          <a:blipFill dpi="0" rotWithShape="1">
            <a:blip r:embed="rId4"/>
            <a:srcRect/>
            <a:stretch>
              <a:fillRect l="-11000" t="7000" r="-9000" b="-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l_74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5226" y="350384"/>
            <a:ext cx="4302988" cy="62218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179793" cy="635798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Хазария, будучи государством восточного склада, во многом определила культурное развитие Русского государства не только как многонационального, но прежде всего как совмещающего в себе черты европейской правовой системы и черты восточного влияния.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На развитие государственности племен восточных славян немало повлияли азиатские народы тюрко-татарского племени: печенеги, </a:t>
            </a:r>
            <a:r>
              <a:rPr lang="ru-RU" sz="1600" dirty="0" err="1" smtClean="0"/>
              <a:t>торки</a:t>
            </a:r>
            <a:r>
              <a:rPr lang="ru-RU" sz="1600" dirty="0" smtClean="0"/>
              <a:t> (тюрки), половцы и уже в XIII в. – татары, поселившиеся в южных местностях.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714356"/>
            <a:ext cx="5075858" cy="5143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14366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Образ жизни славян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оседлый.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Быт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соседская община. </a:t>
            </a:r>
            <a:r>
              <a:rPr lang="ru-RU" sz="1600" b="1" dirty="0" smtClean="0">
                <a:solidFill>
                  <a:srgbClr val="FF0000"/>
                </a:solidFill>
              </a:rPr>
              <a:t>Главное занятие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земледелие.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FF0000"/>
                </a:solidFill>
              </a:rPr>
              <a:t>Признаки образования Киевской Руси как государства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1) переход от родовой общины к территориальной и соседской;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2) наличие власти одних лиц над другими, формирование аппарата власти;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3) введение налогов на поддержание государственного механизма.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642918"/>
            <a:ext cx="5143536" cy="5572164"/>
          </a:xfrm>
          <a:prstGeom prst="rect">
            <a:avLst/>
          </a:prstGeom>
          <a:blipFill dpi="0" rotWithShape="1">
            <a:blip r:embed="rId4"/>
            <a:srcRect/>
            <a:stretch>
              <a:fillRect l="-14000" t="-1000" r="-3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aryag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357166"/>
            <a:ext cx="5139424" cy="35719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251231" cy="635798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Основной причиной возникновения Киевского государства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ученые называют сброс ига </a:t>
            </a:r>
            <a:r>
              <a:rPr lang="ru-RU" dirty="0" err="1" smtClean="0"/>
              <a:t>норманов</a:t>
            </a:r>
            <a:r>
              <a:rPr lang="ru-RU" dirty="0" smtClean="0"/>
              <a:t> с новгородских земель в середине IX в. Возникла необходимость защиты территории вооруженными силами, а значит, появилась потребность в государственном аппарате. Волнения по поводу постоянных внешних вторжений продолжались, поэтому группа жителей направилась к варягам (русичам), из числа которых был избран правитель (князь, воевода) на землях русских. Таким образом, в Новгороде стали княжить </a:t>
            </a:r>
            <a:r>
              <a:rPr lang="ru-RU" b="1" i="1" dirty="0" smtClean="0"/>
              <a:t>Рюрики</a:t>
            </a:r>
            <a:r>
              <a:rPr lang="ru-RU" dirty="0" smtClean="0"/>
              <a:t>, впервые официально оформилась государственность на территории современной России.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000504"/>
            <a:ext cx="5214974" cy="2643206"/>
          </a:xfrm>
          <a:prstGeom prst="rect">
            <a:avLst/>
          </a:prstGeom>
          <a:blipFill dpi="0" rotWithShape="1">
            <a:blip r:embed="rId4"/>
            <a:srcRect/>
            <a:stretch>
              <a:fillRect t="-16000" b="-39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ks_ip_scr_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9701" y="642918"/>
            <a:ext cx="5398959" cy="52864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21510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ru-RU" sz="1800" dirty="0" smtClean="0"/>
              <a:t>Единственным правителем в Новгороде стал один из трех братьев Рюриков, который после своей смерти оставил малолетнего наследника – Игоря. </a:t>
            </a:r>
            <a:endParaRPr lang="en-US" sz="1800" dirty="0" smtClean="0"/>
          </a:p>
          <a:p>
            <a:pPr>
              <a:lnSpc>
                <a:spcPct val="160000"/>
              </a:lnSpc>
            </a:pPr>
            <a:r>
              <a:rPr lang="ru-RU" sz="1800" dirty="0" smtClean="0"/>
              <a:t>Вместо малолетнего наследника (в те годы не существовало обязательного перехода власти по кровному наследию) правителем стал Олег по прозвищу Вещий.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467b4e6d7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1071546"/>
            <a:ext cx="5380650" cy="42148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607223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Вещий Олег </a:t>
            </a:r>
            <a:r>
              <a:rPr lang="ru-RU" dirty="0" smtClean="0"/>
              <a:t>в 882 г. отправился в поход и захватил Киев, а также другие земли на пути «из варяг в греки» – образовалась единая территория Руси. Олег присоединил к Руси еще множество территорий посредством захвата либо мирного присоединения соседских земель. Он же и перенес столицу в Киев, благодаря чему Русь была названа Киевской, а все князья – «великими киевскими».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Окончательно оформилось Русское государство – </a:t>
            </a:r>
            <a:r>
              <a:rPr lang="ru-RU" b="1" dirty="0" smtClean="0">
                <a:solidFill>
                  <a:srgbClr val="FF0000"/>
                </a:solidFill>
              </a:rPr>
              <a:t>Киевская Русь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214290"/>
            <a:ext cx="5429288" cy="6429420"/>
          </a:xfrm>
          <a:prstGeom prst="roundRect">
            <a:avLst/>
          </a:prstGeom>
          <a:blipFill dpi="0" rotWithShape="1">
            <a:blip r:embed="rId4"/>
            <a:srcRect/>
            <a:stretch>
              <a:fillRect l="-17000" t="-11000" r="-10000" b="-4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aa1a81a69d201be66eee7031b51e24f_fu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3851" y="428604"/>
            <a:ext cx="4695973" cy="57150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179793" cy="635798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Норманизм и антинорманизм</a:t>
            </a:r>
            <a:r>
              <a:rPr lang="ru-RU" dirty="0" smtClean="0"/>
              <a:t> – это две теории образования Киевского государства. Автором первой версии является </a:t>
            </a:r>
            <a:r>
              <a:rPr lang="ru-RU" b="1" i="1" dirty="0" smtClean="0"/>
              <a:t>Байрон</a:t>
            </a:r>
            <a:r>
              <a:rPr lang="ru-RU" dirty="0" smtClean="0"/>
              <a:t>, который сделал свои выводы на основе прочитанных рукописей. Автором второй версии является </a:t>
            </a:r>
            <a:r>
              <a:rPr lang="ru-RU" b="1" i="1" dirty="0" smtClean="0"/>
              <a:t>Ломоносов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Обе теории сходятся во мнениях, что Киевская Русь образовалась с момента правления Рюриков, но их точки зрения расходятся в определении национальной принадлежности Рюриков: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1) норманизм отстаивает точку зрения, что Рюрик по происхождению норманн;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2) антинорманизм придерживается мнения, что Рюрики не нормандцы.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85728"/>
            <a:ext cx="5000660" cy="6215106"/>
          </a:xfrm>
          <a:prstGeom prst="rect">
            <a:avLst/>
          </a:prstGeom>
          <a:blipFill dpi="0" rotWithShape="1">
            <a:blip r:embed="rId4"/>
            <a:srcRect/>
            <a:stretch>
              <a:fillRect l="3000" r="-33000" b="-3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632</Words>
  <Application>Microsoft Office PowerPoint</Application>
  <PresentationFormat>Экран (4:3)</PresentationFormat>
  <Paragraphs>110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 Возникновение государственности у славян. Образование древнерусского государства.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Государственный строй древнерусского государства. Территориальное устройство киевской Руси.  </vt:lpstr>
      <vt:lpstr>    Признаки раннефеодальной монархии    </vt:lpstr>
      <vt:lpstr>Слайд 12</vt:lpstr>
      <vt:lpstr>Слайд 13</vt:lpstr>
      <vt:lpstr> Население в Киевской Руси делилось на: </vt:lpstr>
      <vt:lpstr>Система государственных органов власти Киевской Руси:</vt:lpstr>
      <vt:lpstr>Слайд 16</vt:lpstr>
      <vt:lpstr>Слайд 17</vt:lpstr>
      <vt:lpstr>Слайд 18</vt:lpstr>
      <vt:lpstr>Слайд 19</vt:lpstr>
      <vt:lpstr>Слайд 20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Возникновение государственности у славян. Образование древнерусского государства. </dc:title>
  <dc:creator>Леонид</dc:creator>
  <cp:lastModifiedBy>Леонид</cp:lastModifiedBy>
  <cp:revision>71</cp:revision>
  <dcterms:created xsi:type="dcterms:W3CDTF">2009-07-08T16:40:02Z</dcterms:created>
  <dcterms:modified xsi:type="dcterms:W3CDTF">2009-07-09T02:39:16Z</dcterms:modified>
</cp:coreProperties>
</file>