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7" r:id="rId4"/>
    <p:sldId id="268" r:id="rId5"/>
    <p:sldId id="269" r:id="rId6"/>
    <p:sldId id="260" r:id="rId7"/>
    <p:sldId id="273" r:id="rId8"/>
    <p:sldId id="271" r:id="rId9"/>
    <p:sldId id="272" r:id="rId10"/>
    <p:sldId id="274" r:id="rId11"/>
    <p:sldId id="275" r:id="rId12"/>
    <p:sldId id="276" r:id="rId13"/>
    <p:sldId id="277" r:id="rId14"/>
    <p:sldId id="262" r:id="rId15"/>
    <p:sldId id="263" r:id="rId16"/>
    <p:sldId id="264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cat>
            <c:strRef>
              <c:f>Лист1!$E$3:$G$3</c:f>
              <c:strCache>
                <c:ptCount val="3"/>
                <c:pt idx="0">
                  <c:v>1894год</c:v>
                </c:pt>
                <c:pt idx="1">
                  <c:v>1899год</c:v>
                </c:pt>
                <c:pt idx="2">
                  <c:v>1904год</c:v>
                </c:pt>
              </c:strCache>
            </c:strRef>
          </c:cat>
          <c:val>
            <c:numRef>
              <c:f>Лист1!$E$4:$G$4</c:f>
              <c:numCache>
                <c:formatCode>General</c:formatCode>
                <c:ptCount val="3"/>
                <c:pt idx="0">
                  <c:v>180</c:v>
                </c:pt>
                <c:pt idx="1">
                  <c:v>850</c:v>
                </c:pt>
                <c:pt idx="2">
                  <c:v>905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Лист1!$A$1:$A$2</c:f>
              <c:strCache>
                <c:ptCount val="2"/>
                <c:pt idx="0">
                  <c:v>1895-1899 год</c:v>
                </c:pt>
                <c:pt idx="1">
                  <c:v>1900-1904 год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82</c:v>
                </c:pt>
                <c:pt idx="1">
                  <c:v>670</c:v>
                </c:pt>
              </c:numCache>
            </c:numRef>
          </c:val>
        </c:ser>
        <c:shape val="cylinder"/>
        <c:axId val="61561472"/>
        <c:axId val="61658240"/>
        <c:axId val="0"/>
      </c:bar3DChart>
      <c:catAx>
        <c:axId val="615614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61658240"/>
        <c:crosses val="autoZero"/>
        <c:auto val="1"/>
        <c:lblAlgn val="ctr"/>
        <c:lblOffset val="100"/>
      </c:catAx>
      <c:valAx>
        <c:axId val="61658240"/>
        <c:scaling>
          <c:orientation val="minMax"/>
        </c:scaling>
        <c:axPos val="l"/>
        <c:majorGridlines/>
        <c:numFmt formatCode="General" sourceLinked="1"/>
        <c:tickLblPos val="nextTo"/>
        <c:crossAx val="615614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880F2-A941-4ADA-BD2C-F7E21B08117A}" type="datetimeFigureOut">
              <a:rPr lang="ru-RU" smtClean="0"/>
              <a:pPr/>
              <a:t>06.09.2009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8C3FD-8B03-4096-801D-F4F1AA315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C3FD-8B03-4096-801D-F4F1AA31543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C3FD-8B03-4096-801D-F4F1AA31543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C3FD-8B03-4096-801D-F4F1AA31543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C3FD-8B03-4096-801D-F4F1AA31543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C3FD-8B03-4096-801D-F4F1AA31543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C3FD-8B03-4096-801D-F4F1AA31543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C3FD-8B03-4096-801D-F4F1AA31543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C3FD-8B03-4096-801D-F4F1AA31543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C3FD-8B03-4096-801D-F4F1AA31543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C3FD-8B03-4096-801D-F4F1AA31543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C3FD-8B03-4096-801D-F4F1AA31543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C3FD-8B03-4096-801D-F4F1AA31543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C3FD-8B03-4096-801D-F4F1AA31543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C3FD-8B03-4096-801D-F4F1AA31543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C3FD-8B03-4096-801D-F4F1AA31543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C3FD-8B03-4096-801D-F4F1AA31543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C3FD-8B03-4096-801D-F4F1AA31543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DC5B-D360-4117-9F8F-CC4F7ABAA906}" type="datetimeFigureOut">
              <a:rPr lang="ru-RU" smtClean="0"/>
              <a:pPr/>
              <a:t>06.09.2009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6F64-78CC-4B8D-988E-A381EA7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DC5B-D360-4117-9F8F-CC4F7ABAA906}" type="datetimeFigureOut">
              <a:rPr lang="ru-RU" smtClean="0"/>
              <a:pPr/>
              <a:t>06.09.2009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6F64-78CC-4B8D-988E-A381EA7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DC5B-D360-4117-9F8F-CC4F7ABAA906}" type="datetimeFigureOut">
              <a:rPr lang="ru-RU" smtClean="0"/>
              <a:pPr/>
              <a:t>06.09.2009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6F64-78CC-4B8D-988E-A381EA7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DC5B-D360-4117-9F8F-CC4F7ABAA906}" type="datetimeFigureOut">
              <a:rPr lang="ru-RU" smtClean="0"/>
              <a:pPr/>
              <a:t>06.09.2009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6F64-78CC-4B8D-988E-A381EA7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DC5B-D360-4117-9F8F-CC4F7ABAA906}" type="datetimeFigureOut">
              <a:rPr lang="ru-RU" smtClean="0"/>
              <a:pPr/>
              <a:t>06.09.2009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6F64-78CC-4B8D-988E-A381EA7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DC5B-D360-4117-9F8F-CC4F7ABAA906}" type="datetimeFigureOut">
              <a:rPr lang="ru-RU" smtClean="0"/>
              <a:pPr/>
              <a:t>06.09.2009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6F64-78CC-4B8D-988E-A381EA7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DC5B-D360-4117-9F8F-CC4F7ABAA906}" type="datetimeFigureOut">
              <a:rPr lang="ru-RU" smtClean="0"/>
              <a:pPr/>
              <a:t>06.09.2009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6F64-78CC-4B8D-988E-A381EA7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DC5B-D360-4117-9F8F-CC4F7ABAA906}" type="datetimeFigureOut">
              <a:rPr lang="ru-RU" smtClean="0"/>
              <a:pPr/>
              <a:t>06.09.2009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6F64-78CC-4B8D-988E-A381EA7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DC5B-D360-4117-9F8F-CC4F7ABAA906}" type="datetimeFigureOut">
              <a:rPr lang="ru-RU" smtClean="0"/>
              <a:pPr/>
              <a:t>06.09.2009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6F64-78CC-4B8D-988E-A381EA7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DC5B-D360-4117-9F8F-CC4F7ABAA906}" type="datetimeFigureOut">
              <a:rPr lang="ru-RU" smtClean="0"/>
              <a:pPr/>
              <a:t>06.09.2009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6F64-78CC-4B8D-988E-A381EA7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DC5B-D360-4117-9F8F-CC4F7ABAA906}" type="datetimeFigureOut">
              <a:rPr lang="ru-RU" smtClean="0"/>
              <a:pPr/>
              <a:t>06.09.2009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6F64-78CC-4B8D-988E-A381EA7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4DC5B-D360-4117-9F8F-CC4F7ABAA906}" type="datetimeFigureOut">
              <a:rPr lang="ru-RU" smtClean="0"/>
              <a:pPr/>
              <a:t>06.09.2009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86F64-78CC-4B8D-988E-A381EA7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Внутренняя политика в 1894-1904 гг</a:t>
            </a:r>
            <a:r>
              <a:rPr lang="ru-RU" sz="3200" b="1" dirty="0" smtClean="0"/>
              <a:t>.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143240" y="642918"/>
            <a:ext cx="5757874" cy="28575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500" dirty="0"/>
              <a:t>План</a:t>
            </a:r>
            <a:r>
              <a:rPr lang="ru-RU" sz="4500" dirty="0" smtClean="0"/>
              <a:t>: </a:t>
            </a:r>
            <a:endParaRPr lang="en-US" sz="4500" dirty="0" smtClean="0"/>
          </a:p>
          <a:p>
            <a:pPr>
              <a:buNone/>
            </a:pPr>
            <a:endParaRPr lang="ru-RU" dirty="0"/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ru-RU" dirty="0"/>
              <a:t>Николай II: исторический портрет.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dirty="0" smtClean="0"/>
              <a:t>Политические преобразования: за и против.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ru-RU" dirty="0" smtClean="0"/>
              <a:t>Политика </a:t>
            </a:r>
            <a:r>
              <a:rPr lang="ru-RU" dirty="0"/>
              <a:t>Николая II в национальных окраинах</a:t>
            </a:r>
            <a:r>
              <a:rPr lang="ru-RU" dirty="0" smtClean="0"/>
              <a:t>.</a:t>
            </a:r>
            <a:endParaRPr lang="en-US" dirty="0" smtClean="0"/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ru-RU" dirty="0" smtClean="0"/>
              <a:t>Хроника событий..</a:t>
            </a:r>
            <a:endParaRPr lang="ru-RU" dirty="0"/>
          </a:p>
          <a:p>
            <a:pPr>
              <a:lnSpc>
                <a:spcPct val="160000"/>
              </a:lnSpc>
              <a:buNone/>
            </a:pPr>
            <a:endParaRPr lang="en-US" b="1" i="1" dirty="0" smtClean="0"/>
          </a:p>
          <a:p>
            <a:pPr>
              <a:lnSpc>
                <a:spcPct val="160000"/>
              </a:lnSpc>
              <a:buNone/>
            </a:pPr>
            <a:endParaRPr lang="en-US" b="1" i="1" dirty="0" smtClean="0"/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2214578" cy="304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071942"/>
            <a:ext cx="313084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500438"/>
            <a:ext cx="2500330" cy="29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85720" y="6643710"/>
            <a:ext cx="8643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Чупров Л.А МОУ СШ №3 с. Камень-Рыболов Ханкайского района Приморского края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71934" cy="441306"/>
          </a:xfrm>
        </p:spPr>
        <p:txBody>
          <a:bodyPr anchor="ctr"/>
          <a:lstStyle/>
          <a:p>
            <a:pPr algn="ctr"/>
            <a:r>
              <a:rPr lang="ru-RU" b="0" dirty="0" smtClean="0"/>
              <a:t>«Зубатовщина».</a:t>
            </a: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428604"/>
            <a:ext cx="5643602" cy="2857520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dirty="0" smtClean="0"/>
              <a:t>Следуя политике, проводимой П.К. Плеве, начальник Московского охранного отделения С.В.Зубатов попытался вырвать рабочих из нараставшего революционного движения.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При поддержке московского генерал-губернатора в.к.Сергея Александровича в Москве были созданы легальные профсоюзы.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sz="1400" dirty="0" smtClean="0"/>
              <a:t>Их членам предоставлялись льготы,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для них устраивались воскресные школы,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 лечебные учреждения. </a:t>
            </a: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57500"/>
            <a:ext cx="2714644" cy="38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29026" y="4429132"/>
            <a:ext cx="5214974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Руководители «полицейского социализма» не запрещали рабочим участвовать в экономических стачках.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После волны стачек 1902-4 гг.в правительство пошли жалобы от фабрикантов и профсоюзы были распущены.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А в1904 г. Плеве был убит эсерами.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1658" y="214290"/>
            <a:ext cx="301662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357718" cy="428628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FF0000"/>
                </a:solidFill>
              </a:rPr>
              <a:t>П.Д. Святолполк-Мирский</a:t>
            </a:r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785794"/>
            <a:ext cx="5357850" cy="257176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Ситуация в стране продолжала обостряться под влиянием экономического кризиса и поражений в Русско-японской войне.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Резкой критике власти подверглись со стороны земских либералов, начался рост студенческих выступлений.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Новым министром внутренних дел стал П.Святополк-Мирский, известный своими либеральными взглядами.</a:t>
            </a:r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-1"/>
            <a:ext cx="3043237" cy="416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2071670" y="4152644"/>
            <a:ext cx="6786610" cy="270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dirty="0" smtClean="0"/>
              <a:t> </a:t>
            </a:r>
            <a:r>
              <a:rPr lang="ru-RU" sz="1400" dirty="0" smtClean="0"/>
              <a:t>В к. 1904 г.в записке царю он предложил план государственного переустройства:</a:t>
            </a:r>
          </a:p>
          <a:p>
            <a:pPr marL="1714500" lvl="3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1400" dirty="0" smtClean="0"/>
              <a:t>включить в Госсовет выборных от земств и дум, </a:t>
            </a:r>
          </a:p>
          <a:p>
            <a:pPr marL="1714500" lvl="3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1400" dirty="0" smtClean="0"/>
              <a:t>расширить круг избирателей </a:t>
            </a:r>
          </a:p>
          <a:p>
            <a:pPr marL="1714500" lvl="3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1400" dirty="0" smtClean="0"/>
              <a:t>распространить земства на всю территорию России</a:t>
            </a:r>
          </a:p>
          <a:p>
            <a:pPr marL="1714500" lvl="3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1400" dirty="0" smtClean="0"/>
              <a:t>постепенно уравнять крестьян в правах с другими сословиями  </a:t>
            </a:r>
          </a:p>
          <a:p>
            <a:pPr marL="1714500" lvl="3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1400" dirty="0" smtClean="0"/>
              <a:t>улучшить положение старообрядцев и инородцев.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1400" dirty="0" smtClean="0"/>
              <a:t>Николай издал указ о скорых преобразованиях, но до реальных мер дело не дошло.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14752"/>
            <a:ext cx="21050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57686" cy="50004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/>
              <a:t>Национальная политика.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785794"/>
            <a:ext cx="4071934" cy="2500330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В области национальной политике Николай начал наступление на национальные области.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 В 1899-1901 гг. были ограничены права финского сейма,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финны начинали служить в русской армии на общих условиях,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делопроизводство(как и в Польше) должно было вестись на русском языке. 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4257678" cy="355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14876" y="4357694"/>
            <a:ext cx="4214842" cy="213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ru-RU" sz="1300" dirty="0" smtClean="0"/>
              <a:t>Продолжались гонения на евреев и еврейская молодежь не видя для себя перспектив пополняла ряды революционных организаций.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ru-RU" sz="1300" dirty="0" smtClean="0"/>
              <a:t> Одновременно в стране усилилось влияние еврейского капитала. 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ru-RU" sz="1300" dirty="0" smtClean="0"/>
              <a:t>В н.20 века по стране прокатилась волна еврейских погромов.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32367"/>
            <a:ext cx="4786314" cy="352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0"/>
            <a:ext cx="3251231" cy="3214710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500" dirty="0" smtClean="0"/>
              <a:t>В 1903 г. Прошли волнения в Армении, после того, как власти отобрали имущество у армянской церкви. </a:t>
            </a:r>
          </a:p>
          <a:p>
            <a:pPr>
              <a:lnSpc>
                <a:spcPct val="150000"/>
              </a:lnSpc>
            </a:pPr>
            <a:r>
              <a:rPr lang="ru-RU" sz="1500" dirty="0" smtClean="0"/>
              <a:t>Царизм часто провоцировал столкновения в Закавказье на национальной почве. </a:t>
            </a:r>
          </a:p>
          <a:p>
            <a:pPr>
              <a:lnSpc>
                <a:spcPct val="150000"/>
              </a:lnSpc>
            </a:pPr>
            <a:r>
              <a:rPr lang="ru-RU" sz="1500" dirty="0" smtClean="0"/>
              <a:t>Более гибкой была политика в отношении мусульман. </a:t>
            </a: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14290"/>
            <a:ext cx="4929202" cy="361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86314" y="4071942"/>
            <a:ext cx="4143404" cy="227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У них существовали шариатские суды и выборность низшей администрации.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В Белоруссии и на Украине власти проводили насильственную русификацию вызывавшую сопротивление со стороны местных либералов.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876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428604"/>
            <a:ext cx="3857652" cy="342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1890-1894 гг. – 180 стачек.</a:t>
            </a:r>
          </a:p>
          <a:p>
            <a:pPr marR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1894-1899 гг. – 850 стачек.</a:t>
            </a:r>
          </a:p>
          <a:p>
            <a:pPr marR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1901-1904 гг. – 905 стачек.</a:t>
            </a:r>
          </a:p>
          <a:p>
            <a:pPr marR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1896-1897 гг. – “петербургская промышленная война”  закон о сокращении рабочего дня до 11,5 часов, Но уменьшение числа праздников.</a:t>
            </a:r>
          </a:p>
          <a:p>
            <a:pPr marR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Конец XIX в. – экономические требования: сокращение рабочего дня, улучшение условий труда, повышение заработной платы, страхование.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24" y="0"/>
            <a:ext cx="750099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Усиление стачечного движения.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Назревание политического кризиса.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6" y="3357562"/>
            <a:ext cx="4572032" cy="32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Маевки – празднования международного дня рабочей солидарности.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1901 г. – «обуховская оборона». 3,5 тыс. рабочих Обуховского завода – в схватку с солдатами.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1902 г. – стачка в Ростове –на-Дону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1903 г. – расстрел рабочей депутации в Златоусте.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Лето 1903 г. – всеобщая политическая стачка на юге страны.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Тифлис, Батум, Одесса, Киев, Харьков и др. 200.000 чел.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1904 г., Баку – повторение стачки.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379917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Диаграмма 6"/>
          <p:cNvGraphicFramePr/>
          <p:nvPr/>
        </p:nvGraphicFramePr>
        <p:xfrm>
          <a:off x="4214810" y="5714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785794"/>
            <a:ext cx="5286412" cy="286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Фабричные» не теряют связи с деревней: родители, родственники, земля.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Они </a:t>
            </a:r>
            <a:r>
              <a:rPr kumimoji="0" lang="ru-RU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превносят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протесты и в крестьянскую среду.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1895-1899 гг. – 82 крестьянских выступления.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1900-1904 гг. – 670 крестьянских выступлений.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1902 г. – открытое восстание на Левобережной Украине (Полтава, Харьков).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24" y="0"/>
            <a:ext cx="750099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Рост крестьянских выступлений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7"/>
            <a:ext cx="4086235" cy="289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857232"/>
            <a:ext cx="3319472" cy="31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Диаграмма 5"/>
          <p:cNvGraphicFramePr/>
          <p:nvPr/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3" grpId="0"/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714356"/>
            <a:ext cx="4286280" cy="273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Разгон демонстрации петербургских студентов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1899 г. – всеобщая студенческая забастовка.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 1900 г. – открыто политический характер студенческого движения.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легальных интеллигентских организациях – оппозиционный дух.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Л.Н.Толстой, В.Г.Короленко, Максим Горький (А.М.Пешков).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0"/>
            <a:ext cx="750099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Студенческие волнения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08"/>
            <a:ext cx="4260840" cy="311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0" y="4224587"/>
            <a:ext cx="4357718" cy="1992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1900 г. – студент П.Карпович смертельно ранит министра народного просвещения Н.П.Боголепова.</a:t>
            </a:r>
            <a:endParaRPr lang="ru-RU" sz="1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Финляндия – массовые демонстрации против ограничений автономии.</a:t>
            </a:r>
            <a:endParaRPr lang="ru-RU" sz="1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Закавказье – волнения из-за указа о передаче властям имущества армянской церкви.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21669"/>
            <a:ext cx="3643338" cy="262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28596" y="2214554"/>
            <a:ext cx="814393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87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Прочитать § 3 учебника 1 или § 3 учебника 2.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87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Подготовить устный развернутый ответ на вопрос:</a:t>
            </a:r>
            <a:endParaRPr lang="en-US" sz="20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87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Какую внутреннюю политику проводил Николай II в начале XX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87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87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Выполнить задания из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рабочей тетради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85860"/>
            <a:ext cx="4929222" cy="57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1000108"/>
            <a:ext cx="800105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138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138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381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учащихся с политической системой Российской империи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81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начала XX века.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>
                <a:tab pos="3381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Подвести учащихся к пониманию главного противоречия политической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81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системы: между существующей властью императора и началом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81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складывания гражданского общества.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>
                <a:tab pos="3381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Продолжить формирование умений работать с историческими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81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документами, излагать «сквозные» вопросы темы, анализировать,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81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обобщать.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3714776" cy="42860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Император Николай </a:t>
            </a:r>
            <a:r>
              <a:rPr lang="en-GB" sz="2000" b="1" dirty="0" smtClean="0"/>
              <a:t>II.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642918"/>
            <a:ext cx="4286280" cy="2428892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400" dirty="0" smtClean="0"/>
              <a:t>20 октября 1894 г. умер император Александр III. </a:t>
            </a:r>
          </a:p>
          <a:p>
            <a:pPr>
              <a:lnSpc>
                <a:spcPct val="150000"/>
              </a:lnSpc>
              <a:buNone/>
            </a:pPr>
            <a:r>
              <a:rPr lang="ru-RU" sz="1400" dirty="0" smtClean="0"/>
              <a:t>На престол вступил его сын Николай II. Николай II никогда не излагал своих взглядов в виде каких-либо концепций.  Его считали слабым правителем, находившимся под влиянием сначала матери, а потом жены Александры Федоровны. </a:t>
            </a: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290"/>
            <a:ext cx="3500462" cy="411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572000" y="4572008"/>
            <a:ext cx="4357718" cy="2071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tx1"/>
                </a:solidFill>
              </a:rPr>
              <a:t>Говорили также, что последнее слово </a:t>
            </a:r>
            <a:r>
              <a:rPr lang="ru-RU" sz="1400" dirty="0" smtClean="0">
                <a:solidFill>
                  <a:schemeClr val="tx1"/>
                </a:solidFill>
              </a:rPr>
              <a:t>всегда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оставалось </a:t>
            </a:r>
            <a:r>
              <a:rPr lang="ru-RU" sz="1400" dirty="0">
                <a:solidFill>
                  <a:schemeClr val="tx1"/>
                </a:solidFill>
              </a:rPr>
              <a:t>за последним советником, с </a:t>
            </a:r>
            <a:r>
              <a:rPr lang="ru-RU" sz="1400" dirty="0" smtClean="0">
                <a:solidFill>
                  <a:schemeClr val="tx1"/>
                </a:solidFill>
              </a:rPr>
              <a:t>которым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он </a:t>
            </a:r>
            <a:r>
              <a:rPr lang="ru-RU" sz="1400" dirty="0">
                <a:solidFill>
                  <a:schemeClr val="tx1"/>
                </a:solidFill>
              </a:rPr>
              <a:t>разговаривал.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tx1"/>
                </a:solidFill>
              </a:rPr>
              <a:t>На самом деле последнее слово оставалось за </a:t>
            </a:r>
            <a:r>
              <a:rPr lang="ru-RU" sz="1400" dirty="0" smtClean="0">
                <a:solidFill>
                  <a:schemeClr val="tx1"/>
                </a:solidFill>
              </a:rPr>
              <a:t>тем,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кто </a:t>
            </a:r>
            <a:r>
              <a:rPr lang="ru-RU" sz="1400" dirty="0">
                <a:solidFill>
                  <a:schemeClr val="tx1"/>
                </a:solidFill>
              </a:rPr>
              <a:t>разделял взгляды императора.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tx1"/>
                </a:solidFill>
              </a:rPr>
              <a:t>При этом, определяя свои собственные позиции, 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214686"/>
            <a:ext cx="2428892" cy="346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3251231" cy="6357982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Николай руководствовался только одним критерием: как поступил бы в подобной ситуации его отец?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Люди, близко знавшие императора, считали, что если бы он родился в обыкновенной среде, то прожил бы жизнь, полную гармонии.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Все в один голос отмечали, что Николай был идеальным семьянином, прекрасно воспитанным, сдержанным в проявлении эмоций.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 то же время ему было присуще "византийское лукавство", неискренность и упрямство.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Современники обвиняли его в том, что он являлся "человеком среднего масштаба", тяготившимся государственными делами и теми событиями, которыми было наполнено его царствование.</a:t>
            </a:r>
          </a:p>
          <a:p>
            <a:endParaRPr lang="ru-RU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85728"/>
            <a:ext cx="4987750" cy="616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5214942" cy="357166"/>
          </a:xfrm>
        </p:spPr>
        <p:txBody>
          <a:bodyPr>
            <a:noAutofit/>
          </a:bodyPr>
          <a:lstStyle/>
          <a:p>
            <a:pPr>
              <a:lnSpc>
                <a:spcPts val="4800"/>
              </a:lnSpc>
            </a:pPr>
            <a:r>
              <a:rPr lang="ru-RU" sz="1600" b="1" dirty="0" smtClean="0"/>
              <a:t>Борьба консервативных и либеральных сил </a:t>
            </a:r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614866" cy="2643207"/>
          </a:xfrm>
          <a:ln>
            <a:solidFill>
              <a:schemeClr val="accent1"/>
            </a:solidFill>
          </a:ln>
        </p:spPr>
        <p:txBody>
          <a:bodyPr anchor="ctr">
            <a:normAutofit fontScale="5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dirty="0" smtClean="0"/>
              <a:t>В ближайшем окружении императора существовали различные точки зрения на перспективы развития России. С. Ю. Витте первоочередными считал экономические преобразования, а среди них - реформы в области промышленного производства и финансов.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500430" y="3429000"/>
            <a:ext cx="5429288" cy="3214710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ru-RU" sz="1400" dirty="0" smtClean="0"/>
              <a:t>Он полагал, что </a:t>
            </a:r>
            <a:r>
              <a:rPr lang="ru-RU" sz="1400" dirty="0" smtClean="0">
                <a:solidFill>
                  <a:srgbClr val="FF0000"/>
                </a:solidFill>
              </a:rPr>
              <a:t>индустриализация страны </a:t>
            </a:r>
            <a:r>
              <a:rPr lang="ru-RU" sz="1400" dirty="0" smtClean="0"/>
              <a:t>- задача не только экономическая, но и политическая, так как ее осуществление </a:t>
            </a:r>
            <a:r>
              <a:rPr lang="ru-RU" sz="1400" dirty="0" smtClean="0">
                <a:solidFill>
                  <a:srgbClr val="FF0000"/>
                </a:solidFill>
              </a:rPr>
              <a:t>позволит</a:t>
            </a:r>
            <a:r>
              <a:rPr lang="ru-RU" sz="1400" dirty="0" smtClean="0"/>
              <a:t>, с одной стороны, </a:t>
            </a:r>
            <a:r>
              <a:rPr lang="ru-RU" sz="1400" dirty="0" smtClean="0">
                <a:solidFill>
                  <a:srgbClr val="FF0000"/>
                </a:solidFill>
              </a:rPr>
              <a:t>накопить средства для проведения назревших социальных реформ, </a:t>
            </a:r>
            <a:r>
              <a:rPr lang="ru-RU" sz="1400" dirty="0" smtClean="0"/>
              <a:t>заняться сельским хозяйством, а с другой - </a:t>
            </a:r>
            <a:r>
              <a:rPr lang="ru-RU" sz="1400" dirty="0" smtClean="0">
                <a:solidFill>
                  <a:srgbClr val="FF0000"/>
                </a:solidFill>
              </a:rPr>
              <a:t>постепенно вытеснить с политической сцены дворянство, заменив его представителями крупного капитала,</a:t>
            </a:r>
            <a:r>
              <a:rPr lang="ru-RU" sz="1400" dirty="0" smtClean="0"/>
              <a:t> которые и скорректируют политическое устройство страны.</a:t>
            </a:r>
            <a:endParaRPr lang="ru-RU" sz="14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643314"/>
            <a:ext cx="2143140" cy="295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571481"/>
            <a:ext cx="3786214" cy="269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animBg="1"/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571480"/>
            <a:ext cx="6357982" cy="277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Поощрение индустриального прогресса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1893-1903 г. – министр финансов.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1895 г. – монополия на продажу винно-водочных изделий. «Пьяные деньги».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косвенных налогов, пошлин на импорт промышленных товаров.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«Великие задачи требуют великих жертв».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1897 г. –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реформа финансов. З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олотое денежное обращение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ускоренный приток капиталов.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92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Сергей  Юльевич Витте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28604"/>
            <a:ext cx="2057400" cy="2857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857456" y="3534013"/>
            <a:ext cx="6286544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1891-1905 гг. – Транссибирская магистраль.</a:t>
            </a:r>
            <a:endParaRPr lang="ru-RU" sz="1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1903 г. – Витте предлагает аграрное переустройство:</a:t>
            </a:r>
          </a:p>
          <a:p>
            <a:pPr marL="2171700" lvl="4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ликвидация общины, </a:t>
            </a:r>
          </a:p>
          <a:p>
            <a:pPr marL="2171700" lvl="4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ликвидация круговой поруки, </a:t>
            </a:r>
          </a:p>
          <a:p>
            <a:pPr marL="2171700" lvl="4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уравнение прав крестьян с другими сословиями.</a:t>
            </a:r>
            <a:endParaRPr lang="ru-RU" sz="1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Витте: Россия повторит путь Западной Европы. Но много противников</a:t>
            </a:r>
            <a:endParaRPr lang="ru-RU" sz="1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Община – основа старого режима: сбор податей, контроль.</a:t>
            </a:r>
            <a:endParaRPr lang="ru-RU" sz="1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В.К.Плеве, МВД: у России особенный путь. Общественные конфликты – репрессии.</a:t>
            </a:r>
            <a:endParaRPr lang="ru-RU" sz="1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1903 г. – Витте подал в отставку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95625"/>
            <a:ext cx="28194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714356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Вячеслав Константинович Плеве</a:t>
            </a: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857232"/>
            <a:ext cx="3251231" cy="5643602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500" dirty="0" smtClean="0"/>
              <a:t>В.К.Плеве.Он полагал, что у России своя история и свой социальный строй. </a:t>
            </a:r>
          </a:p>
          <a:p>
            <a:pPr>
              <a:lnSpc>
                <a:spcPct val="150000"/>
              </a:lnSpc>
            </a:pPr>
            <a:r>
              <a:rPr lang="ru-RU" sz="1500" dirty="0" smtClean="0"/>
              <a:t>Плеве сог лашался с необходимостью проведения реформ в местном самоуправлении, но предлагал осуществлять их постепенно и под контролем царского правительства. </a:t>
            </a:r>
          </a:p>
          <a:p>
            <a:pPr>
              <a:lnSpc>
                <a:spcPct val="150000"/>
              </a:lnSpc>
            </a:pPr>
            <a:r>
              <a:rPr lang="ru-RU" sz="1500" dirty="0" smtClean="0"/>
              <a:t>Плеве в своей деятельности основное внимание уделял системе ох раны общественного порядка. </a:t>
            </a:r>
          </a:p>
          <a:p>
            <a:pPr>
              <a:lnSpc>
                <a:spcPct val="150000"/>
              </a:lnSpc>
            </a:pPr>
            <a:r>
              <a:rPr lang="ru-RU" sz="1500" dirty="0" smtClean="0"/>
              <a:t>«Охранка» в начале века расширила свою сеть и охватила всю страну.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14290"/>
            <a:ext cx="464001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642918"/>
            <a:ext cx="57150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Сын преподавателя училища из немецких дворян. Православный. Имел 300 десятин приобретенного от жены имения в Калужской губернии.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1851 с семьей жил в Варшаве, учился в Варшавской гимназии.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1863 — участвовал в охране порядка на улице во время польского восстания 1863—1864. Затем учился в Калужской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Николаевской гимназии, которую окончил  с золотой медалью. Продолжил образование в Императорском Московском университете на юридическом факультете.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1867 закончил университет со степенью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кандидата прав. (По другим данным, Санкт-Петербурский университет).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5520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Вячеслав Константинович Плеве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3174" y="3500438"/>
            <a:ext cx="65008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1867 — определен на службу кандидатом на судебные должности при прокуроре Московского окружного суда в чине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коллежского секретаря и в течение последующих 14 лет служил по Министерству юстиции. Поочередно занимал должности товарища (заместителя) прокурора при владимирском и тульском окружных судах,  прокурора в Вологде, товарища прокурора судебной  палаты в Варшаве.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1879 — назначен прокурором Петербургской судебной палаты. Александр II заметил Плеве и указал на него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 Т. Лорис-Меликову.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1881 назначен исполняющим обязанности прокурора в Особом присутствии Сената для ведения дел  о государственных преступлениях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о злодеянии 1 марта (убийство Александра II).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6004" y="642918"/>
            <a:ext cx="31308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2410981" cy="304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153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1881—1884 — занимал пост директора Департамента государственной полиции МВД; проводил энергичные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успешные действия по разгрому организации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«Народная воля», им разработана система провокационных действий, не знавшая подобных масштабов в России,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впервые внедрена в жизнь идея двойной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агентуры и т. д. В мае 1881 принял участие в работе Комиссии по составлению Положения о государственной охране.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1884 — назначен сенатором; присутствовал в 1-м департаменте Сената.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1885 — занял пост товарища (заместителя) Министра внутренних дел.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1894 — назначен Государственным секретарем и Главноуправляющим кодификационной частью при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Государственном совете.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17 августа 1899 — назначен исправляющим должность Министра — статс-секретаря Великого княжества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Финляндского с оставлением в должности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Государственного секретаря; состоял председателем Комиссии для обсуждения вопросов об изменении учреждения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Финляндского Сената. Проводил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политику русификации Финляндии. При его деятельном участии был составлен новый Устав о воинской повинности в Финляндии, издан манифест о введении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русского языка в делопроизводство Сената и административных учреждений края, усилено влияние генерал-губернатора на решение производящихся в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местном Сенате дел.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1902 — в апреле 4 числа, после убийства Д. С. Сипягина, назначен министром внутренних дел и шеф Корпуса жандармов. На этом посту последовательно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проводил жесткую политику в отношении оппозиционных движений.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1313</Words>
  <Application>Microsoft Office PowerPoint</Application>
  <PresentationFormat>Экран (4:3)</PresentationFormat>
  <Paragraphs>170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Внутренняя политика в 1894-1904 гг.</vt:lpstr>
      <vt:lpstr>Слайд 2</vt:lpstr>
      <vt:lpstr>Император Николай II.</vt:lpstr>
      <vt:lpstr>Слайд 4</vt:lpstr>
      <vt:lpstr>Борьба консервативных и либеральных сил </vt:lpstr>
      <vt:lpstr>Слайд 6</vt:lpstr>
      <vt:lpstr>Вячеслав Константинович Плеве</vt:lpstr>
      <vt:lpstr>Слайд 8</vt:lpstr>
      <vt:lpstr>Слайд 9</vt:lpstr>
      <vt:lpstr>«Зубатовщина».</vt:lpstr>
      <vt:lpstr>П.Д. Святолполк-Мирский</vt:lpstr>
      <vt:lpstr>Национальная политика.</vt:lpstr>
      <vt:lpstr>Слайд 13</vt:lpstr>
      <vt:lpstr>Слайд 14</vt:lpstr>
      <vt:lpstr>Слайд 15</vt:lpstr>
      <vt:lpstr>Слайд 16</vt:lpstr>
      <vt:lpstr>Слайд 17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Внутренняя политика в 1894-1904 гг.</dc:title>
  <dc:creator>Леонид</dc:creator>
  <cp:lastModifiedBy>Леонид</cp:lastModifiedBy>
  <cp:revision>119</cp:revision>
  <dcterms:created xsi:type="dcterms:W3CDTF">2009-09-06T12:51:53Z</dcterms:created>
  <dcterms:modified xsi:type="dcterms:W3CDTF">2009-09-06T18:23:07Z</dcterms:modified>
</cp:coreProperties>
</file>