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4" r:id="rId9"/>
    <p:sldId id="273" r:id="rId10"/>
    <p:sldId id="265" r:id="rId11"/>
    <p:sldId id="261" r:id="rId12"/>
    <p:sldId id="267" r:id="rId13"/>
    <p:sldId id="269" r:id="rId14"/>
    <p:sldId id="268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CE41D-8FAF-4F4E-B723-2ECFCC530859}" type="datetimeFigureOut">
              <a:rPr lang="ru-RU" smtClean="0"/>
              <a:pPr/>
              <a:t>09.09.2009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7A768-C86C-4DF1-87D2-E97E6DBB6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7A768-C86C-4DF1-87D2-E97E6DBB654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C4C2-3645-4CB6-AD37-1E4BE497FBB8}" type="datetimeFigureOut">
              <a:rPr lang="ru-RU" smtClean="0"/>
              <a:pPr/>
              <a:t>09.09.2009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C68-AB10-4AA7-8518-D5C54EB15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C4C2-3645-4CB6-AD37-1E4BE497FBB8}" type="datetimeFigureOut">
              <a:rPr lang="ru-RU" smtClean="0"/>
              <a:pPr/>
              <a:t>09.09.2009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C68-AB10-4AA7-8518-D5C54EB15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C4C2-3645-4CB6-AD37-1E4BE497FBB8}" type="datetimeFigureOut">
              <a:rPr lang="ru-RU" smtClean="0"/>
              <a:pPr/>
              <a:t>09.09.2009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C68-AB10-4AA7-8518-D5C54EB15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C4C2-3645-4CB6-AD37-1E4BE497FBB8}" type="datetimeFigureOut">
              <a:rPr lang="ru-RU" smtClean="0"/>
              <a:pPr/>
              <a:t>09.09.2009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C68-AB10-4AA7-8518-D5C54EB15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C4C2-3645-4CB6-AD37-1E4BE497FBB8}" type="datetimeFigureOut">
              <a:rPr lang="ru-RU" smtClean="0"/>
              <a:pPr/>
              <a:t>09.09.2009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C68-AB10-4AA7-8518-D5C54EB15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C4C2-3645-4CB6-AD37-1E4BE497FBB8}" type="datetimeFigureOut">
              <a:rPr lang="ru-RU" smtClean="0"/>
              <a:pPr/>
              <a:t>09.09.2009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C68-AB10-4AA7-8518-D5C54EB15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C4C2-3645-4CB6-AD37-1E4BE497FBB8}" type="datetimeFigureOut">
              <a:rPr lang="ru-RU" smtClean="0"/>
              <a:pPr/>
              <a:t>09.09.2009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C68-AB10-4AA7-8518-D5C54EB15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C4C2-3645-4CB6-AD37-1E4BE497FBB8}" type="datetimeFigureOut">
              <a:rPr lang="ru-RU" smtClean="0"/>
              <a:pPr/>
              <a:t>09.09.2009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C68-AB10-4AA7-8518-D5C54EB15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C4C2-3645-4CB6-AD37-1E4BE497FBB8}" type="datetimeFigureOut">
              <a:rPr lang="ru-RU" smtClean="0"/>
              <a:pPr/>
              <a:t>09.09.2009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C68-AB10-4AA7-8518-D5C54EB15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C4C2-3645-4CB6-AD37-1E4BE497FBB8}" type="datetimeFigureOut">
              <a:rPr lang="ru-RU" smtClean="0"/>
              <a:pPr/>
              <a:t>09.09.2009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C68-AB10-4AA7-8518-D5C54EB15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C4C2-3645-4CB6-AD37-1E4BE497FBB8}" type="datetimeFigureOut">
              <a:rPr lang="ru-RU" smtClean="0"/>
              <a:pPr/>
              <a:t>09.09.2009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C68-AB10-4AA7-8518-D5C54EB15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CC4C2-3645-4CB6-AD37-1E4BE497FBB8}" type="datetimeFigureOut">
              <a:rPr lang="ru-RU" smtClean="0"/>
              <a:pPr/>
              <a:t>09.09.2009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FBC68-AB10-4AA7-8518-D5C54EB15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2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285728"/>
            <a:ext cx="671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российская </a:t>
            </a: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революция (1905-1907гг)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928670"/>
            <a:ext cx="550072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5638" algn="l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5638" algn="l"/>
              </a:tabLst>
            </a:pP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55638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Причины революции 1905-1907 гг., ее характер.</a:t>
            </a: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55638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Начало революции. «Манифест 17 октября».</a:t>
            </a: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55638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Декабрьское вооруженное восстание.</a:t>
            </a: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55638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Поражение и итоги революции.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096128"/>
            <a:ext cx="3714769" cy="288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853357"/>
            <a:ext cx="4357686" cy="300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396127"/>
            <a:ext cx="4643470" cy="346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0" y="657227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Чупров Л.А. МОУ СШ №3 с. Камень-Рыболов Ханкайского района Приморского края</a:t>
            </a:r>
            <a:endParaRPr lang="ru-RU" sz="1200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36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71095"/>
          <a:ext cx="9144000" cy="6944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638"/>
                <a:gridCol w="7318362"/>
              </a:tblGrid>
              <a:tr h="639808">
                <a:tc gridSpan="2"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Революция 1905—1907 годов в России</a:t>
                      </a:r>
                      <a:b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Первая русская революция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683">
                <a:tc>
                  <a:txBody>
                    <a:bodyPr/>
                    <a:lstStyle/>
                    <a:p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Дата:</a:t>
                      </a:r>
                      <a:endParaRPr lang="ru-RU" sz="13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января 1905 — 3 июня 1907</a:t>
                      </a:r>
                    </a:p>
                  </a:txBody>
                  <a:tcPr anchor="ctr"/>
                </a:tc>
              </a:tr>
              <a:tr h="274754">
                <a:tc>
                  <a:txBody>
                    <a:bodyPr/>
                    <a:lstStyle/>
                    <a:p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 революции</a:t>
                      </a:r>
                      <a:endParaRPr lang="ru-RU" sz="13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Буржуазно-демократический (почему?)</a:t>
                      </a:r>
                      <a:endParaRPr lang="ru-RU" sz="13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86279">
                <a:tc>
                  <a:txBody>
                    <a:bodyPr/>
                    <a:lstStyle/>
                    <a:p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Причины:</a:t>
                      </a:r>
                      <a:endParaRPr lang="ru-RU" sz="13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AutoNum type="arabicPeriod"/>
                      </a:pP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Необходимость ликвидации  феодально-крепостнических пережитков, сдерживающих развитие страны (перечислите)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AutoNum type="arabicPeriod"/>
                      </a:pP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Противоречия между помещиками и крестьянами  (перечислите)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AutoNum type="arabicPeriod"/>
                      </a:pP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Противоречия между рабочими и буржуазией (перечислите)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AutoNum type="arabicPeriod"/>
                      </a:pP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Противоречия между центром и окраинами (перечислите)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AutoNum type="arabicPeriod"/>
                      </a:pP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Противоречия между властью и обществом (перечислите)</a:t>
                      </a:r>
                    </a:p>
                  </a:txBody>
                  <a:tcPr anchor="ctr"/>
                </a:tc>
              </a:tr>
              <a:tr h="487473"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Основная цель: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Ликвидация феодально-крепостнических пережитков, либерализация  политической системы; </a:t>
                      </a:r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введение прав и свобод человека; улучшение условий труда</a:t>
                      </a: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  <a:endParaRPr lang="ru-RU" sz="13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31209"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Организаторы: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5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Партия социалистов-революционеров, РСДРП, СДКПиЛ, Польская социалистическая партия, Всеобщий еврейский рабочий союз Литвы, Польши и России, Латышские лесные братья, Латвийская социал-демократическая рабочая партия, Белорусская социалистическая громада, Финляндская партия активного сопротивления, Поалей Цион, «Хлеб и воля» и другие</a:t>
                      </a:r>
                    </a:p>
                  </a:txBody>
                  <a:tcPr anchor="ctr"/>
                </a:tc>
              </a:tr>
              <a:tr h="370683"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Движущие силы: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рабочие, крестьяне, </a:t>
                      </a: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мелкая буржуазия, интеллигенция</a:t>
                      </a:r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отдельные части армии</a:t>
                      </a:r>
                    </a:p>
                  </a:txBody>
                  <a:tcPr anchor="ctr"/>
                </a:tc>
              </a:tr>
              <a:tr h="370683"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участников: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3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Свыше 2 000 000</a:t>
                      </a:r>
                    </a:p>
                  </a:txBody>
                  <a:tcPr anchor="ctr"/>
                </a:tc>
              </a:tr>
              <a:tr h="370683">
                <a:tc>
                  <a:txBody>
                    <a:bodyPr/>
                    <a:lstStyle/>
                    <a:p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Противники: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Сторонники императора Николая II, различные черносотенные организации, Союз 17 октября</a:t>
                      </a:r>
                    </a:p>
                  </a:txBody>
                  <a:tcPr anchor="ctr"/>
                </a:tc>
              </a:tr>
              <a:tr h="370683"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Требования: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представительного органа власти, </a:t>
                      </a: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наделение политическими, экономическими и гражданскими правами и свободами, создание рабочего законодательства, решение земельного вопроса.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8584"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формы борьбы: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Стачки, забастовки, вооруженные столкновения, восстания крестьян, захват земель, поджоги</a:t>
                      </a: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помещичьих усадеб.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89437"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Лозунги: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«Долой самодержавие!» «Да здравствует всенародное восстание!», 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87473"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Погибшие и получившие </a:t>
                      </a: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ранения: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9000 и 8000 соответственно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273050"/>
          <a:ext cx="8115328" cy="646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675800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 революции 1905-1907 гг.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5709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этап революции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(восходящая линия)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января –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 декабря 1905 года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Wingdings" pitchFamily="2" charset="2"/>
                        <a:buChar char="q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января 1905 года – кровавое воскресение (петиция, более тысячи погибло, более 5 тыс.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ранено).</a:t>
                      </a:r>
                    </a:p>
                    <a:p>
                      <a:pPr marL="228600" indent="-228600">
                        <a:buFont typeface="Wingdings" pitchFamily="2" charset="2"/>
                        <a:buChar char="q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Беспорядки в Петербурге, забастовки в Москве, Риге, городах Украины и Закавказья.</a:t>
                      </a:r>
                    </a:p>
                    <a:p>
                      <a:pPr marL="228600" indent="-228600">
                        <a:buFont typeface="Wingdings" pitchFamily="2" charset="2"/>
                        <a:buChar char="q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Весна 1905 г в стачках участвовало 600 тыс. чел. Наиболее крупная и организованная – в Иваново-Вознесенске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(май 1905 года).  Здесь избран Совет уполномоченных. 72 дня.</a:t>
                      </a:r>
                    </a:p>
                    <a:p>
                      <a:pPr marL="228600" indent="-228600">
                        <a:buFont typeface="Wingdings" pitchFamily="2" charset="2"/>
                        <a:buChar char="q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селе: погромы  и поджоги помещичьих имений, , захваты ими амбаров и складов.</a:t>
                      </a:r>
                    </a:p>
                    <a:p>
                      <a:pPr marL="228600" indent="-228600">
                        <a:buFont typeface="Wingdings" pitchFamily="2" charset="2"/>
                        <a:buChar char="q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Лето 1905 года революционные настроения в армии. В июне восстание на броненосце «Потемкин». К нему присоединился броненосец «Георгий Победоносец».</a:t>
                      </a:r>
                    </a:p>
                    <a:p>
                      <a:pPr marL="228600" indent="-228600">
                        <a:buFont typeface="Wingdings" pitchFamily="2" charset="2"/>
                        <a:buNone/>
                      </a:pPr>
                      <a:r>
                        <a:rPr lang="ru-RU" sz="1400" u="sng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Осень-зима 1905 г . – наивысшая точка революции.</a:t>
                      </a:r>
                    </a:p>
                    <a:p>
                      <a:pPr marL="228600" indent="-228600">
                        <a:buFont typeface="Wingdings" pitchFamily="2" charset="2"/>
                        <a:buChar char="q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Москве начинается политическая забастовка, которая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октября переросла во Всероссийскую политическую стачку. Появляются лозунги: «Долой самодержавие!» «Да здравствует всенародное восстание!», 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выдвигаются требования: введения свобод, созыва Учредительного Собрания.</a:t>
                      </a:r>
                    </a:p>
                    <a:p>
                      <a:pPr marL="228600" indent="-228600">
                        <a:buFont typeface="Wingdings" pitchFamily="2" charset="2"/>
                        <a:buChar char="q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 Всероссийской Октябрьской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политич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Стачке участвовали 2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чел. 1/3 уездов охвачена крестьянскими восстаниями.</a:t>
                      </a:r>
                    </a:p>
                    <a:p>
                      <a:pPr marL="228600" indent="-228600">
                        <a:buFont typeface="Wingdings" pitchFamily="2" charset="2"/>
                        <a:buChar char="q"/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декабря 1905 года в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Москве начинается вооруженное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восстание.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борьбы – Красная Пресня. Подавлял восстание Семеновский гвардейский полк. (Московский гарнизон  сочувствовал восставшим).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19 декабря восстание было прекращено.</a:t>
                      </a:r>
                      <a:r>
                        <a:rPr lang="ru-RU" sz="1400" dirty="0" smtClean="0"/>
                        <a:t> </a:t>
                      </a:r>
                    </a:p>
                    <a:p>
                      <a:pPr marL="228600" indent="-228600">
                        <a:buFont typeface="Wingdings" pitchFamily="2" charset="2"/>
                        <a:buChar char="q"/>
                      </a:pP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Ростове-на-Дону отряды боевиков 13—20 декабря вели бой с войсками в районе Темерника. В Екатеринославе начавшаяся 8 декабря стачка переросла в восстание. Рабочий район города Чечелевка находился в руках восставших до 27 декабря.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этап революции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(нисходящая линия)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1906-3 июня 1907года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500042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Манифест 17 октября</a:t>
            </a:r>
            <a:endParaRPr lang="ru-RU" sz="18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500042"/>
            <a:ext cx="3643338" cy="61436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Высочайший Манифест Об усовершенствовании государственного порядка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Октябрьский манифест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— законодательный акт Верховной Власти Российской империи, обнародованный 17 октября (30 октября) 1905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> Был разработан Сергеем Витте по поручению Императора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Николая II в связи с непрекращающейся «смутою».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учреждал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парламент, без одобрения которого не мог вступать в силу ни один закон.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Провозглашались гражданские права и</a:t>
            </a:r>
          </a:p>
          <a:p>
            <a:pPr marL="342900" indent="-342900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свободы: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свобода совести,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свобода слова,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свобода собраний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свобода формирования объединений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Всеобщее избирательное право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28604"/>
            <a:ext cx="492922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023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стране несколько изменилась политическая система:</a:t>
            </a:r>
          </a:p>
          <a:p>
            <a:pPr marL="342900" indent="-34290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появились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элементы демократии —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0" lvl="3" indent="-3429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дума,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0" lvl="3" indent="-3429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многопартийность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0" lvl="3" indent="-3429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основных прав личности, но без гарантий 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соблюдения.</a:t>
            </a:r>
          </a:p>
          <a:p>
            <a:pPr marL="1714500" lvl="3" indent="-3429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деревне были отменены выкупные платежи, снижена арендная плата за землю. Но аграрный вопрос не был решен: сохранялось помещичье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землевладение.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Рабочие:</a:t>
            </a:r>
          </a:p>
          <a:p>
            <a:pPr marL="2628900" lvl="5" indent="-3429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получали право создавать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профсоюзы,</a:t>
            </a:r>
          </a:p>
          <a:p>
            <a:pPr marL="2628900" lvl="5" indent="-3429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 разрешались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забастовки.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28900" lvl="5" indent="-3429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абочий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день сокращен до 9 часов,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28900" lvl="5" indent="-3429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повышена зарплата.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Русификаторская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политика самодержавия была значительно ограничена: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0" lvl="3" indent="-3429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школах вводилось преподавание на национальных языках.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0" lvl="3" indent="-3429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ациональные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окраины получили представительство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Думе.</a:t>
            </a:r>
          </a:p>
          <a:p>
            <a:pPr marL="1714500" lvl="3" indent="-3429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противоречия русской действительности решены не были: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000500" lvl="8" indent="-3429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оставалось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самодержавие,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000500" lvl="8" indent="-3429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помещичье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землевладение,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000500" lvl="8" indent="-3429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противоречия,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000500" lvl="8" indent="-3429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было введено современное рабочее законодательство.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Итоги революции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85992"/>
            <a:ext cx="8115328" cy="358457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 января 1905 г. считается началом революции?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должна была решить революция? Были ли они решены?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Предположите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альтернативные пути развития России после революции 1905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57554" y="285728"/>
            <a:ext cx="2357454" cy="12858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?</a:t>
            </a:r>
            <a:endParaRPr lang="ru-RU" sz="9600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1285860"/>
            <a:ext cx="771530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12775" algn="l"/>
              </a:tabLs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12775" algn="l"/>
              </a:tabLs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Прочитать § 7 учебника 1 или §' 6-7 (только то, что есть в плане)</a:t>
            </a:r>
          </a:p>
          <a:p>
            <a:pPr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12775" algn="l"/>
              </a:tabLs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.учебника 2, или § 5 учебника 3. , 2. 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12775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Подготовить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устный развернутый ответ на вопрос: — Как проходила первая российская революция? 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12775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Составить тесты по пройденному материалу</a:t>
            </a: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214290"/>
            <a:ext cx="785818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40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endParaRPr kumimoji="0" lang="ru-RU" sz="240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3413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Подвести учащихся к пониманию причин, характера, последствий первой российской революции.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3413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Продолжить формирование умений анализировать, обобщать, делать выводы, работать с историческими документами.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86124"/>
            <a:ext cx="4246872" cy="322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4286250" cy="328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48" y="1000108"/>
            <a:ext cx="800102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12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Каковы причины, характер, последствия Русско-японской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ны 1904-1905 гг.?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12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Николай II стремился проводить в Европе политику мира?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12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чем суть программы Японии «великая Япония» и «большая азиатская программа» России?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12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Сформулируй главную причину войны, ее характер.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12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Кратко освети ход военных действий. Воспользуйся картой.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12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Каковы итога Русско-японской войны? Чего лишилась Россия по Портсмутскому договору 1905 г.? Покажи эти территории на карте.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127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Каковы последствия этой войны для России?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10" y="500042"/>
            <a:ext cx="8072494" cy="4653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1277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Какая форма правления существовала в России в начале XX века?</a:t>
            </a:r>
          </a:p>
          <a:p>
            <a:pPr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1277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Существовало ли народное представительство во власти?</a:t>
            </a:r>
          </a:p>
          <a:p>
            <a:pPr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1277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Какие политические права имели жители Российской империи?</a:t>
            </a:r>
          </a:p>
          <a:p>
            <a:pPr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1277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Решен ли был аграрный вопрос? Чем были недовольны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крестьяне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1277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жили рабочие?</a:t>
            </a:r>
          </a:p>
          <a:p>
            <a:pPr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1277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 чего страдали жители национальных районов?</a:t>
            </a:r>
          </a:p>
          <a:p>
            <a:pPr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1277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повлияло на ситуацию в стране поражение России в войне с Японией?</a:t>
            </a:r>
          </a:p>
          <a:p>
            <a:pPr indent="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12775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Вспомните причины буржуазных революций на Западе? Когда в Англии появляется парламент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5786454"/>
            <a:ext cx="8143932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12775" algn="l"/>
              </a:tabLst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Вспомните  причины первой российской революции.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357686" cy="64291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Кровавое воскресение</a:t>
            </a:r>
            <a:b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января 1905 года.</a:t>
            </a:r>
            <a:endParaRPr lang="ru-RU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642918"/>
            <a:ext cx="4214810" cy="6000792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1904 году с помощью полиции и городских властей молодой священник Георгий Гапон организовал "Собрание русских фабрично-заводских рабочих Санкт-Петербурга".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конце 1904 года с одного из заводов было уволено 4 человека, которые являлись членами организации.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них немедленно вступилось собрание. За этим последовала двухдневная забастовка.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января 1905 года Путиловский завод прекратил работать и остановился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В число требований бастующих вошли установление 8-ми часового рабочего дня, а так же повышение жалования. Спустя ещё несколько дней в Петербурге бастовало около 150 тысяч человек.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85728"/>
            <a:ext cx="4186253" cy="610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214290"/>
            <a:ext cx="3714776" cy="2928958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собраниях Гапон призывал идти с мирным шествием к царю.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говорил, что только царь может заступиться за них.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событиями «кровавого воскресенья» Гапон писал царю послание, в которых говорил о просьбах рабочих и всех проблемах.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00042"/>
            <a:ext cx="4502653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14752"/>
            <a:ext cx="4179615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9" name="TextBox 8"/>
          <p:cNvSpPr txBox="1"/>
          <p:nvPr/>
        </p:nvSpPr>
        <p:spPr>
          <a:xfrm>
            <a:off x="4286248" y="4071942"/>
            <a:ext cx="46434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сообщении в первые были изложены требования политических свобод.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сказать, что это была практически революционная программа.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9 января было назначено мирное шествие к стенам Зимнего Дворца.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42852"/>
            <a:ext cx="3786214" cy="3071834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Рабочие во главе с Гапоном были уверены, что царь выйдет к ним и выслушает их предложение. Примерно 140 тысяч человек 9 января вышли на улицы Петербурга. Рабочие вышли на шествие вместе со своими жёнами и детьми, все они были в праздничных одеяниях. В их руках были портреты царя и иконы.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4472" y="214290"/>
            <a:ext cx="47857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9" name="TextBox 8"/>
          <p:cNvSpPr txBox="1"/>
          <p:nvPr/>
        </p:nvSpPr>
        <p:spPr>
          <a:xfrm>
            <a:off x="4786314" y="4143380"/>
            <a:ext cx="4143404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 всей дороге к Зимнему Дворцу стояли вооружённые солдаты, но ни кто не мог себе даже представить, что они будут стрелять. 9 января Николай II находился в царском селе, но митингующие верили, что он обязательно приедет для того, что бы выслушать их просьбы.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05670"/>
            <a:ext cx="4500562" cy="375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42852"/>
            <a:ext cx="4071966" cy="285752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тот момент, когда колонны рабочих подошли к воротам Зимнего Дворца раздались первые выстрели, которых ни кто не ожидал.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этот момент на землю упали первые раненные и убитые.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54288" y="0"/>
            <a:ext cx="4789711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429000"/>
            <a:ext cx="4500594" cy="289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5072066" y="3026182"/>
            <a:ext cx="407193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Те, кто держал в руках иконы и портреты верили в то, что в них не будут стрелять.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когда раздались новые выстрелы, то на землю стали падать и те, кто нёс эти святыни.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 стали бежать, и толпа смешалась, были слышны крики, плач и новые выстрелы. </a:t>
            </a: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42852"/>
            <a:ext cx="3714776" cy="321471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тот день погибло, примерно, от 150 до 200 рабочих, а ранено было около 800 человек. 9 января было прозвано «кровавым воскресеньем». События этого дня потрясли всю страну. Портреты царя, которые ранее почитали, теперь стали рвать и топтать.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54643" y="0"/>
            <a:ext cx="5089357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04762"/>
            <a:ext cx="4500562" cy="3295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4786314" y="3643314"/>
            <a:ext cx="4143404" cy="3002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Чудом оставшийся в живых Георгий Гапон стал призывать людей к борьбе. Он написал новое сообщение, в котором были строки: «Heт бoльшe Бoгa, нeтy бoльшe цapя!». Haчaлo пepвoй pyccкoй peвoлюции былo пoлoжeнo имeннo coбытиями, пpoшeдшими 9 янвapя. Peвoлюция, пoлoженная «кровавым воскресеньем» охватила всю страну.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1516</Words>
  <Application>Microsoft Office PowerPoint</Application>
  <PresentationFormat>Экран (4:3)</PresentationFormat>
  <Paragraphs>153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Кровавое воскресение 9 января 1905 года.</vt:lpstr>
      <vt:lpstr>Слайд 6</vt:lpstr>
      <vt:lpstr>Слайд 7</vt:lpstr>
      <vt:lpstr>Слайд 8</vt:lpstr>
      <vt:lpstr>Слайд 9</vt:lpstr>
      <vt:lpstr>Слайд 10</vt:lpstr>
      <vt:lpstr>Слайд 11</vt:lpstr>
      <vt:lpstr>Манифест 17 октября</vt:lpstr>
      <vt:lpstr>Слайд 13</vt:lpstr>
      <vt:lpstr>Слайд 14</vt:lpstr>
      <vt:lpstr>Слайд 15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Леонид</cp:lastModifiedBy>
  <cp:revision>143</cp:revision>
  <dcterms:created xsi:type="dcterms:W3CDTF">2009-09-09T10:13:31Z</dcterms:created>
  <dcterms:modified xsi:type="dcterms:W3CDTF">2009-09-09T18:18:38Z</dcterms:modified>
</cp:coreProperties>
</file>