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1" r:id="rId4"/>
    <p:sldId id="278" r:id="rId5"/>
    <p:sldId id="273" r:id="rId6"/>
    <p:sldId id="272" r:id="rId7"/>
    <p:sldId id="263" r:id="rId8"/>
    <p:sldId id="274" r:id="rId9"/>
    <p:sldId id="264" r:id="rId10"/>
    <p:sldId id="275" r:id="rId11"/>
    <p:sldId id="265" r:id="rId12"/>
    <p:sldId id="267" r:id="rId13"/>
    <p:sldId id="269" r:id="rId14"/>
    <p:sldId id="276" r:id="rId15"/>
    <p:sldId id="270" r:id="rId16"/>
    <p:sldId id="259" r:id="rId17"/>
    <p:sldId id="26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63AA5-DBE5-43DC-919F-AE30A1BC74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195B-BD2B-466F-A9D3-58229FA0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F195B-BD2B-466F-A9D3-58229FA0DD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15F5-67E0-4271-99C8-1F5979FD0C74}" type="datetimeFigureOut">
              <a:rPr lang="ru-RU" smtClean="0"/>
              <a:pPr/>
              <a:t>10.09.2009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CBD2-F9E1-45B2-AF0E-D3EF4679B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Изменения в политической системе Российской империи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142984"/>
            <a:ext cx="8229600" cy="3929090"/>
          </a:xfrm>
        </p:spPr>
        <p:txBody>
          <a:bodyPr anchor="ctr">
            <a:noAutofit/>
          </a:bodyPr>
          <a:lstStyle/>
          <a:p>
            <a:pPr marL="457200" lvl="0" indent="-457200">
              <a:lnSpc>
                <a:spcPct val="160000"/>
              </a:lnSpc>
              <a:buFont typeface="+mj-lt"/>
              <a:buAutoNum type="arabicPeriod"/>
            </a:pPr>
            <a:r>
              <a:rPr lang="ru-RU" sz="1800" dirty="0" smtClean="0"/>
              <a:t>Особенности формирования политических партий.</a:t>
            </a:r>
          </a:p>
          <a:p>
            <a:pPr marL="457200" lvl="0" indent="-457200">
              <a:lnSpc>
                <a:spcPct val="160000"/>
              </a:lnSpc>
              <a:buFont typeface="+mj-lt"/>
              <a:buAutoNum type="arabicPeriod"/>
            </a:pPr>
            <a:r>
              <a:rPr lang="ru-RU" sz="1800" dirty="0" smtClean="0"/>
              <a:t>Основные направления в партийном строительстве в России.</a:t>
            </a:r>
            <a:endParaRPr lang="ru-RU" sz="1800" dirty="0"/>
          </a:p>
          <a:p>
            <a:pPr marL="457200" lvl="0" indent="-457200">
              <a:lnSpc>
                <a:spcPct val="160000"/>
              </a:lnSpc>
              <a:buFont typeface="+mj-lt"/>
              <a:buAutoNum type="arabicPeriod"/>
            </a:pPr>
            <a:r>
              <a:rPr lang="ru-RU" sz="1800" dirty="0"/>
              <a:t>Появление российской многопартийности</a:t>
            </a:r>
            <a:r>
              <a:rPr lang="ru-RU" sz="1800" dirty="0" smtClean="0"/>
              <a:t>.</a:t>
            </a:r>
          </a:p>
          <a:p>
            <a:pPr marL="2171700" lvl="4" indent="-457200">
              <a:lnSpc>
                <a:spcPct val="160000"/>
              </a:lnSpc>
              <a:buNone/>
            </a:pPr>
            <a:r>
              <a:rPr lang="ru-RU" sz="1800" dirty="0" smtClean="0"/>
              <a:t>а)</a:t>
            </a:r>
            <a:r>
              <a:rPr lang="en-US" sz="1800" dirty="0" smtClean="0"/>
              <a:t>    </a:t>
            </a:r>
            <a:r>
              <a:rPr lang="ru-RU" sz="1800" dirty="0" smtClean="0"/>
              <a:t>РСДРП</a:t>
            </a:r>
            <a:r>
              <a:rPr lang="en-US" sz="1800" dirty="0" smtClean="0"/>
              <a:t> </a:t>
            </a:r>
            <a:r>
              <a:rPr lang="ru-RU" sz="1800" dirty="0" smtClean="0"/>
              <a:t>и</a:t>
            </a:r>
            <a:r>
              <a:rPr lang="en-US" sz="1800" dirty="0" smtClean="0"/>
              <a:t> </a:t>
            </a:r>
            <a:r>
              <a:rPr lang="ru-RU" sz="1800" dirty="0" smtClean="0"/>
              <a:t>ПСР;</a:t>
            </a:r>
          </a:p>
          <a:p>
            <a:pPr marL="2171700" lvl="4" indent="-457200">
              <a:lnSpc>
                <a:spcPct val="160000"/>
              </a:lnSpc>
              <a:buNone/>
            </a:pPr>
            <a:r>
              <a:rPr lang="ru-RU" sz="1800" dirty="0" smtClean="0"/>
              <a:t>б)	Кадеты и октябристы;</a:t>
            </a:r>
          </a:p>
          <a:p>
            <a:pPr marL="2171700" lvl="4" indent="-457200">
              <a:lnSpc>
                <a:spcPct val="160000"/>
              </a:lnSpc>
              <a:buNone/>
            </a:pPr>
            <a:r>
              <a:rPr lang="ru-RU" sz="1800" dirty="0" smtClean="0"/>
              <a:t>в)	Монархисты.</a:t>
            </a:r>
          </a:p>
          <a:p>
            <a:pPr marL="457200" lvl="0" indent="-457200">
              <a:lnSpc>
                <a:spcPct val="160000"/>
              </a:lnSpc>
              <a:buFont typeface="+mj-lt"/>
              <a:buAutoNum type="arabicPeriod"/>
            </a:pPr>
            <a:r>
              <a:rPr lang="ru-RU" sz="1800" dirty="0" smtClean="0"/>
              <a:t>Итоги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64291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План:</a:t>
            </a:r>
            <a:endParaRPr lang="ru-RU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928670"/>
            <a:ext cx="1948085" cy="26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3571876"/>
            <a:ext cx="1857387" cy="29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892678"/>
            <a:ext cx="1857388" cy="278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9" y="4314702"/>
            <a:ext cx="1928825" cy="254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664371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СОШ №3 с. Камень-Рыболов Ханкайского района Приморского края</a:t>
            </a:r>
            <a:endParaRPr lang="ru-RU" sz="1200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4214810" cy="3657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Подготовка народа к «социалистической» революции.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Главную движущую силу этой революции они видели нерабочем классе», под которым понимали всех живущих своим трудом.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установление народовластия в стране.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Вопрос о форме правления решать Учредительному собранию.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Введение демократических прав и свободы,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Федеративное устройство страны по национальному принципу, право наций на самоопределение.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3500438"/>
            <a:ext cx="4429156" cy="3080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«</a:t>
            </a:r>
            <a:r>
              <a:rPr lang="ru-RU" sz="1300" dirty="0" smtClean="0"/>
              <a:t>Социализация» земли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Право распоряжаться землей получали крестьянские общины, которые должны были уравнительно распределять ее «по едокам», т. е. по количеству рабочих рук.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/>
              <a:t>Индивидуальный террор. </a:t>
            </a:r>
          </a:p>
          <a:p>
            <a:pPr>
              <a:lnSpc>
                <a:spcPct val="150000"/>
              </a:lnSpc>
            </a:pPr>
            <a:r>
              <a:rPr lang="ru-RU" sz="1300" dirty="0" smtClean="0"/>
              <a:t>Осуществляла его боевая организация партии, которой руководили Г. А. Гершуни и Е. Ф. </a:t>
            </a:r>
            <a:r>
              <a:rPr lang="ru-RU" sz="1300" dirty="0" err="1" smtClean="0"/>
              <a:t>Азеф</a:t>
            </a:r>
            <a:r>
              <a:rPr lang="ru-RU" sz="1300" dirty="0" smtClean="0"/>
              <a:t> (агент царской охранки). За 1905—1907 гг. эсеры провели 204 террористических акта.</a:t>
            </a:r>
            <a:endParaRPr lang="ru-RU" sz="1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40195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8075"/>
            <a:ext cx="23590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214282" y="6488668"/>
            <a:ext cx="2357454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Г.А. Гершуни</a:t>
            </a:r>
            <a:endParaRPr lang="ru-RU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3786190"/>
            <a:ext cx="2016575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571736" y="6519446"/>
            <a:ext cx="2000264" cy="33855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Азеф</a:t>
            </a:r>
            <a:endParaRPr lang="ru-RU" sz="1600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4810" y="4064928"/>
            <a:ext cx="4929190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300" dirty="0" smtClean="0"/>
              <a:t>Впоследствии </a:t>
            </a:r>
            <a:r>
              <a:rPr lang="ru-RU" sz="1300" dirty="0" smtClean="0"/>
              <a:t>партии подобного толка получили название «черносотенные», так как считали себя выразителями интересов простых русских людей («черная сотня» — податное посадское население). </a:t>
            </a:r>
            <a:endParaRPr lang="ru-RU" sz="1300" dirty="0" smtClean="0"/>
          </a:p>
          <a:p>
            <a:pPr>
              <a:lnSpc>
                <a:spcPct val="150000"/>
              </a:lnSpc>
            </a:pPr>
            <a:r>
              <a:rPr lang="ru-RU" sz="1300" dirty="0" smtClean="0"/>
              <a:t>Монархические партии стали возникать в России после выхода в свет Манифеста 17 октября. </a:t>
            </a:r>
          </a:p>
          <a:p>
            <a:pPr>
              <a:lnSpc>
                <a:spcPct val="150000"/>
              </a:lnSpc>
            </a:pPr>
            <a:r>
              <a:rPr lang="ru-RU" sz="1300" dirty="0" smtClean="0"/>
              <a:t>Крупнейшими из них были «Союз русского народа» (А. И. Дубровин) и «Русский народный союз имени Михаила Архангела» (В. М. Пуришкевич).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71678"/>
            <a:ext cx="3143272" cy="438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6429396"/>
            <a:ext cx="3143272" cy="2857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В. М. </a:t>
            </a:r>
            <a:r>
              <a:rPr lang="ru-RU" sz="1400" dirty="0" smtClean="0">
                <a:solidFill>
                  <a:schemeClr val="tx1"/>
                </a:solidFill>
              </a:rPr>
              <a:t>Пуришкевич.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0"/>
            <a:ext cx="2874259" cy="406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643570" y="3714752"/>
            <a:ext cx="285752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А.И. Дубровин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5286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Возникновение традиционалистских монархических партий и групп было связано с усилением оппозиции самодержавию. 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Своей главной задачей они считали защиту существующих в стране порядков, В 1900 г. в Петербурге создано общество «Русская беседа», одним из лидеров которого стал молдавский помещик В. М. Пуришкевич. 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414340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Программы монархических партий основывались на классической теории официальной народности графа Уварова (православие, самодержавие и народность) и содержали следующие основные положения: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сохранение самодержавной формы правления как исконной и единственно возможной в России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сохранение единой и неделимой России: по мнению монархистов, федерализм мог привести только к расколу и гибели </a:t>
            </a:r>
            <a:r>
              <a:rPr lang="ru-RU" sz="1400" dirty="0" smtClean="0"/>
              <a:t>страны</a:t>
            </a:r>
            <a:endParaRPr lang="ru-RU" sz="14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500562" y="3357562"/>
            <a:ext cx="4500594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ru-RU" sz="1400" dirty="0" smtClean="0">
                <a:solidFill>
                  <a:schemeClr val="tx1"/>
                </a:solidFill>
              </a:rPr>
              <a:t>отстаивание интересов единственного «государственного» народа - великороссов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ru-RU" sz="1400" dirty="0" smtClean="0">
                <a:solidFill>
                  <a:schemeClr val="tx1"/>
                </a:solidFill>
              </a:rPr>
              <a:t>критика бюрократических порядков в стране как компрометирующих самодержавие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ru-RU" sz="1400" dirty="0" smtClean="0">
                <a:solidFill>
                  <a:schemeClr val="tx1"/>
                </a:solidFill>
              </a:rPr>
              <a:t>предоставление крестьянам права приобретать землю в частную собственность при сохранении общинных порядков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ru-RU" sz="1400" dirty="0" smtClean="0">
                <a:solidFill>
                  <a:schemeClr val="tx1"/>
                </a:solidFill>
              </a:rPr>
              <a:t>запрещение евреям иметь собственность и выезжать за пределы «черты оседлости», а также выселение в будущем всех российских евреев в Палестину.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1" y="0"/>
            <a:ext cx="357672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643314"/>
            <a:ext cx="3021825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4572032" cy="3143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300" dirty="0" smtClean="0">
                <a:solidFill>
                  <a:schemeClr val="tx1"/>
                </a:solidFill>
              </a:rPr>
              <a:t>Учредительный съезд кадетов состоялся в октябре 1905 г. в Москве. </a:t>
            </a:r>
          </a:p>
          <a:p>
            <a:pPr>
              <a:lnSpc>
                <a:spcPct val="150000"/>
              </a:lnSpc>
            </a:pPr>
            <a:r>
              <a:rPr lang="ru-RU" sz="1300" dirty="0" smtClean="0">
                <a:solidFill>
                  <a:schemeClr val="tx1"/>
                </a:solidFill>
              </a:rPr>
              <a:t>У истоков партии стояли историк П. И. Милюков, экономист П. Б. Струве, князь Г. Е. Львов, видный ученый  В. И. Вернадский.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Россия - демократическое </a:t>
            </a:r>
            <a:r>
              <a:rPr lang="ru-RU" sz="1300" dirty="0" smtClean="0">
                <a:solidFill>
                  <a:schemeClr val="tx1"/>
                </a:solidFill>
              </a:rPr>
              <a:t>государство,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Гарантированное </a:t>
            </a:r>
            <a:r>
              <a:rPr lang="ru-RU" sz="1300" dirty="0" smtClean="0">
                <a:solidFill>
                  <a:schemeClr val="tx1"/>
                </a:solidFill>
              </a:rPr>
              <a:t>равенство всех граждан перед законом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300" dirty="0" smtClean="0">
                <a:solidFill>
                  <a:schemeClr val="tx1"/>
                </a:solidFill>
              </a:rPr>
              <a:t> Введение демократических прав </a:t>
            </a:r>
            <a:r>
              <a:rPr lang="ru-RU" sz="1300" dirty="0" smtClean="0">
                <a:solidFill>
                  <a:schemeClr val="tx1"/>
                </a:solidFill>
              </a:rPr>
              <a:t>и </a:t>
            </a:r>
            <a:r>
              <a:rPr lang="ru-RU" sz="1300" dirty="0" smtClean="0">
                <a:solidFill>
                  <a:schemeClr val="tx1"/>
                </a:solidFill>
              </a:rPr>
              <a:t>свобод </a:t>
            </a:r>
            <a:r>
              <a:rPr lang="ru-RU" sz="1300" dirty="0" smtClean="0">
                <a:solidFill>
                  <a:schemeClr val="tx1"/>
                </a:solidFill>
              </a:rPr>
              <a:t>(совести, слова, печати, собраний, союзов, неприкосновенность личности и жилища).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1968" y="3357538"/>
            <a:ext cx="4572032" cy="3357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ru-RU" sz="1300" dirty="0" smtClean="0">
                <a:solidFill>
                  <a:schemeClr val="tx1"/>
                </a:solidFill>
              </a:rPr>
              <a:t>Демократическая избирательная система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ru-RU" sz="1300" dirty="0" smtClean="0">
                <a:solidFill>
                  <a:schemeClr val="tx1"/>
                </a:solidFill>
              </a:rPr>
              <a:t>Государственная Дума с законодательными полномочиями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ru-RU" sz="1300" dirty="0" smtClean="0">
                <a:solidFill>
                  <a:schemeClr val="tx1"/>
                </a:solidFill>
              </a:rPr>
              <a:t>Обязательная продажа сдаваемой помещиками в аренду земли и формирование специального фонда из казенных и удельных земель для передачи малоземельным крестьянам.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ru-RU" sz="1300" dirty="0" smtClean="0">
                <a:solidFill>
                  <a:schemeClr val="tx1"/>
                </a:solidFill>
              </a:rPr>
              <a:t>Упразднение общины и передача земли крестьянам в собственность.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ru-RU" sz="1300" dirty="0" smtClean="0">
                <a:solidFill>
                  <a:schemeClr val="tx1"/>
                </a:solidFill>
              </a:rPr>
              <a:t>Принятие социального законодательства и 8-часовой рабочий день. </a:t>
            </a:r>
            <a:endParaRPr lang="ru-RU" sz="1300" dirty="0" smtClean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1548" y="0"/>
            <a:ext cx="2352452" cy="352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929454" y="3143248"/>
            <a:ext cx="2071702" cy="214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Милюков П.Н.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3071810"/>
            <a:ext cx="4143404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71472" y="6357958"/>
            <a:ext cx="3571900" cy="3571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Струве П.Б.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6271" y="142852"/>
            <a:ext cx="225029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500562" y="3143248"/>
            <a:ext cx="2286016" cy="214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Львов Г.Е.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4786314" cy="3571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300" dirty="0" smtClean="0">
                <a:solidFill>
                  <a:schemeClr val="tx1"/>
                </a:solidFill>
              </a:rPr>
              <a:t>В </a:t>
            </a:r>
            <a:r>
              <a:rPr lang="ru-RU" sz="1300" dirty="0" smtClean="0">
                <a:solidFill>
                  <a:schemeClr val="tx1"/>
                </a:solidFill>
              </a:rPr>
              <a:t>годы революции, когда идеи парламентаризма были популярны в народе, партия кадетов получила довольно широкую поддержку. </a:t>
            </a:r>
            <a:r>
              <a:rPr lang="ru-RU" sz="1300" dirty="0" smtClean="0">
                <a:solidFill>
                  <a:schemeClr val="tx1"/>
                </a:solidFill>
              </a:rPr>
              <a:t>В партию октябристов, или «Союз 17октября», вошли представители промышленной и финансовой буржуазии и помещиков. Учредительный съезд партии состоялся в феврале 1906 г. Лидерами октябристов стали А.И. Гучков, Д.И. Шипов, М. В. </a:t>
            </a:r>
            <a:r>
              <a:rPr lang="ru-RU" sz="1300" dirty="0" smtClean="0">
                <a:solidFill>
                  <a:schemeClr val="tx1"/>
                </a:solidFill>
              </a:rPr>
              <a:t>Родзянко</a:t>
            </a:r>
            <a:r>
              <a:rPr lang="ru-RU" sz="1300" dirty="0" smtClean="0"/>
              <a:t>. </a:t>
            </a:r>
            <a:endParaRPr lang="ru-RU" sz="1300" dirty="0" smtClean="0"/>
          </a:p>
          <a:p>
            <a:pPr>
              <a:lnSpc>
                <a:spcPct val="150000"/>
              </a:lnSpc>
            </a:pPr>
            <a:r>
              <a:rPr lang="ru-RU" sz="1300" dirty="0" smtClean="0">
                <a:solidFill>
                  <a:schemeClr val="tx1"/>
                </a:solidFill>
              </a:rPr>
              <a:t>Программа </a:t>
            </a:r>
            <a:r>
              <a:rPr lang="ru-RU" sz="1300" dirty="0" smtClean="0">
                <a:solidFill>
                  <a:schemeClr val="tx1"/>
                </a:solidFill>
              </a:rPr>
              <a:t>партии выражала взгляды и требования русских предпринимательских кругов: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С</a:t>
            </a:r>
            <a:r>
              <a:rPr lang="ru-RU" sz="1300" dirty="0" smtClean="0">
                <a:solidFill>
                  <a:schemeClr val="tx1"/>
                </a:solidFill>
              </a:rPr>
              <a:t>ильная</a:t>
            </a:r>
            <a:r>
              <a:rPr lang="ru-RU" sz="1300" dirty="0" smtClean="0">
                <a:solidFill>
                  <a:schemeClr val="tx1"/>
                </a:solidFill>
              </a:rPr>
              <a:t>, пользующаяся доверием народа власть;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Е</a:t>
            </a:r>
            <a:r>
              <a:rPr lang="ru-RU" sz="1300" dirty="0" smtClean="0">
                <a:solidFill>
                  <a:schemeClr val="tx1"/>
                </a:solidFill>
              </a:rPr>
              <a:t>динство </a:t>
            </a:r>
            <a:r>
              <a:rPr lang="ru-RU" sz="1300" dirty="0" smtClean="0">
                <a:solidFill>
                  <a:schemeClr val="tx1"/>
                </a:solidFill>
              </a:rPr>
              <a:t>и неделимость Российского государства;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928934"/>
            <a:ext cx="4214810" cy="3929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К</a:t>
            </a:r>
            <a:r>
              <a:rPr lang="ru-RU" sz="1300" dirty="0" smtClean="0">
                <a:solidFill>
                  <a:schemeClr val="tx1"/>
                </a:solidFill>
              </a:rPr>
              <a:t>онституционный </a:t>
            </a:r>
            <a:r>
              <a:rPr lang="ru-RU" sz="1300" dirty="0" smtClean="0">
                <a:solidFill>
                  <a:schemeClr val="tx1"/>
                </a:solidFill>
              </a:rPr>
              <a:t>строй и демократические права для граждан России;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О</a:t>
            </a:r>
            <a:r>
              <a:rPr lang="ru-RU" sz="1300" dirty="0" smtClean="0">
                <a:solidFill>
                  <a:schemeClr val="tx1"/>
                </a:solidFill>
              </a:rPr>
              <a:t>снова </a:t>
            </a:r>
            <a:r>
              <a:rPr lang="ru-RU" sz="1300" dirty="0" smtClean="0">
                <a:solidFill>
                  <a:schemeClr val="tx1"/>
                </a:solidFill>
              </a:rPr>
              <a:t>экономики - частная собственность; </a:t>
            </a:r>
            <a:endParaRPr lang="ru-RU" sz="13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У</a:t>
            </a:r>
            <a:r>
              <a:rPr lang="ru-RU" sz="1300" dirty="0" smtClean="0">
                <a:solidFill>
                  <a:schemeClr val="tx1"/>
                </a:solidFill>
              </a:rPr>
              <a:t>равнение </a:t>
            </a:r>
            <a:r>
              <a:rPr lang="ru-RU" sz="1300" dirty="0" smtClean="0">
                <a:solidFill>
                  <a:schemeClr val="tx1"/>
                </a:solidFill>
              </a:rPr>
              <a:t>крестьян в правах с другими сословиями, переселенческая политика, продажа крестьянам государственных и удельных земель, в крайнем случае - частичное отчуждение помещичьей земли за выкуп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 Диалог </a:t>
            </a:r>
            <a:r>
              <a:rPr lang="ru-RU" sz="1300" dirty="0" smtClean="0">
                <a:solidFill>
                  <a:schemeClr val="tx1"/>
                </a:solidFill>
              </a:rPr>
              <a:t>с властью и </a:t>
            </a:r>
            <a:r>
              <a:rPr lang="ru-RU" sz="1300" dirty="0" smtClean="0">
                <a:solidFill>
                  <a:schemeClr val="tx1"/>
                </a:solidFill>
              </a:rPr>
              <a:t>надеялись,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300" dirty="0" smtClean="0">
                <a:solidFill>
                  <a:schemeClr val="tx1"/>
                </a:solidFill>
              </a:rPr>
              <a:t>Передача части </a:t>
            </a:r>
            <a:r>
              <a:rPr lang="ru-RU" sz="1300" dirty="0" smtClean="0">
                <a:solidFill>
                  <a:schemeClr val="tx1"/>
                </a:solidFill>
              </a:rPr>
              <a:t>властных полномочий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 smtClean="0">
                <a:solidFill>
                  <a:schemeClr val="tx1"/>
                </a:solidFill>
              </a:rPr>
              <a:t>предпринимательским </a:t>
            </a:r>
            <a:r>
              <a:rPr lang="ru-RU" sz="1300" dirty="0" smtClean="0">
                <a:solidFill>
                  <a:schemeClr val="tx1"/>
                </a:solidFill>
              </a:rPr>
              <a:t>и </a:t>
            </a:r>
            <a:r>
              <a:rPr lang="ru-RU" sz="1300" dirty="0" smtClean="0">
                <a:solidFill>
                  <a:schemeClr val="tx1"/>
                </a:solidFill>
              </a:rPr>
              <a:t>финансовым кругам</a:t>
            </a:r>
            <a:endParaRPr lang="ru-RU" sz="1300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2011930" cy="290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929454" y="3071810"/>
            <a:ext cx="2000264" cy="214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Гучков А.И.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14290"/>
            <a:ext cx="2143140" cy="310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4643438" y="3143248"/>
            <a:ext cx="2143140" cy="214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Родзянко М.В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500438"/>
            <a:ext cx="2271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14282" y="6429396"/>
            <a:ext cx="2286016" cy="214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Родзянко М.В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9624" y="3571876"/>
            <a:ext cx="217336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2928926" y="6572272"/>
            <a:ext cx="1857388" cy="285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Протопопов А.И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11" grpId="0" animBg="1"/>
      <p:bldP spid="14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ИТОГИ</a:t>
            </a:r>
            <a:endParaRPr lang="ru-RU" sz="1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400" dirty="0" smtClean="0"/>
              <a:t>Таким образом, к началу первой русской революции в стране были созданы или находились в процессе формирования политические партии, представлявшие интересы различных социальных слоев общества. Особенности системы политических партий России в начале XX в. были следующими: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ни помещики, ни деловая торгово-промышленная буржуазия, ни крестьянство не имели в то время «своих», выражавших их интересы партий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не было правительственной (в западном понимании) партии, поскольку Совет министров назначался не Думой, а лично царем и все российские партии в той или иной мере находились в оппозиции правительству, критикуя его политику либо слева, либо справа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ни одна российская политическая партия до февраля 1917 г. не прошла испытания властью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слабым местом политической системы России начала XX в. был механизм функционирования многих партий (нелегальный или полулегальный)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в Государственной думе были представлены далеко не все партии, особенно национальные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крестьянская Россия, российская «глубинка» была слабо охвачена процессом партийно-политического строительства, который шел в основном в административных и промышленных центрах страны.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Однако, несмотря на специфику образования как общероссийских, так и (особенно) национальных политических организаций, партии возникали и развивались в русле общих закономерностей. Тем самым было положено начало многопартийности в России.</a:t>
            </a:r>
            <a:endParaRPr lang="ru-RU" sz="1400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" y="-357214"/>
          <a:ext cx="9144032" cy="721237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30631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политической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партии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база партии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Лидер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и методы борьбы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Какую форму правления предлагали установить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предлагали решить аграрный вопрос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национальной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политики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Какие изменения предлагали внести в положение рабочих</a:t>
                      </a:r>
                    </a:p>
                  </a:txBody>
                  <a:tcPr marL="25400" marR="2540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ПСР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Эсеры-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Соц.- рев.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50-65 тыс. Интеллигенция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Чернов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террор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Республика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Социализация земли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нац-культ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 автономия или право на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+mn-cs"/>
                        </a:rPr>
                        <a:t>самоопр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Организовать жизнь рабочих в соответствии с рабочим законодательств.</a:t>
                      </a: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Кадеты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n-lt"/>
                          <a:ea typeface="Times New Roman"/>
                        </a:rPr>
                        <a:t>Либер.-радикалы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50-100 тыс. Интеллигенция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Дворянство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буржуазия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Павел Милюков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реформы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Республика либо конституционная монархия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Выкуп части земель у помещиков и предоставление её крестьянам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Равноправие, культурное самоопределение в составе России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Свобода профсоюзов, право на стачки, 8-часовой рабочий день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«Союз 17 октября»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Октябристы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Либералы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50-60 тыс.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n-lt"/>
                          <a:ea typeface="Times New Roman"/>
                        </a:rPr>
                        <a:t>Кр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. буржуазия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помещики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Гучков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Борьба с революцией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Ограниченная монархия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Продажа государственных земель крестьянам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Единая и неделимая Россия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Свобода промышленности, торговли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Черносотенцы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традиционалисты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400 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Помещики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Духовенство, мелкие лавочники, священники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Погромы,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убийства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Сохранение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монархии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Выкуп помещичьих земель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для крестьян, переселение крестьян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Единая и неделимая Россия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Ничего не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менять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058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РСДРП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Большевики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n-lt"/>
                          <a:ea typeface="Times New Roman"/>
                        </a:rPr>
                        <a:t>Соц.-демократы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46 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400 тыс.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Интеллигенция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Ленин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революция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Диктатура пролетариата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Национализация земли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местн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самоупр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равнопр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. наций, отмена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гос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языка,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нац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привилег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Установить диктатуру пролетариата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1143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РСДРП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Меньшевики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+mn-lt"/>
                          <a:ea typeface="Times New Roman"/>
                        </a:rPr>
                        <a:t>Соц.-демократы</a:t>
                      </a: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100 тыс.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Интеллигенция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Мартов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реформы</a:t>
                      </a: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Республика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Муниципализация земли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национально-культурную автономию. К 1917 г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политич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. автономию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Организовать жизнь рабочих в соответствии с рабочим законодательством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500042"/>
            <a:ext cx="792958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5125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Прочитать § 7 учебника 1 или § 8 учебника 2, § 5 учебника 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Подготовить устный развернутый ответ на вопрос: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5125" algn="l"/>
              </a:tabLs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изменения произошли в политической системе Российской империи в ходе первой российской революции?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задания из рабочей тетради: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 § 6, рабочий лист 7, стр.26.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Индивидуальное задание (3 ученику): подготовить сообщение о ПА Столыпине.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36512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Составить тесты по пройденному материалу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571480"/>
            <a:ext cx="74295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Дайте определение понятию «политическая система»    </a:t>
            </a:r>
          </a:p>
          <a:p>
            <a:pPr marL="0" marR="0" lvl="0" indent="2063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Вспомните, какой была политическая система Российской импе­рии в начале XX века?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была форма правления в Российской империи в начале XX века?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назывался совещательный орган при императоре?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орган назывался высшим исполнительным?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роль выполнял Сенат?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осуществлял местное управление?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изменений внес в жизнь россиян «Манифест 17 октября 1905 г.»?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Социальные противоречия и неспособность правительства решать важнейшие политические проблемы привели в начале XX века к глубокому социально-политическому кризису, который выражался: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 борьбе трудящихся против самодержавного строя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 спорах внутри правящей верхушки и колебаниях правительственного курса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 расширении процесса оформления политических движений и течений в партии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Образование в Росси политических партий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643314"/>
            <a:ext cx="83582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ОФОРМЛЕНИЕ ПАРТИЙ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/>
              <a:t>На формирование партийной системы большое влияние оказали: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во-первых, существенные отличия (по сравнению с Западной Европой), связанные с социальной структурой общества;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во-вторых, своеобразие политической власти (самодержавия);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в-третьих, многонациональность населения.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2" y="949822"/>
          <a:ext cx="8501122" cy="509095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214470"/>
                <a:gridCol w="1214442"/>
                <a:gridCol w="1214442"/>
                <a:gridCol w="1214442"/>
                <a:gridCol w="1214442"/>
                <a:gridCol w="1214442"/>
                <a:gridCol w="1214442"/>
              </a:tblGrid>
              <a:tr h="8641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политической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партии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база партии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Лидер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партии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и методы борьбы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Какую форму правления предлагали установить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предлагали решить аграрный вопрос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Основные направления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национальной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политики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Какие изменения предлагали внести в положение рабочих</a:t>
                      </a:r>
                    </a:p>
                  </a:txBody>
                  <a:tcPr marL="25400" marR="25400" marT="0" marB="0" anchor="ctr"/>
                </a:tc>
              </a:tr>
              <a:tr h="4932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8221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35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8221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kern="1200" baseline="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14285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Заполнить таблицу: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57554" y="2357430"/>
            <a:ext cx="2286016" cy="11430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Особенности формирования политических партий.</a:t>
            </a:r>
          </a:p>
        </p:txBody>
      </p:sp>
      <p:sp>
        <p:nvSpPr>
          <p:cNvPr id="4" name="Выноска 1 (граница и черта) 3"/>
          <p:cNvSpPr/>
          <p:nvPr/>
        </p:nvSpPr>
        <p:spPr>
          <a:xfrm>
            <a:off x="6143636" y="2857496"/>
            <a:ext cx="2714644" cy="1643074"/>
          </a:xfrm>
          <a:prstGeom prst="accentBorderCallout1">
            <a:avLst>
              <a:gd name="adj1" fmla="val 18750"/>
              <a:gd name="adj2" fmla="val -8333"/>
              <a:gd name="adj3" fmla="val 17699"/>
              <a:gd name="adj4" fmla="val -18429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Партии власти сложились в годы первой революции. Им требовалось время на становление.</a:t>
            </a:r>
          </a:p>
        </p:txBody>
      </p:sp>
      <p:sp>
        <p:nvSpPr>
          <p:cNvPr id="5" name="Выноска 1 (граница и черта) 4"/>
          <p:cNvSpPr/>
          <p:nvPr/>
        </p:nvSpPr>
        <p:spPr>
          <a:xfrm>
            <a:off x="6143636" y="4857760"/>
            <a:ext cx="2714644" cy="1357322"/>
          </a:xfrm>
          <a:prstGeom prst="accentBorderCallout1">
            <a:avLst>
              <a:gd name="adj1" fmla="val 18750"/>
              <a:gd name="adj2" fmla="val -8333"/>
              <a:gd name="adj3" fmla="val -89531"/>
              <a:gd name="adj4" fmla="val -4088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Происходило образование многочисленных национальных партий (в Польше, Литве, Латвии)</a:t>
            </a:r>
          </a:p>
        </p:txBody>
      </p:sp>
      <p:sp>
        <p:nvSpPr>
          <p:cNvPr id="6" name="Выноска 1 (граница и черта) 5"/>
          <p:cNvSpPr/>
          <p:nvPr/>
        </p:nvSpPr>
        <p:spPr>
          <a:xfrm>
            <a:off x="6072198" y="285728"/>
            <a:ext cx="2857520" cy="2071702"/>
          </a:xfrm>
          <a:prstGeom prst="accentBorderCallout1">
            <a:avLst>
              <a:gd name="adj1" fmla="val 15979"/>
              <a:gd name="adj2" fmla="val -8333"/>
              <a:gd name="adj3" fmla="val 94713"/>
              <a:gd name="adj4" fmla="val -34939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На рубеже XIX-XX вв. интенсивно шел процесс формирования единой политической партии рабочего класса - РСДРП</a:t>
            </a:r>
          </a:p>
        </p:txBody>
      </p:sp>
      <p:sp>
        <p:nvSpPr>
          <p:cNvPr id="8" name="Выноска 1 (граница и черта) 7"/>
          <p:cNvSpPr/>
          <p:nvPr/>
        </p:nvSpPr>
        <p:spPr>
          <a:xfrm>
            <a:off x="214282" y="214290"/>
            <a:ext cx="2571768" cy="1714512"/>
          </a:xfrm>
          <a:prstGeom prst="accentBorderCallout1">
            <a:avLst>
              <a:gd name="adj1" fmla="val 19097"/>
              <a:gd name="adj2" fmla="val 108078"/>
              <a:gd name="adj3" fmla="val 123433"/>
              <a:gd name="adj4" fmla="val 149342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Революционные партии в России создавались представителями  интеллигенции</a:t>
            </a:r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214282" y="2143116"/>
            <a:ext cx="2571768" cy="1643074"/>
          </a:xfrm>
          <a:prstGeom prst="accentBorderCallout1">
            <a:avLst>
              <a:gd name="adj1" fmla="val 50612"/>
              <a:gd name="adj2" fmla="val 108617"/>
              <a:gd name="adj3" fmla="val 51466"/>
              <a:gd name="adj4" fmla="val 118543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Образование партии рабочего класса ускорило создание других партий в России. </a:t>
            </a:r>
          </a:p>
        </p:txBody>
      </p:sp>
      <p:sp>
        <p:nvSpPr>
          <p:cNvPr id="10" name="Выноска 1 (граница и черта) 9"/>
          <p:cNvSpPr/>
          <p:nvPr/>
        </p:nvSpPr>
        <p:spPr>
          <a:xfrm>
            <a:off x="285720" y="3929066"/>
            <a:ext cx="2571768" cy="2714644"/>
          </a:xfrm>
          <a:prstGeom prst="accentBorderCallout1">
            <a:avLst>
              <a:gd name="adj1" fmla="val 50612"/>
              <a:gd name="adj2" fmla="val 108617"/>
              <a:gd name="adj3" fmla="val -12826"/>
              <a:gd name="adj4" fmla="val 14709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Ни одна страна в мире не имела (и не имеет до сих пор !) такого количества партий, как Россия. Если в конце XIX в. было создано всего три политические партии, то только за первые шесть лет XX в. - свыше 50, а в 1917-1920 гг. - около 90. 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1 (граница и черта) 2"/>
          <p:cNvSpPr/>
          <p:nvPr/>
        </p:nvSpPr>
        <p:spPr>
          <a:xfrm rot="16200000">
            <a:off x="785786" y="1714488"/>
            <a:ext cx="1500198" cy="2214578"/>
          </a:xfrm>
          <a:prstGeom prst="accentBorderCallout1">
            <a:avLst>
              <a:gd name="adj1" fmla="val 9044"/>
              <a:gd name="adj2" fmla="val -10180"/>
              <a:gd name="adj3" fmla="val 9083"/>
              <a:gd name="adj4" fmla="val -184852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Левые (революционные, социалистические)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Выноска 1 (граница и черта) 4"/>
          <p:cNvSpPr/>
          <p:nvPr/>
        </p:nvSpPr>
        <p:spPr>
          <a:xfrm rot="16200000">
            <a:off x="3571868" y="1714488"/>
            <a:ext cx="1500198" cy="2214578"/>
          </a:xfrm>
          <a:prstGeom prst="accentBorderCallout1">
            <a:avLst>
              <a:gd name="adj1" fmla="val 10921"/>
              <a:gd name="adj2" fmla="val -8488"/>
              <a:gd name="adj3" fmla="val 11586"/>
              <a:gd name="adj4" fmla="val -170075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(либеральные)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Выноска 1 (граница и черта) 5"/>
          <p:cNvSpPr/>
          <p:nvPr/>
        </p:nvSpPr>
        <p:spPr>
          <a:xfrm rot="16200000">
            <a:off x="6500826" y="1714488"/>
            <a:ext cx="1500198" cy="2214578"/>
          </a:xfrm>
          <a:prstGeom prst="accentBorderCallout1">
            <a:avLst>
              <a:gd name="adj1" fmla="val 18428"/>
              <a:gd name="adj2" fmla="val -8778"/>
              <a:gd name="adj3" fmla="val 18467"/>
              <a:gd name="adj4" fmla="val -21348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(консервативные, монархические, традиционалистские)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857628"/>
            <a:ext cx="1785950" cy="100013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РСДРП (СД)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(эсдеки)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072074"/>
            <a:ext cx="1785950" cy="85725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 (эсеры)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4000504"/>
            <a:ext cx="1785950" cy="785818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Кадеты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5000636"/>
            <a:ext cx="1785950" cy="71438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Октябристы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3857628"/>
            <a:ext cx="1785950" cy="71438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«Союз русского народа»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15140" y="4786322"/>
            <a:ext cx="1785950" cy="71438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«Союз Михаила Архангела»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5643578"/>
            <a:ext cx="1785950" cy="10001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«Братство борьбы с крамолой»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071538" y="214290"/>
            <a:ext cx="6572296" cy="1357322"/>
          </a:xfrm>
          <a:prstGeom prst="horizontalScroll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 зависимости от политических целей, средств и методов достижения целей партии следует разделить на несколько категорий:</a:t>
            </a:r>
          </a:p>
        </p:txBody>
      </p:sp>
      <p:cxnSp>
        <p:nvCxnSpPr>
          <p:cNvPr id="17" name="Прямая со стрелкой 16"/>
          <p:cNvCxnSpPr>
            <a:stCxn id="15" idx="2"/>
            <a:endCxn id="3" idx="0"/>
          </p:cNvCxnSpPr>
          <p:nvPr/>
        </p:nvCxnSpPr>
        <p:spPr>
          <a:xfrm rot="16200000" flipH="1" flipV="1">
            <a:off x="2611920" y="325911"/>
            <a:ext cx="669731" cy="282180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5" idx="2"/>
            <a:endCxn id="5" idx="0"/>
          </p:cNvCxnSpPr>
          <p:nvPr/>
        </p:nvCxnSpPr>
        <p:spPr>
          <a:xfrm rot="16200000" flipH="1" flipV="1">
            <a:off x="4004961" y="1718952"/>
            <a:ext cx="669731" cy="3571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5" idx="2"/>
            <a:endCxn id="6" idx="0"/>
          </p:cNvCxnSpPr>
          <p:nvPr/>
        </p:nvCxnSpPr>
        <p:spPr>
          <a:xfrm rot="16200000" flipH="1">
            <a:off x="5469439" y="290193"/>
            <a:ext cx="669731" cy="2893239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450059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1 съезд РСДРП прошел в 1898 г. в Минске (9 участников). 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В июле-августе 1903 г. был созван II съезд РСДРП, который проходил сначала в Брюсселе, затем в Лондоне. 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В дискуссиях, разгоревшихся на съезде, участвовали «экономисты», «мягкие искровцы» (Л. Мартов, Г. В. Плеханов), «твердые искровцы» (В. И.Ленин). 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Съезд принял программу партии, состоявшую из двух частей: </a:t>
            </a:r>
            <a:r>
              <a:rPr lang="ru-RU" sz="1400" dirty="0" smtClean="0">
                <a:solidFill>
                  <a:srgbClr val="FF0000"/>
                </a:solidFill>
              </a:rPr>
              <a:t>программа-минимум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4143372" cy="289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1358" y="3143248"/>
            <a:ext cx="43533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29190" y="3071810"/>
            <a:ext cx="400052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свержение самодержавия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установление демократической республики,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меры по улучшению положения рабочих (в том числе 8-часовой рабочий день),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демократическое решение национального вопроса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демократическое решение аграрного вопроса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программа-максимум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перманентно (непрерывно) провести социалистическую революцию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установление диктатуры пролетариата</a:t>
            </a: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7861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В программе предусматривались и такие требования как: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 всеобщее равное и прямое избирательное право,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широкое местное самоуправление,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неприкосновенность личности и жилища, неограниченная свобода совести, слова, печати, собраний, стачек и союзов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 признании за всеми нациями права на самоопределение вплоть до выхода из его состава и образования самостоятельного государства.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29190" y="4000504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Это требование в значительной мере носило декларативный характер и было продиктовано потребностью объединения всех революционно-демократических сил в борьбе против царизма, а затем и буржуазии. 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В конечном счете идеализация права наций на самоопределение привела к развалу России после прихода к власти большевиков.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0"/>
            <a:ext cx="2786050" cy="380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0324" y="0"/>
            <a:ext cx="2263676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02876"/>
            <a:ext cx="4357698" cy="285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43577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Летом 1900 г. началось возникновение ПСР - партии социалистов-революционеров (эсеров), в 1902 г. было провозглашено создание партии. Ее учредителями были В. М. Чернов,  А. Р. Гоц, М. А. Натансон, Е. К. Брешко-Брешковская. 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Идеологической платформой эсеров являлось неонародничество. На проходившем в декабре 1905 - январе 1906 г. I съезде партии были приняты ее программа и устав. 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Главным теоретиком и лидером стал В. М. Чернов.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1" y="214290"/>
            <a:ext cx="394535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929190" y="6429396"/>
            <a:ext cx="3929090" cy="2142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Чернов Виктор Михайлович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04935"/>
            <a:ext cx="2784484" cy="315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6572272"/>
            <a:ext cx="2500330" cy="2857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Е. К. Брешко-Брешковская.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1946</Words>
  <Application>Microsoft Office PowerPoint</Application>
  <PresentationFormat>Экран (4:3)</PresentationFormat>
  <Paragraphs>243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Изменения в политической системе Российской империи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в политической системе Российской империи</dc:title>
  <dc:creator>Леонид</dc:creator>
  <cp:lastModifiedBy>Леонид</cp:lastModifiedBy>
  <cp:revision>192</cp:revision>
  <dcterms:created xsi:type="dcterms:W3CDTF">2009-09-09T18:43:54Z</dcterms:created>
  <dcterms:modified xsi:type="dcterms:W3CDTF">2009-09-10T19:05:29Z</dcterms:modified>
</cp:coreProperties>
</file>