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57" r:id="rId4"/>
    <p:sldId id="266" r:id="rId5"/>
    <p:sldId id="261" r:id="rId6"/>
    <p:sldId id="269" r:id="rId7"/>
    <p:sldId id="270" r:id="rId8"/>
    <p:sldId id="268" r:id="rId9"/>
    <p:sldId id="263" r:id="rId10"/>
    <p:sldId id="264" r:id="rId11"/>
    <p:sldId id="271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547"/>
    <a:srgbClr val="FF9900"/>
    <a:srgbClr val="13EE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hart>
    <c:view3D>
      <c:rAngAx val="1"/>
    </c:view3D>
    <c:plotArea>
      <c:layout/>
      <c:bar3DChart>
        <c:barDir val="col"/>
        <c:grouping val="standard"/>
        <c:ser>
          <c:idx val="0"/>
          <c:order val="0"/>
          <c:cat>
            <c:strRef>
              <c:f>Лист1!$A$15:$F$15</c:f>
              <c:strCache>
                <c:ptCount val="6"/>
                <c:pt idx="0">
                  <c:v>РСДРП</c:v>
                </c:pt>
                <c:pt idx="1">
                  <c:v>Эсеры</c:v>
                </c:pt>
                <c:pt idx="2">
                  <c:v>Трудовики</c:v>
                </c:pt>
                <c:pt idx="3">
                  <c:v>Кадеты</c:v>
                </c:pt>
                <c:pt idx="4">
                  <c:v>октябристы</c:v>
                </c:pt>
                <c:pt idx="5">
                  <c:v>Прогрессисты</c:v>
                </c:pt>
              </c:strCache>
            </c:strRef>
          </c:cat>
          <c:val>
            <c:numRef>
              <c:f>Лист1!$A$16:$F$16</c:f>
              <c:numCache>
                <c:formatCode>General</c:formatCode>
                <c:ptCount val="6"/>
                <c:pt idx="0">
                  <c:v>10</c:v>
                </c:pt>
                <c:pt idx="1">
                  <c:v>0</c:v>
                </c:pt>
                <c:pt idx="2">
                  <c:v>107</c:v>
                </c:pt>
                <c:pt idx="3">
                  <c:v>161</c:v>
                </c:pt>
                <c:pt idx="4">
                  <c:v>13</c:v>
                </c:pt>
                <c:pt idx="5">
                  <c:v>60</c:v>
                </c:pt>
              </c:numCache>
            </c:numRef>
          </c:val>
        </c:ser>
        <c:shape val="box"/>
        <c:axId val="45652224"/>
        <c:axId val="34222080"/>
        <c:axId val="33417856"/>
      </c:bar3DChart>
      <c:catAx>
        <c:axId val="45652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4222080"/>
        <c:crosses val="autoZero"/>
        <c:auto val="1"/>
        <c:lblAlgn val="ctr"/>
        <c:lblOffset val="100"/>
      </c:catAx>
      <c:valAx>
        <c:axId val="34222080"/>
        <c:scaling>
          <c:orientation val="minMax"/>
        </c:scaling>
        <c:axPos val="l"/>
        <c:majorGridlines/>
        <c:numFmt formatCode="General" sourceLinked="1"/>
        <c:tickLblPos val="nextTo"/>
        <c:crossAx val="45652224"/>
        <c:crosses val="autoZero"/>
        <c:crossBetween val="between"/>
      </c:valAx>
      <c:serAx>
        <c:axId val="33417856"/>
        <c:scaling>
          <c:orientation val="minMax"/>
        </c:scaling>
        <c:delete val="1"/>
        <c:axPos val="b"/>
        <c:tickLblPos val="nextTo"/>
        <c:crossAx val="34222080"/>
        <c:crosses val="autoZero"/>
      </c:serAx>
      <c:spPr>
        <a:solidFill>
          <a:schemeClr val="accent6">
            <a:lumMod val="75000"/>
          </a:schemeClr>
        </a:soli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perspective val="30"/>
    </c:view3D>
    <c:floor>
      <c:spPr>
        <a:solidFill>
          <a:schemeClr val="accent1">
            <a:lumMod val="60000"/>
            <a:lumOff val="40000"/>
          </a:schemeClr>
        </a:solidFill>
      </c:spPr>
    </c:floor>
    <c:sideWall>
      <c:spPr>
        <a:solidFill>
          <a:schemeClr val="accent1">
            <a:lumMod val="60000"/>
            <a:lumOff val="40000"/>
          </a:schemeClr>
        </a:solidFill>
        <a:ln>
          <a:noFill/>
        </a:ln>
      </c:spPr>
    </c:sideWall>
    <c:backWall>
      <c:spPr>
        <a:solidFill>
          <a:schemeClr val="accent1">
            <a:lumMod val="60000"/>
            <a:lumOff val="40000"/>
          </a:schemeClr>
        </a:solidFill>
        <a:ln>
          <a:noFill/>
        </a:ln>
      </c:spPr>
    </c:backWall>
    <c:plotArea>
      <c:layout/>
      <c:bar3DChart>
        <c:barDir val="col"/>
        <c:grouping val="standard"/>
        <c:ser>
          <c:idx val="0"/>
          <c:order val="0"/>
          <c:spPr>
            <a:solidFill>
              <a:srgbClr val="00B050"/>
            </a:solidFill>
          </c:spPr>
          <c:cat>
            <c:strRef>
              <c:f>Лист1!$A$4:$G$4</c:f>
              <c:strCache>
                <c:ptCount val="7"/>
                <c:pt idx="0">
                  <c:v>РСДРП </c:v>
                </c:pt>
                <c:pt idx="1">
                  <c:v>Эсеры </c:v>
                </c:pt>
                <c:pt idx="2">
                  <c:v>Трудовики</c:v>
                </c:pt>
                <c:pt idx="3">
                  <c:v>Прогрессивная партия</c:v>
                </c:pt>
                <c:pt idx="4">
                  <c:v>Кадеты</c:v>
                </c:pt>
                <c:pt idx="5">
                  <c:v>Октябристы</c:v>
                </c:pt>
                <c:pt idx="6">
                  <c:v>Крайне правые</c:v>
                </c:pt>
              </c:strCache>
            </c:strRef>
          </c:cat>
          <c:val>
            <c:numRef>
              <c:f>Лист1!$A$5:$G$5</c:f>
              <c:numCache>
                <c:formatCode>General</c:formatCode>
                <c:ptCount val="7"/>
                <c:pt idx="0">
                  <c:v>65</c:v>
                </c:pt>
                <c:pt idx="1">
                  <c:v>37</c:v>
                </c:pt>
                <c:pt idx="2">
                  <c:v>104</c:v>
                </c:pt>
                <c:pt idx="3">
                  <c:v>0</c:v>
                </c:pt>
                <c:pt idx="4">
                  <c:v>98</c:v>
                </c:pt>
                <c:pt idx="5">
                  <c:v>54</c:v>
                </c:pt>
                <c:pt idx="6">
                  <c:v>0</c:v>
                </c:pt>
              </c:numCache>
            </c:numRef>
          </c:val>
          <c:bubble3D val="1"/>
        </c:ser>
        <c:shape val="box"/>
        <c:axId val="51656192"/>
        <c:axId val="51657728"/>
        <c:axId val="44989952"/>
      </c:bar3DChart>
      <c:catAx>
        <c:axId val="51656192"/>
        <c:scaling>
          <c:orientation val="minMax"/>
        </c:scaling>
        <c:axPos val="b"/>
        <c:numFmt formatCode="0%" sourceLinked="1"/>
        <c:tickLblPos val="nextTo"/>
        <c:spPr>
          <a:noFill/>
        </c:spPr>
        <c:txPr>
          <a:bodyPr/>
          <a:lstStyle/>
          <a:p>
            <a:pPr>
              <a:defRPr sz="1400" b="1"/>
            </a:pPr>
            <a:endParaRPr lang="ru-RU"/>
          </a:p>
        </c:txPr>
        <c:crossAx val="51657728"/>
        <c:crosses val="autoZero"/>
        <c:auto val="1"/>
        <c:lblAlgn val="ctr"/>
        <c:lblOffset val="100"/>
      </c:catAx>
      <c:valAx>
        <c:axId val="51657728"/>
        <c:scaling>
          <c:orientation val="minMax"/>
        </c:scaling>
        <c:axPos val="l"/>
        <c:numFmt formatCode="General" sourceLinked="1"/>
        <c:tickLblPos val="nextTo"/>
        <c:crossAx val="51656192"/>
        <c:crosses val="autoZero"/>
        <c:crossBetween val="between"/>
      </c:valAx>
      <c:serAx>
        <c:axId val="44989952"/>
        <c:scaling>
          <c:orientation val="minMax"/>
        </c:scaling>
        <c:delete val="1"/>
        <c:axPos val="b"/>
        <c:tickLblPos val="nextTo"/>
        <c:crossAx val="51657728"/>
        <c:crosses val="autoZero"/>
      </c:serAx>
      <c:spPr>
        <a:solidFill>
          <a:schemeClr val="accent6">
            <a:lumMod val="75000"/>
          </a:schemeClr>
        </a:solidFill>
      </c:spPr>
    </c:plotArea>
    <c:plotVisOnly val="1"/>
  </c:chart>
  <c:spPr>
    <a:noFill/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1C596-98A9-4604-A6DA-A6B865CBC9E1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98106-F529-48ED-A793-B5C7D4E44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8106-F529-48ED-A793-B5C7D4E4445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9D353-58CA-417E-A2CE-1E8F12EF7179}" type="datetimeFigureOut">
              <a:rPr lang="ru-RU" smtClean="0"/>
              <a:pPr/>
              <a:t>12.09.2009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CD40-04CC-47CF-AD6A-BEF48DB97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0"/>
            <a:ext cx="5000660" cy="500042"/>
          </a:xfrm>
        </p:spPr>
        <p:txBody>
          <a:bodyPr anchor="ctr"/>
          <a:lstStyle/>
          <a:p>
            <a:pPr algn="ctr"/>
            <a:r>
              <a:rPr lang="en-US" b="0" dirty="0" smtClean="0">
                <a:solidFill>
                  <a:srgbClr val="FF0000"/>
                </a:solidFill>
              </a:rPr>
              <a:t>I </a:t>
            </a:r>
            <a:r>
              <a:rPr lang="ru-RU" b="0" dirty="0" smtClean="0">
                <a:solidFill>
                  <a:srgbClr val="FF0000"/>
                </a:solidFill>
              </a:rPr>
              <a:t>и </a:t>
            </a:r>
            <a:r>
              <a:rPr lang="en-US" b="0" dirty="0" smtClean="0">
                <a:solidFill>
                  <a:srgbClr val="FF0000"/>
                </a:solidFill>
              </a:rPr>
              <a:t>II</a:t>
            </a:r>
            <a:r>
              <a:rPr lang="ru-RU" b="0" dirty="0" smtClean="0">
                <a:solidFill>
                  <a:srgbClr val="FF0000"/>
                </a:solidFill>
              </a:rPr>
              <a:t> Государственные Думы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465513" cy="3357562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6 августа 1905 года Манифестом Николая II была учреждена Государственная дума </a:t>
            </a:r>
            <a:r>
              <a:rPr lang="ru-RU" dirty="0" smtClean="0"/>
              <a:t>как „особое законосовещательное установление, коему предоставляется предварительная разработка и обсуждение законодательных предположений и рассмотрение росписи государственных доходов и расходов“.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5072074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Разработка положения о выборах возлагалась на министра внутренних дел Булыгина, срок созыва был установлен - не позднее половины января 1906 года.</a:t>
            </a:r>
            <a:endParaRPr lang="ru-RU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4708" y="642918"/>
            <a:ext cx="504020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0" y="664371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Чупров Л.А. МОУ СОШ №3 с. Камень-Рыболов Ханкайского района Приморского края</a:t>
            </a:r>
            <a:endParaRPr lang="ru-RU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90900"/>
            <a:ext cx="32004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628" y="214290"/>
            <a:ext cx="3929090" cy="64291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объявляла недопустимым принудительное отчуждение земли.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000108"/>
            <a:ext cx="3857652" cy="135732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Отказывала депутатам в требовании даровать политическую амнистию и расширить прерогативы Думы и ввести принцип ответственности перед ней министров.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Выноска 2 (граница и черта) 7"/>
          <p:cNvSpPr/>
          <p:nvPr/>
        </p:nvSpPr>
        <p:spPr>
          <a:xfrm>
            <a:off x="214282" y="571480"/>
            <a:ext cx="3143272" cy="1143008"/>
          </a:xfrm>
          <a:prstGeom prst="accentBorderCallout2">
            <a:avLst>
              <a:gd name="adj1" fmla="val 49705"/>
              <a:gd name="adj2" fmla="val 104008"/>
              <a:gd name="adj3" fmla="val 51572"/>
              <a:gd name="adj4" fmla="val 124407"/>
              <a:gd name="adj5" fmla="val -3537"/>
              <a:gd name="adj6" fmla="val 149159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13 мая появилась правительственная декларация, которая: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071934" y="1142984"/>
            <a:ext cx="928694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071670" y="2714620"/>
            <a:ext cx="4500594" cy="428628"/>
          </a:xfrm>
          <a:prstGeom prst="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Развитие событий: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Выноска 1 (граница и черта) 19"/>
          <p:cNvSpPr/>
          <p:nvPr/>
        </p:nvSpPr>
        <p:spPr>
          <a:xfrm>
            <a:off x="285720" y="3643314"/>
            <a:ext cx="1143008" cy="1428760"/>
          </a:xfrm>
          <a:prstGeom prst="accentBorderCallout1">
            <a:avLst>
              <a:gd name="adj1" fmla="val 6099"/>
              <a:gd name="adj2" fmla="val 111666"/>
              <a:gd name="adj3" fmla="val 6759"/>
              <a:gd name="adj4" fmla="val 359241"/>
            </a:avLst>
          </a:prstGeom>
          <a:blipFill>
            <a:blip r:embed="rId4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Дума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43042" y="3929066"/>
            <a:ext cx="2643206" cy="500066"/>
          </a:xfrm>
          <a:prstGeom prst="rect">
            <a:avLst/>
          </a:prstGeom>
          <a:gradFill flip="none" rotWithShape="1">
            <a:gsLst>
              <a:gs pos="0">
                <a:srgbClr val="13EEF9">
                  <a:shade val="30000"/>
                  <a:satMod val="115000"/>
                </a:srgbClr>
              </a:gs>
              <a:gs pos="50000">
                <a:srgbClr val="13EEF9">
                  <a:shade val="67500"/>
                  <a:satMod val="115000"/>
                </a:srgbClr>
              </a:gs>
              <a:gs pos="100000">
                <a:srgbClr val="13EEF9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Решение о недоверии правительству и  его замене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20" y="5500702"/>
            <a:ext cx="4000528" cy="107157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немедленное и полное уничтожение частной собственности на землю и объявление ее со всеми недрами и водами общей собственностью всего населения России.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3" name="Выноска 1 (граница и черта) 22"/>
          <p:cNvSpPr/>
          <p:nvPr/>
        </p:nvSpPr>
        <p:spPr>
          <a:xfrm rot="5400000">
            <a:off x="2750331" y="3464719"/>
            <a:ext cx="428628" cy="2643206"/>
          </a:xfrm>
          <a:prstGeom prst="accentBorderCallout1">
            <a:avLst>
              <a:gd name="adj1" fmla="val 50279"/>
              <a:gd name="adj2" fmla="val 111565"/>
              <a:gd name="adj3" fmla="val 50078"/>
              <a:gd name="adj4" fmla="val 195883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35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Эсеры выдвинули «проект 33»</a:t>
            </a:r>
          </a:p>
        </p:txBody>
      </p:sp>
      <p:sp>
        <p:nvSpPr>
          <p:cNvPr id="26" name="Выноска 1 (граница и черта) 25"/>
          <p:cNvSpPr/>
          <p:nvPr/>
        </p:nvSpPr>
        <p:spPr>
          <a:xfrm>
            <a:off x="7572396" y="4071942"/>
            <a:ext cx="1285884" cy="1500198"/>
          </a:xfrm>
          <a:prstGeom prst="accentBorderCallout1">
            <a:avLst>
              <a:gd name="adj1" fmla="val 14440"/>
              <a:gd name="adj2" fmla="val -8333"/>
              <a:gd name="adj3" fmla="val 15467"/>
              <a:gd name="adj4" fmla="val -203613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Правительство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72066" y="4429132"/>
            <a:ext cx="2286016" cy="14287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8 июля 1906 Царское правительство под предлогом, что Дума не только не успокаивает народ, но еще более разжигает смуту, распустило ее.</a:t>
            </a:r>
          </a:p>
        </p:txBody>
      </p:sp>
      <p:cxnSp>
        <p:nvCxnSpPr>
          <p:cNvPr id="14" name="Прямая со стрелкой 13"/>
          <p:cNvCxnSpPr>
            <a:stCxn id="19" idx="2"/>
            <a:endCxn id="20" idx="3"/>
          </p:cNvCxnSpPr>
          <p:nvPr/>
        </p:nvCxnSpPr>
        <p:spPr>
          <a:xfrm rot="5400000">
            <a:off x="2339563" y="1660910"/>
            <a:ext cx="500066" cy="346474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9" idx="2"/>
            <a:endCxn id="26" idx="3"/>
          </p:cNvCxnSpPr>
          <p:nvPr/>
        </p:nvCxnSpPr>
        <p:spPr>
          <a:xfrm rot="16200000" flipH="1">
            <a:off x="5804305" y="1660909"/>
            <a:ext cx="928694" cy="38933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1928802"/>
            <a:ext cx="5357850" cy="335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Выборные от населения, вместо работы строительства законодательного, уклонились в не принадлежащую им область и обратились к расследованию действий поставленных от Нас местных властей, к указаниям Нам на несовершенства Законов Основных, изменения которых могут быть предприняты лишь Нашею Монаршею волею, и к действиям явно незаконным, как обращение от лица Думы к населенно.</a:t>
            </a:r>
            <a:b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Смущенное же таковыми непорядками крестьянство, не ожидая законного улучшения своего положения, перешло в целом ряде губерний к открытому грабежу, хищению чужого имущества, неповиновение закону и законным властям.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297380"/>
            <a:ext cx="9144000" cy="15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пусть помнят Наши подданные, что только при полном порядке и спокойствии возможно прочное улучшение народного быта. Да будет же ведомо, что Мы не допустим никакого своеволия или беззакония и всею силою государственной мощи приведем ослушников закона к подчинению Нашей Царской воле. Призываем всех благомыслящих русских людей объединиться для поддержания законной власти и восстановления мира в Нашем дорогом Отечестве.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манифесте также было объявлено о проведении новых выборов по тем же правилам, что и в I Государственную думу</a:t>
            </a:r>
            <a:r>
              <a:rPr lang="ru-RU" sz="1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6019" y="142852"/>
            <a:ext cx="316368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2844" y="0"/>
            <a:ext cx="5357850" cy="1992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(19) июля 1906 вместо непопулярного И. Л. Горемыкина председателем Совета министров был назначен решительный П. А. Столыпин (сохранивший к тому же пост министра внутренних дел). 8 июля последовал указ о роспуске Государственной думы, этот шаг в манифесте от 9 июля объяснялся так: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3251231" cy="642942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Государственная дума II созыва работала с 20 февраля по 2 июня 1907 года (одну сессию).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 своему составу она была в целом левее первой, так как в выборах участвовали социал-демократы и эсеры. Созвана согласно избирательному закону от 11 декабря 1905 г. Из 518 депутатов было: социал-демократов — 65, эсеров — 37, народных социалистов — 16, трудовиков — 104, кадетов — 98 (почти вдвое меньше, чем в первой думе), правых и октябристов — 54, автономистов — 76, беспартийных — 50, казачья группа насчитывала 17, партия демократических реформ представлена одним депутатом.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6"/>
            <a:ext cx="3071834" cy="59093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Председателем был избран кадет Ф. А. Головин. Товарищами председателя - Н.Н. Познанский (беспартийный левый) и М.Е. Березин (трудовик). Секретарем - М.В. Челноков (кадет). 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Кадеты продолжали выступать за отчуждение части помещичьей земли и передачу ее крестьянам за выкуп. Крестьянские депутаты настаивали на национализации земли.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1 июня 1907 премьер-министр Столыпин обвинил 55 депутата в заговоре против царской семьи. Дума была распущена указом Николая II от 3 июня (Третьеиюньский переворот).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42852"/>
            <a:ext cx="1928794" cy="2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00430" y="2786058"/>
            <a:ext cx="2000264" cy="357190"/>
          </a:xfrm>
          <a:prstGeom prst="rect">
            <a:avLst/>
          </a:prstGeom>
          <a:solidFill>
            <a:srgbClr val="B9C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Головин Ф.А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85728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286124"/>
            <a:ext cx="523876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5" y="357166"/>
            <a:ext cx="2857520" cy="6143668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</a:t>
            </a:r>
            <a:r>
              <a:rPr lang="ru-RU" dirty="0" smtClean="0"/>
              <a:t> ст. 86 Основных законов Российской империи в редакции 23 апреля 1906: была закреплена норма «Никакой новый закон не может последовать без одобрения Государственного совета и Государственной думы и воспринять силу без утверждения Государя Императора». 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FF0000"/>
                </a:solidFill>
              </a:rPr>
              <a:t>Из совещательного органа, как устанавливалось Манифестом  от 6 августа 1905,  Дума становилась законодательным органом.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57620" y="5214950"/>
            <a:ext cx="1500198" cy="142876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закона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3500438"/>
            <a:ext cx="2143140" cy="150019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Государственный Совет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(одобрение)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1857364"/>
            <a:ext cx="2143140" cy="150019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(одобрение)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14678" y="214290"/>
            <a:ext cx="2143140" cy="1500198"/>
          </a:xfrm>
          <a:prstGeom prst="round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Император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(утверждение)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388" y="142852"/>
            <a:ext cx="2286016" cy="1357322"/>
          </a:xfrm>
          <a:prstGeom prst="ellipse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Приобретает силу 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закона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15974366">
            <a:off x="4929886" y="3040755"/>
            <a:ext cx="1720278" cy="843277"/>
          </a:xfrm>
          <a:prstGeom prst="curvedUpArrow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 rot="15974366">
            <a:off x="4903386" y="1321535"/>
            <a:ext cx="1720278" cy="843277"/>
          </a:xfrm>
          <a:prstGeom prst="curvedUpArrow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16465850">
            <a:off x="4913069" y="4897636"/>
            <a:ext cx="1720278" cy="843277"/>
          </a:xfrm>
          <a:prstGeom prst="curvedUpArrow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5357818" y="714356"/>
            <a:ext cx="1071570" cy="214314"/>
          </a:xfrm>
          <a:prstGeom prst="stripedRightArrow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643702" y="2571744"/>
            <a:ext cx="2143140" cy="1477328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Ни один закон в России не имеет силы  в нарушение данной схемы.</a:t>
            </a:r>
            <a:endParaRPr lang="ru-RU" dirty="0"/>
          </a:p>
        </p:txBody>
      </p:sp>
      <p:sp>
        <p:nvSpPr>
          <p:cNvPr id="15" name="Штриховая стрелка вправо 14"/>
          <p:cNvSpPr/>
          <p:nvPr/>
        </p:nvSpPr>
        <p:spPr>
          <a:xfrm rot="5400000">
            <a:off x="7108049" y="1893083"/>
            <a:ext cx="1071570" cy="285752"/>
          </a:xfrm>
          <a:prstGeom prst="stripedRightArrow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572264" y="4786322"/>
            <a:ext cx="2143140" cy="175432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Если схема нарушена – это квалифицируется как государственный переворот</a:t>
            </a:r>
            <a:endParaRPr lang="ru-RU" dirty="0"/>
          </a:p>
        </p:txBody>
      </p:sp>
      <p:sp>
        <p:nvSpPr>
          <p:cNvPr id="17" name="Штриховая стрелка вправо 16"/>
          <p:cNvSpPr/>
          <p:nvPr/>
        </p:nvSpPr>
        <p:spPr>
          <a:xfrm rot="5400000">
            <a:off x="7322363" y="4321975"/>
            <a:ext cx="714380" cy="214314"/>
          </a:xfrm>
          <a:prstGeom prst="stripedRightArrow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14810" y="428604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Состав 1 Государственной Думы России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6248" y="1285860"/>
          <a:ext cx="45720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3"/>
          <p:cNvSpPr txBox="1">
            <a:spLocks/>
          </p:cNvSpPr>
          <p:nvPr/>
        </p:nvSpPr>
        <p:spPr>
          <a:xfrm>
            <a:off x="0" y="285728"/>
            <a:ext cx="4000496" cy="6572272"/>
          </a:xfrm>
          <a:prstGeom prst="rect">
            <a:avLst/>
          </a:prstGeom>
        </p:spPr>
        <p:txBody>
          <a:bodyPr anchor="ctr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 448 депутатов Госдумы I созыва кадетов было 153, автономистов (члены Польского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коло, украинских, эстонских, латышских, литовских и др. этнических групп) — 63, октябристов — 13, трудовиков — 97, 105 беспартийных и 7 прочих.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Первое заседание Государственной думы состоялось 27 апреля 1906 года в Таврическом дворце Санкт-Петербурга (после приема у Николая II в Зимнем). Председателем был избран кадет С.А. Муромцев. Товарищами председателя - князь П.Д. Долгоруков и Н.А. Гредескул (оба кадеты). Секретарем - князь Д.И. Шаховской (кадет).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2575362" cy="29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3286124"/>
            <a:ext cx="2500330" cy="461665"/>
          </a:xfrm>
          <a:prstGeom prst="rect">
            <a:avLst/>
          </a:prstGeom>
          <a:solidFill>
            <a:srgbClr val="FF9900">
              <a:alpha val="6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Муромцев С.А. Председатель 1-й Государственной Думы</a:t>
            </a:r>
            <a:endParaRPr lang="ru-RU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57166"/>
            <a:ext cx="2500330" cy="317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214678" y="3429000"/>
            <a:ext cx="2214578" cy="285752"/>
          </a:xfrm>
          <a:prstGeom prst="rect">
            <a:avLst/>
          </a:prstGeom>
          <a:solidFill>
            <a:srgbClr val="FF9900">
              <a:alpha val="6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П.Д. Долгоруков</a:t>
            </a:r>
            <a:endParaRPr lang="ru-RU" sz="1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214290"/>
            <a:ext cx="2714644" cy="342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00760" y="3429000"/>
            <a:ext cx="2571768" cy="276999"/>
          </a:xfrm>
          <a:prstGeom prst="rect">
            <a:avLst/>
          </a:prstGeom>
          <a:solidFill>
            <a:srgbClr val="FF9900">
              <a:alpha val="6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Н.А. Гредескул</a:t>
            </a:r>
            <a:endParaRPr lang="ru-RU" sz="1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4770" y="3714752"/>
            <a:ext cx="2088849" cy="281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28596" y="6396335"/>
            <a:ext cx="2071702" cy="461665"/>
          </a:xfrm>
          <a:prstGeom prst="rect">
            <a:avLst/>
          </a:prstGeom>
          <a:solidFill>
            <a:srgbClr val="FF9900">
              <a:alpha val="6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Д.И. Шаховский</a:t>
            </a:r>
          </a:p>
          <a:p>
            <a:pPr algn="ctr"/>
            <a:r>
              <a:rPr lang="ru-RU" sz="1200" dirty="0" smtClean="0"/>
              <a:t>Секретарь Думы</a:t>
            </a:r>
            <a:endParaRPr lang="ru-RU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3745282"/>
            <a:ext cx="5072098" cy="311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857620" y="6500834"/>
            <a:ext cx="5072098" cy="369332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Торжественное открытие заседания Думы</a:t>
            </a:r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Первое заседание Государственной думы состоялось 27 апреля 1906 года в Таврическом дворце Санкт-Петербурга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42853"/>
            <a:ext cx="4429156" cy="3357585"/>
          </a:xfrm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Созвана согласно избирательному закону от 11 декабря 1905 года, по которому 49% всех выборщиков принадлежала крестьянам. Выборы в Первую Государственную думу проходили с 26 марта по 20 апреля 1906.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Выборы Депутатов Думы происходили не напрямую, а через избрание выборщиков отдельно по четырем куриям - землевладельческой, городской, крестьянской и рабочей.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3643314"/>
            <a:ext cx="4071966" cy="30535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1400" dirty="0" smtClean="0"/>
              <a:t>Для первых двух выборы были двухстепенные, для третьей - трехстепенные, для четвертой - четырехстепенные. </a:t>
            </a:r>
            <a:endParaRPr lang="en-US" sz="1400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ru-RU" sz="1400" dirty="0" smtClean="0"/>
              <a:t>РСДРП, национальные социал-демократические партии, </a:t>
            </a:r>
            <a:r>
              <a:rPr lang="en-US" sz="1400" dirty="0" smtClean="0"/>
              <a:t> </a:t>
            </a:r>
            <a:r>
              <a:rPr lang="ru-RU" sz="1400" dirty="0" smtClean="0"/>
              <a:t>Партия социалистов-революционеров и Всероссийский крестьянский союз объявили выборам в Думу первого созыва бойкот.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714752"/>
            <a:ext cx="4357718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по землевладельческой курии — быть владельцем от 100 до 650 десятин земли в зависимости от местности, иметь недвижимую собственность стоимостью не менее 15 тыс. рублей.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786322"/>
            <a:ext cx="4357718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по городской курии — быть владельцем городской недвижимости и торгово-промышленных заведений, квартиросъемщиком или служащим.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5715016"/>
            <a:ext cx="4286280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по крестьянской курии — иметь домовладение;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6143644"/>
            <a:ext cx="428628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по рабочей курии — быть рабочим предприятия с не менее 50 рабочими мужского пола.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3714752"/>
            <a:ext cx="1100299" cy="191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14290"/>
            <a:ext cx="4338638" cy="302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428868"/>
            <a:ext cx="2571768" cy="642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мели избирательных прав:</a:t>
            </a:r>
            <a:endParaRPr lang="ru-RU" dirty="0"/>
          </a:p>
        </p:txBody>
      </p:sp>
      <p:sp>
        <p:nvSpPr>
          <p:cNvPr id="7" name="Выноска 1 (граница и черта) 6"/>
          <p:cNvSpPr/>
          <p:nvPr/>
        </p:nvSpPr>
        <p:spPr>
          <a:xfrm>
            <a:off x="5286380" y="1714488"/>
            <a:ext cx="3500462" cy="428628"/>
          </a:xfrm>
          <a:prstGeom prst="accentBorderCallout1">
            <a:avLst>
              <a:gd name="adj1" fmla="val 18750"/>
              <a:gd name="adj2" fmla="val -8333"/>
              <a:gd name="adj3" fmla="val 228863"/>
              <a:gd name="adj4" fmla="val -69601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атраки,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Выноска 1 (граница и черта) 7"/>
          <p:cNvSpPr/>
          <p:nvPr/>
        </p:nvSpPr>
        <p:spPr>
          <a:xfrm>
            <a:off x="5286380" y="4357694"/>
            <a:ext cx="3500462" cy="500066"/>
          </a:xfrm>
          <a:prstGeom prst="accentBorderCallout1">
            <a:avLst>
              <a:gd name="adj1" fmla="val 18750"/>
              <a:gd name="adj2" fmla="val -8333"/>
              <a:gd name="adj3" fmla="val -325246"/>
              <a:gd name="adj4" fmla="val -69996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поденщики,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Выноска 1 (граница и черта) 8"/>
          <p:cNvSpPr/>
          <p:nvPr/>
        </p:nvSpPr>
        <p:spPr>
          <a:xfrm>
            <a:off x="5286380" y="2357430"/>
            <a:ext cx="3500462" cy="428628"/>
          </a:xfrm>
          <a:prstGeom prst="accentBorderCallout1">
            <a:avLst>
              <a:gd name="adj1" fmla="val 18750"/>
              <a:gd name="adj2" fmla="val -8333"/>
              <a:gd name="adj3" fmla="val 83409"/>
              <a:gd name="adj4" fmla="val -69205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женщины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Выноска 1 (граница и черта) 9"/>
          <p:cNvSpPr/>
          <p:nvPr/>
        </p:nvSpPr>
        <p:spPr>
          <a:xfrm>
            <a:off x="5286380" y="3000372"/>
            <a:ext cx="3500462" cy="428628"/>
          </a:xfrm>
          <a:prstGeom prst="accentBorderCallout1">
            <a:avLst>
              <a:gd name="adj1" fmla="val 18750"/>
              <a:gd name="adj2" fmla="val -8333"/>
              <a:gd name="adj3" fmla="val -62044"/>
              <a:gd name="adj4" fmla="val -68017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солдаты, матросы,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Выноска 1 (граница и черта) 10"/>
          <p:cNvSpPr/>
          <p:nvPr/>
        </p:nvSpPr>
        <p:spPr>
          <a:xfrm>
            <a:off x="5286380" y="3643314"/>
            <a:ext cx="3500462" cy="428628"/>
          </a:xfrm>
          <a:prstGeom prst="accentBorderCallout1">
            <a:avLst>
              <a:gd name="adj1" fmla="val 18750"/>
              <a:gd name="adj2" fmla="val -8333"/>
              <a:gd name="adj3" fmla="val -213963"/>
              <a:gd name="adj4" fmla="val -68017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ремесленники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ыноска 1 (граница и черта) 11"/>
          <p:cNvSpPr/>
          <p:nvPr/>
        </p:nvSpPr>
        <p:spPr>
          <a:xfrm>
            <a:off x="5357818" y="5143512"/>
            <a:ext cx="3500462" cy="500066"/>
          </a:xfrm>
          <a:prstGeom prst="accentBorderCallout1">
            <a:avLst>
              <a:gd name="adj1" fmla="val 18750"/>
              <a:gd name="adj2" fmla="val -8333"/>
              <a:gd name="adj3" fmla="val -474855"/>
              <a:gd name="adj4" fmla="val -70788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родячие инородцы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Выноска 1 (граница и черта) 13"/>
          <p:cNvSpPr/>
          <p:nvPr/>
        </p:nvSpPr>
        <p:spPr>
          <a:xfrm>
            <a:off x="5357818" y="5857892"/>
            <a:ext cx="3500462" cy="500066"/>
          </a:xfrm>
          <a:prstGeom prst="accentBorderCallout1">
            <a:avLst>
              <a:gd name="adj1" fmla="val 18750"/>
              <a:gd name="adj2" fmla="val -8333"/>
              <a:gd name="adj3" fmla="val -621694"/>
              <a:gd name="adj4" fmla="val -72371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состоящие под </a:t>
            </a:r>
            <a:r>
              <a:rPr lang="ru-RU" dirty="0" smtClean="0">
                <a:solidFill>
                  <a:schemeClr val="tx1"/>
                </a:solidFill>
              </a:rPr>
              <a:t>опекой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5" name="Выноска 1 (граница и черта) 14"/>
          <p:cNvSpPr/>
          <p:nvPr/>
        </p:nvSpPr>
        <p:spPr>
          <a:xfrm>
            <a:off x="5286380" y="357166"/>
            <a:ext cx="3500462" cy="500066"/>
          </a:xfrm>
          <a:prstGeom prst="accentBorderCallout1">
            <a:avLst>
              <a:gd name="adj1" fmla="val 18750"/>
              <a:gd name="adj2" fmla="val -8333"/>
              <a:gd name="adj3" fmla="val 469900"/>
              <a:gd name="adj4" fmla="val -68809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Лица моложе 25 лет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16" name="Выноска 1 (граница и черта) 15"/>
          <p:cNvSpPr/>
          <p:nvPr/>
        </p:nvSpPr>
        <p:spPr>
          <a:xfrm>
            <a:off x="5286380" y="1071546"/>
            <a:ext cx="3500462" cy="428628"/>
          </a:xfrm>
          <a:prstGeom prst="accentBorderCallout1">
            <a:avLst>
              <a:gd name="adj1" fmla="val 18750"/>
              <a:gd name="adj2" fmla="val -8333"/>
              <a:gd name="adj3" fmla="val 380781"/>
              <a:gd name="adj4" fmla="val -68413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иностранцы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357561"/>
            <a:ext cx="1928826" cy="335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285728"/>
            <a:ext cx="1239943" cy="187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Полномочия </a:t>
            </a:r>
            <a:r>
              <a:rPr lang="ru-RU" dirty="0" smtClean="0">
                <a:solidFill>
                  <a:srgbClr val="FF0000"/>
                </a:solidFill>
              </a:rPr>
              <a:t>Государственной думы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857232"/>
            <a:ext cx="2857520" cy="85725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Полномочия Государственной </a:t>
            </a:r>
            <a:r>
              <a:rPr lang="ru-RU" sz="1400" dirty="0" smtClean="0">
                <a:solidFill>
                  <a:schemeClr val="bg1"/>
                </a:solidFill>
              </a:rPr>
              <a:t>думы и </a:t>
            </a:r>
            <a:r>
              <a:rPr lang="ru-RU" sz="1400" dirty="0" smtClean="0">
                <a:solidFill>
                  <a:schemeClr val="bg1"/>
                </a:solidFill>
              </a:rPr>
              <a:t>определение её </a:t>
            </a:r>
            <a:r>
              <a:rPr lang="ru-RU" sz="1400" dirty="0" smtClean="0">
                <a:solidFill>
                  <a:schemeClr val="bg1"/>
                </a:solidFill>
              </a:rPr>
              <a:t>места в системе органов власти 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>
            <a:stCxn id="4" idx="3"/>
            <a:endCxn id="9" idx="2"/>
          </p:cNvCxnSpPr>
          <p:nvPr/>
        </p:nvCxnSpPr>
        <p:spPr>
          <a:xfrm>
            <a:off x="3071802" y="1285860"/>
            <a:ext cx="1143008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71802" y="1071546"/>
            <a:ext cx="1000132" cy="2857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разработал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4214810" y="428604"/>
            <a:ext cx="1928826" cy="1714512"/>
          </a:xfrm>
          <a:prstGeom prst="ellipse">
            <a:avLst/>
          </a:prstGeom>
          <a:blipFill dpi="0" rotWithShape="1">
            <a:blip r:embed="rId4"/>
            <a:srcRect/>
            <a:stretch>
              <a:fillRect l="-1000" t="-1000" r="1000" b="-10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>
            <a:stCxn id="9" idx="6"/>
            <a:endCxn id="14" idx="1"/>
          </p:cNvCxnSpPr>
          <p:nvPr/>
        </p:nvCxnSpPr>
        <p:spPr>
          <a:xfrm>
            <a:off x="6143636" y="128586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000892" y="1000108"/>
            <a:ext cx="1928826" cy="57150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 основе: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Выноска 1 (граница и черта) 15"/>
          <p:cNvSpPr/>
          <p:nvPr/>
        </p:nvSpPr>
        <p:spPr>
          <a:xfrm>
            <a:off x="1214414" y="2643182"/>
            <a:ext cx="3143270" cy="714382"/>
          </a:xfrm>
          <a:prstGeom prst="accentBorderCallout1">
            <a:avLst>
              <a:gd name="adj1" fmla="val 57971"/>
              <a:gd name="adj2" fmla="val 101104"/>
              <a:gd name="adj3" fmla="val -139274"/>
              <a:gd name="adj4" fmla="val 211919"/>
            </a:avLst>
          </a:prstGeom>
          <a:ln w="127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Манифеста</a:t>
            </a:r>
            <a:r>
              <a:rPr lang="ru-RU" sz="1400" dirty="0" smtClean="0">
                <a:solidFill>
                  <a:schemeClr val="tx1"/>
                </a:solidFill>
              </a:rPr>
              <a:t> «Об учреждении Государственной думы»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Выноска 1 (граница и черта) 16"/>
          <p:cNvSpPr/>
          <p:nvPr/>
        </p:nvSpPr>
        <p:spPr>
          <a:xfrm>
            <a:off x="1214414" y="3429000"/>
            <a:ext cx="3143272" cy="785818"/>
          </a:xfrm>
          <a:prstGeom prst="accentBorderCallout1">
            <a:avLst>
              <a:gd name="adj1" fmla="val 52152"/>
              <a:gd name="adj2" fmla="val 101412"/>
              <a:gd name="adj3" fmla="val -226828"/>
              <a:gd name="adj4" fmla="val 211310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«Положением о выборах в Государственную Думу» от 6 августа 1905.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Выноска 1 (граница и черта) 18"/>
          <p:cNvSpPr/>
          <p:nvPr/>
        </p:nvSpPr>
        <p:spPr>
          <a:xfrm rot="16200000">
            <a:off x="4179091" y="2321711"/>
            <a:ext cx="1000132" cy="6929486"/>
          </a:xfrm>
          <a:prstGeom prst="accentBorderCallout1">
            <a:avLst>
              <a:gd name="adj1" fmla="val 96247"/>
              <a:gd name="adj2" fmla="val 106079"/>
              <a:gd name="adj3" fmla="val 95877"/>
              <a:gd name="adj4" fmla="val 458095"/>
            </a:avLst>
          </a:prstGeom>
          <a:blipFill>
            <a:blip r:embed="rId5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«Сводом основных государственных законов» от 23 апреля </a:t>
            </a:r>
            <a:r>
              <a:rPr lang="ru-RU" sz="2400" dirty="0" smtClean="0">
                <a:solidFill>
                  <a:schemeClr val="tx1"/>
                </a:solidFill>
              </a:rPr>
              <a:t>1906.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Выноска 1 (граница и черта) 19"/>
          <p:cNvSpPr/>
          <p:nvPr/>
        </p:nvSpPr>
        <p:spPr>
          <a:xfrm rot="16200000">
            <a:off x="2714614" y="2857496"/>
            <a:ext cx="642942" cy="3643339"/>
          </a:xfrm>
          <a:prstGeom prst="accentBorderCallout1">
            <a:avLst>
              <a:gd name="adj1" fmla="val 93462"/>
              <a:gd name="adj2" fmla="val 109874"/>
              <a:gd name="adj3" fmla="val 181927"/>
              <a:gd name="adj4" fmla="val 520529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Законом </a:t>
            </a:r>
            <a:r>
              <a:rPr lang="ru-RU" sz="1400" dirty="0" smtClean="0">
                <a:solidFill>
                  <a:schemeClr val="tx1"/>
                </a:solidFill>
              </a:rPr>
              <a:t>от 20 февраля 1906 года, регулирующим порядок работы </a:t>
            </a:r>
            <a:r>
              <a:rPr lang="ru-RU" sz="1400" dirty="0" smtClean="0">
                <a:solidFill>
                  <a:schemeClr val="tx1"/>
                </a:solidFill>
              </a:rPr>
              <a:t>Думы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/>
      <p:bldP spid="9" grpId="0" animBg="1"/>
      <p:bldP spid="14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4714884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Волостной сход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857892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Уездный сход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5857892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Уездный сход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5857892"/>
            <a:ext cx="7858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Уездный сход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6116" y="5786454"/>
            <a:ext cx="785818" cy="6429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Уездный сход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5786454"/>
            <a:ext cx="785818" cy="6429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Уездный сход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5786454"/>
            <a:ext cx="785818" cy="6429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Уездный сход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28926" y="4714884"/>
            <a:ext cx="1928826" cy="6429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Волостной сход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86512" y="5786454"/>
            <a:ext cx="785818" cy="642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Уездный сход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43768" y="5786454"/>
            <a:ext cx="785818" cy="642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Уездный сход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001024" y="5786454"/>
            <a:ext cx="785818" cy="642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Уездный сход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14942" y="4714884"/>
            <a:ext cx="1928826" cy="642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Волостной сход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3357562"/>
            <a:ext cx="1928826" cy="642942"/>
          </a:xfrm>
          <a:prstGeom prst="rect">
            <a:avLst/>
          </a:prstGeom>
          <a:gradFill>
            <a:gsLst>
              <a:gs pos="49000">
                <a:schemeClr val="accent2">
                  <a:lumMod val="75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Уездный сход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4612" y="3357562"/>
            <a:ext cx="1928826" cy="642942"/>
          </a:xfrm>
          <a:prstGeom prst="rect">
            <a:avLst/>
          </a:prstGeom>
          <a:gradFill>
            <a:gsLst>
              <a:gs pos="49000">
                <a:schemeClr val="accent1"/>
              </a:gs>
              <a:gs pos="50000">
                <a:srgbClr val="9CB86E"/>
              </a:gs>
              <a:gs pos="100000">
                <a:srgbClr val="156B13"/>
              </a:gs>
            </a:gsLst>
            <a:lin ang="13500000" scaled="0"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Уездный сход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43306" y="2071678"/>
            <a:ext cx="1928826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Губернский сход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28992" y="571480"/>
            <a:ext cx="2286016" cy="100013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ДУМА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7" name="Выноска 1 (граница и черта) 26"/>
          <p:cNvSpPr/>
          <p:nvPr/>
        </p:nvSpPr>
        <p:spPr>
          <a:xfrm>
            <a:off x="7643834" y="4429132"/>
            <a:ext cx="1214446" cy="1071570"/>
          </a:xfrm>
          <a:prstGeom prst="accentBorderCallout1">
            <a:avLst>
              <a:gd name="adj1" fmla="val 18750"/>
              <a:gd name="adj2" fmla="val -8333"/>
              <a:gd name="adj3" fmla="val 17023"/>
              <a:gd name="adj4" fmla="val -596190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ступень</a:t>
            </a:r>
            <a:endParaRPr lang="ru-RU" dirty="0"/>
          </a:p>
        </p:txBody>
      </p:sp>
      <p:sp>
        <p:nvSpPr>
          <p:cNvPr id="28" name="Выноска 1 (граница и черта) 27"/>
          <p:cNvSpPr/>
          <p:nvPr/>
        </p:nvSpPr>
        <p:spPr>
          <a:xfrm>
            <a:off x="7643834" y="3000372"/>
            <a:ext cx="1214446" cy="1071570"/>
          </a:xfrm>
          <a:prstGeom prst="accentBorderCallout1">
            <a:avLst>
              <a:gd name="adj1" fmla="val 18750"/>
              <a:gd name="adj2" fmla="val -8333"/>
              <a:gd name="adj3" fmla="val 17023"/>
              <a:gd name="adj4" fmla="val -596190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ступень</a:t>
            </a:r>
            <a:endParaRPr lang="ru-RU" dirty="0"/>
          </a:p>
        </p:txBody>
      </p:sp>
      <p:sp>
        <p:nvSpPr>
          <p:cNvPr id="29" name="Выноска 1 (граница и черта) 28"/>
          <p:cNvSpPr/>
          <p:nvPr/>
        </p:nvSpPr>
        <p:spPr>
          <a:xfrm>
            <a:off x="7643834" y="1714488"/>
            <a:ext cx="1214446" cy="1071570"/>
          </a:xfrm>
          <a:prstGeom prst="accentBorderCallout1">
            <a:avLst>
              <a:gd name="adj1" fmla="val 18750"/>
              <a:gd name="adj2" fmla="val -8333"/>
              <a:gd name="adj3" fmla="val 17023"/>
              <a:gd name="adj4" fmla="val -596190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III </a:t>
            </a:r>
            <a:r>
              <a:rPr lang="ru-RU" dirty="0" smtClean="0"/>
              <a:t>ступень</a:t>
            </a:r>
            <a:endParaRPr lang="ru-RU" dirty="0"/>
          </a:p>
        </p:txBody>
      </p:sp>
      <p:sp>
        <p:nvSpPr>
          <p:cNvPr id="30" name="Выноска 1 (граница и черта) 29"/>
          <p:cNvSpPr/>
          <p:nvPr/>
        </p:nvSpPr>
        <p:spPr>
          <a:xfrm>
            <a:off x="7643834" y="214290"/>
            <a:ext cx="1285884" cy="1285884"/>
          </a:xfrm>
          <a:prstGeom prst="accentBorderCallout1">
            <a:avLst>
              <a:gd name="adj1" fmla="val 18750"/>
              <a:gd name="adj2" fmla="val -8333"/>
              <a:gd name="adj3" fmla="val 18100"/>
              <a:gd name="adj4" fmla="val -549861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IV </a:t>
            </a:r>
            <a:r>
              <a:rPr lang="ru-RU" dirty="0" smtClean="0"/>
              <a:t>ступень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10" idx="0"/>
            <a:endCxn id="3" idx="2"/>
          </p:cNvCxnSpPr>
          <p:nvPr/>
        </p:nvCxnSpPr>
        <p:spPr>
          <a:xfrm rot="5400000" flipH="1" flipV="1">
            <a:off x="928662" y="5107793"/>
            <a:ext cx="500066" cy="100013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1" idx="0"/>
            <a:endCxn id="3" idx="2"/>
          </p:cNvCxnSpPr>
          <p:nvPr/>
        </p:nvCxnSpPr>
        <p:spPr>
          <a:xfrm rot="5400000" flipH="1" flipV="1">
            <a:off x="1393009" y="5572140"/>
            <a:ext cx="500066" cy="71438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2" idx="0"/>
            <a:endCxn id="3" idx="2"/>
          </p:cNvCxnSpPr>
          <p:nvPr/>
        </p:nvCxnSpPr>
        <p:spPr>
          <a:xfrm rot="16200000" flipV="1">
            <a:off x="1893075" y="5143512"/>
            <a:ext cx="500066" cy="928694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5" idx="0"/>
            <a:endCxn id="18" idx="2"/>
          </p:cNvCxnSpPr>
          <p:nvPr/>
        </p:nvCxnSpPr>
        <p:spPr>
          <a:xfrm rot="5400000" flipH="1" flipV="1">
            <a:off x="3571868" y="5464983"/>
            <a:ext cx="428628" cy="21431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6" idx="0"/>
            <a:endCxn id="18" idx="2"/>
          </p:cNvCxnSpPr>
          <p:nvPr/>
        </p:nvCxnSpPr>
        <p:spPr>
          <a:xfrm rot="16200000" flipV="1">
            <a:off x="4071934" y="5179231"/>
            <a:ext cx="428628" cy="78581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7" idx="0"/>
            <a:endCxn id="18" idx="2"/>
          </p:cNvCxnSpPr>
          <p:nvPr/>
        </p:nvCxnSpPr>
        <p:spPr>
          <a:xfrm rot="16200000" flipV="1">
            <a:off x="4536281" y="4714884"/>
            <a:ext cx="428628" cy="171451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9" idx="0"/>
            <a:endCxn id="22" idx="2"/>
          </p:cNvCxnSpPr>
          <p:nvPr/>
        </p:nvCxnSpPr>
        <p:spPr>
          <a:xfrm rot="16200000" flipV="1">
            <a:off x="6215074" y="5322107"/>
            <a:ext cx="428628" cy="500066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20" idx="0"/>
            <a:endCxn id="22" idx="2"/>
          </p:cNvCxnSpPr>
          <p:nvPr/>
        </p:nvCxnSpPr>
        <p:spPr>
          <a:xfrm rot="16200000" flipV="1">
            <a:off x="6643702" y="4893479"/>
            <a:ext cx="428628" cy="135732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1" idx="0"/>
            <a:endCxn id="22" idx="2"/>
          </p:cNvCxnSpPr>
          <p:nvPr/>
        </p:nvCxnSpPr>
        <p:spPr>
          <a:xfrm rot="16200000" flipV="1">
            <a:off x="7072330" y="4464851"/>
            <a:ext cx="428628" cy="221457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3" idx="0"/>
            <a:endCxn id="24" idx="2"/>
          </p:cNvCxnSpPr>
          <p:nvPr/>
        </p:nvCxnSpPr>
        <p:spPr>
          <a:xfrm rot="5400000" flipH="1" flipV="1">
            <a:off x="2321703" y="3357562"/>
            <a:ext cx="714380" cy="200026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8" idx="0"/>
            <a:endCxn id="24" idx="2"/>
          </p:cNvCxnSpPr>
          <p:nvPr/>
        </p:nvCxnSpPr>
        <p:spPr>
          <a:xfrm rot="16200000" flipV="1">
            <a:off x="3428992" y="4250537"/>
            <a:ext cx="714380" cy="214314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24" idx="2"/>
          </p:cNvCxnSpPr>
          <p:nvPr/>
        </p:nvCxnSpPr>
        <p:spPr>
          <a:xfrm flipV="1">
            <a:off x="214282" y="4000504"/>
            <a:ext cx="3464743" cy="57150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22" idx="0"/>
            <a:endCxn id="23" idx="2"/>
          </p:cNvCxnSpPr>
          <p:nvPr/>
        </p:nvCxnSpPr>
        <p:spPr>
          <a:xfrm rot="16200000" flipV="1">
            <a:off x="5643570" y="4179099"/>
            <a:ext cx="714380" cy="35719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23" idx="2"/>
          </p:cNvCxnSpPr>
          <p:nvPr/>
        </p:nvCxnSpPr>
        <p:spPr>
          <a:xfrm rot="10800000">
            <a:off x="5822166" y="4000504"/>
            <a:ext cx="1535917" cy="64294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24" idx="0"/>
            <a:endCxn id="25" idx="2"/>
          </p:cNvCxnSpPr>
          <p:nvPr/>
        </p:nvCxnSpPr>
        <p:spPr>
          <a:xfrm rot="5400000" flipH="1" flipV="1">
            <a:off x="3893339" y="2643182"/>
            <a:ext cx="500066" cy="928694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23" idx="0"/>
            <a:endCxn id="25" idx="2"/>
          </p:cNvCxnSpPr>
          <p:nvPr/>
        </p:nvCxnSpPr>
        <p:spPr>
          <a:xfrm rot="16200000" flipV="1">
            <a:off x="4964909" y="2500306"/>
            <a:ext cx="500066" cy="121444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25" idx="0"/>
            <a:endCxn id="26" idx="2"/>
          </p:cNvCxnSpPr>
          <p:nvPr/>
        </p:nvCxnSpPr>
        <p:spPr>
          <a:xfrm rot="16200000" flipV="1">
            <a:off x="4339827" y="1803785"/>
            <a:ext cx="500066" cy="35719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25" idx="2"/>
          </p:cNvCxnSpPr>
          <p:nvPr/>
        </p:nvCxnSpPr>
        <p:spPr>
          <a:xfrm flipV="1">
            <a:off x="1571604" y="2857496"/>
            <a:ext cx="3036115" cy="642942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26" idx="2"/>
          </p:cNvCxnSpPr>
          <p:nvPr/>
        </p:nvCxnSpPr>
        <p:spPr>
          <a:xfrm rot="10800000">
            <a:off x="4572000" y="1571612"/>
            <a:ext cx="1643074" cy="642942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26" idx="2"/>
          </p:cNvCxnSpPr>
          <p:nvPr/>
        </p:nvCxnSpPr>
        <p:spPr>
          <a:xfrm flipV="1">
            <a:off x="2071670" y="1571612"/>
            <a:ext cx="2500330" cy="50006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0"/>
            <a:ext cx="4071966" cy="4429132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дума проработала 72 дня. Обсуждались 2 проекта по аграрному вопросу: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кадетов (42 подписи)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депутатов трудовой группы Думы (104 подписи).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Предлагали создание государственного земельного фонда для наделения землей крестьянства.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Кадеты хотели включить в фонд: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казенные,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удельные,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монастырские,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часть помещичьих земель.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Выступали за сохранение образцовых помещичьих хозяйств и отчуждение за рыночную цену той земли, которая сдается ими в аренду.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3071810"/>
            <a:ext cx="4714908" cy="3786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Трудовики требовали для обеспечения крестьян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отвести им участки по трудовой норме за счет : казенных,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удельных,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монастырских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частновладельческих земель, превышающих трудовую норму,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уравнительно-трудового землепользования,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объявления политической амнистии,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ликвидации Государственного совета,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расширения законодательных прав Думы.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286124"/>
            <a:ext cx="4286280" cy="33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290"/>
            <a:ext cx="4357718" cy="28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357693"/>
            <a:ext cx="3857652" cy="240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1120</Words>
  <Application>Microsoft Office PowerPoint</Application>
  <PresentationFormat>Экран (4:3)</PresentationFormat>
  <Paragraphs>127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I и II Государственные Думы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153</cp:revision>
  <dcterms:created xsi:type="dcterms:W3CDTF">2009-09-11T10:49:15Z</dcterms:created>
  <dcterms:modified xsi:type="dcterms:W3CDTF">2009-09-12T05:15:05Z</dcterms:modified>
</cp:coreProperties>
</file>