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73" r:id="rId9"/>
    <p:sldId id="262" r:id="rId10"/>
    <p:sldId id="263" r:id="rId11"/>
    <p:sldId id="265" r:id="rId12"/>
    <p:sldId id="274" r:id="rId13"/>
    <p:sldId id="266" r:id="rId14"/>
    <p:sldId id="267" r:id="rId15"/>
    <p:sldId id="268" r:id="rId16"/>
    <p:sldId id="275" r:id="rId17"/>
    <p:sldId id="269" r:id="rId18"/>
    <p:sldId id="270" r:id="rId19"/>
    <p:sldId id="271" r:id="rId20"/>
    <p:sldId id="26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81C7A-6EDF-4DB2-8395-D52168D869FD}" type="datetimeFigureOut">
              <a:rPr lang="ru-RU" smtClean="0"/>
              <a:pPr/>
              <a:t>17.09.2009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ED405-F961-4CAD-80EE-F41E17353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D405-F961-4CAD-80EE-F41E173539C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D405-F961-4CAD-80EE-F41E173539C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D405-F961-4CAD-80EE-F41E173539C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D405-F961-4CAD-80EE-F41E173539C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D405-F961-4CAD-80EE-F41E173539C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D405-F961-4CAD-80EE-F41E173539C1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D405-F961-4CAD-80EE-F41E173539C1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D405-F961-4CAD-80EE-F41E173539C1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D405-F961-4CAD-80EE-F41E173539C1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D405-F961-4CAD-80EE-F41E173539C1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D405-F961-4CAD-80EE-F41E173539C1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D405-F961-4CAD-80EE-F41E173539C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D405-F961-4CAD-80EE-F41E173539C1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D405-F961-4CAD-80EE-F41E173539C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D405-F961-4CAD-80EE-F41E173539C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D405-F961-4CAD-80EE-F41E173539C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D405-F961-4CAD-80EE-F41E173539C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D405-F961-4CAD-80EE-F41E173539C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D405-F961-4CAD-80EE-F41E173539C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D405-F961-4CAD-80EE-F41E173539C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8853-95E4-4311-8BBC-AABB50C83315}" type="datetimeFigureOut">
              <a:rPr lang="ru-RU" smtClean="0"/>
              <a:pPr/>
              <a:t>17.09.2009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3F85-485B-4FB7-9DC9-0E866CCB6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8853-95E4-4311-8BBC-AABB50C83315}" type="datetimeFigureOut">
              <a:rPr lang="ru-RU" smtClean="0"/>
              <a:pPr/>
              <a:t>17.09.2009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3F85-485B-4FB7-9DC9-0E866CCB6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8853-95E4-4311-8BBC-AABB50C83315}" type="datetimeFigureOut">
              <a:rPr lang="ru-RU" smtClean="0"/>
              <a:pPr/>
              <a:t>17.09.2009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3F85-485B-4FB7-9DC9-0E866CCB6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8853-95E4-4311-8BBC-AABB50C83315}" type="datetimeFigureOut">
              <a:rPr lang="ru-RU" smtClean="0"/>
              <a:pPr/>
              <a:t>17.09.2009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3F85-485B-4FB7-9DC9-0E866CCB6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8853-95E4-4311-8BBC-AABB50C83315}" type="datetimeFigureOut">
              <a:rPr lang="ru-RU" smtClean="0"/>
              <a:pPr/>
              <a:t>17.09.2009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3F85-485B-4FB7-9DC9-0E866CCB6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8853-95E4-4311-8BBC-AABB50C83315}" type="datetimeFigureOut">
              <a:rPr lang="ru-RU" smtClean="0"/>
              <a:pPr/>
              <a:t>17.09.2009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3F85-485B-4FB7-9DC9-0E866CCB6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8853-95E4-4311-8BBC-AABB50C83315}" type="datetimeFigureOut">
              <a:rPr lang="ru-RU" smtClean="0"/>
              <a:pPr/>
              <a:t>17.09.2009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3F85-485B-4FB7-9DC9-0E866CCB6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8853-95E4-4311-8BBC-AABB50C83315}" type="datetimeFigureOut">
              <a:rPr lang="ru-RU" smtClean="0"/>
              <a:pPr/>
              <a:t>17.09.2009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3F85-485B-4FB7-9DC9-0E866CCB6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8853-95E4-4311-8BBC-AABB50C83315}" type="datetimeFigureOut">
              <a:rPr lang="ru-RU" smtClean="0"/>
              <a:pPr/>
              <a:t>17.09.2009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3F85-485B-4FB7-9DC9-0E866CCB6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8853-95E4-4311-8BBC-AABB50C83315}" type="datetimeFigureOut">
              <a:rPr lang="ru-RU" smtClean="0"/>
              <a:pPr/>
              <a:t>17.09.2009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3F85-485B-4FB7-9DC9-0E866CCB6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8853-95E4-4311-8BBC-AABB50C83315}" type="datetimeFigureOut">
              <a:rPr lang="ru-RU" smtClean="0"/>
              <a:pPr/>
              <a:t>17.09.2009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3F85-485B-4FB7-9DC9-0E866CCB6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D8853-95E4-4311-8BBC-AABB50C83315}" type="datetimeFigureOut">
              <a:rPr lang="ru-RU" smtClean="0"/>
              <a:pPr/>
              <a:t>17.09.2009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53F85-485B-4FB7-9DC9-0E866CCB6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00034" y="428604"/>
            <a:ext cx="821533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4500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	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особенности отличали древние цивилизации от первобытности?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полная зависимость людей от природы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возникновение и развитие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городов.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зарождение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письменности.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	формирование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4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	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особенности характерны для первобытности? Какие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древних цивилизаций?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44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полная зависимость человека от природы,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присваивающий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хозяйства.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44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появление имущественного неравенства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44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сохранении традиций натурального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хозяйства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начинает развиваться торговля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44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замкнутость общины, сохранение и подчинение традициям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44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отсутствие городов 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44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дописьменная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44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переход к производящему хозяйству,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зарождение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земледелия и скотоводства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44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появление письменности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4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Первобытное общество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? Древнейшие цивилизации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4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	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Приведите в соответствие сферы общественной жизни и характеризующие их особенности древних  цивилизаций: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экономическая сфера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социальная сфера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политическая сфера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	духовная сфера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44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усложнение социальной структуры, появление неравенства, зарождение социальной иерархии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44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овладение металлами, новыми орудиями труда, развитие ремесел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44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возникновение письменности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44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государства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2" y="0"/>
            <a:ext cx="8572528" cy="714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150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34. Духовенство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средневековье: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имело сложную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иерархию.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было единственным образованным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сословием.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было открыто для выходцев из других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сословий.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35.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Приведите в соответствие названия социальных</a:t>
            </a:r>
            <a:r>
              <a:rPr kumimoji="0" lang="ru-RU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 и свойственных им ценностей: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крестьянство    б) рыцарство    в) духовенство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неразрывная связь человека со своей средой, семьей, общиной, сословием	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тесная связь с землей, мечты о равенстве и справедливости	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доблесть, мужество, культ Прекрасной Дамы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обет безбрачия, отказ от семьи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36.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Положение средневекового бюргерства в обществе определялось: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почитанием своего сеньора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местом в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феодальной лестнице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принципом личной свободы и правом собственности на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имущество.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37.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ценности были характерны для средневекового бюргерства?	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уважение личной свободы и независимости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новое отношение к труду, высокая оценка профессиональных знаний и умений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выполнение цеховых обязательств и защита корпоративных интересов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	все перечисленные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выше.</a:t>
            </a:r>
            <a:endParaRPr lang="ru-RU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38</a:t>
            </a:r>
            <a:r>
              <a:rPr lang="ru-RU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	В средневековой культуре Западной Европы «царицей всех наук» считалась: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</a:tabLst>
            </a:pPr>
            <a:r>
              <a:rPr lang="ru-RU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математика   б) алхимия       в)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теология.</a:t>
            </a:r>
            <a:endParaRPr lang="ru-RU" sz="1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</a:tabLst>
            </a:pPr>
            <a:r>
              <a:rPr lang="ru-RU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39.	Какой город называют столицей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итальянского Возрождения</a:t>
            </a:r>
            <a:r>
              <a:rPr lang="ru-RU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</a:tabLst>
            </a:pPr>
            <a:r>
              <a:rPr lang="ru-RU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Неаполь        б) Рим	в)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Флоренцию.</a:t>
            </a:r>
            <a:endParaRPr lang="ru-RU" sz="1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</a:tabLst>
            </a:pPr>
            <a:r>
              <a:rPr lang="ru-RU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40.	Кого из творцов эпохи Возрождения называют «последним поэтом средневековья и первым поэтом нового времени»?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</a:tabLst>
            </a:pPr>
            <a:r>
              <a:rPr lang="ru-RU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Данте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Алигьери.      </a:t>
            </a:r>
            <a:r>
              <a:rPr lang="ru-RU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в)Н. Макиавелли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</a:tabLst>
            </a:pPr>
            <a:r>
              <a:rPr lang="ru-RU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Л. Б. Альберти      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 Дж. Боккаччо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</a:tabLst>
            </a:pPr>
            <a:endParaRPr lang="ru-RU" sz="1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285728"/>
            <a:ext cx="81439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62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41.	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Эпоха Возрождения датируется: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XIV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XV вв.   б) XV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XVI вв. в) XIV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XVI вв..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62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42.	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Мировоззрением Возрождения является: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гуманизм.              	в) антропоцентризм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индивидуализм       г) теология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62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43.	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Приведите в соответствие имена деятелей эпохи Возрождения и сферу их деятельности: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  <a:tabLst>
                <a:tab pos="4762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Дж. Боккаччо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Н. Коперник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  <a:tabLst>
                <a:tab pos="4762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Данте Алигьери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7) Ф. Петрарка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  <a:tabLst>
                <a:tab pos="4762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Дж. Бруно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8) Ф. Рабле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  <a:tabLst>
                <a:tab pos="4762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 Галилей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9) Рафаэль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  <a:tabLst>
                <a:tab pos="4762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Леонардо да Винчи            10) Микеланджело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Буонарроти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086100" lvl="6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а)наука 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6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литература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6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живопись, скульптура, архитектура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44"/>
              <a:tabLst>
                <a:tab pos="47625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Закончите определение: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Парламент.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это...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высший представительный орган власти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высший представительный и законодательный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 власти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высший представительный и законодательный орган власти,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</a:pP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формируемый на выборной основе и определяющий основные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направления внутренней и внешней политики правительства.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428604"/>
            <a:ext cx="74295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5738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29. б;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г;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2, б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3, в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32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а, б, в;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33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а, в;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34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а, б, в;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35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2, 2, 6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 3, в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 4;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36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37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г;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38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39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40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41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42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43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3, 4, 6, 6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 2, 7, 8, в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5, 9, 10;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44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28596" y="785794"/>
            <a:ext cx="842965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45.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Сословно-представительное учреждение под названием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парламент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возникло: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968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в ХШ в. в Англии	в)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XVIII в. в США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968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в XIV в. во Франции        г) в XVI в. в России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46.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Приведите в соответствие название эпохи и их</a:t>
            </a:r>
            <a:r>
              <a:rPr kumimoji="0" lang="en-US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хронологию: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968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эпоха Возрождения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968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Реформация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968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промышленная революция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968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XVI 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968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60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80 гг. XVIII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середина XIX 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968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XIV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XVI вв.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47.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Приведите в соответствие название и общую характеристику эпохи: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543300" lvl="7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968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эпоха Возрождения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543300" lvl="7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968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Реформация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543300" lvl="7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968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промышленная революция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968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создание этического учения, признававшего ценности личной инициативы,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96888" algn="l"/>
              </a:tabLst>
            </a:pP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профессионального успеха, стремления к прибыли, бережливости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968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признание принципов открытости, терпимости, свободы научного поиска/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96888" algn="l"/>
              </a:tabLst>
            </a:pP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уважения личности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самоценности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человека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968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превращение промышленности в основу эконо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­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мики, рационализация всех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96888" algn="l"/>
              </a:tabLst>
            </a:pP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сторон общественной жизни, утверждение либерально-демократических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96888" algn="l"/>
              </a:tabLst>
            </a:pP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ценностей в обществе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428596" y="500042"/>
            <a:ext cx="835821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73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48.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называется скачок в развитии производительных сил при переходе от мануфактурного к промышленному производству?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4873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промышленный переворот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4873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индустриализация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4873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капитализация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73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49.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Закончите предложение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Родиной промышленного переворота является ...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4873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Франция       б) Великобритания	в) США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73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50.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мнению М. Вебера,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дух капитализма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4873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вероучение католицизма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4873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этика протестантизма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4873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индивидуализм, присущий западному человеку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1"/>
              <a:tabLst>
                <a:tab pos="487363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Приведите в соответствие сферы общественной жизни и характеризующие их особенности индустриального общества:</a:t>
            </a: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87363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628900" lvl="5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  <a:tabLst>
                <a:tab pos="4873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экономическая сфера   3) политическая сфера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628900" lvl="5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  <a:tabLst>
                <a:tab pos="4873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социальная сфера        4) духовная сфера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628900" lvl="5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487363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873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закрепление принципа равенства граждан перед законом, формирование правового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87363" algn="l"/>
              </a:tabLst>
            </a:pP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государства и гражданского общества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873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разрушение сословных границ, открытость и подвижность социальных структур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873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рационализация духовной жизни, признание автономии личности от государства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87363" algn="l"/>
              </a:tabLst>
            </a:pP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важнейшей ценностью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873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	бурное развитие промышленности, господство частной собственности и рыночных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87363" algn="l"/>
              </a:tabLst>
            </a:pP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отношений, развитое разделение труда и его специализация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57158" y="285728"/>
            <a:ext cx="8358214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0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52.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Факторами единства восточных цивилизаций ученые считают: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непрерывность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их развития, устойчивость, длительность сосуществования новых черт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</a:pP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</a:t>
            </a: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уже существующими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основной тип связи общества и природы, не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покорение природы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слияние с ней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обычай, традицию как главные регуляторы общественной жизни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	все перечисленное выше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0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53.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утверждения характеризуют положение личности в социальной системе Востока?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человек свободен и независим от общества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положение личности определяется ее принадлежностью к традиционным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</a:pP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социальным общностям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человек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часть природы, через самоусовершенствование человека возможно и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</a:pP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совершенствование природы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	человек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преобразователь природы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0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54.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Приведите в соответствие типы восточных цивилизаций и группы стран: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40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арабо-исламская цивилизация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40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китайско-конфуцианская цивилизация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4025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индо-буддийская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цивилизация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Индия, Монголия, Непал, Таиланд: преобладают традиции индуизма,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</a:pP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буддизма, характерна религиозная терпимость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Иран, Афганистан, Пакистан, ОАЭ, Саудовская Аравия, Сирия, Тунис,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</a:pP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Марокко, Судан: преобладают культурные и религиозные традиции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</a:pP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ислама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Китай, Корея, Япония, Вьетнам: преобладают культурные традиции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</a:pP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даосизма, конфуцианства и синтоизма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642918"/>
            <a:ext cx="73581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5738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45. а;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46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3, 6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 в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47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1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6, 2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а, 3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48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49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б;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50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6;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51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1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г, 2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6, 3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а, 4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52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г;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53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б, в;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54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1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6, 2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в, 3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14290"/>
            <a:ext cx="8072494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55.	</a:t>
            </a: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Приведите в соответствие страны и характеристику их взаимодействия с развитыми государствами Запада.</a:t>
            </a:r>
            <a:endParaRPr lang="ru-RU" sz="1400" dirty="0" smtClean="0"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0850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Япония, часть стран Дальнего Востока</a:t>
            </a:r>
            <a:endParaRPr lang="ru-RU" sz="1400" dirty="0" smtClean="0"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0850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Индия, страны Юго-Восточной Азии, Турция, Пакистан, Египет</a:t>
            </a:r>
            <a:endParaRPr lang="ru-RU" sz="1400" dirty="0" smtClean="0"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0850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большинство африканских стран, часть азиат</a:t>
            </a:r>
            <a:r>
              <a:rPr lang="ru-RU" sz="1400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­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ских государств (Бангладеш, Бирма, Камбоджа)</a:t>
            </a:r>
            <a:endParaRPr lang="ru-RU" sz="1400" dirty="0" smtClean="0"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</a:t>
            </a: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реагируют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западное влияние нарастанием кризисных явлений, углубляется </a:t>
            </a: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экономическое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отставание и нестабильность </a:t>
            </a:r>
            <a:endParaRPr lang="ru-RU" sz="1400" dirty="0" smtClean="0"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</a:t>
            </a: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уверенно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сближаются с развитыми государствами западного мира</a:t>
            </a:r>
            <a:endParaRPr lang="ru-RU" sz="1400" dirty="0" smtClean="0"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</a:t>
            </a: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переживают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своеобразные процессы: с одной стороны, сложились свойственные </a:t>
            </a:r>
            <a:endParaRPr lang="en-US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индустриальному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обществу экономические и политические структуры, с другой </a:t>
            </a:r>
            <a:r>
              <a:rPr lang="ru-RU" sz="1400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значительная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часть населения живет традиционно</a:t>
            </a:r>
            <a:endParaRPr lang="ru-RU" sz="1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56.	</a:t>
            </a: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мнению ученых, российской цивилизации свойственны следующие особенности:</a:t>
            </a:r>
            <a:endParaRPr lang="ru-RU" sz="1400" dirty="0" smtClean="0"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</a:t>
            </a: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ее формирование большое влияние оказала Византия, в том числе в связи с </a:t>
            </a: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принятием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христианства</a:t>
            </a:r>
            <a:endParaRPr lang="ru-RU" sz="1400" dirty="0" smtClean="0"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</a:t>
            </a: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истории России постоянно происходил процесс расширения географического </a:t>
            </a:r>
            <a:endParaRPr lang="en-US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пространства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освоения новых земель</a:t>
            </a:r>
            <a:endParaRPr lang="ru-RU" sz="1400" dirty="0" smtClean="0"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</a:t>
            </a: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государство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играло важную роль в развитии общества</a:t>
            </a:r>
            <a:endParaRPr lang="ru-RU" sz="1400" dirty="0" smtClean="0"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</a:t>
            </a: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перечисленные выше</a:t>
            </a:r>
            <a:endParaRPr lang="ru-RU" sz="1400" dirty="0" smtClean="0">
              <a:latin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57"/>
              <a:tabLst>
                <a:tab pos="450850" algn="l"/>
              </a:tabLst>
            </a:pP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Приведите </a:t>
            </a: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соответствие период российской истории и его хронологию:</a:t>
            </a:r>
            <a:endParaRPr lang="ru-RU" sz="1400" i="1" dirty="0" smtClean="0"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0850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XIV</a:t>
            </a:r>
            <a:r>
              <a:rPr lang="ru-RU" sz="1400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XVI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вв.</a:t>
            </a:r>
            <a:endParaRPr lang="ru-RU" sz="1400" dirty="0" smtClean="0"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0850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XVII вв.</a:t>
            </a:r>
            <a:endParaRPr lang="ru-RU" sz="1400" dirty="0" smtClean="0"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0850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XII</a:t>
            </a:r>
            <a:r>
              <a:rPr lang="ru-RU" sz="1400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XIII вв.</a:t>
            </a:r>
            <a:endParaRPr lang="ru-RU" sz="1400" dirty="0" smtClean="0"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0850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IX</a:t>
            </a:r>
            <a:r>
              <a:rPr lang="ru-RU" sz="1400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 вв.</a:t>
            </a:r>
            <a:endParaRPr lang="ru-RU" sz="1400" dirty="0" smtClean="0"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	Киевская Русь </a:t>
            </a:r>
            <a:r>
              <a:rPr lang="ru-RU" sz="1400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раннефеодальное государство</a:t>
            </a:r>
            <a:endParaRPr lang="ru-RU" sz="1400" dirty="0" smtClean="0"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период феодальной раздробленности</a:t>
            </a:r>
            <a:endParaRPr lang="ru-RU" sz="1400" dirty="0" smtClean="0"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образование и развитие единого централизованного государства</a:t>
            </a:r>
            <a:endParaRPr lang="ru-RU" sz="1400" dirty="0" smtClean="0"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	</a:t>
            </a:r>
            <a:r>
              <a:rPr lang="ru-RU" sz="1400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бунташный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век</a:t>
            </a:r>
            <a:r>
              <a:rPr lang="ru-RU" sz="1400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endParaRPr lang="ru-RU" sz="14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0"/>
            <a:ext cx="821537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58</a:t>
            </a:r>
            <a:r>
              <a:rPr lang="ru-RU" sz="1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1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Переход к цивилизации в истории человечества со</a:t>
            </a:r>
            <a:r>
              <a:rPr lang="ru-RU" sz="1600" i="1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­</a:t>
            </a:r>
            <a:r>
              <a:rPr lang="ru-RU" sz="1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вершился примерно:</a:t>
            </a:r>
            <a:endParaRPr lang="ru-RU" sz="1600" dirty="0" smtClean="0"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в XV</a:t>
            </a:r>
            <a:r>
              <a:rPr lang="ru-RU" sz="1600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тыс. до н. э.</a:t>
            </a:r>
            <a:endParaRPr lang="ru-RU" sz="1600" dirty="0" smtClean="0"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в IV</a:t>
            </a:r>
            <a:r>
              <a:rPr lang="ru-RU" sz="1600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 тыс. до н. э.</a:t>
            </a:r>
            <a:endParaRPr lang="ru-RU" sz="1600" dirty="0" smtClean="0"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 тыс. до н. э.</a:t>
            </a:r>
            <a:endParaRPr lang="ru-RU" sz="1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59</a:t>
            </a:r>
            <a:r>
              <a:rPr lang="ru-RU" sz="1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Назовите имя древнегреческого философа, автора знаменитого изречения </a:t>
            </a:r>
            <a:r>
              <a:rPr lang="ru-RU" sz="1600" i="1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Человек </a:t>
            </a:r>
            <a:r>
              <a:rPr lang="ru-RU" sz="1600" i="1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sz="1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мера всех </a:t>
            </a:r>
            <a:r>
              <a:rPr lang="ru-RU" sz="1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вещей</a:t>
            </a:r>
            <a:r>
              <a:rPr lang="ru-RU" sz="1600" i="1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sz="1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ru-RU" sz="1600" dirty="0" smtClean="0"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Сократ	б) Протагор       в) Платон</a:t>
            </a:r>
            <a:endParaRPr lang="ru-RU" sz="160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60</a:t>
            </a:r>
            <a:r>
              <a:rPr lang="ru-RU" sz="1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Основной принцип ораторского искусства </a:t>
            </a:r>
            <a:r>
              <a:rPr lang="ru-RU" sz="1600" i="1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Держись </a:t>
            </a:r>
            <a:r>
              <a:rPr lang="ru-RU" sz="1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сути, слова приложатся</a:t>
            </a:r>
            <a:r>
              <a:rPr lang="ru-RU" sz="1600" i="1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sz="1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был сформулирован</a:t>
            </a:r>
            <a:r>
              <a:rPr lang="ru-RU" sz="1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16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</a:pPr>
            <a:r>
              <a:rPr lang="ru-RU" sz="1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Марком 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Аврелием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б) 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Катоном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в) Цицероном</a:t>
            </a:r>
            <a:endParaRPr lang="ru-RU" sz="1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61. </a:t>
            </a:r>
            <a:r>
              <a:rPr lang="ru-RU" sz="1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Приведите в соответствие произведение и его ав</a:t>
            </a:r>
            <a:r>
              <a:rPr lang="ru-RU" sz="1600" i="1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­</a:t>
            </a:r>
            <a:r>
              <a:rPr lang="ru-RU" sz="1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тора.</a:t>
            </a:r>
            <a:endParaRPr lang="ru-RU" sz="1600" i="1" dirty="0" smtClean="0"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30213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Аристотель</a:t>
            </a:r>
            <a:endParaRPr lang="ru-RU" sz="1600" dirty="0" smtClean="0"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30213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Аристофан</a:t>
            </a:r>
            <a:endParaRPr lang="ru-RU" sz="1600" dirty="0" smtClean="0"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30213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Гомер</a:t>
            </a:r>
            <a:endParaRPr lang="ru-RU" sz="1600" dirty="0" smtClean="0"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30213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Платон</a:t>
            </a:r>
            <a:endParaRPr lang="ru-RU" sz="1600" dirty="0" smtClean="0"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30213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Фукидид</a:t>
            </a:r>
            <a:endParaRPr lang="ru-RU" sz="1600" dirty="0" smtClean="0"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30213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Цицерон </a:t>
            </a:r>
            <a:endParaRPr lang="ru-RU" sz="1600" dirty="0" smtClean="0"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30213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Эсхил</a:t>
            </a:r>
            <a:endParaRPr lang="en-US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30213" algn="l"/>
              </a:tabLst>
            </a:pP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Софокл</a:t>
            </a:r>
            <a:endParaRPr lang="ru-RU" sz="1600" dirty="0" smtClean="0"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30213" algn="l"/>
              </a:tabLst>
            </a:pPr>
            <a:endParaRPr lang="ru-RU" sz="1600" dirty="0" smtClean="0">
              <a:latin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	</a:t>
            </a:r>
            <a:r>
              <a:rPr lang="ru-RU" sz="1600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Илиада</a:t>
            </a:r>
            <a:r>
              <a:rPr lang="ru-RU" sz="1600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endParaRPr lang="ru-RU" sz="1600" dirty="0" smtClean="0">
              <a:latin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</a:t>
            </a:r>
            <a:r>
              <a:rPr lang="ru-RU" sz="1600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Антигона</a:t>
            </a:r>
            <a:r>
              <a:rPr lang="ru-RU" sz="1600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endParaRPr lang="ru-RU" sz="1600" dirty="0" smtClean="0">
              <a:latin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</a:t>
            </a:r>
            <a:r>
              <a:rPr lang="ru-RU" sz="1600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Прометей прикованный</a:t>
            </a:r>
            <a:r>
              <a:rPr lang="ru-RU" sz="1600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	</a:t>
            </a:r>
            <a:r>
              <a:rPr lang="ru-RU" sz="1600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История</a:t>
            </a:r>
            <a:r>
              <a:rPr lang="ru-RU" sz="1600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endParaRPr lang="ru-RU" sz="1600" dirty="0" smtClean="0">
              <a:latin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</a:pP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	</a:t>
            </a:r>
            <a:r>
              <a:rPr lang="ru-RU" sz="1600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Государство</a:t>
            </a:r>
            <a:r>
              <a:rPr lang="ru-RU" sz="1600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endParaRPr lang="ru-RU" sz="1600" dirty="0" smtClean="0">
              <a:latin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е)	</a:t>
            </a:r>
            <a:r>
              <a:rPr lang="ru-RU" sz="1600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Политика</a:t>
            </a:r>
            <a:r>
              <a:rPr lang="ru-RU" sz="1600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endParaRPr lang="ru-RU" sz="1600" dirty="0" smtClean="0">
              <a:latin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ж)	</a:t>
            </a:r>
            <a:r>
              <a:rPr lang="ru-RU" sz="1600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Птицы</a:t>
            </a:r>
            <a:r>
              <a:rPr lang="ru-RU" sz="1600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endParaRPr lang="ru-RU" sz="1600" dirty="0" smtClean="0">
              <a:latin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</a:pP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	</a:t>
            </a:r>
            <a:r>
              <a:rPr lang="ru-RU" sz="1600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Тускуланские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беседы</a:t>
            </a:r>
            <a:r>
              <a:rPr lang="ru-RU" sz="1600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16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62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</a:t>
            </a: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характеристики свойственны </a:t>
            </a: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постиндустриальному </a:t>
            </a: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обществу?</a:t>
            </a:r>
            <a:endParaRPr lang="ru-RU" dirty="0" smtClean="0"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производство, хранение и распространение информации 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основной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экономической деятельности</a:t>
            </a:r>
            <a:endParaRPr lang="ru-RU" dirty="0" smtClean="0"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информацию, подобно капиталу, можно накапливать и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хранить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будущего использования</a:t>
            </a:r>
            <a:endParaRPr lang="ru-RU" dirty="0" smtClean="0"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экономическая и политическая власть переходит к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производителям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информации</a:t>
            </a:r>
            <a:endParaRPr lang="ru-RU" dirty="0" smtClean="0"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	все перечисленные выше</a:t>
            </a:r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85720" y="571480"/>
            <a:ext cx="850109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Четыре древнейших очага цивилизаций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Египет, Двуречье, Индия, Китай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Египет, Персия, Вавилон, Индия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Шумер, Египет, Двуречье, Китай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Древнейшие цивилизации Востока называют: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первичными   б) приморскими    в) речными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Какая форма государства характерна для древних цивилизаций Востока?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военная диктатура	   в) деспотия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монархия	                      г) республика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Основным элементом экономической системы древ-</a:t>
            </a:r>
            <a:b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них цивилизаций Востока были: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5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</a:t>
            </a:r>
            <a:r>
              <a:rPr lang="ru-RU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частная собственность     в) сельская община</a:t>
            </a:r>
          </a:p>
          <a:p>
            <a:pPr marR="0" lvl="5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lang="ru-RU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рабский труд	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г</a:t>
            </a:r>
            <a:r>
              <a:rPr lang="ru-RU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наемный труд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Кастовый строй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общая черта многих древневосточных цивилизаций. Где кастовый строй получил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классическое воплощение?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в Китае	б) в Индии        в)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Вавилоне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античным цивилизациям относят: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цивилизацию Древней Греции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цивилизацию Древнего Рима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эллинистические цивилизации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	все перечисленные выше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000100" y="357166"/>
            <a:ext cx="764383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57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57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57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57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57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55. 1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6, 2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в, 3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57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56. г;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57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57. 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4, 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3, 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 г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57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58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57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59. б;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57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60. б;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57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61. 1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е, 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ж, 3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а, 4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5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6, 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г, 7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8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57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62. г.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8643998" cy="647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29" tIns="539580" rIns="539580" bIns="53958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0"/>
              <a:tabLst>
                <a:tab pos="434975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Когда достигла расцвета древнегреческая цивилизация?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4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в VIII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 вв. до н. э.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4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в V в. до н. э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4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IV в. до н. э.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4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	в XI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IX вв. до н. э.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	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Древнюю Грецию называют первой морской цивилизацией, учитывая: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4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особые природные и географические условия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4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развитие морской торговли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4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постоянное расширение границ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4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	все перечисленное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выше.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12.	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Древнегреческий полис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4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столица Древней Греции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4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объединение метрополии и ее колоний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4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город-государство, гражданская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община.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13.	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Назовите основные черты полисной организации: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4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античная форма собственности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4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совпадение политической и военной организации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4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основной принцип хозяйства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автаркия.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34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	все перечисленные выше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34975" algn="l"/>
              </a:tabLst>
            </a:pPr>
            <a:r>
              <a:rPr lang="ru-RU" sz="14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14.	Кто мог быть полноправным гражданином полиса?</a:t>
            </a:r>
          </a:p>
          <a:p>
            <a:pPr lvl="3" fontAlgn="base">
              <a:spcBef>
                <a:spcPct val="0"/>
              </a:spcBef>
              <a:spcAft>
                <a:spcPct val="0"/>
              </a:spcAft>
              <a:tabLst>
                <a:tab pos="434975" algn="l"/>
              </a:tabLst>
            </a:pPr>
            <a:r>
              <a:rPr lang="ru-RU" sz="14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</a:t>
            </a:r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свободный, владеющий земельной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собственностью</a:t>
            </a:r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рожденный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</a:t>
            </a:r>
          </a:p>
          <a:p>
            <a:pPr lvl="3" fontAlgn="base">
              <a:spcBef>
                <a:spcPct val="0"/>
              </a:spcBef>
              <a:spcAft>
                <a:spcPct val="0"/>
              </a:spcAft>
              <a:tabLst>
                <a:tab pos="434975" algn="l"/>
              </a:tabLst>
            </a:pPr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граждан </a:t>
            </a:r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полиса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человек.</a:t>
            </a: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3" fontAlgn="base">
              <a:spcBef>
                <a:spcPct val="0"/>
              </a:spcBef>
              <a:spcAft>
                <a:spcPct val="0"/>
              </a:spcAft>
              <a:tabLst>
                <a:tab pos="434975" algn="l"/>
              </a:tabLst>
            </a:pPr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свободный, владеющий собственностью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уроженец </a:t>
            </a:r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другого полиса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</a:p>
          <a:p>
            <a:pPr lvl="3" fontAlgn="base">
              <a:spcBef>
                <a:spcPct val="0"/>
              </a:spcBef>
              <a:spcAft>
                <a:spcPct val="0"/>
              </a:spcAft>
              <a:tabLst>
                <a:tab pos="434975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(метек</a:t>
            </a:r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lvl="3" fontAlgn="base">
              <a:spcBef>
                <a:spcPct val="0"/>
              </a:spcBef>
              <a:spcAft>
                <a:spcPct val="0"/>
              </a:spcAft>
              <a:tabLst>
                <a:tab pos="434975" algn="l"/>
              </a:tabLst>
            </a:pPr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</a:t>
            </a: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5000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185738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б, в, г; </a:t>
            </a: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Первобытное общество 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1, 4, 5, б, древние цивилизации 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2, 3, 7, 8; </a:t>
            </a: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2, б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 в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4, г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3; </a:t>
            </a: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а; </a:t>
            </a: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а, в; </a:t>
            </a: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в; </a:t>
            </a: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в; </a:t>
            </a: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б; </a:t>
            </a: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г; </a:t>
            </a: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б; </a:t>
            </a: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г; </a:t>
            </a: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в; </a:t>
            </a: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г; </a:t>
            </a:r>
          </a:p>
          <a:p>
            <a:pPr lvl="0" indent="185738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28596" y="714356"/>
            <a:ext cx="821537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15.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Полисная система ценностей включала: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уверенность в том, что полис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высшее благо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убеждение в том, что существование человека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 полиса невозможно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мысль о том, что благополучие отдельного лица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зависит от благополучия полиса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	все перечисленное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выше.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черты свойственны древневосточным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государствам-деспотиям? Какие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античным демократическим полисам?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равенство граждан перед законом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верховная власть принадлежала правителю (фараону, императору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верховная власть принадлежала народному собранию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выборность власти, равенство политических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 граждан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верховенство закона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строгая социальная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иерархия.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прямая демократия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правитель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верховный собственник,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верховный судья.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Деспотия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Демократический полис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Эллинистическая монархия конца IV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начала III в. до н. э. представляла собой: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деспотию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империю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381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сочетание элементов восточной деспотии и полисного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устройства.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0" y="214290"/>
            <a:ext cx="8643966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81263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1830 г. немецкий историк И. Г.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Дройзен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ввел понятие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эллинизм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обозначения: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4812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этапа развития античного общества с 323 г. До 30 г. до н. э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4812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эпохи истории Древнего Рима от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основания города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III в. до н.э.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4812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периода варварских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завоеваний.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481263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4812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19.	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Эпоха эллинизма началась после: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4812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массового переселения граждан греческих полисов в области Италии в VIII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VII вв. до н. э.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4812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Пелопоннесской войны 431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404 гг. до н. э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4812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завоевательных походов Александра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Македонского.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481263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0"/>
              <a:tabLst>
                <a:tab pos="2481263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Рождение древнеримской цивилизации относят к: </a:t>
            </a: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tabLst>
                <a:tab pos="24812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VIII в. до н.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э..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VI в. дон. э.     в) I в. до н.э.</a:t>
            </a: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tabLst>
                <a:tab pos="2481263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1"/>
              <a:tabLst>
                <a:tab pos="2481263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Приведите в соответствие названия периодов в истории Древнего Рима и их хронологию: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4812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царский период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4812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период Республики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4812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период Империи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4812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	гибель древнеримской цивилизации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4812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середина V в. н. э.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4812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 г. до н. э.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476 г. н. э.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4812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VIII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 вв. до н. э.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481263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конец </a:t>
            </a:r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 в. до н. э. — 31 г. до н. э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481263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4812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22.	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Наибольшее влияние, по мнению ученых, на европейскую культуру оказали: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4812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римская философия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4812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римские право и ораторское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искусство.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4812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римские наука и техника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4812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23.	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Кому из древнеримских писателей принадлежи т</a:t>
            </a:r>
            <a:r>
              <a:rPr kumimoji="0" lang="ru-RU" sz="1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подробное описание образа жизни и быта германцев?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24812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Цицерону      б) Сенеке	в)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Тациту.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71472" y="571480"/>
            <a:ext cx="8072462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24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Приведите в соответствие имена и характеристики римских императоров: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Август	                  в) Нерон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Веспасиан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г) Тит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476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его приказу был сожжен Рим: император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писал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те дни поэму о сожжении Трои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476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не сделал за день ни одного доброго дела, говорил: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Друзья, я потерял день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476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гордостью заявлял, что принял Рим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кирпичным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потомкам оставляет мраморным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476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известен ставшей афоризмом фразой: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Деньги не пахнут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25.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Основа римского права заключается в: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принципе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разделяй и властвуй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верховенстве закона над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властью.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верховенстве власти Сената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26.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Продолжите фразу: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культурой и историей Древнего Рима связывают...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рождение философии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первые Олимпийские игры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архитектуру, строительство общественных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сооружений.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27.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Завершите фразу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память о жестоком разграблении Рима в 455 г. людей диких, презирающих искусство и культуру называют...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вандалами.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готами	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гуннами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28.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Приведите в соответствие название периодов истории средних веков с их хронологией: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476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позднее средневековье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476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раннее средневековье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476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зрелое средневековье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V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вв.        б) XI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XIII вв.   в) XIV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XV вв.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571480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15-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Деспотия 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2, 6, 8, древнегреческий полис 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1, 3, 4, 5, 7;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21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3, 6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4, в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2, г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22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б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23. в;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24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3, 6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4, в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 г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25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б;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26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27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28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2, б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3, в</a:t>
            </a:r>
            <a:r>
              <a:rPr lang="ru-RU" dirty="0" smtClean="0"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1;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00034" y="571480"/>
            <a:ext cx="8072494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29.</a:t>
            </a:r>
            <a:r>
              <a:rPr kumimoji="0" lang="en-US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Расцвет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цивилизации европейского средневековья пришелся на: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а)V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вв.        б) XI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XIII вв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XIV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XV вв.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Выберите характеристики, свойственные средневековому обществу Западной Европы: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     аграрное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сословно-иерархическое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закрытое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	все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перечисленные.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Приведите в соответствие: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крестьянство 2) духовенство  3) рыцарство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7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те, кто молится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7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те, кто воюет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7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те, кто трудится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32.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Крестьянство в средневековье: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являлось основным производителем материальных благ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не обладало правом собственности на землю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находилось в различных формах зависимости от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сеньоров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33.	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Рыцарство в средневековье: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было привилегированным сословием, обладало исключительными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правами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земельную собственность, ношение оружия, участие в  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войнах.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	постоянно пополнялось за счет других слоев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строилось на принципах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вассалитета.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517</Words>
  <Application>Microsoft Office PowerPoint</Application>
  <PresentationFormat>Экран (4:3)</PresentationFormat>
  <Paragraphs>420</Paragraphs>
  <Slides>20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Леонид</dc:creator>
  <cp:lastModifiedBy>Леонид</cp:lastModifiedBy>
  <cp:revision>50</cp:revision>
  <dcterms:created xsi:type="dcterms:W3CDTF">2009-09-17T05:22:57Z</dcterms:created>
  <dcterms:modified xsi:type="dcterms:W3CDTF">2009-09-17T20:47:45Z</dcterms:modified>
</cp:coreProperties>
</file>