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6" r:id="rId2"/>
    <p:sldId id="267" r:id="rId3"/>
    <p:sldId id="268" r:id="rId4"/>
    <p:sldId id="256" r:id="rId5"/>
    <p:sldId id="273" r:id="rId6"/>
    <p:sldId id="274" r:id="rId7"/>
    <p:sldId id="275" r:id="rId8"/>
    <p:sldId id="272" r:id="rId9"/>
    <p:sldId id="264" r:id="rId10"/>
    <p:sldId id="263" r:id="rId11"/>
    <p:sldId id="277" r:id="rId12"/>
    <p:sldId id="276" r:id="rId13"/>
    <p:sldId id="26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DB5C6-D036-4C54-8B3F-52F669482494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D8A30-1B1C-4016-8792-F81D8E7E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BE0AE-6C07-44AA-A5F3-17862BFD4753}" type="datetimeFigureOut">
              <a:rPr lang="ru-RU" smtClean="0"/>
              <a:pPr/>
              <a:t>13.07.2009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A3D8E-692B-477F-B1C1-D1B3D8B6A5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3D8E-692B-477F-B1C1-D1B3D8B6A57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C29-424C-495F-B699-098704F522CE}" type="datetimeFigureOut">
              <a:rPr lang="ru-RU" smtClean="0"/>
              <a:pPr/>
              <a:t>13.07.2009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6A6C7-A1AE-4032-A68A-A8585987C6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5000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C29-424C-495F-B699-098704F522CE}" type="datetimeFigureOut">
              <a:rPr lang="ru-RU" smtClean="0"/>
              <a:pPr/>
              <a:t>13.07.2009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A6C7-A1AE-4032-A68A-A8585987C6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C29-424C-495F-B699-098704F522CE}" type="datetimeFigureOut">
              <a:rPr lang="ru-RU" smtClean="0"/>
              <a:pPr/>
              <a:t>13.07.2009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A6C7-A1AE-4032-A68A-A8585987C6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B6EC29-424C-495F-B699-098704F522CE}" type="datetimeFigureOut">
              <a:rPr lang="ru-RU" smtClean="0"/>
              <a:pPr/>
              <a:t>13.07.2009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166A6C7-A1AE-4032-A68A-A8585987C6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5000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C29-424C-495F-B699-098704F522CE}" type="datetimeFigureOut">
              <a:rPr lang="ru-RU" smtClean="0"/>
              <a:pPr/>
              <a:t>13.07.2009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A6C7-A1AE-4032-A68A-A8585987C6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C29-424C-495F-B699-098704F522CE}" type="datetimeFigureOut">
              <a:rPr lang="ru-RU" smtClean="0"/>
              <a:pPr/>
              <a:t>13.07.2009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A6C7-A1AE-4032-A68A-A8585987C6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5000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A6C7-A1AE-4032-A68A-A8585987C6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C29-424C-495F-B699-098704F522CE}" type="datetimeFigureOut">
              <a:rPr lang="ru-RU" smtClean="0"/>
              <a:pPr/>
              <a:t>13.07.2009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C29-424C-495F-B699-098704F522CE}" type="datetimeFigureOut">
              <a:rPr lang="ru-RU" smtClean="0"/>
              <a:pPr/>
              <a:t>13.07.2009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A6C7-A1AE-4032-A68A-A8585987C6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5000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C29-424C-495F-B699-098704F522CE}" type="datetimeFigureOut">
              <a:rPr lang="ru-RU" smtClean="0"/>
              <a:pPr/>
              <a:t>13.07.2009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A6C7-A1AE-4032-A68A-A8585987C6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B6EC29-424C-495F-B699-098704F522CE}" type="datetimeFigureOut">
              <a:rPr lang="ru-RU" smtClean="0"/>
              <a:pPr/>
              <a:t>13.07.2009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66A6C7-A1AE-4032-A68A-A8585987C6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5000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C29-424C-495F-B699-098704F522CE}" type="datetimeFigureOut">
              <a:rPr lang="ru-RU" smtClean="0"/>
              <a:pPr/>
              <a:t>13.07.2009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6A6C7-A1AE-4032-A68A-A8585987C6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5000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B6EC29-424C-495F-B699-098704F522CE}" type="datetimeFigureOut">
              <a:rPr lang="ru-RU" smtClean="0"/>
              <a:pPr/>
              <a:t>13.07.2009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166A6C7-A1AE-4032-A68A-A8585987C6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cover dir="r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38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b="1" dirty="0" smtClean="0"/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определение причин политической раздробленности Руси;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выявление последствий политической раздробленности Руси и характеристика их влияния на развитие страны;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 характеристика особенностей географического положения, природных условий, социальной структуры и системы управления в отдельных русских землях.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sz="3200" dirty="0" smtClean="0"/>
              <a:t>ПОЛИТИЧЕСКАЯ РАЗДРОБЛЕННОСТЬ РУСИ.</a:t>
            </a:r>
            <a:br>
              <a:rPr lang="ru-RU" sz="3200" dirty="0" smtClean="0"/>
            </a:br>
            <a:r>
              <a:rPr lang="ru-RU" sz="3200" dirty="0" smtClean="0"/>
              <a:t>РАЗВИТИЕ ОСНОВНЫХ РУССКИХ ЗЕМЕЛЬ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428736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Цель урока: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6143644"/>
            <a:ext cx="742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Чупров Л.А. МОУ СШ №3 с. Камень-Рыболов Ханкайского района Приморского края.</a:t>
            </a:r>
            <a:endParaRPr lang="ru-RU" sz="1200" dirty="0"/>
          </a:p>
        </p:txBody>
      </p:sp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071546"/>
          <a:ext cx="821537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Положительные черты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Отрицательные последствия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бурное развитие крестьянского хозяйства,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освоение новых пахотных земель, расширение и количественное умножение вотчин, которые для своего времени стали наиболее прогрессивной формой ведения крупного комплексного хозяйства;</a:t>
                      </a:r>
                      <a:endParaRPr lang="ru-RU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dirty="0" smtClean="0"/>
                        <a:t>расцвет ремесла;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dirty="0" smtClean="0"/>
                        <a:t>рост городов;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dirty="0" smtClean="0"/>
                        <a:t>развитие торговли в отдельных землях;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dirty="0" smtClean="0"/>
                        <a:t>Складывание новых торговых путей;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dirty="0" smtClean="0"/>
                        <a:t>постоянные усобицы между князьями стали истощать силы русских земель, ослаблять их обороноспособность перед лицом внешней опасности;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dirty="0" smtClean="0"/>
                        <a:t>дробление русских земель на более мелкие княжества и земли между наследниками;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распад привел к активизации противников Руси — половцев;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00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285852" y="0"/>
            <a:ext cx="6515790" cy="6858000"/>
          </a:xfrm>
        </p:spPr>
      </p:pic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071546"/>
            <a:ext cx="800102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Сохранялись центростремительные силы, которые постоянно противостояли силам центробежным. В первую очередь, это была власть великих киевских князей.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Сохраняла свое влияние и общерусская церковь. Киевские митрополиты являлись руководителями всей церковной организации. Церковь, как правило, выступала за единство Руси, осуждала междоусобные войны князей, играла большую миротворческую роль.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Противовесом силам распада и сепаратизма была и постоянно существовавшая внешняя опасность для русских земель со стороны половцев.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5716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олитический распад Руси никогда не был полным:</a:t>
            </a:r>
          </a:p>
        </p:txBody>
      </p:sp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81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572132" cy="6858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114668" cy="58579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Из всех распавшихся русских земель наиболее крупными и значительными были: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/>
              <a:t> Галицко-Волынское, 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/>
              <a:t>Владимиро-Суздальское княжества 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/>
              <a:t>Новгородская боярская республика. </a:t>
            </a:r>
          </a:p>
          <a:p>
            <a:r>
              <a:rPr lang="ru-RU" dirty="0" smtClean="0"/>
              <a:t>Именно эти княжества стали политическими наследниками Киевской Руси, т.е. являлись центрами притяжения всей общерусской жизни. </a:t>
            </a:r>
          </a:p>
          <a:p>
            <a:r>
              <a:rPr lang="ru-RU" dirty="0" smtClean="0"/>
              <a:t>В каждой из этих земель сложилась собственная оригинальная политическая традиция, была своя политическая судьба. </a:t>
            </a:r>
          </a:p>
          <a:p>
            <a:r>
              <a:rPr lang="ru-RU" dirty="0" smtClean="0"/>
              <a:t>У каждой из этих земель в будущем была возможность стать центром объединения всех русских земель.</a:t>
            </a:r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440646" y="3429540"/>
            <a:ext cx="1078643" cy="1913985"/>
          </a:xfrm>
          <a:custGeom>
            <a:avLst/>
            <a:gdLst>
              <a:gd name="connsiteX0" fmla="*/ 316592 w 1078643"/>
              <a:gd name="connsiteY0" fmla="*/ 28035 h 1913985"/>
              <a:gd name="connsiteX1" fmla="*/ 459467 w 1078643"/>
              <a:gd name="connsiteY1" fmla="*/ 142335 h 1913985"/>
              <a:gd name="connsiteX2" fmla="*/ 559479 w 1078643"/>
              <a:gd name="connsiteY2" fmla="*/ 242348 h 1913985"/>
              <a:gd name="connsiteX3" fmla="*/ 630917 w 1078643"/>
              <a:gd name="connsiteY3" fmla="*/ 342360 h 1913985"/>
              <a:gd name="connsiteX4" fmla="*/ 645204 w 1078643"/>
              <a:gd name="connsiteY4" fmla="*/ 399510 h 1913985"/>
              <a:gd name="connsiteX5" fmla="*/ 673779 w 1078643"/>
              <a:gd name="connsiteY5" fmla="*/ 499523 h 1913985"/>
              <a:gd name="connsiteX6" fmla="*/ 688067 w 1078643"/>
              <a:gd name="connsiteY6" fmla="*/ 656685 h 1913985"/>
              <a:gd name="connsiteX7" fmla="*/ 730929 w 1078643"/>
              <a:gd name="connsiteY7" fmla="*/ 713835 h 1913985"/>
              <a:gd name="connsiteX8" fmla="*/ 759504 w 1078643"/>
              <a:gd name="connsiteY8" fmla="*/ 756698 h 1913985"/>
              <a:gd name="connsiteX9" fmla="*/ 745217 w 1078643"/>
              <a:gd name="connsiteY9" fmla="*/ 870998 h 1913985"/>
              <a:gd name="connsiteX10" fmla="*/ 745217 w 1078643"/>
              <a:gd name="connsiteY10" fmla="*/ 1042448 h 1913985"/>
              <a:gd name="connsiteX11" fmla="*/ 773792 w 1078643"/>
              <a:gd name="connsiteY11" fmla="*/ 1085310 h 1913985"/>
              <a:gd name="connsiteX12" fmla="*/ 788079 w 1078643"/>
              <a:gd name="connsiteY12" fmla="*/ 1128173 h 1913985"/>
              <a:gd name="connsiteX13" fmla="*/ 859517 w 1078643"/>
              <a:gd name="connsiteY13" fmla="*/ 1228185 h 1913985"/>
              <a:gd name="connsiteX14" fmla="*/ 916667 w 1078643"/>
              <a:gd name="connsiteY14" fmla="*/ 1313910 h 1913985"/>
              <a:gd name="connsiteX15" fmla="*/ 945242 w 1078643"/>
              <a:gd name="connsiteY15" fmla="*/ 1356773 h 1913985"/>
              <a:gd name="connsiteX16" fmla="*/ 959529 w 1078643"/>
              <a:gd name="connsiteY16" fmla="*/ 1399635 h 1913985"/>
              <a:gd name="connsiteX17" fmla="*/ 973817 w 1078643"/>
              <a:gd name="connsiteY17" fmla="*/ 1471073 h 1913985"/>
              <a:gd name="connsiteX18" fmla="*/ 1002392 w 1078643"/>
              <a:gd name="connsiteY18" fmla="*/ 1513935 h 1913985"/>
              <a:gd name="connsiteX19" fmla="*/ 1045254 w 1078643"/>
              <a:gd name="connsiteY19" fmla="*/ 1613948 h 1913985"/>
              <a:gd name="connsiteX20" fmla="*/ 1030967 w 1078643"/>
              <a:gd name="connsiteY20" fmla="*/ 1899698 h 1913985"/>
              <a:gd name="connsiteX21" fmla="*/ 988104 w 1078643"/>
              <a:gd name="connsiteY21" fmla="*/ 1913985 h 1913985"/>
              <a:gd name="connsiteX22" fmla="*/ 845229 w 1078643"/>
              <a:gd name="connsiteY22" fmla="*/ 1885410 h 1913985"/>
              <a:gd name="connsiteX23" fmla="*/ 802367 w 1078643"/>
              <a:gd name="connsiteY23" fmla="*/ 1856835 h 1913985"/>
              <a:gd name="connsiteX24" fmla="*/ 745217 w 1078643"/>
              <a:gd name="connsiteY24" fmla="*/ 1828260 h 1913985"/>
              <a:gd name="connsiteX25" fmla="*/ 702354 w 1078643"/>
              <a:gd name="connsiteY25" fmla="*/ 1799685 h 1913985"/>
              <a:gd name="connsiteX26" fmla="*/ 359454 w 1078643"/>
              <a:gd name="connsiteY26" fmla="*/ 1785398 h 1913985"/>
              <a:gd name="connsiteX27" fmla="*/ 388029 w 1078643"/>
              <a:gd name="connsiteY27" fmla="*/ 1742535 h 1913985"/>
              <a:gd name="connsiteX28" fmla="*/ 445179 w 1078643"/>
              <a:gd name="connsiteY28" fmla="*/ 1699673 h 1913985"/>
              <a:gd name="connsiteX29" fmla="*/ 459467 w 1078643"/>
              <a:gd name="connsiteY29" fmla="*/ 1642523 h 1913985"/>
              <a:gd name="connsiteX30" fmla="*/ 502329 w 1078643"/>
              <a:gd name="connsiteY30" fmla="*/ 1599660 h 1913985"/>
              <a:gd name="connsiteX31" fmla="*/ 516617 w 1078643"/>
              <a:gd name="connsiteY31" fmla="*/ 1556798 h 1913985"/>
              <a:gd name="connsiteX32" fmla="*/ 502329 w 1078643"/>
              <a:gd name="connsiteY32" fmla="*/ 1513935 h 1913985"/>
              <a:gd name="connsiteX33" fmla="*/ 402317 w 1078643"/>
              <a:gd name="connsiteY33" fmla="*/ 1413923 h 1913985"/>
              <a:gd name="connsiteX34" fmla="*/ 316592 w 1078643"/>
              <a:gd name="connsiteY34" fmla="*/ 1356773 h 1913985"/>
              <a:gd name="connsiteX35" fmla="*/ 216579 w 1078643"/>
              <a:gd name="connsiteY35" fmla="*/ 1299623 h 1913985"/>
              <a:gd name="connsiteX36" fmla="*/ 188004 w 1078643"/>
              <a:gd name="connsiteY36" fmla="*/ 1256760 h 1913985"/>
              <a:gd name="connsiteX37" fmla="*/ 102279 w 1078643"/>
              <a:gd name="connsiteY37" fmla="*/ 1113885 h 1913985"/>
              <a:gd name="connsiteX38" fmla="*/ 59417 w 1078643"/>
              <a:gd name="connsiteY38" fmla="*/ 1071023 h 1913985"/>
              <a:gd name="connsiteX39" fmla="*/ 2267 w 1078643"/>
              <a:gd name="connsiteY39" fmla="*/ 985298 h 1913985"/>
              <a:gd name="connsiteX40" fmla="*/ 30842 w 1078643"/>
              <a:gd name="connsiteY40" fmla="*/ 756698 h 1913985"/>
              <a:gd name="connsiteX41" fmla="*/ 59417 w 1078643"/>
              <a:gd name="connsiteY41" fmla="*/ 713835 h 1913985"/>
              <a:gd name="connsiteX42" fmla="*/ 116567 w 1078643"/>
              <a:gd name="connsiteY42" fmla="*/ 670973 h 1913985"/>
              <a:gd name="connsiteX43" fmla="*/ 173717 w 1078643"/>
              <a:gd name="connsiteY43" fmla="*/ 585248 h 1913985"/>
              <a:gd name="connsiteX44" fmla="*/ 188004 w 1078643"/>
              <a:gd name="connsiteY44" fmla="*/ 528098 h 1913985"/>
              <a:gd name="connsiteX45" fmla="*/ 202292 w 1078643"/>
              <a:gd name="connsiteY45" fmla="*/ 170910 h 1913985"/>
              <a:gd name="connsiteX46" fmla="*/ 302304 w 1078643"/>
              <a:gd name="connsiteY46" fmla="*/ 42323 h 1913985"/>
              <a:gd name="connsiteX47" fmla="*/ 316592 w 1078643"/>
              <a:gd name="connsiteY47" fmla="*/ 28035 h 191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78643" h="1913985">
                <a:moveTo>
                  <a:pt x="316592" y="28035"/>
                </a:moveTo>
                <a:cubicBezTo>
                  <a:pt x="342786" y="44704"/>
                  <a:pt x="366172" y="95688"/>
                  <a:pt x="459467" y="142335"/>
                </a:cubicBezTo>
                <a:cubicBezTo>
                  <a:pt x="492804" y="175673"/>
                  <a:pt x="538395" y="200179"/>
                  <a:pt x="559479" y="242348"/>
                </a:cubicBezTo>
                <a:cubicBezTo>
                  <a:pt x="597090" y="317570"/>
                  <a:pt x="572993" y="284438"/>
                  <a:pt x="630917" y="342360"/>
                </a:cubicBezTo>
                <a:cubicBezTo>
                  <a:pt x="635679" y="361410"/>
                  <a:pt x="639810" y="380629"/>
                  <a:pt x="645204" y="399510"/>
                </a:cubicBezTo>
                <a:cubicBezTo>
                  <a:pt x="686198" y="542989"/>
                  <a:pt x="629116" y="320865"/>
                  <a:pt x="673779" y="499523"/>
                </a:cubicBezTo>
                <a:cubicBezTo>
                  <a:pt x="678542" y="551910"/>
                  <a:pt x="674513" y="605858"/>
                  <a:pt x="688067" y="656685"/>
                </a:cubicBezTo>
                <a:cubicBezTo>
                  <a:pt x="694203" y="679693"/>
                  <a:pt x="717088" y="694458"/>
                  <a:pt x="730929" y="713835"/>
                </a:cubicBezTo>
                <a:cubicBezTo>
                  <a:pt x="740910" y="727808"/>
                  <a:pt x="749979" y="742410"/>
                  <a:pt x="759504" y="756698"/>
                </a:cubicBezTo>
                <a:cubicBezTo>
                  <a:pt x="754742" y="794798"/>
                  <a:pt x="751529" y="833124"/>
                  <a:pt x="745217" y="870998"/>
                </a:cubicBezTo>
                <a:cubicBezTo>
                  <a:pt x="730333" y="960301"/>
                  <a:pt x="711448" y="918631"/>
                  <a:pt x="745217" y="1042448"/>
                </a:cubicBezTo>
                <a:cubicBezTo>
                  <a:pt x="749735" y="1059014"/>
                  <a:pt x="764267" y="1071023"/>
                  <a:pt x="773792" y="1085310"/>
                </a:cubicBezTo>
                <a:cubicBezTo>
                  <a:pt x="778554" y="1099598"/>
                  <a:pt x="781344" y="1114702"/>
                  <a:pt x="788079" y="1128173"/>
                </a:cubicBezTo>
                <a:cubicBezTo>
                  <a:pt x="799691" y="1151397"/>
                  <a:pt x="848193" y="1212008"/>
                  <a:pt x="859517" y="1228185"/>
                </a:cubicBezTo>
                <a:cubicBezTo>
                  <a:pt x="879211" y="1256320"/>
                  <a:pt x="897617" y="1285335"/>
                  <a:pt x="916667" y="1313910"/>
                </a:cubicBezTo>
                <a:lnTo>
                  <a:pt x="945242" y="1356773"/>
                </a:lnTo>
                <a:cubicBezTo>
                  <a:pt x="950004" y="1371060"/>
                  <a:pt x="955876" y="1385025"/>
                  <a:pt x="959529" y="1399635"/>
                </a:cubicBezTo>
                <a:cubicBezTo>
                  <a:pt x="965419" y="1423194"/>
                  <a:pt x="965290" y="1448335"/>
                  <a:pt x="973817" y="1471073"/>
                </a:cubicBezTo>
                <a:cubicBezTo>
                  <a:pt x="979846" y="1487151"/>
                  <a:pt x="993873" y="1499026"/>
                  <a:pt x="1002392" y="1513935"/>
                </a:cubicBezTo>
                <a:cubicBezTo>
                  <a:pt x="1030641" y="1563370"/>
                  <a:pt x="1029225" y="1565860"/>
                  <a:pt x="1045254" y="1613948"/>
                </a:cubicBezTo>
                <a:cubicBezTo>
                  <a:pt x="1054305" y="1713500"/>
                  <a:pt x="1078643" y="1804346"/>
                  <a:pt x="1030967" y="1899698"/>
                </a:cubicBezTo>
                <a:cubicBezTo>
                  <a:pt x="1024232" y="1913168"/>
                  <a:pt x="1002392" y="1909223"/>
                  <a:pt x="988104" y="1913985"/>
                </a:cubicBezTo>
                <a:cubicBezTo>
                  <a:pt x="951243" y="1908719"/>
                  <a:pt x="885129" y="1905360"/>
                  <a:pt x="845229" y="1885410"/>
                </a:cubicBezTo>
                <a:cubicBezTo>
                  <a:pt x="829871" y="1877731"/>
                  <a:pt x="817276" y="1865354"/>
                  <a:pt x="802367" y="1856835"/>
                </a:cubicBezTo>
                <a:cubicBezTo>
                  <a:pt x="783875" y="1846268"/>
                  <a:pt x="763709" y="1838827"/>
                  <a:pt x="745217" y="1828260"/>
                </a:cubicBezTo>
                <a:cubicBezTo>
                  <a:pt x="730308" y="1819741"/>
                  <a:pt x="719421" y="1801581"/>
                  <a:pt x="702354" y="1799685"/>
                </a:cubicBezTo>
                <a:cubicBezTo>
                  <a:pt x="588655" y="1787052"/>
                  <a:pt x="473754" y="1790160"/>
                  <a:pt x="359454" y="1785398"/>
                </a:cubicBezTo>
                <a:cubicBezTo>
                  <a:pt x="368979" y="1771110"/>
                  <a:pt x="375887" y="1754677"/>
                  <a:pt x="388029" y="1742535"/>
                </a:cubicBezTo>
                <a:cubicBezTo>
                  <a:pt x="404867" y="1725697"/>
                  <a:pt x="431338" y="1719050"/>
                  <a:pt x="445179" y="1699673"/>
                </a:cubicBezTo>
                <a:cubicBezTo>
                  <a:pt x="456592" y="1683694"/>
                  <a:pt x="449725" y="1659572"/>
                  <a:pt x="459467" y="1642523"/>
                </a:cubicBezTo>
                <a:cubicBezTo>
                  <a:pt x="469492" y="1624980"/>
                  <a:pt x="488042" y="1613948"/>
                  <a:pt x="502329" y="1599660"/>
                </a:cubicBezTo>
                <a:cubicBezTo>
                  <a:pt x="507092" y="1585373"/>
                  <a:pt x="516617" y="1571858"/>
                  <a:pt x="516617" y="1556798"/>
                </a:cubicBezTo>
                <a:cubicBezTo>
                  <a:pt x="516617" y="1541737"/>
                  <a:pt x="511737" y="1525695"/>
                  <a:pt x="502329" y="1513935"/>
                </a:cubicBezTo>
                <a:cubicBezTo>
                  <a:pt x="472877" y="1477120"/>
                  <a:pt x="435654" y="1447260"/>
                  <a:pt x="402317" y="1413923"/>
                </a:cubicBezTo>
                <a:cubicBezTo>
                  <a:pt x="378033" y="1389639"/>
                  <a:pt x="340876" y="1381057"/>
                  <a:pt x="316592" y="1356773"/>
                </a:cubicBezTo>
                <a:cubicBezTo>
                  <a:pt x="259844" y="1300025"/>
                  <a:pt x="293332" y="1318810"/>
                  <a:pt x="216579" y="1299623"/>
                </a:cubicBezTo>
                <a:cubicBezTo>
                  <a:pt x="207054" y="1285335"/>
                  <a:pt x="196523" y="1271669"/>
                  <a:pt x="188004" y="1256760"/>
                </a:cubicBezTo>
                <a:cubicBezTo>
                  <a:pt x="157939" y="1204147"/>
                  <a:pt x="148880" y="1160486"/>
                  <a:pt x="102279" y="1113885"/>
                </a:cubicBezTo>
                <a:cubicBezTo>
                  <a:pt x="87992" y="1099598"/>
                  <a:pt x="71822" y="1086972"/>
                  <a:pt x="59417" y="1071023"/>
                </a:cubicBezTo>
                <a:cubicBezTo>
                  <a:pt x="38333" y="1043914"/>
                  <a:pt x="2267" y="985298"/>
                  <a:pt x="2267" y="985298"/>
                </a:cubicBezTo>
                <a:cubicBezTo>
                  <a:pt x="4995" y="949834"/>
                  <a:pt x="0" y="818380"/>
                  <a:pt x="30842" y="756698"/>
                </a:cubicBezTo>
                <a:cubicBezTo>
                  <a:pt x="38521" y="741339"/>
                  <a:pt x="47275" y="725977"/>
                  <a:pt x="59417" y="713835"/>
                </a:cubicBezTo>
                <a:cubicBezTo>
                  <a:pt x="76255" y="696997"/>
                  <a:pt x="97517" y="685260"/>
                  <a:pt x="116567" y="670973"/>
                </a:cubicBezTo>
                <a:cubicBezTo>
                  <a:pt x="161173" y="537150"/>
                  <a:pt x="88100" y="735077"/>
                  <a:pt x="173717" y="585248"/>
                </a:cubicBezTo>
                <a:cubicBezTo>
                  <a:pt x="183459" y="568199"/>
                  <a:pt x="183242" y="547148"/>
                  <a:pt x="188004" y="528098"/>
                </a:cubicBezTo>
                <a:cubicBezTo>
                  <a:pt x="192767" y="409035"/>
                  <a:pt x="183318" y="288548"/>
                  <a:pt x="202292" y="170910"/>
                </a:cubicBezTo>
                <a:cubicBezTo>
                  <a:pt x="207239" y="140237"/>
                  <a:pt x="272465" y="67189"/>
                  <a:pt x="302304" y="42323"/>
                </a:cubicBezTo>
                <a:cubicBezTo>
                  <a:pt x="353092" y="0"/>
                  <a:pt x="290398" y="11366"/>
                  <a:pt x="316592" y="2803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457450" y="1743075"/>
            <a:ext cx="1628775" cy="1600200"/>
          </a:xfrm>
          <a:custGeom>
            <a:avLst/>
            <a:gdLst>
              <a:gd name="connsiteX0" fmla="*/ 385763 w 1628775"/>
              <a:gd name="connsiteY0" fmla="*/ 1557338 h 1600200"/>
              <a:gd name="connsiteX1" fmla="*/ 371475 w 1628775"/>
              <a:gd name="connsiteY1" fmla="*/ 1514475 h 1600200"/>
              <a:gd name="connsiteX2" fmla="*/ 285750 w 1628775"/>
              <a:gd name="connsiteY2" fmla="*/ 1428750 h 1600200"/>
              <a:gd name="connsiteX3" fmla="*/ 242888 w 1628775"/>
              <a:gd name="connsiteY3" fmla="*/ 1414463 h 1600200"/>
              <a:gd name="connsiteX4" fmla="*/ 257175 w 1628775"/>
              <a:gd name="connsiteY4" fmla="*/ 1285875 h 1600200"/>
              <a:gd name="connsiteX5" fmla="*/ 214313 w 1628775"/>
              <a:gd name="connsiteY5" fmla="*/ 1257300 h 1600200"/>
              <a:gd name="connsiteX6" fmla="*/ 128588 w 1628775"/>
              <a:gd name="connsiteY6" fmla="*/ 1300163 h 1600200"/>
              <a:gd name="connsiteX7" fmla="*/ 85725 w 1628775"/>
              <a:gd name="connsiteY7" fmla="*/ 1314450 h 1600200"/>
              <a:gd name="connsiteX8" fmla="*/ 42863 w 1628775"/>
              <a:gd name="connsiteY8" fmla="*/ 1300163 h 1600200"/>
              <a:gd name="connsiteX9" fmla="*/ 0 w 1628775"/>
              <a:gd name="connsiteY9" fmla="*/ 1214438 h 1600200"/>
              <a:gd name="connsiteX10" fmla="*/ 14288 w 1628775"/>
              <a:gd name="connsiteY10" fmla="*/ 1128713 h 1600200"/>
              <a:gd name="connsiteX11" fmla="*/ 257175 w 1628775"/>
              <a:gd name="connsiteY11" fmla="*/ 1071563 h 1600200"/>
              <a:gd name="connsiteX12" fmla="*/ 314325 w 1628775"/>
              <a:gd name="connsiteY12" fmla="*/ 1042988 h 1600200"/>
              <a:gd name="connsiteX13" fmla="*/ 385763 w 1628775"/>
              <a:gd name="connsiteY13" fmla="*/ 957263 h 1600200"/>
              <a:gd name="connsiteX14" fmla="*/ 414338 w 1628775"/>
              <a:gd name="connsiteY14" fmla="*/ 785813 h 1600200"/>
              <a:gd name="connsiteX15" fmla="*/ 400050 w 1628775"/>
              <a:gd name="connsiteY15" fmla="*/ 714375 h 1600200"/>
              <a:gd name="connsiteX16" fmla="*/ 342900 w 1628775"/>
              <a:gd name="connsiteY16" fmla="*/ 671513 h 1600200"/>
              <a:gd name="connsiteX17" fmla="*/ 300038 w 1628775"/>
              <a:gd name="connsiteY17" fmla="*/ 585788 h 1600200"/>
              <a:gd name="connsiteX18" fmla="*/ 271463 w 1628775"/>
              <a:gd name="connsiteY18" fmla="*/ 542925 h 1600200"/>
              <a:gd name="connsiteX19" fmla="*/ 242888 w 1628775"/>
              <a:gd name="connsiteY19" fmla="*/ 485775 h 1600200"/>
              <a:gd name="connsiteX20" fmla="*/ 257175 w 1628775"/>
              <a:gd name="connsiteY20" fmla="*/ 328613 h 1600200"/>
              <a:gd name="connsiteX21" fmla="*/ 271463 w 1628775"/>
              <a:gd name="connsiteY21" fmla="*/ 242888 h 1600200"/>
              <a:gd name="connsiteX22" fmla="*/ 314325 w 1628775"/>
              <a:gd name="connsiteY22" fmla="*/ 214313 h 1600200"/>
              <a:gd name="connsiteX23" fmla="*/ 471488 w 1628775"/>
              <a:gd name="connsiteY23" fmla="*/ 157163 h 1600200"/>
              <a:gd name="connsiteX24" fmla="*/ 785813 w 1628775"/>
              <a:gd name="connsiteY24" fmla="*/ 142875 h 1600200"/>
              <a:gd name="connsiteX25" fmla="*/ 814388 w 1628775"/>
              <a:gd name="connsiteY25" fmla="*/ 185738 h 1600200"/>
              <a:gd name="connsiteX26" fmla="*/ 857250 w 1628775"/>
              <a:gd name="connsiteY26" fmla="*/ 214313 h 1600200"/>
              <a:gd name="connsiteX27" fmla="*/ 885825 w 1628775"/>
              <a:gd name="connsiteY27" fmla="*/ 271463 h 1600200"/>
              <a:gd name="connsiteX28" fmla="*/ 871538 w 1628775"/>
              <a:gd name="connsiteY28" fmla="*/ 385763 h 1600200"/>
              <a:gd name="connsiteX29" fmla="*/ 800100 w 1628775"/>
              <a:gd name="connsiteY29" fmla="*/ 471488 h 1600200"/>
              <a:gd name="connsiteX30" fmla="*/ 771525 w 1628775"/>
              <a:gd name="connsiteY30" fmla="*/ 528638 h 1600200"/>
              <a:gd name="connsiteX31" fmla="*/ 785813 w 1628775"/>
              <a:gd name="connsiteY31" fmla="*/ 628650 h 1600200"/>
              <a:gd name="connsiteX32" fmla="*/ 900113 w 1628775"/>
              <a:gd name="connsiteY32" fmla="*/ 628650 h 1600200"/>
              <a:gd name="connsiteX33" fmla="*/ 1000125 w 1628775"/>
              <a:gd name="connsiteY33" fmla="*/ 428625 h 1600200"/>
              <a:gd name="connsiteX34" fmla="*/ 1071563 w 1628775"/>
              <a:gd name="connsiteY34" fmla="*/ 328613 h 1600200"/>
              <a:gd name="connsiteX35" fmla="*/ 1100138 w 1628775"/>
              <a:gd name="connsiteY35" fmla="*/ 285750 h 1600200"/>
              <a:gd name="connsiteX36" fmla="*/ 1114425 w 1628775"/>
              <a:gd name="connsiteY36" fmla="*/ 242888 h 1600200"/>
              <a:gd name="connsiteX37" fmla="*/ 1085850 w 1628775"/>
              <a:gd name="connsiteY37" fmla="*/ 85725 h 1600200"/>
              <a:gd name="connsiteX38" fmla="*/ 1185863 w 1628775"/>
              <a:gd name="connsiteY38" fmla="*/ 28575 h 1600200"/>
              <a:gd name="connsiteX39" fmla="*/ 1371600 w 1628775"/>
              <a:gd name="connsiteY39" fmla="*/ 0 h 1600200"/>
              <a:gd name="connsiteX40" fmla="*/ 1500188 w 1628775"/>
              <a:gd name="connsiteY40" fmla="*/ 28575 h 1600200"/>
              <a:gd name="connsiteX41" fmla="*/ 1543050 w 1628775"/>
              <a:gd name="connsiteY41" fmla="*/ 171450 h 1600200"/>
              <a:gd name="connsiteX42" fmla="*/ 1628775 w 1628775"/>
              <a:gd name="connsiteY42" fmla="*/ 328613 h 1600200"/>
              <a:gd name="connsiteX43" fmla="*/ 1614488 w 1628775"/>
              <a:gd name="connsiteY43" fmla="*/ 457200 h 1600200"/>
              <a:gd name="connsiteX44" fmla="*/ 1543050 w 1628775"/>
              <a:gd name="connsiteY44" fmla="*/ 542925 h 1600200"/>
              <a:gd name="connsiteX45" fmla="*/ 1514475 w 1628775"/>
              <a:gd name="connsiteY45" fmla="*/ 600075 h 1600200"/>
              <a:gd name="connsiteX46" fmla="*/ 1457325 w 1628775"/>
              <a:gd name="connsiteY46" fmla="*/ 671513 h 1600200"/>
              <a:gd name="connsiteX47" fmla="*/ 1443038 w 1628775"/>
              <a:gd name="connsiteY47" fmla="*/ 1185863 h 1600200"/>
              <a:gd name="connsiteX48" fmla="*/ 1400175 w 1628775"/>
              <a:gd name="connsiteY48" fmla="*/ 1243013 h 1600200"/>
              <a:gd name="connsiteX49" fmla="*/ 1343025 w 1628775"/>
              <a:gd name="connsiteY49" fmla="*/ 1328738 h 1600200"/>
              <a:gd name="connsiteX50" fmla="*/ 1271588 w 1628775"/>
              <a:gd name="connsiteY50" fmla="*/ 1414463 h 1600200"/>
              <a:gd name="connsiteX51" fmla="*/ 1200150 w 1628775"/>
              <a:gd name="connsiteY51" fmla="*/ 1400175 h 1600200"/>
              <a:gd name="connsiteX52" fmla="*/ 1157288 w 1628775"/>
              <a:gd name="connsiteY52" fmla="*/ 1357313 h 1600200"/>
              <a:gd name="connsiteX53" fmla="*/ 757238 w 1628775"/>
              <a:gd name="connsiteY53" fmla="*/ 1357313 h 1600200"/>
              <a:gd name="connsiteX54" fmla="*/ 714375 w 1628775"/>
              <a:gd name="connsiteY54" fmla="*/ 1443038 h 1600200"/>
              <a:gd name="connsiteX55" fmla="*/ 685800 w 1628775"/>
              <a:gd name="connsiteY55" fmla="*/ 1500188 h 1600200"/>
              <a:gd name="connsiteX56" fmla="*/ 457200 w 1628775"/>
              <a:gd name="connsiteY56" fmla="*/ 1585913 h 1600200"/>
              <a:gd name="connsiteX57" fmla="*/ 414338 w 1628775"/>
              <a:gd name="connsiteY57" fmla="*/ 1600200 h 1600200"/>
              <a:gd name="connsiteX58" fmla="*/ 342900 w 1628775"/>
              <a:gd name="connsiteY58" fmla="*/ 1514475 h 1600200"/>
              <a:gd name="connsiteX59" fmla="*/ 342900 w 1628775"/>
              <a:gd name="connsiteY59" fmla="*/ 1471613 h 1600200"/>
              <a:gd name="connsiteX60" fmla="*/ 342900 w 1628775"/>
              <a:gd name="connsiteY60" fmla="*/ 1471613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28775" h="1600200">
                <a:moveTo>
                  <a:pt x="385763" y="1557338"/>
                </a:moveTo>
                <a:cubicBezTo>
                  <a:pt x="381000" y="1543050"/>
                  <a:pt x="378210" y="1527946"/>
                  <a:pt x="371475" y="1514475"/>
                </a:cubicBezTo>
                <a:cubicBezTo>
                  <a:pt x="350705" y="1472936"/>
                  <a:pt x="327495" y="1452604"/>
                  <a:pt x="285750" y="1428750"/>
                </a:cubicBezTo>
                <a:cubicBezTo>
                  <a:pt x="272674" y="1421278"/>
                  <a:pt x="257175" y="1419225"/>
                  <a:pt x="242888" y="1414463"/>
                </a:cubicBezTo>
                <a:cubicBezTo>
                  <a:pt x="247650" y="1371600"/>
                  <a:pt x="264890" y="1328306"/>
                  <a:pt x="257175" y="1285875"/>
                </a:cubicBezTo>
                <a:cubicBezTo>
                  <a:pt x="254103" y="1268981"/>
                  <a:pt x="231251" y="1260123"/>
                  <a:pt x="214313" y="1257300"/>
                </a:cubicBezTo>
                <a:cubicBezTo>
                  <a:pt x="187378" y="1252811"/>
                  <a:pt x="147247" y="1290834"/>
                  <a:pt x="128588" y="1300163"/>
                </a:cubicBezTo>
                <a:cubicBezTo>
                  <a:pt x="115117" y="1306898"/>
                  <a:pt x="100013" y="1309688"/>
                  <a:pt x="85725" y="1314450"/>
                </a:cubicBezTo>
                <a:cubicBezTo>
                  <a:pt x="71438" y="1309688"/>
                  <a:pt x="54623" y="1309571"/>
                  <a:pt x="42863" y="1300163"/>
                </a:cubicBezTo>
                <a:cubicBezTo>
                  <a:pt x="17685" y="1280021"/>
                  <a:pt x="9412" y="1242673"/>
                  <a:pt x="0" y="1214438"/>
                </a:cubicBezTo>
                <a:cubicBezTo>
                  <a:pt x="4763" y="1185863"/>
                  <a:pt x="5127" y="1156196"/>
                  <a:pt x="14288" y="1128713"/>
                </a:cubicBezTo>
                <a:cubicBezTo>
                  <a:pt x="47657" y="1028606"/>
                  <a:pt x="171325" y="1077286"/>
                  <a:pt x="257175" y="1071563"/>
                </a:cubicBezTo>
                <a:cubicBezTo>
                  <a:pt x="276225" y="1062038"/>
                  <a:pt x="296994" y="1055368"/>
                  <a:pt x="314325" y="1042988"/>
                </a:cubicBezTo>
                <a:cubicBezTo>
                  <a:pt x="349328" y="1017986"/>
                  <a:pt x="362978" y="991440"/>
                  <a:pt x="385763" y="957263"/>
                </a:cubicBezTo>
                <a:cubicBezTo>
                  <a:pt x="400810" y="897074"/>
                  <a:pt x="414338" y="852701"/>
                  <a:pt x="414338" y="785813"/>
                </a:cubicBezTo>
                <a:cubicBezTo>
                  <a:pt x="414338" y="761529"/>
                  <a:pt x="412921" y="734968"/>
                  <a:pt x="400050" y="714375"/>
                </a:cubicBezTo>
                <a:cubicBezTo>
                  <a:pt x="387429" y="694182"/>
                  <a:pt x="361950" y="685800"/>
                  <a:pt x="342900" y="671513"/>
                </a:cubicBezTo>
                <a:cubicBezTo>
                  <a:pt x="261007" y="548672"/>
                  <a:pt x="359190" y="704094"/>
                  <a:pt x="300038" y="585788"/>
                </a:cubicBezTo>
                <a:cubicBezTo>
                  <a:pt x="292359" y="570429"/>
                  <a:pt x="279982" y="557834"/>
                  <a:pt x="271463" y="542925"/>
                </a:cubicBezTo>
                <a:cubicBezTo>
                  <a:pt x="260896" y="524433"/>
                  <a:pt x="252413" y="504825"/>
                  <a:pt x="242888" y="485775"/>
                </a:cubicBezTo>
                <a:cubicBezTo>
                  <a:pt x="247650" y="433388"/>
                  <a:pt x="251029" y="380856"/>
                  <a:pt x="257175" y="328613"/>
                </a:cubicBezTo>
                <a:cubicBezTo>
                  <a:pt x="260560" y="299842"/>
                  <a:pt x="258508" y="268799"/>
                  <a:pt x="271463" y="242888"/>
                </a:cubicBezTo>
                <a:cubicBezTo>
                  <a:pt x="279142" y="227530"/>
                  <a:pt x="299315" y="222652"/>
                  <a:pt x="314325" y="214313"/>
                </a:cubicBezTo>
                <a:cubicBezTo>
                  <a:pt x="404983" y="163947"/>
                  <a:pt x="381483" y="175163"/>
                  <a:pt x="471488" y="157163"/>
                </a:cubicBezTo>
                <a:cubicBezTo>
                  <a:pt x="591178" y="97318"/>
                  <a:pt x="564829" y="98678"/>
                  <a:pt x="785813" y="142875"/>
                </a:cubicBezTo>
                <a:cubicBezTo>
                  <a:pt x="802651" y="146243"/>
                  <a:pt x="802246" y="173596"/>
                  <a:pt x="814388" y="185738"/>
                </a:cubicBezTo>
                <a:cubicBezTo>
                  <a:pt x="826530" y="197880"/>
                  <a:pt x="842963" y="204788"/>
                  <a:pt x="857250" y="214313"/>
                </a:cubicBezTo>
                <a:cubicBezTo>
                  <a:pt x="866775" y="233363"/>
                  <a:pt x="884056" y="250238"/>
                  <a:pt x="885825" y="271463"/>
                </a:cubicBezTo>
                <a:cubicBezTo>
                  <a:pt x="889014" y="309727"/>
                  <a:pt x="881641" y="348719"/>
                  <a:pt x="871538" y="385763"/>
                </a:cubicBezTo>
                <a:cubicBezTo>
                  <a:pt x="861534" y="422443"/>
                  <a:pt x="820063" y="443540"/>
                  <a:pt x="800100" y="471488"/>
                </a:cubicBezTo>
                <a:cubicBezTo>
                  <a:pt x="787720" y="488819"/>
                  <a:pt x="781050" y="509588"/>
                  <a:pt x="771525" y="528638"/>
                </a:cubicBezTo>
                <a:cubicBezTo>
                  <a:pt x="776288" y="561975"/>
                  <a:pt x="770753" y="598529"/>
                  <a:pt x="785813" y="628650"/>
                </a:cubicBezTo>
                <a:cubicBezTo>
                  <a:pt x="801789" y="660603"/>
                  <a:pt x="894408" y="629791"/>
                  <a:pt x="900113" y="628650"/>
                </a:cubicBezTo>
                <a:cubicBezTo>
                  <a:pt x="1042600" y="533658"/>
                  <a:pt x="958814" y="621410"/>
                  <a:pt x="1000125" y="428625"/>
                </a:cubicBezTo>
                <a:cubicBezTo>
                  <a:pt x="1012327" y="371681"/>
                  <a:pt x="1037745" y="369195"/>
                  <a:pt x="1071563" y="328613"/>
                </a:cubicBezTo>
                <a:cubicBezTo>
                  <a:pt x="1082556" y="315421"/>
                  <a:pt x="1090613" y="300038"/>
                  <a:pt x="1100138" y="285750"/>
                </a:cubicBezTo>
                <a:cubicBezTo>
                  <a:pt x="1104900" y="271463"/>
                  <a:pt x="1114425" y="257948"/>
                  <a:pt x="1114425" y="242888"/>
                </a:cubicBezTo>
                <a:cubicBezTo>
                  <a:pt x="1114425" y="162108"/>
                  <a:pt x="1105944" y="146005"/>
                  <a:pt x="1085850" y="85725"/>
                </a:cubicBezTo>
                <a:cubicBezTo>
                  <a:pt x="1110561" y="69251"/>
                  <a:pt x="1157849" y="35167"/>
                  <a:pt x="1185863" y="28575"/>
                </a:cubicBezTo>
                <a:cubicBezTo>
                  <a:pt x="1246839" y="14228"/>
                  <a:pt x="1309688" y="9525"/>
                  <a:pt x="1371600" y="0"/>
                </a:cubicBezTo>
                <a:cubicBezTo>
                  <a:pt x="1414463" y="9525"/>
                  <a:pt x="1460215" y="10406"/>
                  <a:pt x="1500188" y="28575"/>
                </a:cubicBezTo>
                <a:cubicBezTo>
                  <a:pt x="1541429" y="47321"/>
                  <a:pt x="1538129" y="156687"/>
                  <a:pt x="1543050" y="171450"/>
                </a:cubicBezTo>
                <a:cubicBezTo>
                  <a:pt x="1564659" y="236278"/>
                  <a:pt x="1593994" y="276441"/>
                  <a:pt x="1628775" y="328613"/>
                </a:cubicBezTo>
                <a:cubicBezTo>
                  <a:pt x="1624013" y="371475"/>
                  <a:pt x="1624947" y="415362"/>
                  <a:pt x="1614488" y="457200"/>
                </a:cubicBezTo>
                <a:cubicBezTo>
                  <a:pt x="1607857" y="483724"/>
                  <a:pt x="1559046" y="526930"/>
                  <a:pt x="1543050" y="542925"/>
                </a:cubicBezTo>
                <a:cubicBezTo>
                  <a:pt x="1533525" y="561975"/>
                  <a:pt x="1528110" y="583713"/>
                  <a:pt x="1514475" y="600075"/>
                </a:cubicBezTo>
                <a:cubicBezTo>
                  <a:pt x="1442668" y="686244"/>
                  <a:pt x="1491439" y="569173"/>
                  <a:pt x="1457325" y="671513"/>
                </a:cubicBezTo>
                <a:cubicBezTo>
                  <a:pt x="1452563" y="842963"/>
                  <a:pt x="1460104" y="1015198"/>
                  <a:pt x="1443038" y="1185863"/>
                </a:cubicBezTo>
                <a:cubicBezTo>
                  <a:pt x="1440669" y="1209557"/>
                  <a:pt x="1410824" y="1221714"/>
                  <a:pt x="1400175" y="1243013"/>
                </a:cubicBezTo>
                <a:cubicBezTo>
                  <a:pt x="1354044" y="1335274"/>
                  <a:pt x="1426431" y="1273134"/>
                  <a:pt x="1343025" y="1328738"/>
                </a:cubicBezTo>
                <a:cubicBezTo>
                  <a:pt x="1331289" y="1346341"/>
                  <a:pt x="1293588" y="1408963"/>
                  <a:pt x="1271588" y="1414463"/>
                </a:cubicBezTo>
                <a:cubicBezTo>
                  <a:pt x="1248029" y="1420353"/>
                  <a:pt x="1223963" y="1404938"/>
                  <a:pt x="1200150" y="1400175"/>
                </a:cubicBezTo>
                <a:cubicBezTo>
                  <a:pt x="1185863" y="1385888"/>
                  <a:pt x="1172810" y="1370248"/>
                  <a:pt x="1157288" y="1357313"/>
                </a:cubicBezTo>
                <a:cubicBezTo>
                  <a:pt x="1041000" y="1260407"/>
                  <a:pt x="950984" y="1341813"/>
                  <a:pt x="757238" y="1357313"/>
                </a:cubicBezTo>
                <a:cubicBezTo>
                  <a:pt x="731041" y="1435899"/>
                  <a:pt x="758690" y="1365486"/>
                  <a:pt x="714375" y="1443038"/>
                </a:cubicBezTo>
                <a:cubicBezTo>
                  <a:pt x="703808" y="1461530"/>
                  <a:pt x="702431" y="1486883"/>
                  <a:pt x="685800" y="1500188"/>
                </a:cubicBezTo>
                <a:cubicBezTo>
                  <a:pt x="602292" y="1566994"/>
                  <a:pt x="552051" y="1554297"/>
                  <a:pt x="457200" y="1585913"/>
                </a:cubicBezTo>
                <a:lnTo>
                  <a:pt x="414338" y="1600200"/>
                </a:lnTo>
                <a:cubicBezTo>
                  <a:pt x="394441" y="1580303"/>
                  <a:pt x="352846" y="1544314"/>
                  <a:pt x="342900" y="1514475"/>
                </a:cubicBezTo>
                <a:cubicBezTo>
                  <a:pt x="338382" y="1500921"/>
                  <a:pt x="342900" y="1485900"/>
                  <a:pt x="342900" y="1471613"/>
                </a:cubicBezTo>
                <a:lnTo>
                  <a:pt x="342900" y="1471613"/>
                </a:lnTo>
              </a:path>
            </a:pathLst>
          </a:custGeom>
          <a:solidFill>
            <a:schemeClr val="accent4">
              <a:lumMod val="75000"/>
              <a:alpha val="59000"/>
            </a:schemeClr>
          </a:soli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414463" y="728663"/>
            <a:ext cx="2658395" cy="2085975"/>
          </a:xfrm>
          <a:custGeom>
            <a:avLst/>
            <a:gdLst>
              <a:gd name="connsiteX0" fmla="*/ 328612 w 2658395"/>
              <a:gd name="connsiteY0" fmla="*/ 2085975 h 2085975"/>
              <a:gd name="connsiteX1" fmla="*/ 342900 w 2658395"/>
              <a:gd name="connsiteY1" fmla="*/ 2043112 h 2085975"/>
              <a:gd name="connsiteX2" fmla="*/ 300037 w 2658395"/>
              <a:gd name="connsiteY2" fmla="*/ 2028825 h 2085975"/>
              <a:gd name="connsiteX3" fmla="*/ 257175 w 2658395"/>
              <a:gd name="connsiteY3" fmla="*/ 2000250 h 2085975"/>
              <a:gd name="connsiteX4" fmla="*/ 128587 w 2658395"/>
              <a:gd name="connsiteY4" fmla="*/ 1900237 h 2085975"/>
              <a:gd name="connsiteX5" fmla="*/ 28575 w 2658395"/>
              <a:gd name="connsiteY5" fmla="*/ 1857375 h 2085975"/>
              <a:gd name="connsiteX6" fmla="*/ 0 w 2658395"/>
              <a:gd name="connsiteY6" fmla="*/ 1814512 h 2085975"/>
              <a:gd name="connsiteX7" fmla="*/ 28575 w 2658395"/>
              <a:gd name="connsiteY7" fmla="*/ 1743075 h 2085975"/>
              <a:gd name="connsiteX8" fmla="*/ 171450 w 2658395"/>
              <a:gd name="connsiteY8" fmla="*/ 1657350 h 2085975"/>
              <a:gd name="connsiteX9" fmla="*/ 214312 w 2658395"/>
              <a:gd name="connsiteY9" fmla="*/ 1643062 h 2085975"/>
              <a:gd name="connsiteX10" fmla="*/ 271462 w 2658395"/>
              <a:gd name="connsiteY10" fmla="*/ 1514475 h 2085975"/>
              <a:gd name="connsiteX11" fmla="*/ 300037 w 2658395"/>
              <a:gd name="connsiteY11" fmla="*/ 1371600 h 2085975"/>
              <a:gd name="connsiteX12" fmla="*/ 342900 w 2658395"/>
              <a:gd name="connsiteY12" fmla="*/ 1285875 h 2085975"/>
              <a:gd name="connsiteX13" fmla="*/ 357187 w 2658395"/>
              <a:gd name="connsiteY13" fmla="*/ 1228725 h 2085975"/>
              <a:gd name="connsiteX14" fmla="*/ 371475 w 2658395"/>
              <a:gd name="connsiteY14" fmla="*/ 1143000 h 2085975"/>
              <a:gd name="connsiteX15" fmla="*/ 400050 w 2658395"/>
              <a:gd name="connsiteY15" fmla="*/ 1100137 h 2085975"/>
              <a:gd name="connsiteX16" fmla="*/ 428625 w 2658395"/>
              <a:gd name="connsiteY16" fmla="*/ 971550 h 2085975"/>
              <a:gd name="connsiteX17" fmla="*/ 457200 w 2658395"/>
              <a:gd name="connsiteY17" fmla="*/ 914400 h 2085975"/>
              <a:gd name="connsiteX18" fmla="*/ 514350 w 2658395"/>
              <a:gd name="connsiteY18" fmla="*/ 828675 h 2085975"/>
              <a:gd name="connsiteX19" fmla="*/ 528637 w 2658395"/>
              <a:gd name="connsiteY19" fmla="*/ 771525 h 2085975"/>
              <a:gd name="connsiteX20" fmla="*/ 585787 w 2658395"/>
              <a:gd name="connsiteY20" fmla="*/ 685800 h 2085975"/>
              <a:gd name="connsiteX21" fmla="*/ 614362 w 2658395"/>
              <a:gd name="connsiteY21" fmla="*/ 628650 h 2085975"/>
              <a:gd name="connsiteX22" fmla="*/ 642937 w 2658395"/>
              <a:gd name="connsiteY22" fmla="*/ 585787 h 2085975"/>
              <a:gd name="connsiteX23" fmla="*/ 671512 w 2658395"/>
              <a:gd name="connsiteY23" fmla="*/ 471487 h 2085975"/>
              <a:gd name="connsiteX24" fmla="*/ 700087 w 2658395"/>
              <a:gd name="connsiteY24" fmla="*/ 357187 h 2085975"/>
              <a:gd name="connsiteX25" fmla="*/ 771525 w 2658395"/>
              <a:gd name="connsiteY25" fmla="*/ 271462 h 2085975"/>
              <a:gd name="connsiteX26" fmla="*/ 828675 w 2658395"/>
              <a:gd name="connsiteY26" fmla="*/ 228600 h 2085975"/>
              <a:gd name="connsiteX27" fmla="*/ 871537 w 2658395"/>
              <a:gd name="connsiteY27" fmla="*/ 171450 h 2085975"/>
              <a:gd name="connsiteX28" fmla="*/ 914400 w 2658395"/>
              <a:gd name="connsiteY28" fmla="*/ 128587 h 2085975"/>
              <a:gd name="connsiteX29" fmla="*/ 957262 w 2658395"/>
              <a:gd name="connsiteY29" fmla="*/ 71437 h 2085975"/>
              <a:gd name="connsiteX30" fmla="*/ 1000125 w 2658395"/>
              <a:gd name="connsiteY30" fmla="*/ 42862 h 2085975"/>
              <a:gd name="connsiteX31" fmla="*/ 1042987 w 2658395"/>
              <a:gd name="connsiteY31" fmla="*/ 0 h 2085975"/>
              <a:gd name="connsiteX32" fmla="*/ 1471612 w 2658395"/>
              <a:gd name="connsiteY32" fmla="*/ 14287 h 2085975"/>
              <a:gd name="connsiteX33" fmla="*/ 1514475 w 2658395"/>
              <a:gd name="connsiteY33" fmla="*/ 42862 h 2085975"/>
              <a:gd name="connsiteX34" fmla="*/ 1528762 w 2658395"/>
              <a:gd name="connsiteY34" fmla="*/ 85725 h 2085975"/>
              <a:gd name="connsiteX35" fmla="*/ 1457325 w 2658395"/>
              <a:gd name="connsiteY35" fmla="*/ 157162 h 2085975"/>
              <a:gd name="connsiteX36" fmla="*/ 1385887 w 2658395"/>
              <a:gd name="connsiteY36" fmla="*/ 242887 h 2085975"/>
              <a:gd name="connsiteX37" fmla="*/ 1357312 w 2658395"/>
              <a:gd name="connsiteY37" fmla="*/ 342900 h 2085975"/>
              <a:gd name="connsiteX38" fmla="*/ 1385887 w 2658395"/>
              <a:gd name="connsiteY38" fmla="*/ 471487 h 2085975"/>
              <a:gd name="connsiteX39" fmla="*/ 1528762 w 2658395"/>
              <a:gd name="connsiteY39" fmla="*/ 600075 h 2085975"/>
              <a:gd name="connsiteX40" fmla="*/ 1700212 w 2658395"/>
              <a:gd name="connsiteY40" fmla="*/ 585787 h 2085975"/>
              <a:gd name="connsiteX41" fmla="*/ 1728787 w 2658395"/>
              <a:gd name="connsiteY41" fmla="*/ 542925 h 2085975"/>
              <a:gd name="connsiteX42" fmla="*/ 1743075 w 2658395"/>
              <a:gd name="connsiteY42" fmla="*/ 400050 h 2085975"/>
              <a:gd name="connsiteX43" fmla="*/ 1943100 w 2658395"/>
              <a:gd name="connsiteY43" fmla="*/ 385762 h 2085975"/>
              <a:gd name="connsiteX44" fmla="*/ 1957387 w 2658395"/>
              <a:gd name="connsiteY44" fmla="*/ 328612 h 2085975"/>
              <a:gd name="connsiteX45" fmla="*/ 1971675 w 2658395"/>
              <a:gd name="connsiteY45" fmla="*/ 285750 h 2085975"/>
              <a:gd name="connsiteX46" fmla="*/ 1985962 w 2658395"/>
              <a:gd name="connsiteY46" fmla="*/ 128587 h 2085975"/>
              <a:gd name="connsiteX47" fmla="*/ 2171700 w 2658395"/>
              <a:gd name="connsiteY47" fmla="*/ 142875 h 2085975"/>
              <a:gd name="connsiteX48" fmla="*/ 2214562 w 2658395"/>
              <a:gd name="connsiteY48" fmla="*/ 171450 h 2085975"/>
              <a:gd name="connsiteX49" fmla="*/ 2271712 w 2658395"/>
              <a:gd name="connsiteY49" fmla="*/ 214312 h 2085975"/>
              <a:gd name="connsiteX50" fmla="*/ 2357437 w 2658395"/>
              <a:gd name="connsiteY50" fmla="*/ 271462 h 2085975"/>
              <a:gd name="connsiteX51" fmla="*/ 2443162 w 2658395"/>
              <a:gd name="connsiteY51" fmla="*/ 357187 h 2085975"/>
              <a:gd name="connsiteX52" fmla="*/ 2471737 w 2658395"/>
              <a:gd name="connsiteY52" fmla="*/ 414337 h 2085975"/>
              <a:gd name="connsiteX53" fmla="*/ 2528887 w 2658395"/>
              <a:gd name="connsiteY53" fmla="*/ 457200 h 2085975"/>
              <a:gd name="connsiteX54" fmla="*/ 2557462 w 2658395"/>
              <a:gd name="connsiteY54" fmla="*/ 542925 h 2085975"/>
              <a:gd name="connsiteX55" fmla="*/ 2600325 w 2658395"/>
              <a:gd name="connsiteY55" fmla="*/ 728662 h 2085975"/>
              <a:gd name="connsiteX56" fmla="*/ 2628900 w 2658395"/>
              <a:gd name="connsiteY56" fmla="*/ 928687 h 2085975"/>
              <a:gd name="connsiteX57" fmla="*/ 2614612 w 2658395"/>
              <a:gd name="connsiteY57" fmla="*/ 1157287 h 2085975"/>
              <a:gd name="connsiteX58" fmla="*/ 2528887 w 2658395"/>
              <a:gd name="connsiteY58" fmla="*/ 1071562 h 2085975"/>
              <a:gd name="connsiteX59" fmla="*/ 2443162 w 2658395"/>
              <a:gd name="connsiteY59" fmla="*/ 1014412 h 2085975"/>
              <a:gd name="connsiteX60" fmla="*/ 2400300 w 2658395"/>
              <a:gd name="connsiteY60" fmla="*/ 985837 h 2085975"/>
              <a:gd name="connsiteX61" fmla="*/ 2271712 w 2658395"/>
              <a:gd name="connsiteY61" fmla="*/ 1000125 h 2085975"/>
              <a:gd name="connsiteX62" fmla="*/ 2185987 w 2658395"/>
              <a:gd name="connsiteY62" fmla="*/ 1057275 h 2085975"/>
              <a:gd name="connsiteX63" fmla="*/ 2171700 w 2658395"/>
              <a:gd name="connsiteY63" fmla="*/ 1114425 h 2085975"/>
              <a:gd name="connsiteX64" fmla="*/ 2171700 w 2658395"/>
              <a:gd name="connsiteY64" fmla="*/ 1314450 h 2085975"/>
              <a:gd name="connsiteX65" fmla="*/ 2128837 w 2658395"/>
              <a:gd name="connsiteY65" fmla="*/ 1371600 h 2085975"/>
              <a:gd name="connsiteX66" fmla="*/ 2100262 w 2658395"/>
              <a:gd name="connsiteY66" fmla="*/ 1414462 h 2085975"/>
              <a:gd name="connsiteX67" fmla="*/ 2057400 w 2658395"/>
              <a:gd name="connsiteY67" fmla="*/ 1557337 h 2085975"/>
              <a:gd name="connsiteX68" fmla="*/ 2028825 w 2658395"/>
              <a:gd name="connsiteY68" fmla="*/ 1600200 h 2085975"/>
              <a:gd name="connsiteX69" fmla="*/ 1971675 w 2658395"/>
              <a:gd name="connsiteY69" fmla="*/ 1643062 h 2085975"/>
              <a:gd name="connsiteX70" fmla="*/ 1828800 w 2658395"/>
              <a:gd name="connsiteY70" fmla="*/ 1614487 h 2085975"/>
              <a:gd name="connsiteX71" fmla="*/ 1800225 w 2658395"/>
              <a:gd name="connsiteY71" fmla="*/ 1571625 h 2085975"/>
              <a:gd name="connsiteX72" fmla="*/ 1857375 w 2658395"/>
              <a:gd name="connsiteY72" fmla="*/ 1428750 h 2085975"/>
              <a:gd name="connsiteX73" fmla="*/ 1843087 w 2658395"/>
              <a:gd name="connsiteY73" fmla="*/ 1285875 h 2085975"/>
              <a:gd name="connsiteX74" fmla="*/ 1743075 w 2658395"/>
              <a:gd name="connsiteY74" fmla="*/ 1171575 h 2085975"/>
              <a:gd name="connsiteX75" fmla="*/ 1685925 w 2658395"/>
              <a:gd name="connsiteY75" fmla="*/ 1157287 h 2085975"/>
              <a:gd name="connsiteX76" fmla="*/ 1485900 w 2658395"/>
              <a:gd name="connsiteY76" fmla="*/ 1171575 h 2085975"/>
              <a:gd name="connsiteX77" fmla="*/ 1228725 w 2658395"/>
              <a:gd name="connsiteY77" fmla="*/ 1200150 h 2085975"/>
              <a:gd name="connsiteX78" fmla="*/ 1271587 w 2658395"/>
              <a:gd name="connsiteY78" fmla="*/ 1243012 h 2085975"/>
              <a:gd name="connsiteX79" fmla="*/ 1371600 w 2658395"/>
              <a:gd name="connsiteY79" fmla="*/ 1228725 h 2085975"/>
              <a:gd name="connsiteX80" fmla="*/ 1314450 w 2658395"/>
              <a:gd name="connsiteY80" fmla="*/ 1314450 h 2085975"/>
              <a:gd name="connsiteX81" fmla="*/ 1343025 w 2658395"/>
              <a:gd name="connsiteY81" fmla="*/ 1585912 h 2085975"/>
              <a:gd name="connsiteX82" fmla="*/ 1385887 w 2658395"/>
              <a:gd name="connsiteY82" fmla="*/ 1757362 h 2085975"/>
              <a:gd name="connsiteX83" fmla="*/ 1385887 w 2658395"/>
              <a:gd name="connsiteY83" fmla="*/ 2000250 h 2085975"/>
              <a:gd name="connsiteX84" fmla="*/ 1343025 w 2658395"/>
              <a:gd name="connsiteY84" fmla="*/ 2028825 h 2085975"/>
              <a:gd name="connsiteX85" fmla="*/ 1214437 w 2658395"/>
              <a:gd name="connsiteY85" fmla="*/ 2071687 h 2085975"/>
              <a:gd name="connsiteX86" fmla="*/ 1171575 w 2658395"/>
              <a:gd name="connsiteY86" fmla="*/ 2085975 h 2085975"/>
              <a:gd name="connsiteX87" fmla="*/ 971550 w 2658395"/>
              <a:gd name="connsiteY87" fmla="*/ 2071687 h 2085975"/>
              <a:gd name="connsiteX88" fmla="*/ 928687 w 2658395"/>
              <a:gd name="connsiteY88" fmla="*/ 2057400 h 2085975"/>
              <a:gd name="connsiteX89" fmla="*/ 285750 w 2658395"/>
              <a:gd name="connsiteY89" fmla="*/ 2057400 h 2085975"/>
              <a:gd name="connsiteX90" fmla="*/ 257175 w 2658395"/>
              <a:gd name="connsiteY90" fmla="*/ 1985962 h 2085975"/>
              <a:gd name="connsiteX91" fmla="*/ 257175 w 2658395"/>
              <a:gd name="connsiteY91" fmla="*/ 1985962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658395" h="2085975">
                <a:moveTo>
                  <a:pt x="328612" y="2085975"/>
                </a:moveTo>
                <a:cubicBezTo>
                  <a:pt x="333375" y="2071687"/>
                  <a:pt x="349635" y="2056583"/>
                  <a:pt x="342900" y="2043112"/>
                </a:cubicBezTo>
                <a:cubicBezTo>
                  <a:pt x="336165" y="2029642"/>
                  <a:pt x="313508" y="2035560"/>
                  <a:pt x="300037" y="2028825"/>
                </a:cubicBezTo>
                <a:cubicBezTo>
                  <a:pt x="284678" y="2021146"/>
                  <a:pt x="270366" y="2011243"/>
                  <a:pt x="257175" y="2000250"/>
                </a:cubicBezTo>
                <a:cubicBezTo>
                  <a:pt x="207866" y="1959159"/>
                  <a:pt x="200806" y="1924310"/>
                  <a:pt x="128587" y="1900237"/>
                </a:cubicBezTo>
                <a:cubicBezTo>
                  <a:pt x="65519" y="1879215"/>
                  <a:pt x="99195" y="1892685"/>
                  <a:pt x="28575" y="1857375"/>
                </a:cubicBezTo>
                <a:cubicBezTo>
                  <a:pt x="19050" y="1843087"/>
                  <a:pt x="0" y="1831684"/>
                  <a:pt x="0" y="1814512"/>
                </a:cubicBezTo>
                <a:cubicBezTo>
                  <a:pt x="0" y="1788865"/>
                  <a:pt x="11536" y="1762244"/>
                  <a:pt x="28575" y="1743075"/>
                </a:cubicBezTo>
                <a:cubicBezTo>
                  <a:pt x="49411" y="1719635"/>
                  <a:pt x="134816" y="1673051"/>
                  <a:pt x="171450" y="1657350"/>
                </a:cubicBezTo>
                <a:cubicBezTo>
                  <a:pt x="185293" y="1651417"/>
                  <a:pt x="200025" y="1647825"/>
                  <a:pt x="214312" y="1643062"/>
                </a:cubicBezTo>
                <a:cubicBezTo>
                  <a:pt x="248518" y="1591754"/>
                  <a:pt x="256888" y="1587343"/>
                  <a:pt x="271462" y="1514475"/>
                </a:cubicBezTo>
                <a:cubicBezTo>
                  <a:pt x="280987" y="1466850"/>
                  <a:pt x="273096" y="1412011"/>
                  <a:pt x="300037" y="1371600"/>
                </a:cubicBezTo>
                <a:cubicBezTo>
                  <a:pt x="331344" y="1324639"/>
                  <a:pt x="328113" y="1337631"/>
                  <a:pt x="342900" y="1285875"/>
                </a:cubicBezTo>
                <a:cubicBezTo>
                  <a:pt x="348295" y="1266994"/>
                  <a:pt x="353336" y="1247980"/>
                  <a:pt x="357187" y="1228725"/>
                </a:cubicBezTo>
                <a:cubicBezTo>
                  <a:pt x="362868" y="1200318"/>
                  <a:pt x="362314" y="1170483"/>
                  <a:pt x="371475" y="1143000"/>
                </a:cubicBezTo>
                <a:cubicBezTo>
                  <a:pt x="376905" y="1126710"/>
                  <a:pt x="390525" y="1114425"/>
                  <a:pt x="400050" y="1100137"/>
                </a:cubicBezTo>
                <a:cubicBezTo>
                  <a:pt x="403931" y="1080732"/>
                  <a:pt x="419976" y="994615"/>
                  <a:pt x="428625" y="971550"/>
                </a:cubicBezTo>
                <a:cubicBezTo>
                  <a:pt x="436103" y="951608"/>
                  <a:pt x="446242" y="932663"/>
                  <a:pt x="457200" y="914400"/>
                </a:cubicBezTo>
                <a:cubicBezTo>
                  <a:pt x="474869" y="884951"/>
                  <a:pt x="514350" y="828675"/>
                  <a:pt x="514350" y="828675"/>
                </a:cubicBezTo>
                <a:cubicBezTo>
                  <a:pt x="519112" y="809625"/>
                  <a:pt x="519855" y="789088"/>
                  <a:pt x="528637" y="771525"/>
                </a:cubicBezTo>
                <a:cubicBezTo>
                  <a:pt x="543996" y="740808"/>
                  <a:pt x="570428" y="716517"/>
                  <a:pt x="585787" y="685800"/>
                </a:cubicBezTo>
                <a:cubicBezTo>
                  <a:pt x="595312" y="666750"/>
                  <a:pt x="603795" y="647142"/>
                  <a:pt x="614362" y="628650"/>
                </a:cubicBezTo>
                <a:cubicBezTo>
                  <a:pt x="622881" y="613741"/>
                  <a:pt x="635258" y="601146"/>
                  <a:pt x="642937" y="585787"/>
                </a:cubicBezTo>
                <a:cubicBezTo>
                  <a:pt x="658547" y="554568"/>
                  <a:pt x="664523" y="501771"/>
                  <a:pt x="671512" y="471487"/>
                </a:cubicBezTo>
                <a:cubicBezTo>
                  <a:pt x="680343" y="433220"/>
                  <a:pt x="686666" y="394095"/>
                  <a:pt x="700087" y="357187"/>
                </a:cubicBezTo>
                <a:cubicBezTo>
                  <a:pt x="710070" y="329734"/>
                  <a:pt x="751587" y="288552"/>
                  <a:pt x="771525" y="271462"/>
                </a:cubicBezTo>
                <a:cubicBezTo>
                  <a:pt x="789605" y="255965"/>
                  <a:pt x="811837" y="245438"/>
                  <a:pt x="828675" y="228600"/>
                </a:cubicBezTo>
                <a:cubicBezTo>
                  <a:pt x="845513" y="211762"/>
                  <a:pt x="856040" y="189530"/>
                  <a:pt x="871537" y="171450"/>
                </a:cubicBezTo>
                <a:cubicBezTo>
                  <a:pt x="884687" y="156109"/>
                  <a:pt x="901250" y="143928"/>
                  <a:pt x="914400" y="128587"/>
                </a:cubicBezTo>
                <a:cubicBezTo>
                  <a:pt x="929897" y="110507"/>
                  <a:pt x="940424" y="88275"/>
                  <a:pt x="957262" y="71437"/>
                </a:cubicBezTo>
                <a:cubicBezTo>
                  <a:pt x="969404" y="59295"/>
                  <a:pt x="986933" y="53855"/>
                  <a:pt x="1000125" y="42862"/>
                </a:cubicBezTo>
                <a:cubicBezTo>
                  <a:pt x="1015647" y="29927"/>
                  <a:pt x="1028700" y="14287"/>
                  <a:pt x="1042987" y="0"/>
                </a:cubicBezTo>
                <a:cubicBezTo>
                  <a:pt x="1185862" y="4762"/>
                  <a:pt x="1329245" y="1345"/>
                  <a:pt x="1471612" y="14287"/>
                </a:cubicBezTo>
                <a:cubicBezTo>
                  <a:pt x="1488713" y="15842"/>
                  <a:pt x="1503748" y="29453"/>
                  <a:pt x="1514475" y="42862"/>
                </a:cubicBezTo>
                <a:cubicBezTo>
                  <a:pt x="1523883" y="54622"/>
                  <a:pt x="1524000" y="71437"/>
                  <a:pt x="1528762" y="85725"/>
                </a:cubicBezTo>
                <a:cubicBezTo>
                  <a:pt x="1503059" y="162837"/>
                  <a:pt x="1534566" y="101990"/>
                  <a:pt x="1457325" y="157162"/>
                </a:cubicBezTo>
                <a:cubicBezTo>
                  <a:pt x="1422322" y="182164"/>
                  <a:pt x="1408672" y="208710"/>
                  <a:pt x="1385887" y="242887"/>
                </a:cubicBezTo>
                <a:cubicBezTo>
                  <a:pt x="1380010" y="260517"/>
                  <a:pt x="1356191" y="328327"/>
                  <a:pt x="1357312" y="342900"/>
                </a:cubicBezTo>
                <a:cubicBezTo>
                  <a:pt x="1360679" y="386679"/>
                  <a:pt x="1364361" y="433218"/>
                  <a:pt x="1385887" y="471487"/>
                </a:cubicBezTo>
                <a:cubicBezTo>
                  <a:pt x="1419533" y="531302"/>
                  <a:pt x="1475266" y="564410"/>
                  <a:pt x="1528762" y="600075"/>
                </a:cubicBezTo>
                <a:cubicBezTo>
                  <a:pt x="1585912" y="595312"/>
                  <a:pt x="1645070" y="601542"/>
                  <a:pt x="1700212" y="585787"/>
                </a:cubicBezTo>
                <a:cubicBezTo>
                  <a:pt x="1716723" y="581070"/>
                  <a:pt x="1724926" y="559657"/>
                  <a:pt x="1728787" y="542925"/>
                </a:cubicBezTo>
                <a:cubicBezTo>
                  <a:pt x="1739549" y="496288"/>
                  <a:pt x="1738312" y="447675"/>
                  <a:pt x="1743075" y="400050"/>
                </a:cubicBezTo>
                <a:cubicBezTo>
                  <a:pt x="1786187" y="404361"/>
                  <a:pt x="1896965" y="441124"/>
                  <a:pt x="1943100" y="385762"/>
                </a:cubicBezTo>
                <a:cubicBezTo>
                  <a:pt x="1955671" y="370677"/>
                  <a:pt x="1951992" y="347493"/>
                  <a:pt x="1957387" y="328612"/>
                </a:cubicBezTo>
                <a:cubicBezTo>
                  <a:pt x="1961524" y="314131"/>
                  <a:pt x="1966912" y="300037"/>
                  <a:pt x="1971675" y="285750"/>
                </a:cubicBezTo>
                <a:cubicBezTo>
                  <a:pt x="1976437" y="233362"/>
                  <a:pt x="1943157" y="159162"/>
                  <a:pt x="1985962" y="128587"/>
                </a:cubicBezTo>
                <a:cubicBezTo>
                  <a:pt x="2036491" y="92495"/>
                  <a:pt x="2110668" y="131431"/>
                  <a:pt x="2171700" y="142875"/>
                </a:cubicBezTo>
                <a:cubicBezTo>
                  <a:pt x="2188577" y="146040"/>
                  <a:pt x="2200589" y="161469"/>
                  <a:pt x="2214562" y="171450"/>
                </a:cubicBezTo>
                <a:cubicBezTo>
                  <a:pt x="2233939" y="185291"/>
                  <a:pt x="2252204" y="200657"/>
                  <a:pt x="2271712" y="214312"/>
                </a:cubicBezTo>
                <a:cubicBezTo>
                  <a:pt x="2299847" y="234006"/>
                  <a:pt x="2336831" y="243988"/>
                  <a:pt x="2357437" y="271462"/>
                </a:cubicBezTo>
                <a:cubicBezTo>
                  <a:pt x="2410603" y="342349"/>
                  <a:pt x="2380487" y="315403"/>
                  <a:pt x="2443162" y="357187"/>
                </a:cubicBezTo>
                <a:cubicBezTo>
                  <a:pt x="2452687" y="376237"/>
                  <a:pt x="2457876" y="398166"/>
                  <a:pt x="2471737" y="414337"/>
                </a:cubicBezTo>
                <a:cubicBezTo>
                  <a:pt x="2487234" y="432417"/>
                  <a:pt x="2515678" y="437387"/>
                  <a:pt x="2528887" y="457200"/>
                </a:cubicBezTo>
                <a:cubicBezTo>
                  <a:pt x="2545595" y="482262"/>
                  <a:pt x="2547937" y="514350"/>
                  <a:pt x="2557462" y="542925"/>
                </a:cubicBezTo>
                <a:cubicBezTo>
                  <a:pt x="2582222" y="617203"/>
                  <a:pt x="2584558" y="618295"/>
                  <a:pt x="2600325" y="728662"/>
                </a:cubicBezTo>
                <a:lnTo>
                  <a:pt x="2628900" y="928687"/>
                </a:lnTo>
                <a:cubicBezTo>
                  <a:pt x="2624137" y="1004887"/>
                  <a:pt x="2658395" y="1094740"/>
                  <a:pt x="2614612" y="1157287"/>
                </a:cubicBezTo>
                <a:cubicBezTo>
                  <a:pt x="2591438" y="1190393"/>
                  <a:pt x="2562511" y="1093978"/>
                  <a:pt x="2528887" y="1071562"/>
                </a:cubicBezTo>
                <a:lnTo>
                  <a:pt x="2443162" y="1014412"/>
                </a:lnTo>
                <a:lnTo>
                  <a:pt x="2400300" y="985837"/>
                </a:lnTo>
                <a:cubicBezTo>
                  <a:pt x="2357437" y="990600"/>
                  <a:pt x="2312625" y="986487"/>
                  <a:pt x="2271712" y="1000125"/>
                </a:cubicBezTo>
                <a:cubicBezTo>
                  <a:pt x="2239132" y="1010985"/>
                  <a:pt x="2185987" y="1057275"/>
                  <a:pt x="2185987" y="1057275"/>
                </a:cubicBezTo>
                <a:cubicBezTo>
                  <a:pt x="2181225" y="1076325"/>
                  <a:pt x="2171700" y="1094789"/>
                  <a:pt x="2171700" y="1114425"/>
                </a:cubicBezTo>
                <a:cubicBezTo>
                  <a:pt x="2171700" y="1247128"/>
                  <a:pt x="2229061" y="1128025"/>
                  <a:pt x="2171700" y="1314450"/>
                </a:cubicBezTo>
                <a:cubicBezTo>
                  <a:pt x="2164697" y="1337210"/>
                  <a:pt x="2142678" y="1352223"/>
                  <a:pt x="2128837" y="1371600"/>
                </a:cubicBezTo>
                <a:cubicBezTo>
                  <a:pt x="2118856" y="1385573"/>
                  <a:pt x="2109787" y="1400175"/>
                  <a:pt x="2100262" y="1414462"/>
                </a:cubicBezTo>
                <a:cubicBezTo>
                  <a:pt x="2092275" y="1446411"/>
                  <a:pt x="2071315" y="1536464"/>
                  <a:pt x="2057400" y="1557337"/>
                </a:cubicBezTo>
                <a:cubicBezTo>
                  <a:pt x="2047875" y="1571625"/>
                  <a:pt x="2040967" y="1588058"/>
                  <a:pt x="2028825" y="1600200"/>
                </a:cubicBezTo>
                <a:cubicBezTo>
                  <a:pt x="2011987" y="1617038"/>
                  <a:pt x="1990725" y="1628775"/>
                  <a:pt x="1971675" y="1643062"/>
                </a:cubicBezTo>
                <a:cubicBezTo>
                  <a:pt x="1971389" y="1643014"/>
                  <a:pt x="1843011" y="1623961"/>
                  <a:pt x="1828800" y="1614487"/>
                </a:cubicBezTo>
                <a:cubicBezTo>
                  <a:pt x="1814513" y="1604962"/>
                  <a:pt x="1809750" y="1585912"/>
                  <a:pt x="1800225" y="1571625"/>
                </a:cubicBezTo>
                <a:cubicBezTo>
                  <a:pt x="1835535" y="1465694"/>
                  <a:pt x="1815330" y="1512841"/>
                  <a:pt x="1857375" y="1428750"/>
                </a:cubicBezTo>
                <a:cubicBezTo>
                  <a:pt x="1852612" y="1381125"/>
                  <a:pt x="1857363" y="1331559"/>
                  <a:pt x="1843087" y="1285875"/>
                </a:cubicBezTo>
                <a:cubicBezTo>
                  <a:pt x="1829585" y="1242669"/>
                  <a:pt x="1787926" y="1190797"/>
                  <a:pt x="1743075" y="1171575"/>
                </a:cubicBezTo>
                <a:cubicBezTo>
                  <a:pt x="1725026" y="1163840"/>
                  <a:pt x="1704975" y="1162050"/>
                  <a:pt x="1685925" y="1157287"/>
                </a:cubicBezTo>
                <a:lnTo>
                  <a:pt x="1485900" y="1171575"/>
                </a:lnTo>
                <a:cubicBezTo>
                  <a:pt x="1377229" y="1180631"/>
                  <a:pt x="1332429" y="1187187"/>
                  <a:pt x="1228725" y="1200150"/>
                </a:cubicBezTo>
                <a:cubicBezTo>
                  <a:pt x="1243012" y="1214437"/>
                  <a:pt x="1251774" y="1239049"/>
                  <a:pt x="1271587" y="1243012"/>
                </a:cubicBezTo>
                <a:cubicBezTo>
                  <a:pt x="1304609" y="1249616"/>
                  <a:pt x="1354274" y="1199848"/>
                  <a:pt x="1371600" y="1228725"/>
                </a:cubicBezTo>
                <a:cubicBezTo>
                  <a:pt x="1389269" y="1258174"/>
                  <a:pt x="1314450" y="1314450"/>
                  <a:pt x="1314450" y="1314450"/>
                </a:cubicBezTo>
                <a:cubicBezTo>
                  <a:pt x="1345280" y="1715258"/>
                  <a:pt x="1311847" y="1352075"/>
                  <a:pt x="1343025" y="1585912"/>
                </a:cubicBezTo>
                <a:cubicBezTo>
                  <a:pt x="1363255" y="1737636"/>
                  <a:pt x="1331778" y="1676200"/>
                  <a:pt x="1385887" y="1757362"/>
                </a:cubicBezTo>
                <a:cubicBezTo>
                  <a:pt x="1409275" y="1850910"/>
                  <a:pt x="1420532" y="1870333"/>
                  <a:pt x="1385887" y="2000250"/>
                </a:cubicBezTo>
                <a:cubicBezTo>
                  <a:pt x="1381463" y="2016842"/>
                  <a:pt x="1358875" y="2022221"/>
                  <a:pt x="1343025" y="2028825"/>
                </a:cubicBezTo>
                <a:cubicBezTo>
                  <a:pt x="1301319" y="2046202"/>
                  <a:pt x="1257300" y="2057399"/>
                  <a:pt x="1214437" y="2071687"/>
                </a:cubicBezTo>
                <a:lnTo>
                  <a:pt x="1171575" y="2085975"/>
                </a:lnTo>
                <a:cubicBezTo>
                  <a:pt x="1104900" y="2081212"/>
                  <a:pt x="1037937" y="2079497"/>
                  <a:pt x="971550" y="2071687"/>
                </a:cubicBezTo>
                <a:cubicBezTo>
                  <a:pt x="956593" y="2069927"/>
                  <a:pt x="943744" y="2057714"/>
                  <a:pt x="928687" y="2057400"/>
                </a:cubicBezTo>
                <a:cubicBezTo>
                  <a:pt x="714421" y="2052936"/>
                  <a:pt x="500062" y="2057400"/>
                  <a:pt x="285750" y="2057400"/>
                </a:cubicBezTo>
                <a:cubicBezTo>
                  <a:pt x="251892" y="2006612"/>
                  <a:pt x="257175" y="2031709"/>
                  <a:pt x="257175" y="1985962"/>
                </a:cubicBezTo>
                <a:lnTo>
                  <a:pt x="257175" y="1985962"/>
                </a:lnTo>
              </a:path>
            </a:pathLst>
          </a:custGeom>
          <a:solidFill>
            <a:srgbClr val="00B0F0">
              <a:alpha val="62000"/>
            </a:srgbClr>
          </a:soli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14290"/>
          <a:ext cx="8358247" cy="548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285885"/>
                <a:gridCol w="2857519"/>
                <a:gridCol w="1500199"/>
                <a:gridCol w="12858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Вопросы </a:t>
                      </a:r>
                      <a:br>
                        <a:rPr lang="ru-RU" sz="15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для сравнения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Киевское</a:t>
                      </a:r>
                      <a:br>
                        <a:rPr lang="ru-RU" sz="15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княжество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Галицко-</a:t>
                      </a:r>
                      <a:br>
                        <a:rPr lang="ru-RU" sz="15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Волынское</a:t>
                      </a:r>
                      <a:br>
                        <a:rPr lang="ru-RU" sz="15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княжество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Владимиро-</a:t>
                      </a:r>
                      <a:br>
                        <a:rPr lang="ru-RU" sz="15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Суздальское</a:t>
                      </a:r>
                      <a:br>
                        <a:rPr lang="ru-RU" sz="15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княжество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Новгородская</a:t>
                      </a:r>
                      <a:br>
                        <a:rPr lang="ru-RU" sz="15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земля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FF0000"/>
                          </a:solidFill>
                        </a:rPr>
                        <a:t>Особенности географического положения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Юго-Западная Русь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Юго-Западная Русь, на границе с Польшей и Венгрией в предгорьях Карпат, поблизости от Византии, Балкан, дунайского торгового пути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Северо-Восточная Русь, междуречье Оки, Волги и Клязьмы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Северо-Западная Русь</a:t>
                      </a:r>
                    </a:p>
                  </a:txBody>
                  <a:tcPr/>
                </a:tc>
              </a:tr>
              <a:tr h="1337336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FF0000"/>
                          </a:solidFill>
                        </a:rPr>
                        <a:t>Природные условия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Плодородные земли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Наиболее плодородные земли на Руси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Умеренный климат, лесная полоса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Благоприятные для развития торговли</a:t>
                      </a:r>
                    </a:p>
                  </a:txBody>
                  <a:tcPr/>
                </a:tc>
              </a:tr>
              <a:tr h="1270668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FF0000"/>
                          </a:solidFill>
                        </a:rPr>
                        <a:t>Система 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Князь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Власть князя ограничивалась боярами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Сильная власть князя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Аристократическая республика</a:t>
                      </a:r>
                    </a:p>
                  </a:txBody>
                  <a:tcPr/>
                </a:tc>
              </a:tr>
              <a:tr h="943886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FF0000"/>
                          </a:solidFill>
                        </a:rPr>
                        <a:t>Особенности хозяйствования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Пашенное земледелие, развитое ремесло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Пашенное земледелие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Земледелие, скотоводство, промыслы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Ремесло и торговля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81439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 Сравните географическое положение и природу крупнейших земель периода политической раздробленности. Какими преимуществами расположения, природными богатствами можно объяснить их возвышение?</a:t>
            </a:r>
          </a:p>
          <a:p>
            <a:endParaRPr lang="ru-RU" sz="2800" dirty="0" smtClean="0"/>
          </a:p>
          <a:p>
            <a:r>
              <a:rPr lang="ru-RU" sz="2800" dirty="0" smtClean="0"/>
              <a:t>2. Какие факторы способствовали усилению власти князя во Владимиро-Суздальской Руси? </a:t>
            </a:r>
          </a:p>
          <a:p>
            <a:endParaRPr lang="ru-RU" sz="2800" dirty="0" smtClean="0"/>
          </a:p>
          <a:p>
            <a:r>
              <a:rPr lang="ru-RU" sz="2800" dirty="0" smtClean="0"/>
              <a:t>3. Почему процесс централизации начинается именно в Северо-Восточной Руси?</a:t>
            </a:r>
            <a:endParaRPr lang="ru-RU" sz="2800" dirty="0"/>
          </a:p>
        </p:txBody>
      </p:sp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071678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Начальная история Москвы.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Особенности общественно-политического строя Новгорода Великого.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Политическая раздробленность Руси: причины, влияние на ход истории страны.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Развитие отдельных земель Руси в условиях политической раздробленности как проявление общего и особенного.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35716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Домашнее задание: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07154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Подготовить </a:t>
            </a:r>
            <a:r>
              <a:rPr lang="ru-RU" sz="2800" dirty="0" smtClean="0"/>
              <a:t>доклады по следующим темам: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43174" y="5072074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Параграф 14 с.109-113; </a:t>
            </a:r>
            <a:r>
              <a:rPr lang="ru-RU" dirty="0"/>
              <a:t> к</a:t>
            </a:r>
            <a:r>
              <a:rPr lang="ru-RU" dirty="0" smtClean="0"/>
              <a:t>онспект урока.</a:t>
            </a:r>
            <a:endParaRPr lang="ru-RU" dirty="0"/>
          </a:p>
        </p:txBody>
      </p:sp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86478"/>
          </a:xfrm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3500" b="1" i="1" dirty="0" smtClean="0"/>
              <a:t>Боярская республика </a:t>
            </a:r>
            <a:r>
              <a:rPr lang="ru-RU" sz="3500" dirty="0" smtClean="0"/>
              <a:t>— Новгородская республика, где высшим органом власти стало собрание свободных горожан — владельцев дворов и усадеб в городе — вече. Оно собиралось или на Софийской площади, или на Ярославовом дворище Торговой стороны. Вече было гласным. На нем очень часто присутствовала масса городского населения (феодально-зависимые, кабальные люди), не имевшего права голоса. Эти люди бурно реагировали на прения по тем или иным вопросам. Эта реакция оказывала на вече давление, иногда достаточно сильное. Вече обсуждало вопросы внутренней и внешней политики, приглашало князя, заключало с ним договор. На вече избирался посадник, тысяцкий, архиепископ.</a:t>
            </a:r>
          </a:p>
          <a:p>
            <a:pPr>
              <a:lnSpc>
                <a:spcPct val="170000"/>
              </a:lnSpc>
              <a:buNone/>
            </a:pPr>
            <a:r>
              <a:rPr lang="ru-RU" sz="3500" b="1" i="1" dirty="0" smtClean="0"/>
              <a:t>Политическая раздробленность </a:t>
            </a:r>
            <a:r>
              <a:rPr lang="ru-RU" sz="3500" dirty="0" smtClean="0"/>
              <a:t>— процесс дробления земель, характеризующийся стремлением феодалов, ведущих вотчинное хозяйство, к независимости от власти великого князя. На Руси политическая раздробленность наступила во второй четверти XII в., после окончательного распада Киевского государства. Продолжалась до конца XV в. Является показателем зрелости феодального общества.</a:t>
            </a:r>
          </a:p>
          <a:p>
            <a:pPr>
              <a:lnSpc>
                <a:spcPct val="170000"/>
              </a:lnSpc>
              <a:buNone/>
            </a:pPr>
            <a:r>
              <a:rPr lang="ru-RU" sz="3500" b="1" i="1" dirty="0" smtClean="0"/>
              <a:t>Посадник </a:t>
            </a:r>
            <a:r>
              <a:rPr lang="ru-RU" sz="3500" dirty="0" smtClean="0"/>
              <a:t>— глава Новгорода, ведавший управлением и судом, контролировавший деятельность князя.</a:t>
            </a:r>
          </a:p>
          <a:p>
            <a:pPr>
              <a:lnSpc>
                <a:spcPct val="170000"/>
              </a:lnSpc>
              <a:buNone/>
            </a:pPr>
            <a:r>
              <a:rPr lang="ru-RU" sz="3500" b="1" i="1" dirty="0" smtClean="0"/>
              <a:t>Тысяцкий </a:t>
            </a:r>
            <a:r>
              <a:rPr lang="ru-RU" sz="3500" dirty="0" smtClean="0"/>
              <a:t>— начальник новгородского ополчения</a:t>
            </a:r>
          </a:p>
          <a:p>
            <a:pPr>
              <a:lnSpc>
                <a:spcPct val="170000"/>
              </a:lnSpc>
              <a:buNone/>
            </a:pPr>
            <a:r>
              <a:rPr lang="ru-RU" sz="3500" b="1" i="1" dirty="0" smtClean="0"/>
              <a:t>Уделы </a:t>
            </a:r>
            <a:r>
              <a:rPr lang="ru-RU" sz="3500" dirty="0" smtClean="0"/>
              <a:t>— совокупность земель, удельных имуществ и доходов.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/>
              <a:t>Термины и понятия уроков</a:t>
            </a:r>
            <a:endParaRPr lang="ru-RU" dirty="0"/>
          </a:p>
        </p:txBody>
      </p:sp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1. Причины распада единого государства.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2. Результат политического дробления Руси.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4000" b="1" dirty="0" smtClean="0"/>
              <a:t>План изучения нового материала: </a:t>
            </a:r>
            <a:endParaRPr lang="ru-RU" sz="4000" dirty="0"/>
          </a:p>
        </p:txBody>
      </p:sp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35635293e21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838" b="6838"/>
          <a:stretch>
            <a:fillRect/>
          </a:stretch>
        </p:blipFill>
        <p:spPr>
          <a:xfrm>
            <a:off x="457200" y="457200"/>
            <a:ext cx="4829175" cy="59721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114668" cy="5857916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dirty="0" smtClean="0"/>
              <a:t>Время с начала ХII до конца ХV в. называют периодом </a:t>
            </a:r>
            <a:r>
              <a:rPr lang="ru-RU" i="1" dirty="0" smtClean="0"/>
              <a:t>феодальной раздробленности или удельным периодом</a:t>
            </a:r>
            <a:r>
              <a:rPr lang="ru-RU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основе Киевской Руси к середине ХII в. сложилось примерно 15 земель и княжеств, к началу ХIII в. - 50, в ХIV в. - 250.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 каждом из княжеств правила своя династия Рюриковичей.</a:t>
            </a:r>
            <a:endParaRPr lang="ru-RU" dirty="0"/>
          </a:p>
        </p:txBody>
      </p:sp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58204" cy="714380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 smtClean="0"/>
              <a:t>Причины  феодальной раздробленности</a:t>
            </a:r>
            <a:endParaRPr lang="ru-RU" sz="3200" dirty="0"/>
          </a:p>
        </p:txBody>
      </p:sp>
      <p:pic>
        <p:nvPicPr>
          <p:cNvPr id="5" name="Рисунок 4" descr="image004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85720" y="1500174"/>
            <a:ext cx="4857750" cy="4500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928670"/>
            <a:ext cx="3571900" cy="5572164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1900" b="1" i="1" dirty="0" smtClean="0">
                <a:solidFill>
                  <a:srgbClr val="FFFF00"/>
                </a:solidFill>
              </a:rPr>
              <a:t>Экономические: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dirty="0" smtClean="0"/>
              <a:t> Уменьшение значения торгового пути «Из варяг в греки»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dirty="0" smtClean="0"/>
              <a:t>Бурное развитие производительных сил общества, прогресса сельского хозяйства, ремесла, внутренней и внешней торговли, усиливавшегося обмена товарами между отдельными русскими землями.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dirty="0" smtClean="0"/>
              <a:t>Развитие крупных вотчин владений монастырей и церквей;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dirty="0" smtClean="0"/>
              <a:t>Развитие натурального хозяйства;</a:t>
            </a:r>
          </a:p>
        </p:txBody>
      </p:sp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artina_526_ultrabig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043" r="22043"/>
          <a:stretch>
            <a:fillRect/>
          </a:stretch>
        </p:blipFill>
        <p:spPr>
          <a:xfrm>
            <a:off x="357188" y="285750"/>
            <a:ext cx="4857750" cy="6286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1900" b="1" i="1" dirty="0" smtClean="0">
                <a:solidFill>
                  <a:srgbClr val="FFFF00"/>
                </a:solidFill>
              </a:rPr>
              <a:t>Социальные:</a:t>
            </a:r>
            <a:endParaRPr lang="en-US" sz="1900" b="1" i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FF00"/>
                </a:solidFill>
              </a:rPr>
              <a:t>Усложнение социальной структуры русского общества: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dirty="0" smtClean="0"/>
              <a:t>появились крупное боярство, духовенство, торговцы, ремесленники, низы города, в том числе холопы;  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dirty="0" smtClean="0"/>
              <a:t>зарождалось дворянство, которое должно было служить господину в обмен на земельное пожалование; 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dirty="0" smtClean="0"/>
              <a:t>в каждом центре за местными князьями стояли бояре со своими вассалами, богатая верхушка городов, церковные иерархи; </a:t>
            </a:r>
          </a:p>
        </p:txBody>
      </p:sp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gorsvyat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8916" r="28916"/>
          <a:stretch>
            <a:fillRect/>
          </a:stretch>
        </p:blipFill>
        <p:spPr>
          <a:xfrm>
            <a:off x="285750" y="457200"/>
            <a:ext cx="485775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9256" y="428604"/>
            <a:ext cx="3257544" cy="607223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FFFF00"/>
                </a:solidFill>
              </a:rPr>
              <a:t>Политические: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dirty="0" smtClean="0"/>
              <a:t>Уменьшение значения Киева как политического центра Руси.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dirty="0" smtClean="0"/>
              <a:t>Укрепление позиций </a:t>
            </a:r>
            <a:r>
              <a:rPr lang="ru-RU" smtClean="0"/>
              <a:t>местного боярства; </a:t>
            </a:r>
            <a:endParaRPr lang="ru-RU" dirty="0" smtClean="0"/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dirty="0" smtClean="0"/>
              <a:t>местные князья не хотели делиться своими доходами с Великим Киевским князем, и в этом их активно поддерживало местное боярство, которому нужна была сильная княжеская власть на местах; 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dirty="0" smtClean="0"/>
              <a:t>Усиление междоусобной борьбы между князьями династии Рюриковичей.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Хазары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522" r="10522"/>
          <a:stretch>
            <a:fillRect/>
          </a:stretch>
        </p:blipFill>
        <p:spPr>
          <a:xfrm>
            <a:off x="457200" y="457200"/>
            <a:ext cx="4614863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428604"/>
            <a:ext cx="3471858" cy="607223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FFFF00"/>
                </a:solidFill>
              </a:rPr>
              <a:t>Внешнеполитические: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распаду государства способствовало отсутствие в середине ХII в. серьезной внешней угрозы; 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позже она появилась в лице монголо-татар, но процесс распада государства зашел уже слишком далеко. 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(-10 вв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126" b="4126"/>
          <a:stretch>
            <a:fillRect/>
          </a:stretch>
        </p:blipFill>
        <p:spPr>
          <a:xfrm>
            <a:off x="457200" y="457200"/>
            <a:ext cx="4829175" cy="59721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114668" cy="5857916"/>
          </a:xfrm>
        </p:spPr>
        <p:txBody>
          <a:bodyPr anchor="ctr"/>
          <a:lstStyle/>
          <a:p>
            <a:r>
              <a:rPr lang="ru-RU" dirty="0" smtClean="0"/>
              <a:t>Период феодальной раздробленности переживали все крупные западноевропейские государства. Феодальная раздробленность явилась закономерным итогом предыдущего экономического и социально-политического развития и имела как положительные черты, так и отрицательные последствия для всех русских земель.</a:t>
            </a:r>
            <a:endParaRPr lang="ru-RU" dirty="0"/>
          </a:p>
        </p:txBody>
      </p:sp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150</TotalTime>
  <Words>720</Words>
  <Application>Microsoft Office PowerPoint</Application>
  <PresentationFormat>Экран (4:3)</PresentationFormat>
  <Paragraphs>122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ПОЛИТИЧЕСКАЯ РАЗДРОБЛЕННОСТЬ РУСИ. РАЗВИТИЕ ОСНОВНЫХ РУССКИХ ЗЕМЕЛЬ</vt:lpstr>
      <vt:lpstr>Термины и понятия уроков</vt:lpstr>
      <vt:lpstr> План изучения нового материала: </vt:lpstr>
      <vt:lpstr>Слайд 4</vt:lpstr>
      <vt:lpstr>Причины  феодальной раздробленности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ОЛИТИЧЕСКАЯ РАЗДРОБЛЕННОСТЬ РУСИ. РАЗВИТИЕ ОСНОВНЫХ РУССКИХ ЗЕМЕЛЬ</dc:title>
  <dc:creator>Леонид</dc:creator>
  <cp:lastModifiedBy>Леонид</cp:lastModifiedBy>
  <cp:revision>52</cp:revision>
  <dcterms:created xsi:type="dcterms:W3CDTF">2009-07-12T19:05:31Z</dcterms:created>
  <dcterms:modified xsi:type="dcterms:W3CDTF">2009-07-12T21:44:13Z</dcterms:modified>
</cp:coreProperties>
</file>