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7" r:id="rId3"/>
    <p:sldId id="256" r:id="rId4"/>
    <p:sldId id="260" r:id="rId5"/>
    <p:sldId id="258" r:id="rId6"/>
    <p:sldId id="261" r:id="rId7"/>
    <p:sldId id="269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EFBD1-1286-4636-A861-A4A4B0F1EAA2}" type="datetimeFigureOut">
              <a:rPr lang="ru-RU" smtClean="0"/>
              <a:pPr/>
              <a:t>23.06.2009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8AB3C-AFD4-4EA9-BC6C-09EA014EF6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4000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EFBD1-1286-4636-A861-A4A4B0F1EAA2}" type="datetimeFigureOut">
              <a:rPr lang="ru-RU" smtClean="0"/>
              <a:pPr/>
              <a:t>23.06.2009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8AB3C-AFD4-4EA9-BC6C-09EA014EF6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4000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EFBD1-1286-4636-A861-A4A4B0F1EAA2}" type="datetimeFigureOut">
              <a:rPr lang="ru-RU" smtClean="0"/>
              <a:pPr/>
              <a:t>23.06.2009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8AB3C-AFD4-4EA9-BC6C-09EA014EF6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4000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EFBD1-1286-4636-A861-A4A4B0F1EAA2}" type="datetimeFigureOut">
              <a:rPr lang="ru-RU" smtClean="0"/>
              <a:pPr/>
              <a:t>23.06.2009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8AB3C-AFD4-4EA9-BC6C-09EA014EF6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4000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EFBD1-1286-4636-A861-A4A4B0F1EAA2}" type="datetimeFigureOut">
              <a:rPr lang="ru-RU" smtClean="0"/>
              <a:pPr/>
              <a:t>23.06.2009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8AB3C-AFD4-4EA9-BC6C-09EA014EF6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4000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EFBD1-1286-4636-A861-A4A4B0F1EAA2}" type="datetimeFigureOut">
              <a:rPr lang="ru-RU" smtClean="0"/>
              <a:pPr/>
              <a:t>23.06.2009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8AB3C-AFD4-4EA9-BC6C-09EA014EF6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4000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EFBD1-1286-4636-A861-A4A4B0F1EAA2}" type="datetimeFigureOut">
              <a:rPr lang="ru-RU" smtClean="0"/>
              <a:pPr/>
              <a:t>23.06.2009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8AB3C-AFD4-4EA9-BC6C-09EA014EF6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4000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EFBD1-1286-4636-A861-A4A4B0F1EAA2}" type="datetimeFigureOut">
              <a:rPr lang="ru-RU" smtClean="0"/>
              <a:pPr/>
              <a:t>23.06.2009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8AB3C-AFD4-4EA9-BC6C-09EA014EF6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4000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EFBD1-1286-4636-A861-A4A4B0F1EAA2}" type="datetimeFigureOut">
              <a:rPr lang="ru-RU" smtClean="0"/>
              <a:pPr/>
              <a:t>23.06.2009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8AB3C-AFD4-4EA9-BC6C-09EA014EF6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4000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EFBD1-1286-4636-A861-A4A4B0F1EAA2}" type="datetimeFigureOut">
              <a:rPr lang="ru-RU" smtClean="0"/>
              <a:pPr/>
              <a:t>23.06.2009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8AB3C-AFD4-4EA9-BC6C-09EA014EF6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4000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EFBD1-1286-4636-A861-A4A4B0F1EAA2}" type="datetimeFigureOut">
              <a:rPr lang="ru-RU" smtClean="0"/>
              <a:pPr/>
              <a:t>23.06.2009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8AB3C-AFD4-4EA9-BC6C-09EA014EF6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4000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1EFBD1-1286-4636-A861-A4A4B0F1EAA2}" type="datetimeFigureOut">
              <a:rPr lang="ru-RU" smtClean="0"/>
              <a:pPr/>
              <a:t>23.06.2009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8AB3C-AFD4-4EA9-BC6C-09EA014EF6D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4000">
    <p:wheel spokes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55686"/>
          </a:xfrm>
          <a:blipFill>
            <a:blip r:embed="rId2"/>
            <a:stretch>
              <a:fillRect/>
            </a:stretch>
          </a:blipFill>
          <a:ln w="34925" cap="sq" cmpd="dbl">
            <a:solidFill>
              <a:srgbClr val="FF0000"/>
            </a:solidFill>
          </a:ln>
        </p:spPr>
        <p:txBody>
          <a:bodyPr anchor="ctr" anchorCtr="0">
            <a:no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Правление князя Владимира </a:t>
            </a:r>
            <a:r>
              <a:rPr lang="en-US" sz="2400" dirty="0" smtClean="0">
                <a:solidFill>
                  <a:srgbClr val="FF0000"/>
                </a:solidFill>
              </a:rPr>
              <a:t>I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6" name="Содержимое 5" descr="vladimir-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714744" y="357165"/>
            <a:ext cx="5143536" cy="6005915"/>
          </a:xfrm>
        </p:spPr>
      </p:pic>
      <p:sp>
        <p:nvSpPr>
          <p:cNvPr id="5" name="Заголовок 1"/>
          <p:cNvSpPr>
            <a:spLocks noGrp="1"/>
          </p:cNvSpPr>
          <p:nvPr>
            <p:ph type="body" sz="half" idx="2"/>
          </p:nvPr>
        </p:nvSpPr>
        <p:spPr>
          <a:xfrm>
            <a:off x="457200" y="1571612"/>
            <a:ext cx="3008313" cy="4786346"/>
          </a:xfrm>
          <a:blipFill>
            <a:blip r:embed="rId4"/>
            <a:stretch>
              <a:fillRect/>
            </a:stretch>
          </a:blipFill>
          <a:ln w="31750">
            <a:solidFill>
              <a:srgbClr val="FF0000"/>
            </a:solidFill>
          </a:ln>
        </p:spPr>
        <p:txBody>
          <a:bodyPr anchor="t" anchorCtr="0"/>
          <a:lstStyle/>
          <a:p>
            <a:endParaRPr lang="ru-RU" dirty="0" smtClean="0"/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>
                <a:solidFill>
                  <a:schemeClr val="bg1"/>
                </a:solidFill>
              </a:rPr>
              <a:t>Внутренняя политика князя Владимира Святого.</a:t>
            </a:r>
          </a:p>
          <a:p>
            <a:pPr marL="457200" indent="-457200">
              <a:buFont typeface="+mj-lt"/>
              <a:buAutoNum type="arabicPeriod"/>
            </a:pPr>
            <a:endParaRPr lang="ru-RU" sz="2000" dirty="0" smtClean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>
                <a:solidFill>
                  <a:schemeClr val="bg1"/>
                </a:solidFill>
              </a:rPr>
              <a:t>Внешняя политика</a:t>
            </a:r>
          </a:p>
          <a:p>
            <a:pPr marL="457200" indent="-457200">
              <a:buFont typeface="+mj-lt"/>
              <a:buAutoNum type="arabicPeriod"/>
            </a:pPr>
            <a:endParaRPr lang="ru-RU" sz="2000" dirty="0" smtClean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>
                <a:solidFill>
                  <a:schemeClr val="bg1"/>
                </a:solidFill>
              </a:rPr>
              <a:t>Итоги правления.</a:t>
            </a:r>
          </a:p>
          <a:p>
            <a:endParaRPr lang="ru-RU" sz="2000" dirty="0" smtClean="0">
              <a:solidFill>
                <a:srgbClr val="FF0000"/>
              </a:solidFill>
            </a:endParaRPr>
          </a:p>
          <a:p>
            <a:endParaRPr lang="ru-RU" sz="2000" dirty="0" smtClean="0">
              <a:solidFill>
                <a:srgbClr val="FF0000"/>
              </a:solidFill>
            </a:endParaRPr>
          </a:p>
          <a:p>
            <a:endParaRPr lang="ru-RU" sz="2000" dirty="0" smtClean="0">
              <a:solidFill>
                <a:srgbClr val="FF0000"/>
              </a:solidFill>
            </a:endParaRPr>
          </a:p>
          <a:p>
            <a:endParaRPr lang="ru-RU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Tm="4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3108355" cy="500066"/>
          </a:xfrm>
          <a:blipFill>
            <a:blip r:embed="rId2"/>
            <a:stretch>
              <a:fillRect/>
            </a:stretch>
          </a:blipFill>
          <a:ln>
            <a:solidFill>
              <a:srgbClr val="FF0000"/>
            </a:solidFill>
          </a:ln>
        </p:spPr>
        <p:txBody>
          <a:bodyPr anchor="ctr" anchorCtr="0">
            <a:normAutofit fontScale="90000"/>
          </a:bodyPr>
          <a:lstStyle/>
          <a:p>
            <a:pPr algn="ctr"/>
            <a:r>
              <a:rPr lang="ru-RU" sz="1600" dirty="0" smtClean="0"/>
              <a:t>Внутренняя политика князя Владимира </a:t>
            </a:r>
            <a:r>
              <a:rPr lang="en-US" sz="1600" dirty="0" smtClean="0"/>
              <a:t>I</a:t>
            </a:r>
            <a:endParaRPr lang="ru-RU" sz="1600" dirty="0"/>
          </a:p>
        </p:txBody>
      </p:sp>
      <p:pic>
        <p:nvPicPr>
          <p:cNvPr id="5" name="Содержимое 4" descr="im2_3_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12792" y="428604"/>
            <a:ext cx="4864492" cy="300039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57158" y="857232"/>
            <a:ext cx="3108355" cy="564360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ru-RU" sz="1600" dirty="0" smtClean="0"/>
              <a:t>В отличие от своих предшественников Владимир значительно больше уделял внимания внутренним делам государства, избегая крупных военных предприятий.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/>
              <a:t>Присоединил земли</a:t>
            </a:r>
          </a:p>
          <a:p>
            <a:pPr marL="800100" lvl="1" indent="-342900">
              <a:buFont typeface="Wingdings" pitchFamily="2" charset="2"/>
              <a:buChar char="q"/>
            </a:pPr>
            <a:r>
              <a:rPr lang="ru-RU" sz="1600" dirty="0" smtClean="0"/>
              <a:t> радимичей (982 г.)</a:t>
            </a:r>
          </a:p>
          <a:p>
            <a:pPr marL="800100" lvl="1" indent="-342900">
              <a:buFont typeface="Wingdings" pitchFamily="2" charset="2"/>
              <a:buChar char="q"/>
            </a:pPr>
            <a:r>
              <a:rPr lang="ru-RU" sz="1600" dirty="0" smtClean="0"/>
              <a:t>вятичей (984 г.),</a:t>
            </a:r>
          </a:p>
          <a:p>
            <a:pPr marL="800100" lvl="1" indent="-342900">
              <a:buFont typeface="Wingdings" pitchFamily="2" charset="2"/>
              <a:buChar char="q"/>
            </a:pPr>
            <a:r>
              <a:rPr lang="ru-RU" sz="1600" dirty="0" smtClean="0"/>
              <a:t> Червонной Руси. </a:t>
            </a:r>
          </a:p>
          <a:p>
            <a:pPr marL="342900" indent="-342900"/>
            <a:r>
              <a:rPr lang="ru-RU" sz="1200" dirty="0" smtClean="0">
                <a:solidFill>
                  <a:srgbClr val="FF0000"/>
                </a:solidFill>
              </a:rPr>
              <a:t>Практически все населенные восточными</a:t>
            </a:r>
          </a:p>
          <a:p>
            <a:pPr marL="342900" indent="-342900"/>
            <a:r>
              <a:rPr lang="ru-RU" sz="1200" dirty="0" smtClean="0">
                <a:solidFill>
                  <a:srgbClr val="FF0000"/>
                </a:solidFill>
              </a:rPr>
              <a:t>славянами земли вошли в состав</a:t>
            </a:r>
          </a:p>
          <a:p>
            <a:pPr marL="342900" indent="-342900"/>
            <a:r>
              <a:rPr lang="ru-RU" sz="1200" dirty="0" smtClean="0">
                <a:solidFill>
                  <a:srgbClr val="FF0000"/>
                </a:solidFill>
              </a:rPr>
              <a:t>Киевского государства. </a:t>
            </a:r>
          </a:p>
          <a:p>
            <a:pPr marL="342900" indent="-342900">
              <a:buFont typeface="+mj-lt"/>
              <a:buAutoNum type="arabicPeriod" startAt="2"/>
            </a:pPr>
            <a:r>
              <a:rPr lang="ru-RU" sz="1600" dirty="0" smtClean="0"/>
              <a:t>В девяти крупнейших городах посадил на княжение своих сыновей, чем значительно укрепил контроль над прилегающими землями.</a:t>
            </a:r>
          </a:p>
          <a:p>
            <a:pPr marL="342900" indent="-342900">
              <a:buFont typeface="+mj-lt"/>
              <a:buAutoNum type="arabicPeriod" startAt="2"/>
            </a:pPr>
            <a:r>
              <a:rPr lang="ru-RU" sz="1600" dirty="0" smtClean="0"/>
              <a:t>Расширил и укрепил столицу: построил оборонительные сооружения, комплекс дворцов.</a:t>
            </a: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857620" y="3429000"/>
            <a:ext cx="4857784" cy="3071834"/>
          </a:xfrm>
          <a:prstGeom prst="rect">
            <a:avLst/>
          </a:prstGeom>
          <a:blipFill dpi="0" rotWithShape="1">
            <a:blip r:embed="rId4"/>
            <a:srcRect/>
            <a:stretch>
              <a:fillRect t="-17000" b="-87000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5"/>
            <a:srcRect/>
            <a:stretch>
              <a:fillRect l="-1000" t="-1000" r="-29000" b="-35000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6429396"/>
            <a:ext cx="9144000" cy="4286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err="1" smtClean="0"/>
              <a:t>Чупров</a:t>
            </a:r>
            <a:r>
              <a:rPr lang="ru-RU" sz="1200" dirty="0" smtClean="0"/>
              <a:t> Л.А. МОУ СШ №3 с. К-Рыболов </a:t>
            </a:r>
            <a:r>
              <a:rPr lang="ru-RU" sz="1200" dirty="0" err="1" smtClean="0"/>
              <a:t>Ханкайского</a:t>
            </a:r>
            <a:r>
              <a:rPr lang="ru-RU" sz="1200" dirty="0" smtClean="0"/>
              <a:t> р-на Приморского края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 advTm="4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57158" y="857232"/>
            <a:ext cx="3108355" cy="564360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342900" indent="-342900">
              <a:buFont typeface="+mj-lt"/>
              <a:buAutoNum type="arabicPeriod" startAt="4"/>
            </a:pPr>
            <a:r>
              <a:rPr lang="ru-RU" sz="1600" dirty="0"/>
              <a:t>Ч</a:t>
            </a:r>
            <a:r>
              <a:rPr lang="ru-RU" sz="1600" dirty="0" smtClean="0"/>
              <a:t>тобы обезопасить столицу от набегов печенегов, он приказал построить вокруг Киева несколько сторожевых городков и населить их "лучшими мужами" от различных племен.</a:t>
            </a:r>
          </a:p>
          <a:p>
            <a:pPr marL="342900" indent="-342900">
              <a:buFont typeface="+mj-lt"/>
              <a:buAutoNum type="arabicPeriod" startAt="4"/>
            </a:pPr>
            <a:r>
              <a:rPr lang="ru-RU" sz="1600" dirty="0"/>
              <a:t>П</a:t>
            </a:r>
            <a:r>
              <a:rPr lang="ru-RU" sz="1600" dirty="0" smtClean="0"/>
              <a:t>ровел религиозную реформу</a:t>
            </a:r>
          </a:p>
          <a:p>
            <a:pPr marL="800100" lvl="1" indent="-342900"/>
            <a:r>
              <a:rPr lang="ru-RU" dirty="0" smtClean="0">
                <a:solidFill>
                  <a:srgbClr val="FF0000"/>
                </a:solidFill>
              </a:rPr>
              <a:t>отобрал из огромного языческого</a:t>
            </a:r>
          </a:p>
          <a:p>
            <a:pPr marL="800100" lvl="1" indent="-342900"/>
            <a:r>
              <a:rPr lang="ru-RU" dirty="0" smtClean="0">
                <a:solidFill>
                  <a:srgbClr val="FF0000"/>
                </a:solidFill>
              </a:rPr>
              <a:t>Пантеона Древней Руси  несколько</a:t>
            </a:r>
          </a:p>
          <a:p>
            <a:pPr marL="800100" lvl="1" indent="-342900"/>
            <a:r>
              <a:rPr lang="ru-RU" dirty="0" smtClean="0">
                <a:solidFill>
                  <a:srgbClr val="FF0000"/>
                </a:solidFill>
              </a:rPr>
              <a:t>главных божеств, среди которых</a:t>
            </a:r>
          </a:p>
          <a:p>
            <a:pPr marL="800100" lvl="1" indent="-342900"/>
            <a:r>
              <a:rPr lang="ru-RU" dirty="0" smtClean="0">
                <a:solidFill>
                  <a:srgbClr val="FF0000"/>
                </a:solidFill>
              </a:rPr>
              <a:t>выделялся Перун, и сделал их </a:t>
            </a:r>
          </a:p>
          <a:p>
            <a:pPr marL="800100" lvl="1" indent="-342900"/>
            <a:r>
              <a:rPr lang="ru-RU" dirty="0" smtClean="0">
                <a:solidFill>
                  <a:srgbClr val="FF0000"/>
                </a:solidFill>
              </a:rPr>
              <a:t>главными богами всего</a:t>
            </a:r>
          </a:p>
          <a:p>
            <a:pPr marL="800100" lvl="1" indent="-342900"/>
            <a:r>
              <a:rPr lang="ru-RU" dirty="0" smtClean="0">
                <a:solidFill>
                  <a:srgbClr val="FF0000"/>
                </a:solidFill>
              </a:rPr>
              <a:t>государства. В Киеве было</a:t>
            </a:r>
          </a:p>
          <a:p>
            <a:pPr marL="800100" lvl="1" indent="-342900"/>
            <a:r>
              <a:rPr lang="ru-RU" dirty="0" smtClean="0">
                <a:solidFill>
                  <a:srgbClr val="FF0000"/>
                </a:solidFill>
              </a:rPr>
              <a:t>воздвигнуто капище и летописец</a:t>
            </a:r>
          </a:p>
          <a:p>
            <a:pPr marL="800100" lvl="1" indent="-342900"/>
            <a:r>
              <a:rPr lang="ru-RU" dirty="0" smtClean="0">
                <a:solidFill>
                  <a:srgbClr val="FF0000"/>
                </a:solidFill>
              </a:rPr>
              <a:t>отметил особый пыл в языческих</a:t>
            </a:r>
          </a:p>
          <a:p>
            <a:pPr marL="800100" lvl="1" indent="-342900"/>
            <a:r>
              <a:rPr lang="ru-RU" dirty="0">
                <a:solidFill>
                  <a:srgbClr val="FF0000"/>
                </a:solidFill>
              </a:rPr>
              <a:t>ж</a:t>
            </a:r>
            <a:r>
              <a:rPr lang="ru-RU" dirty="0" smtClean="0">
                <a:solidFill>
                  <a:srgbClr val="FF0000"/>
                </a:solidFill>
              </a:rPr>
              <a:t>ертвоприношениях  этого</a:t>
            </a:r>
          </a:p>
          <a:p>
            <a:pPr marL="800100" lvl="1" indent="-342900"/>
            <a:r>
              <a:rPr lang="ru-RU" dirty="0" smtClean="0">
                <a:solidFill>
                  <a:srgbClr val="FF0000"/>
                </a:solidFill>
              </a:rPr>
              <a:t>периода.</a:t>
            </a:r>
          </a:p>
          <a:p>
            <a:pPr marL="342900" indent="-342900">
              <a:buFont typeface="+mj-lt"/>
              <a:buAutoNum type="arabicPeriod" startAt="4"/>
            </a:pPr>
            <a:r>
              <a:rPr lang="ru-RU" sz="1600" dirty="0" smtClean="0"/>
              <a:t>Начал чеканку первых русских монет- златника  и сребреника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57159" y="273050"/>
            <a:ext cx="3071834" cy="441306"/>
          </a:xfrm>
          <a:blipFill>
            <a:blip r:embed="rId2"/>
            <a:stretch>
              <a:fillRect/>
            </a:stretch>
          </a:blipFill>
          <a:ln>
            <a:solidFill>
              <a:srgbClr val="FF0000"/>
            </a:solidFill>
          </a:ln>
        </p:spPr>
        <p:txBody>
          <a:bodyPr anchor="ctr" anchorCtr="0">
            <a:normAutofit fontScale="90000"/>
          </a:bodyPr>
          <a:lstStyle/>
          <a:p>
            <a:pPr algn="ctr"/>
            <a:r>
              <a:rPr lang="ru-RU" sz="1600" dirty="0" smtClean="0"/>
              <a:t>Внутренняя </a:t>
            </a:r>
            <a:r>
              <a:rPr lang="ru-RU" sz="1600" dirty="0"/>
              <a:t> </a:t>
            </a:r>
            <a:r>
              <a:rPr lang="ru-RU" sz="1600" dirty="0" smtClean="0"/>
              <a:t>политика  князя Владимира </a:t>
            </a:r>
            <a:r>
              <a:rPr lang="en-US" sz="1600" dirty="0" smtClean="0"/>
              <a:t>I</a:t>
            </a:r>
            <a:endParaRPr lang="ru-RU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571868" y="285728"/>
            <a:ext cx="5143536" cy="6215106"/>
          </a:xfrm>
          <a:prstGeom prst="rect">
            <a:avLst/>
          </a:prstGeom>
          <a:blipFill dpi="0" rotWithShape="1">
            <a:blip r:embed="rId3"/>
            <a:srcRect/>
            <a:stretch>
              <a:fillRect l="-99000" t="2000" r="1000" b="-3000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Содержимое 7" descr="Златник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575050" y="285728"/>
            <a:ext cx="5111750" cy="6215106"/>
          </a:xfrm>
        </p:spPr>
      </p:pic>
    </p:spTree>
  </p:cSld>
  <p:clrMapOvr>
    <a:masterClrMapping/>
  </p:clrMapOvr>
  <p:transition advTm="4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Рисунок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60229" cy="6858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714356"/>
            <a:ext cx="3222595" cy="614364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342900" indent="-342900">
              <a:buFont typeface="+mj-lt"/>
              <a:buAutoNum type="arabicPeriod" startAt="7"/>
            </a:pPr>
            <a:endParaRPr lang="ru-RU" sz="1900" dirty="0" smtClean="0"/>
          </a:p>
          <a:p>
            <a:pPr marL="342900" indent="-342900">
              <a:buFont typeface="+mj-lt"/>
              <a:buAutoNum type="arabicPeriod" startAt="7"/>
            </a:pPr>
            <a:r>
              <a:rPr lang="ru-RU" sz="1900" dirty="0" smtClean="0"/>
              <a:t>Для обороны от печенегов был построен ряд крепостей по южному рубежу киевской Руси, а также сплошная стена (частокол) на земляной насыпи, называемый </a:t>
            </a:r>
            <a:r>
              <a:rPr lang="ru-RU" sz="1900" dirty="0" err="1" smtClean="0"/>
              <a:t>Змиевы</a:t>
            </a:r>
            <a:r>
              <a:rPr lang="ru-RU" sz="1900" dirty="0" smtClean="0"/>
              <a:t> валы. </a:t>
            </a:r>
          </a:p>
          <a:p>
            <a:pPr marL="342900" indent="-342900"/>
            <a:r>
              <a:rPr lang="ru-RU" sz="1900" dirty="0"/>
              <a:t> </a:t>
            </a:r>
            <a:r>
              <a:rPr lang="ru-RU" sz="1900" dirty="0" smtClean="0"/>
              <a:t>      По южным и юго-восточным границам тогдашней Руси, на правой и левой стороне Днепра, выведены были ряды земляных окопов и сторожевых «застав», чтобы сдерживать нападения кочевников.</a:t>
            </a:r>
            <a:endParaRPr lang="ru-RU" sz="1900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3214678" cy="714356"/>
          </a:xfrm>
          <a:blipFill>
            <a:blip r:embed="rId3"/>
            <a:stretch>
              <a:fillRect/>
            </a:stretch>
          </a:blipFill>
          <a:ln>
            <a:solidFill>
              <a:srgbClr val="FF0000"/>
            </a:solidFill>
          </a:ln>
        </p:spPr>
        <p:txBody>
          <a:bodyPr anchor="ctr" anchorCtr="0">
            <a:normAutofit/>
          </a:bodyPr>
          <a:lstStyle/>
          <a:p>
            <a:pPr algn="ctr"/>
            <a:r>
              <a:rPr lang="ru-RU" sz="1600" dirty="0" smtClean="0"/>
              <a:t>Внутренняя </a:t>
            </a:r>
            <a:r>
              <a:rPr lang="ru-RU" sz="1600" dirty="0"/>
              <a:t> </a:t>
            </a:r>
            <a:r>
              <a:rPr lang="ru-RU" sz="1600" dirty="0" smtClean="0"/>
              <a:t>политика  князя Владимира </a:t>
            </a:r>
            <a:r>
              <a:rPr lang="en-US" sz="1600" dirty="0" smtClean="0"/>
              <a:t>I</a:t>
            </a:r>
            <a:endParaRPr lang="ru-RU" sz="1600" dirty="0"/>
          </a:p>
        </p:txBody>
      </p:sp>
    </p:spTree>
  </p:cSld>
  <p:clrMapOvr>
    <a:masterClrMapping/>
  </p:clrMapOvr>
  <p:transition advTm="4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5720" y="714356"/>
            <a:ext cx="3179793" cy="592933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500" dirty="0" smtClean="0"/>
              <a:t>Владимир вёл активную внешнюю политику: за время правления им было заключено множество договоров с правителями разных стран. </a:t>
            </a:r>
          </a:p>
          <a:p>
            <a:r>
              <a:rPr lang="ru-RU" sz="1500" dirty="0" smtClean="0"/>
              <a:t>Это были: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500" dirty="0" smtClean="0"/>
              <a:t>Стефан I (король Венгрии),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500" dirty="0" smtClean="0"/>
              <a:t> </a:t>
            </a:r>
            <a:r>
              <a:rPr lang="ru-RU" sz="1500" dirty="0" err="1" smtClean="0"/>
              <a:t>Болеслав</a:t>
            </a:r>
            <a:r>
              <a:rPr lang="ru-RU" sz="1500" dirty="0" smtClean="0"/>
              <a:t> I Храбрый (король Польши),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500" dirty="0" err="1" smtClean="0"/>
              <a:t>Болеслав</a:t>
            </a:r>
            <a:r>
              <a:rPr lang="ru-RU" sz="1500" dirty="0" smtClean="0"/>
              <a:t> II (король Чехии),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500" dirty="0" smtClean="0"/>
              <a:t> </a:t>
            </a:r>
            <a:r>
              <a:rPr lang="ru-RU" sz="1500" dirty="0" err="1" smtClean="0"/>
              <a:t>Сильвестр</a:t>
            </a:r>
            <a:r>
              <a:rPr lang="ru-RU" sz="1500" dirty="0" smtClean="0"/>
              <a:t> II (папа римский),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500" dirty="0" smtClean="0"/>
              <a:t> Василий II (император Византии).</a:t>
            </a:r>
          </a:p>
          <a:p>
            <a:pPr marL="342900" indent="-342900"/>
            <a:r>
              <a:rPr lang="ru-RU" sz="1500" dirty="0" smtClean="0"/>
              <a:t>Проблемой Руси оставались</a:t>
            </a:r>
          </a:p>
          <a:p>
            <a:pPr marL="342900" indent="-342900"/>
            <a:r>
              <a:rPr lang="ru-RU" sz="1500" dirty="0" smtClean="0"/>
              <a:t>постоянные набеги печенегов: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500" dirty="0" smtClean="0"/>
              <a:t>в 990, 992 на </a:t>
            </a:r>
            <a:r>
              <a:rPr lang="ru-RU" sz="1500" dirty="0" err="1" smtClean="0"/>
              <a:t>Переяславль</a:t>
            </a:r>
            <a:r>
              <a:rPr lang="ru-RU" sz="1500" dirty="0" smtClean="0"/>
              <a:t>,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500" dirty="0" smtClean="0"/>
              <a:t>В 993, 996 состоялась битва у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500" dirty="0" err="1" smtClean="0"/>
              <a:t>Василево</a:t>
            </a:r>
            <a:r>
              <a:rPr lang="ru-RU" sz="1500" dirty="0" smtClean="0"/>
              <a:t>,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500" dirty="0" smtClean="0"/>
              <a:t>в 997 нападение на Киев,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500" dirty="0" smtClean="0"/>
              <a:t>в 1001,</a:t>
            </a:r>
            <a:r>
              <a:rPr lang="ru-RU" sz="1500" dirty="0"/>
              <a:t> </a:t>
            </a:r>
            <a:r>
              <a:rPr lang="ru-RU" sz="1500" dirty="0" smtClean="0"/>
              <a:t>1013 состоялось </a:t>
            </a:r>
            <a:r>
              <a:rPr lang="ru-RU" sz="1500" dirty="0"/>
              <a:t> </a:t>
            </a:r>
            <a:r>
              <a:rPr lang="ru-RU" sz="1500" dirty="0" smtClean="0"/>
              <a:t>вторжение на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500" dirty="0" smtClean="0"/>
              <a:t>Русь поляков и печенегов.</a:t>
            </a:r>
            <a:endParaRPr lang="ru-RU" sz="1500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3179793" cy="584182"/>
          </a:xfrm>
          <a:blipFill>
            <a:blip r:embed="rId2"/>
            <a:stretch>
              <a:fillRect/>
            </a:stretch>
          </a:blipFill>
          <a:ln>
            <a:solidFill>
              <a:srgbClr val="FF0000"/>
            </a:solidFill>
          </a:ln>
        </p:spPr>
        <p:txBody>
          <a:bodyPr anchor="ctr" anchorCtr="0">
            <a:normAutofit/>
          </a:bodyPr>
          <a:lstStyle/>
          <a:p>
            <a:pPr algn="ctr"/>
            <a:r>
              <a:rPr lang="ru-RU" sz="1600" dirty="0" smtClean="0"/>
              <a:t>Внешняя политика князя Владимира </a:t>
            </a:r>
            <a:r>
              <a:rPr lang="en-US" sz="1600" dirty="0" smtClean="0"/>
              <a:t>I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857620" y="214290"/>
            <a:ext cx="4714908" cy="642942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Содержимое 5" descr="Болеслав2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714744" y="15936"/>
            <a:ext cx="4857784" cy="6395980"/>
          </a:xfrm>
        </p:spPr>
      </p:pic>
      <p:sp>
        <p:nvSpPr>
          <p:cNvPr id="11" name="Прямоугольник 10"/>
          <p:cNvSpPr/>
          <p:nvPr/>
        </p:nvSpPr>
        <p:spPr>
          <a:xfrm>
            <a:off x="3714744" y="6357958"/>
            <a:ext cx="4857784" cy="28575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Болеслав</a:t>
            </a:r>
            <a:r>
              <a:rPr lang="ru-RU" dirty="0" smtClean="0"/>
              <a:t> </a:t>
            </a:r>
            <a:r>
              <a:rPr lang="en-US" dirty="0" smtClean="0"/>
              <a:t>II</a:t>
            </a:r>
            <a:endParaRPr lang="ru-RU" dirty="0"/>
          </a:p>
        </p:txBody>
      </p:sp>
    </p:spTree>
  </p:cSld>
  <p:clrMapOvr>
    <a:masterClrMapping/>
  </p:clrMapOvr>
  <p:transition advTm="4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Мстислав и Редедей Рерих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43306" y="103570"/>
            <a:ext cx="5286412" cy="253963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928670"/>
            <a:ext cx="3008313" cy="557216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342900" indent="-342900">
              <a:buFont typeface="+mj-lt"/>
              <a:buAutoNum type="arabicPeriod" startAt="6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988 году Владимир предположительно покорил земли Таманского полуострова и посадил своего сына Мстислава (Храброго) на княжение в Тмутаракани.</a:t>
            </a:r>
          </a:p>
          <a:p>
            <a:pPr marL="342900" indent="-342900">
              <a:buFont typeface="+mj-lt"/>
              <a:buAutoNum type="arabicPeriod" startAt="6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Поход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Корсунь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988 году. По Нестору  город сдался после длительной осады, когда русские перекопали трубы, по которым в город поступала вода из колодцев. Затем византийские императоры прислали свою сестру Анну замуж за Владимира, после чего он вернул город Византии и по возвращении в Киев приступил к крещению народа.</a:t>
            </a:r>
          </a:p>
          <a:p>
            <a:pPr marL="342900" indent="-342900">
              <a:buFont typeface="+mj-lt"/>
              <a:buAutoNum type="arabicPeriod" startAt="6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991 году поход в днестровские земли против белых хорватов.</a:t>
            </a:r>
          </a:p>
          <a:p>
            <a:pPr marL="342900" indent="-342900">
              <a:buFont typeface="+mj-lt"/>
              <a:buAutoNum type="arabicPeriod" startAt="6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992 успешная война с Польшей за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Червенскую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русь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Font typeface="+mj-lt"/>
              <a:buAutoNum type="arabicPeriod" startAt="6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994—997 Владимир повторил поход против волжско-камских булгар и двинулся на Северный Кавказ.</a:t>
            </a:r>
          </a:p>
          <a:p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584200"/>
          </a:xfrm>
          <a:blipFill>
            <a:blip r:embed="rId3"/>
            <a:stretch>
              <a:fillRect/>
            </a:stretch>
          </a:blipFill>
          <a:ln>
            <a:solidFill>
              <a:srgbClr val="FF0000"/>
            </a:solidFill>
          </a:ln>
        </p:spPr>
        <p:txBody>
          <a:bodyPr anchor="ctr" anchorCtr="0">
            <a:normAutofit/>
          </a:bodyPr>
          <a:lstStyle/>
          <a:p>
            <a:pPr algn="ctr"/>
            <a:r>
              <a:rPr lang="ru-RU" sz="1600" dirty="0" smtClean="0"/>
              <a:t>Внешняя политика князя Владимира </a:t>
            </a:r>
            <a:r>
              <a:rPr lang="en-US" sz="1600" dirty="0" smtClean="0"/>
              <a:t>I</a:t>
            </a: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643306" y="2643182"/>
            <a:ext cx="5286412" cy="35719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Рерих. Мстислав и </a:t>
            </a:r>
            <a:r>
              <a:rPr lang="ru-RU" dirty="0" err="1" smtClean="0"/>
              <a:t>Редедей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643306" y="3000372"/>
            <a:ext cx="5286412" cy="3500462"/>
          </a:xfrm>
          <a:prstGeom prst="rect">
            <a:avLst/>
          </a:prstGeom>
          <a:blipFill dpi="0" rotWithShape="1">
            <a:blip r:embed="rId4"/>
            <a:srcRect/>
            <a:stretch>
              <a:fillRect l="1000" t="-6000" b="-44000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643306" y="6500834"/>
            <a:ext cx="5286412" cy="35716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Анна Византийская</a:t>
            </a:r>
            <a:endParaRPr lang="ru-RU" dirty="0"/>
          </a:p>
        </p:txBody>
      </p:sp>
    </p:spTree>
  </p:cSld>
  <p:clrMapOvr>
    <a:masterClrMapping/>
  </p:clrMapOvr>
  <p:transition advTm="4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8596" y="1214422"/>
            <a:ext cx="3008313" cy="5268931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342900" indent="-342900"/>
            <a:r>
              <a:rPr lang="ru-RU" dirty="0" smtClean="0"/>
              <a:t>1. Возрос международный авторитет Руси.</a:t>
            </a:r>
          </a:p>
          <a:p>
            <a:r>
              <a:rPr lang="ru-RU" dirty="0" smtClean="0"/>
              <a:t>2. Серьезно усилилась власть киевского князя</a:t>
            </a:r>
          </a:p>
          <a:p>
            <a:r>
              <a:rPr lang="ru-RU" dirty="0" smtClean="0"/>
              <a:t>2. Значительно укрепилось хозяйство Руси.</a:t>
            </a:r>
          </a:p>
          <a:p>
            <a:r>
              <a:rPr lang="ru-RU" dirty="0" smtClean="0"/>
              <a:t>3. Резкий скачок в своем развитии получила культура.</a:t>
            </a:r>
          </a:p>
          <a:p>
            <a:pPr lvl="1"/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Появилась азбука, были записаны первые книги. Благодаря крещению Руси стало активно развиваться художественное творчество (иконопись)</a:t>
            </a:r>
          </a:p>
          <a:p>
            <a:r>
              <a:rPr lang="ru-RU" dirty="0" smtClean="0"/>
              <a:t>4. Появились новые виды ремесла: каменное зодчество, изготовление витража, стекла м др</a:t>
            </a:r>
            <a:r>
              <a:rPr lang="ru-RU" dirty="0" smtClean="0"/>
              <a:t>.</a:t>
            </a:r>
          </a:p>
          <a:p>
            <a:endParaRPr lang="ru-RU" sz="1600" b="1" i="1" dirty="0" smtClean="0">
              <a:solidFill>
                <a:srgbClr val="FF0000"/>
              </a:solidFill>
            </a:endParaRPr>
          </a:p>
          <a:p>
            <a:r>
              <a:rPr lang="ru-RU" sz="1600" b="1" i="1" u="sng" dirty="0" smtClean="0">
                <a:solidFill>
                  <a:srgbClr val="FF0000"/>
                </a:solidFill>
              </a:rPr>
              <a:t>При </a:t>
            </a:r>
            <a:r>
              <a:rPr lang="ru-RU" sz="1600" b="1" i="1" u="sng" dirty="0" smtClean="0">
                <a:solidFill>
                  <a:srgbClr val="FF0000"/>
                </a:solidFill>
              </a:rPr>
              <a:t>князе </a:t>
            </a:r>
            <a:r>
              <a:rPr lang="ru-RU" sz="1600" b="1" dirty="0" smtClean="0">
                <a:solidFill>
                  <a:srgbClr val="FF0000"/>
                </a:solidFill>
              </a:rPr>
              <a:t>Владимире</a:t>
            </a:r>
            <a:r>
              <a:rPr lang="ru-RU" sz="1600" b="1" i="1" u="sng" dirty="0" smtClean="0">
                <a:solidFill>
                  <a:srgbClr val="FF0000"/>
                </a:solidFill>
              </a:rPr>
              <a:t> сложилось Древнерусское государство с единой территорией, системой власти, единой верой и православной культурой.</a:t>
            </a:r>
          </a:p>
          <a:p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3008313" cy="869934"/>
          </a:xfrm>
          <a:blipFill>
            <a:blip r:embed="rId2"/>
            <a:stretch>
              <a:fillRect/>
            </a:stretch>
          </a:blipFill>
          <a:ln>
            <a:solidFill>
              <a:srgbClr val="FF0000"/>
            </a:solidFill>
          </a:ln>
        </p:spPr>
        <p:txBody>
          <a:bodyPr anchor="ctr" anchorCtr="0">
            <a:normAutofit/>
          </a:bodyPr>
          <a:lstStyle/>
          <a:p>
            <a:pPr algn="ctr"/>
            <a:r>
              <a:rPr lang="ru-RU" sz="16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ИТОГИ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правления</a:t>
            </a:r>
            <a:r>
              <a:rPr lang="ru-RU" sz="1600" dirty="0" smtClean="0"/>
              <a:t> </a:t>
            </a:r>
            <a:r>
              <a:rPr lang="ru-RU" sz="1600" dirty="0" smtClean="0"/>
              <a:t>князя Владимира </a:t>
            </a:r>
            <a:r>
              <a:rPr lang="en-US" sz="1600" dirty="0" smtClean="0"/>
              <a:t>I</a:t>
            </a:r>
            <a:endParaRPr lang="ru-RU" sz="1600" dirty="0"/>
          </a:p>
        </p:txBody>
      </p:sp>
      <p:pic>
        <p:nvPicPr>
          <p:cNvPr id="8" name="Содержимое 7" descr="Vladimir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763857" y="273050"/>
            <a:ext cx="4734136" cy="6156346"/>
          </a:xfrm>
        </p:spPr>
      </p:pic>
    </p:spTree>
  </p:cSld>
  <p:clrMapOvr>
    <a:masterClrMapping/>
  </p:clrMapOvr>
  <p:transition advTm="4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5000" b="-3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3"/>
          <p:cNvSpPr txBox="1">
            <a:spLocks/>
          </p:cNvSpPr>
          <p:nvPr/>
        </p:nvSpPr>
        <p:spPr>
          <a:xfrm>
            <a:off x="457200" y="428604"/>
            <a:ext cx="8043890" cy="6143668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400" u="sng" dirty="0" smtClean="0">
                <a:solidFill>
                  <a:srgbClr val="FFFF00"/>
                </a:solidFill>
                <a:latin typeface="Monotype Corsiva" pitchFamily="66" charset="0"/>
              </a:rPr>
              <a:t>Н. М. Карамзин подвел такой итог княжению князя Владимира:</a:t>
            </a:r>
            <a:r>
              <a:rPr lang="ru-RU" sz="2000" u="sng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000" dirty="0" smtClean="0">
                <a:solidFill>
                  <a:srgbClr val="FFFF00"/>
                </a:solidFill>
                <a:latin typeface="Monotype Corsiva" pitchFamily="66" charset="0"/>
              </a:rPr>
              <a:t>«</a:t>
            </a:r>
            <a:r>
              <a:rPr lang="ru-RU" sz="2000" dirty="0" smtClean="0">
                <a:solidFill>
                  <a:srgbClr val="FFFF00"/>
                </a:solidFill>
                <a:latin typeface="Monotype Corsiva" pitchFamily="66" charset="0"/>
              </a:rPr>
              <a:t>Сей князь, названный </a:t>
            </a:r>
            <a:r>
              <a:rPr lang="ru-RU" sz="2000" dirty="0" err="1" smtClean="0">
                <a:solidFill>
                  <a:srgbClr val="FFFF00"/>
                </a:solidFill>
                <a:latin typeface="Monotype Corsiva" pitchFamily="66" charset="0"/>
              </a:rPr>
              <a:t>церковию</a:t>
            </a:r>
            <a:r>
              <a:rPr lang="ru-RU" sz="2000" dirty="0" smtClean="0">
                <a:solidFill>
                  <a:srgbClr val="FFFF00"/>
                </a:solidFill>
                <a:latin typeface="Monotype Corsiva" pitchFamily="66" charset="0"/>
              </a:rPr>
              <a:t> Равноапостольным, заслужил и в истории имя Великого. Довольно, что Владимир, приняв веру спасителя, </a:t>
            </a:r>
            <a:r>
              <a:rPr lang="ru-RU" sz="2000" dirty="0" err="1" smtClean="0">
                <a:solidFill>
                  <a:srgbClr val="FFFF00"/>
                </a:solidFill>
                <a:latin typeface="Monotype Corsiva" pitchFamily="66" charset="0"/>
              </a:rPr>
              <a:t>освятился</a:t>
            </a:r>
            <a:r>
              <a:rPr lang="ru-RU" sz="2000" dirty="0" smtClean="0">
                <a:solidFill>
                  <a:srgbClr val="FFFF00"/>
                </a:solidFill>
                <a:latin typeface="Monotype Corsiva" pitchFamily="66" charset="0"/>
              </a:rPr>
              <a:t> ею в сердце своем и стал иным человеком. Главное право его на вечную славу и благодарность потомства состоит, конечно, в том, что он поставил россиян на путь истинной веры; но имя Великого принадлежит ему и за дела государственные. Сей князь, похитив единовластие, благоразумным и счастливым для народа правлением </a:t>
            </a:r>
            <a:r>
              <a:rPr lang="ru-RU" sz="2000" dirty="0" err="1" smtClean="0">
                <a:solidFill>
                  <a:srgbClr val="FFFF00"/>
                </a:solidFill>
                <a:latin typeface="Monotype Corsiva" pitchFamily="66" charset="0"/>
              </a:rPr>
              <a:t>заглодил</a:t>
            </a:r>
            <a:r>
              <a:rPr lang="ru-RU" sz="2000" dirty="0" smtClean="0">
                <a:solidFill>
                  <a:srgbClr val="FFFF00"/>
                </a:solidFill>
                <a:latin typeface="Monotype Corsiva" pitchFamily="66" charset="0"/>
              </a:rPr>
              <a:t> вину свою; выслав мятежных варягов из России, употребил лучших из них в ее пользу; смирил бунты своих данников, отражал набеги хищных </a:t>
            </a:r>
            <a:r>
              <a:rPr lang="ru-RU" sz="2000" dirty="0" err="1" smtClean="0">
                <a:solidFill>
                  <a:srgbClr val="FFFF00"/>
                </a:solidFill>
                <a:latin typeface="Monotype Corsiva" pitchFamily="66" charset="0"/>
              </a:rPr>
              <a:t>соседов</a:t>
            </a:r>
            <a:r>
              <a:rPr lang="ru-RU" sz="2000" dirty="0" smtClean="0">
                <a:solidFill>
                  <a:srgbClr val="FFFF00"/>
                </a:solidFill>
                <a:latin typeface="Monotype Corsiva" pitchFamily="66" charset="0"/>
              </a:rPr>
              <a:t>, победил сильного </a:t>
            </a:r>
            <a:r>
              <a:rPr lang="ru-RU" sz="2000" dirty="0" err="1" smtClean="0">
                <a:solidFill>
                  <a:srgbClr val="FFFF00"/>
                </a:solidFill>
                <a:latin typeface="Monotype Corsiva" pitchFamily="66" charset="0"/>
              </a:rPr>
              <a:t>Мечислава</a:t>
            </a:r>
            <a:r>
              <a:rPr lang="ru-RU" sz="2000" dirty="0" smtClean="0">
                <a:solidFill>
                  <a:srgbClr val="FFFF00"/>
                </a:solidFill>
                <a:latin typeface="Monotype Corsiva" pitchFamily="66" charset="0"/>
              </a:rPr>
              <a:t> и славный </a:t>
            </a:r>
            <a:r>
              <a:rPr lang="ru-RU" sz="2000" dirty="0" err="1" smtClean="0">
                <a:solidFill>
                  <a:srgbClr val="FFFF00"/>
                </a:solidFill>
                <a:latin typeface="Monotype Corsiva" pitchFamily="66" charset="0"/>
              </a:rPr>
              <a:t>храбростию</a:t>
            </a:r>
            <a:r>
              <a:rPr lang="ru-RU" sz="2000" dirty="0" smtClean="0">
                <a:solidFill>
                  <a:srgbClr val="FFFF00"/>
                </a:solidFill>
                <a:latin typeface="Monotype Corsiva" pitchFamily="66" charset="0"/>
              </a:rPr>
              <a:t> народ ятвяжский; расширил пределы государства на западе; мужеством дружины своей утвердил венец на слабой главе восточных императоров; старался просветить Россию: населил пустыни, основал новые города; любил советоваться с мудрыми боярами о полезных уставах земских; завел училища и призывал из Греции не только иереев, но и художников; наконец был </a:t>
            </a:r>
            <a:r>
              <a:rPr lang="ru-RU" sz="2000" dirty="0" err="1" smtClean="0">
                <a:solidFill>
                  <a:srgbClr val="FFFF00"/>
                </a:solidFill>
                <a:latin typeface="Monotype Corsiva" pitchFamily="66" charset="0"/>
              </a:rPr>
              <a:t>недным</a:t>
            </a:r>
            <a:r>
              <a:rPr lang="ru-RU" sz="2000" dirty="0" smtClean="0">
                <a:solidFill>
                  <a:srgbClr val="FFFF00"/>
                </a:solidFill>
                <a:latin typeface="Monotype Corsiva" pitchFamily="66" charset="0"/>
              </a:rPr>
              <a:t> отцом народа бедного. </a:t>
            </a:r>
            <a:r>
              <a:rPr lang="ru-RU" sz="2000" dirty="0" err="1" smtClean="0">
                <a:solidFill>
                  <a:srgbClr val="FFFF00"/>
                </a:solidFill>
                <a:latin typeface="Monotype Corsiva" pitchFamily="66" charset="0"/>
              </a:rPr>
              <a:t>Горестию</a:t>
            </a:r>
            <a:r>
              <a:rPr lang="ru-RU" sz="2000" dirty="0" smtClean="0">
                <a:solidFill>
                  <a:srgbClr val="FFFF00"/>
                </a:solidFill>
                <a:latin typeface="Monotype Corsiva" pitchFamily="66" charset="0"/>
              </a:rPr>
              <a:t> последних минут своих он заплатил за важную ошибку в политике, за назначение особенных уделов для сыновей».</a:t>
            </a:r>
            <a:endParaRPr lang="ru-RU" sz="2000" dirty="0">
              <a:solidFill>
                <a:srgbClr val="FFFF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advTm="4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3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Doc1</Template>
  <TotalTime>250</TotalTime>
  <Words>787</Words>
  <Application>Microsoft Office PowerPoint</Application>
  <PresentationFormat>Экран (4:3)</PresentationFormat>
  <Paragraphs>75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Правление князя Владимира I</vt:lpstr>
      <vt:lpstr>Внутренняя политика князя Владимира I</vt:lpstr>
      <vt:lpstr>Внутренняя  политика  князя Владимира I</vt:lpstr>
      <vt:lpstr>Внутренняя  политика  князя Владимира I</vt:lpstr>
      <vt:lpstr>Внешняя политика князя Владимира I</vt:lpstr>
      <vt:lpstr>Внешняя политика князя Владимира I</vt:lpstr>
      <vt:lpstr>ИТОГИ правления князя Владимира I</vt:lpstr>
      <vt:lpstr>Слайд 8</vt:lpstr>
    </vt:vector>
  </TitlesOfParts>
  <Company>HATA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Letadian</dc:creator>
  <cp:lastModifiedBy>Letadian</cp:lastModifiedBy>
  <cp:revision>42</cp:revision>
  <dcterms:created xsi:type="dcterms:W3CDTF">2009-06-22T20:26:03Z</dcterms:created>
  <dcterms:modified xsi:type="dcterms:W3CDTF">2009-06-23T14:45:01Z</dcterms:modified>
</cp:coreProperties>
</file>