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7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71" r:id="rId11"/>
    <p:sldId id="272" r:id="rId12"/>
    <p:sldId id="276" r:id="rId13"/>
    <p:sldId id="275" r:id="rId14"/>
    <p:sldId id="274" r:id="rId15"/>
    <p:sldId id="277" r:id="rId16"/>
    <p:sldId id="279" r:id="rId17"/>
    <p:sldId id="280" r:id="rId18"/>
    <p:sldId id="281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7048C-A152-4F3E-8F88-2417CEC419A2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AA11C-93D0-4C08-A40F-9B435A27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6AB60-A43C-4691-91C5-04C4CE283C02}" type="slidenum">
              <a:rPr lang="ru-RU"/>
              <a:pPr/>
              <a:t>2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AA11C-93D0-4C08-A40F-9B435A272FF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C38452-9B0A-40AB-B82B-6DA19C9447AF}" type="datetimeFigureOut">
              <a:rPr lang="ru-RU" smtClean="0"/>
              <a:pPr/>
              <a:t>12.07.2009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4B5F45-959E-4135-ABA9-43FED67C8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357918" y="1428736"/>
            <a:ext cx="2786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Monotype Corsiva" pitchFamily="66" charset="0"/>
              </a:rPr>
              <a:t>Мономах. </a:t>
            </a:r>
            <a:endParaRPr lang="en-US" sz="4800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857628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Последние годы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великой державы</a:t>
            </a:r>
            <a:endParaRPr lang="ru-RU" sz="6000" dirty="0" smtClean="0">
              <a:latin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42976" y="2714620"/>
            <a:ext cx="2016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dirty="0" smtClean="0"/>
              <a:t>1113 </a:t>
            </a:r>
            <a:endParaRPr lang="ru-RU" sz="5400" b="1" dirty="0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72198" y="2714620"/>
            <a:ext cx="2055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dirty="0" smtClean="0"/>
              <a:t>1125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1428736"/>
            <a:ext cx="257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Владимир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214290"/>
            <a:ext cx="3571900" cy="3786214"/>
          </a:xfrm>
          <a:prstGeom prst="rect">
            <a:avLst/>
          </a:prstGeom>
          <a:blipFill dpi="0" rotWithShape="1">
            <a:blip r:embed="rId3"/>
            <a:srcRect/>
            <a:stretch>
              <a:fillRect l="-1000" t="-1000" b="-4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6286520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Чупров Л.А. МОУ СШ №3 с. Камень-Рыболов Ханкайского района Приморского края</a:t>
            </a:r>
            <a:endParaRPr lang="ru-RU" sz="1200" dirty="0"/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9" grpId="0" build="allAtOnce"/>
      <p:bldP spid="10" grpId="0" build="allAtOnce"/>
      <p:bldP spid="11" grpId="0"/>
      <p:bldP spid="12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av04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916" r="6916"/>
          <a:stretch>
            <a:fillRect/>
          </a:stretch>
        </p:blipFill>
        <p:spPr>
          <a:xfrm>
            <a:off x="87427" y="285750"/>
            <a:ext cx="5484705" cy="63579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428604"/>
            <a:ext cx="3357554" cy="55911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С 1093 вёл войну с вступившими в союз половцами и Олегом Святославичем, которому вынужден был уступить Чернигов (1094) и обосноваться в Переяславском княжестве, подвергавшемся постоянным набегам половцев. Поэтому Владимир Мономах был более всех заинтересован в прекращении княжеских междоусобиц и сплочении сил Руси для отпора половцам. Эту мысль Владимир Мономах настойчиво высказывал на княжеских съездах (Любечский съезд (1097), 1100, 1103.)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1год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3788" r="23788"/>
          <a:stretch>
            <a:fillRect/>
          </a:stretch>
        </p:blipFill>
        <p:spPr>
          <a:xfrm>
            <a:off x="457200" y="457200"/>
            <a:ext cx="4543425" cy="5972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428604"/>
            <a:ext cx="3400420" cy="5929354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В 1095 заключил мир с половецкими ханами Итларом и Китаном и вероломно их убил с помощью Ратибора и его сыновей, а также при помощи киевского боярина Словята. После Долобского съезда (1103) Владимир Мономах стал вдохновителем и непосредственным руководителем военных походов против половцев (1103, 1107, 1111). Он начал прибегать к помощи народного ополчения. Половцы потерпели ряд поражений и надолго оставили русские земли.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2214554"/>
            <a:ext cx="714380" cy="500066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l="-11000" t="-99000" r="-10000" b="-5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3000364" y="2643182"/>
            <a:ext cx="642942" cy="50006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2857496"/>
            <a:ext cx="714380" cy="500066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l="-11000" t="-99000" r="-10000" b="-5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3286116" y="3571876"/>
            <a:ext cx="642942" cy="50006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3643314"/>
            <a:ext cx="714380" cy="500066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l="-11000" t="-99000" r="-10000" b="-5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3438516" y="3724276"/>
            <a:ext cx="642942" cy="500066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  <a:blipFill dpi="0" rotWithShape="1">
            <a:blip r:embed="rId6"/>
            <a:srcRect/>
            <a:stretch>
              <a:fillRect l="-21000" t="-49000" r="-63000" b="-3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C 0.00452 0.0007 0.00938 -0.00023 0.01372 0.00185 C 0.01546 0.00278 0.01528 0.00648 0.01667 0.0081 C 0.02205 0.01435 0.02691 0.01759 0.03195 0.02408 C 0.04653 0.02338 0.06129 0.02408 0.07587 0.02222 C 0.07969 0.02176 0.08316 0.01852 0.08646 0.01597 C 0.08959 0.01366 0.09549 0.0081 0.09549 0.00834 C 0.10469 0.0088 0.11459 0.00648 0.12275 0.01204 C 0.13125 0.01759 0.13803 0.02847 0.14705 0.03218 C 0.1507 0.03727 0.15261 0.04005 0.15764 0.04236 C 0.15973 0.04514 0.16146 0.04815 0.16372 0.05047 C 0.16494 0.05162 0.16702 0.05139 0.16823 0.05255 C 0.17865 0.06297 0.17205 0.0625 0.17726 0.0625 " pathEditMode="relative" rAng="0" ptsTypes="fff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19 0.00533 0.02031 0.01667 0.03194 0.02408 C 0.04583 0.04259 0.05243 0.03357 0.07725 0.03218 C 0.09097 0.02616 0.10607 0.02639 0.11979 0.02014 C 0.14548 0.02199 0.17153 0.02708 0.19705 0.03218 C 0.19965 0.03357 0.20208 0.03496 0.20469 0.03634 C 0.20625 0.03704 0.20816 0.03658 0.2092 0.0382 C 0.21128 0.04097 0.21285 0.0588 0.21371 0.0625 C 0.21719 0.07662 0.22969 0.09398 0.23941 0.10093 " pathEditMode="relative" ptsTypes="ffffffff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1476 -0.00138 0.02413 0.00463 0.03767 0.00556 C 0.05538 0.01436 0.06094 0.0051 0.08733 -0.00578 C 0.10104 -0.01597 0.11701 -0.02152 0.1309 -0.03171 C 0.15833 -0.04027 0.18698 -0.04652 0.21511 -0.05254 C 0.21806 -0.05254 0.22083 -0.05254 0.22361 -0.05231 C 0.22552 -0.05254 0.22743 -0.0537 0.22865 -0.05277 C 0.23142 -0.05162 0.23576 -0.03865 0.23733 -0.03634 C 0.2434 -0.02685 0.25955 -0.01851 0.27101 -0.01689 " pathEditMode="relative" rAng="-921557" ptsTypes="ffffffff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-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500042"/>
            <a:ext cx="6000760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43636" y="428604"/>
            <a:ext cx="2543164" cy="5929354"/>
          </a:xfrm>
        </p:spPr>
        <p:txBody>
          <a:bodyPr anchor="ctr">
            <a:normAutofit fontScale="92500" lnSpcReduction="20000"/>
          </a:bodyPr>
          <a:lstStyle/>
          <a:p>
            <a:pPr lvl="0"/>
            <a:r>
              <a:rPr lang="ru-RU" sz="1700" dirty="0" smtClean="0">
                <a:solidFill>
                  <a:schemeClr val="bg1"/>
                </a:solidFill>
              </a:rPr>
              <a:t>Политика Владимира Мономаха в качестве великого князя являлась продолжением его предыдущей деятельности и была направлена: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а) на сохранение и укрепление единой власти в государстве;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б) на борьбу с разделительными тенденциями и действиями других князей;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в) на защиту от половцев;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г) на реформирование внутренней жизни государства.</a:t>
            </a:r>
          </a:p>
          <a:p>
            <a:endParaRPr lang="ru-RU" dirty="0"/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0px-Русская_правда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403" r="3403"/>
          <a:stretch>
            <a:fillRect/>
          </a:stretch>
        </p:blipFill>
        <p:spPr>
          <a:xfrm>
            <a:off x="457200" y="457200"/>
            <a:ext cx="4543425" cy="5972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428604"/>
            <a:ext cx="3400420" cy="5929354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Он издал добавления к "Русской Правде", которые получили название "Устав Владимира Мономаха". «Устав»:</a:t>
            </a:r>
          </a:p>
          <a:p>
            <a:pPr marL="342900" indent="-342900">
              <a:lnSpc>
                <a:spcPct val="100000"/>
              </a:lnSpc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упорядочил взимание процентов ростовщиками, </a:t>
            </a:r>
          </a:p>
          <a:p>
            <a:pPr marL="342900" indent="-342900">
              <a:lnSpc>
                <a:spcPct val="100000"/>
              </a:lnSpc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улучшил правовое положение купечества, </a:t>
            </a:r>
          </a:p>
          <a:p>
            <a:pPr marL="342900" indent="-342900">
              <a:lnSpc>
                <a:spcPct val="100000"/>
              </a:lnSpc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регламентировал переход в холопство. </a:t>
            </a:r>
          </a:p>
          <a:p>
            <a:pPr marL="342900" indent="-342900">
              <a:lnSpc>
                <a:spcPct val="100000"/>
              </a:lnSpc>
              <a:buClrTx/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Большое место "Устав" уделял правовому положению закупов.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 Это позволяет сделать вывод, что закупничество стало очень распространённым явлением, и закабаление земледельческого населения происходило постоянно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2"/>
            <a:ext cx="4643470" cy="57864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innerShdw blurRad="609600" dist="16510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manax11_1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132" r="16132"/>
          <a:stretch>
            <a:fillRect/>
          </a:stretch>
        </p:blipFill>
        <p:spPr>
          <a:xfrm>
            <a:off x="457200" y="457200"/>
            <a:ext cx="4543425" cy="5972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428604"/>
            <a:ext cx="3400420" cy="5929354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Таким образом, «Устав Владимира Мономаха»: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подкрепил новый этап социальных и денежных отношений в государстве, 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сумел устранить наиболее глубокие 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болезненные язвы общества, </a:t>
            </a:r>
          </a:p>
          <a:p>
            <a:pPr marL="34290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снял социальное напряжение в городах и селах.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В конце жизни Владимир Мономах написал «Поучение», в котором не только рассказал о своей трудной жизни, но и поделился размышлениями о смысле жизни, об отношениях между людьми.</a:t>
            </a: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eodosiy_mo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285" r="8285"/>
          <a:stretch>
            <a:fillRect/>
          </a:stretch>
        </p:blipFill>
        <p:spPr>
          <a:xfrm>
            <a:off x="457200" y="457200"/>
            <a:ext cx="5329238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428604"/>
            <a:ext cx="2471726" cy="5591196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 1116—1117 годах по поручению Владимира Мономаха создана была 2 редакция «Повести временных лет» Сильвестром, монахом киевского Михайловского Выдубицкого монастыря. Именно эта редакция летописи дошла до наших дней.</a:t>
            </a: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ndrey_bogolub_1-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71472" y="457199"/>
            <a:ext cx="4864001" cy="6131093"/>
          </a:xfrm>
          <a:blipFill dpi="0" rotWithShape="1">
            <a:blip r:embed="rId4"/>
            <a:srcRect/>
            <a:stretch>
              <a:fillRect t="-8000" r="5000" b="-6000"/>
            </a:stretch>
          </a:blip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8" y="500042"/>
            <a:ext cx="2971792" cy="5929354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 Владимир Мономах поддерживал тесные связи со многими европейскими правителями. Сам он был сыном византийской принцессы, первая супруга его была Гида, дочь английского короля Гарольда; сын Мстислав был женат на дочери шведского короля, одна дочь - замужем за венгерским королём, другая - за греческим царевичем.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R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61" b="166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300318" cy="5519758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sz="1800" dirty="0" smtClean="0">
                <a:solidFill>
                  <a:schemeClr val="bg1"/>
                </a:solidFill>
              </a:rPr>
              <a:t>С именем Владимира Мономаха связано и появление на Руси символов царской власти - короны </a:t>
            </a:r>
            <a:r>
              <a:rPr lang="ru-RU" sz="1800" i="1" dirty="0" smtClean="0">
                <a:solidFill>
                  <a:schemeClr val="bg1"/>
                </a:solidFill>
              </a:rPr>
              <a:t>(шапки Мономаха)</a:t>
            </a:r>
            <a:r>
              <a:rPr lang="ru-RU" sz="1800" dirty="0" smtClean="0">
                <a:solidFill>
                  <a:schemeClr val="bg1"/>
                </a:solidFill>
              </a:rPr>
              <a:t>, скипетра, державы. По преданию, их прислал в дар Мономаху его дед - византийский император Константин Мономах.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 t="-36000" r="-2000" b="-3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ономах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45" b="1445"/>
          <a:stretch>
            <a:fillRect/>
          </a:stretch>
        </p:blipFill>
        <p:spPr>
          <a:xfrm>
            <a:off x="457200" y="457200"/>
            <a:ext cx="497205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8" y="500042"/>
            <a:ext cx="2971792" cy="551975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К XI в. за государством восточных славян окончательно закрепилось название "Русь", "Русская земля". Всех восточных славян стали звать "русичами", "русинами", "русскими".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    Владимир Мономах смог объединить под своей властью 3/4 территории Древнерусского государства, на время прекратить княжеские усобицы. </a:t>
            </a:r>
          </a:p>
          <a:p>
            <a:r>
              <a:rPr lang="ru-RU" sz="1900" dirty="0" smtClean="0">
                <a:solidFill>
                  <a:srgbClr val="FF0000"/>
                </a:solidFill>
              </a:rPr>
              <a:t>Но единство Руси Владимир Мономах удерживал только силой своего авторитета.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границах Руси уже сложились и выросли самостоятельные государства. Русь неудержимо распадалась. На Руси начинался период феодальной раздробленности.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ladmonob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28596" y="857232"/>
            <a:ext cx="2526026" cy="3786214"/>
          </a:xfrm>
          <a:blipFill dpi="0" rotWithShape="1">
            <a:blip r:embed="rId4"/>
            <a:srcRect/>
            <a:stretch>
              <a:fillRect l="-2000" t="-19000" r="-13000" b="-63000"/>
            </a:stretch>
          </a:blip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100638"/>
            <a:ext cx="9144000" cy="1757362"/>
          </a:xfrm>
          <a:blipFill>
            <a:blip r:embed="rId5"/>
            <a:stretch>
              <a:fillRect t="-36000" r="-2000" b="-33000"/>
            </a:stretch>
          </a:blipFill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"слава о его доблести сияла как солнце и прошла по всем странам".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Владимир Мономах умер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мая 1125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на 73 году своей жизни.</a:t>
            </a:r>
            <a:r>
              <a:rPr lang="ru-RU" sz="3200" dirty="0" smtClean="0">
                <a:solidFill>
                  <a:schemeClr val="bg1"/>
                </a:solidFill>
              </a:rPr>
              <a:t> 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71488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 словам летописца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000108"/>
            <a:ext cx="2500330" cy="3714776"/>
          </a:xfrm>
          <a:prstGeom prst="rect">
            <a:avLst/>
          </a:prstGeom>
          <a:blipFill dpi="0" rotWithShape="1">
            <a:blip r:embed="rId4"/>
            <a:srcRect/>
            <a:stretch>
              <a:fillRect l="-8000" t="-21000" r="-16000" b="-3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1000108"/>
            <a:ext cx="2571768" cy="3714776"/>
          </a:xfrm>
          <a:prstGeom prst="rect">
            <a:avLst/>
          </a:prstGeom>
          <a:blipFill dpi="0" rotWithShape="1">
            <a:blip r:embed="rId6"/>
            <a:srcRect/>
            <a:stretch>
              <a:fillRect l="-10000" t="-13000" r="-7000" b="-1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857224" y="1500174"/>
          <a:ext cx="7643866" cy="47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33"/>
                <a:gridCol w="3821933"/>
              </a:tblGrid>
              <a:tr h="40636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Предшественник: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Святополк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noFill/>
                  </a:tcPr>
                </a:tc>
              </a:tr>
              <a:tr h="40636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Преемник: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Мстислав </a:t>
                      </a:r>
                      <a:r>
                        <a:rPr lang="en-US" dirty="0"/>
                        <a:t>I </a:t>
                      </a:r>
                      <a:r>
                        <a:rPr lang="ru-RU" dirty="0"/>
                        <a:t>Великий</a:t>
                      </a:r>
                    </a:p>
                  </a:txBody>
                  <a:tcPr anchor="ctr">
                    <a:noFill/>
                  </a:tcPr>
                </a:tc>
              </a:tr>
              <a:tr h="40636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Рождение: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 мая 1053</a:t>
                      </a:r>
                    </a:p>
                  </a:txBody>
                  <a:tcPr anchor="ctr">
                    <a:noFill/>
                  </a:tcPr>
                </a:tc>
              </a:tr>
              <a:tr h="40636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Смерть: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 мая 1125</a:t>
                      </a:r>
                    </a:p>
                  </a:txBody>
                  <a:tcPr anchor="ctr">
                    <a:noFill/>
                  </a:tcPr>
                </a:tc>
              </a:tr>
              <a:tr h="40636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Похоронен: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Софийский собор в Киеве</a:t>
                      </a:r>
                    </a:p>
                  </a:txBody>
                  <a:tcPr anchor="ctr">
                    <a:noFill/>
                  </a:tcPr>
                </a:tc>
              </a:tr>
              <a:tr h="40636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Династия: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Рюриковичи</a:t>
                      </a:r>
                    </a:p>
                  </a:txBody>
                  <a:tcPr anchor="ctr">
                    <a:noFill/>
                  </a:tcPr>
                </a:tc>
              </a:tr>
              <a:tr h="40636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Отец: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Всеволод Ярославич</a:t>
                      </a:r>
                    </a:p>
                  </a:txBody>
                  <a:tcPr anchor="ctr">
                    <a:noFill/>
                  </a:tcPr>
                </a:tc>
              </a:tr>
              <a:tr h="701391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Супруга: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1) Гита</a:t>
                      </a:r>
                      <a:br>
                        <a:rPr lang="ru-RU" dirty="0"/>
                      </a:br>
                      <a:r>
                        <a:rPr lang="ru-RU" dirty="0"/>
                        <a:t>2) Ефимия</a:t>
                      </a:r>
                    </a:p>
                  </a:txBody>
                  <a:tcPr anchor="ctr">
                    <a:noFill/>
                  </a:tcPr>
                </a:tc>
              </a:tr>
              <a:tr h="1168985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Дети: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сыновья:</a:t>
                      </a:r>
                      <a:r>
                        <a:rPr lang="ru-RU" sz="1600" dirty="0"/>
                        <a:t> Мстислав I Великий, Изяслав, Святослав, Роман, Ярополк II, Вячеслав, Юрий Долгорукий и Андрей</a:t>
                      </a:r>
                      <a:br>
                        <a:rPr lang="ru-RU" sz="1600" dirty="0"/>
                      </a:br>
                      <a:r>
                        <a:rPr lang="ru-RU" sz="1600" b="1" dirty="0"/>
                        <a:t>дочери:</a:t>
                      </a:r>
                      <a:r>
                        <a:rPr lang="ru-RU" sz="1600" dirty="0"/>
                        <a:t> Евдоксия, Евфимия и Агафья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43042" y="214290"/>
            <a:ext cx="564360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18-й Киевский князь</a:t>
            </a:r>
            <a:endParaRPr lang="en-US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ru-RU" sz="3200" dirty="0" smtClean="0">
                <a:solidFill>
                  <a:schemeClr val="bg1"/>
                </a:solidFill>
              </a:rPr>
              <a:t>1053—19 мая 1125)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7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показать </a:t>
            </a:r>
            <a:r>
              <a:rPr lang="ru-RU" dirty="0">
                <a:solidFill>
                  <a:schemeClr val="bg1"/>
                </a:solidFill>
              </a:rPr>
              <a:t>центростремительные тенденции в жизни русского </a:t>
            </a:r>
            <a:r>
              <a:rPr lang="ru-RU" dirty="0" smtClean="0">
                <a:solidFill>
                  <a:schemeClr val="bg1"/>
                </a:solidFill>
              </a:rPr>
              <a:t>государства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охарактеризовать </a:t>
            </a:r>
            <a:r>
              <a:rPr lang="ru-RU" dirty="0">
                <a:solidFill>
                  <a:schemeClr val="bg1"/>
                </a:solidFill>
              </a:rPr>
              <a:t>политику Владимира Мономаха как стремление </a:t>
            </a:r>
            <a:r>
              <a:rPr lang="ru-RU" dirty="0" smtClean="0">
                <a:solidFill>
                  <a:schemeClr val="bg1"/>
                </a:solidFill>
              </a:rPr>
              <a:t>восстановить </a:t>
            </a:r>
            <a:r>
              <a:rPr lang="ru-RU" dirty="0">
                <a:solidFill>
                  <a:schemeClr val="bg1"/>
                </a:solidFill>
              </a:rPr>
              <a:t>единство державы.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357166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800" i="1" dirty="0" smtClean="0">
                <a:solidFill>
                  <a:schemeClr val="bg1"/>
                </a:solidFill>
              </a:rPr>
              <a:t>Цель урока: </a:t>
            </a:r>
            <a:endParaRPr lang="en-US" sz="48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714488"/>
            <a:ext cx="828680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341313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Восстание в Киеве и приход к власти Владимира Мономаха.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1313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Борьба с половцами.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13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Политика Мономаха.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1313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64291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урока: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357298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34131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1111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крестовый поход князей во главе с Владимиром М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номахом против половцев; </a:t>
            </a: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34131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1113 г. - восстание в Киеве в связи со смертью С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вятопол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ка; </a:t>
            </a:r>
          </a:p>
          <a:p>
            <a:pPr marL="0" marR="0" lvl="0" indent="168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34131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1113-1125 гг. - правление князя Владимира Мономаха в Киеве.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4929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Важнейшие даты: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00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331682"/>
            <a:ext cx="5114925" cy="4740523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86446" y="1214422"/>
            <a:ext cx="2979602" cy="4929222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 1113 г. в Киеве умер князь Святополк Изяславич, и в Киеве вспыхнуло восстание горожан против ростовщиков. Горожане громили дворы дворянских, княжеских управителей, бояр, ростовщиков. Погромы в Киеве продолжались несколько дней, и никому не удавалось их остановить.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262966" cy="614346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Восстание в Киеве и приход к власти Владимира Мономаха.</a:t>
            </a:r>
            <a:endParaRPr lang="ru-RU" sz="2800" dirty="0"/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aroslav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14348" y="285728"/>
            <a:ext cx="4572032" cy="6286544"/>
          </a:xfrm>
          <a:blipFill dpi="0" rotWithShape="0">
            <a:blip r:embed="rId4"/>
            <a:srcRect/>
            <a:stretch>
              <a:fillRect l="-10000" t="-1000" r="-10000" b="-41000"/>
            </a:stretch>
          </a:blipFill>
          <a:scene3d>
            <a:camera prst="orthographicFront"/>
            <a:lightRig rig="threePt" dir="t"/>
          </a:scene3d>
          <a:sp3d prstMaterial="dkEdge">
            <a:bevelT w="38100" h="0"/>
            <a:bevelB h="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0694" y="500042"/>
            <a:ext cx="3357586" cy="5929354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  В этой ситуации киевские бояре решили пригласить на престол самого авторитетного на Руси князя - </a:t>
            </a:r>
            <a:r>
              <a:rPr lang="ru-RU" sz="2400" b="1" i="1" dirty="0" smtClean="0">
                <a:solidFill>
                  <a:schemeClr val="bg1"/>
                </a:solidFill>
              </a:rPr>
              <a:t>Владимира Мономаха</a:t>
            </a:r>
            <a:r>
              <a:rPr lang="ru-RU" sz="2400" dirty="0" smtClean="0">
                <a:solidFill>
                  <a:schemeClr val="bg1"/>
                </a:solidFill>
              </a:rPr>
              <a:t>. Владимир был внуком Ярослава Мудрого по отцовской линии. </a:t>
            </a:r>
            <a:endParaRPr lang="ru-RU" sz="2400" dirty="0"/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10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837" r="10837"/>
          <a:stretch>
            <a:fillRect/>
          </a:stretch>
        </p:blipFill>
        <p:spPr>
          <a:xfrm>
            <a:off x="457200" y="457200"/>
            <a:ext cx="6019800" cy="575788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057400" cy="5519758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момент приглашения в Киев Мономах правил в своей вотчине Переяславле. Ему было уже 60 лет, и он успел проявить себя и как талантливый полководец, и как государственный деятель, и как человек высокой культуры. Владимира Мономаха уже давно знала Русская земля.</a:t>
            </a: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5715008" cy="54290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700" b="0" dirty="0" smtClean="0">
                <a:solidFill>
                  <a:srgbClr val="FFFF00"/>
                </a:solidFill>
                <a:latin typeface="Monotype Corsiva" pitchFamily="66" charset="0"/>
              </a:rPr>
              <a:t>Владимир Мономах (биографические сведения)</a:t>
            </a:r>
          </a:p>
        </p:txBody>
      </p:sp>
      <p:pic>
        <p:nvPicPr>
          <p:cNvPr id="5" name="Рисунок 4" descr="08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28596" y="500042"/>
            <a:ext cx="3010830" cy="4132512"/>
          </a:xfrm>
          <a:blipFill>
            <a:blip r:embed="rId4"/>
            <a:stretch>
              <a:fillRect l="-10000" t="-1000" r="-10000" b="-41000"/>
            </a:stretch>
          </a:blip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43306" y="785794"/>
            <a:ext cx="5214974" cy="5643602"/>
          </a:xfrm>
        </p:spPr>
        <p:txBody>
          <a:bodyPr anchor="ctr">
            <a:normAutofit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Сын князя Всеволода Ярославича (прозван Мономахом по имени матери — дочери византийского императора Константина IX Мономаха).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 юности был князем Ростова (1066—1073), в 1073—1078 правил в Смоленске. В 1073 заключил в Сутейске мир с Польшей. В 1078 его отец стал киевским князем, а Владимир Мономах получил Чернигов.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 1093 году после смерти отца, Великого князя Всеволода, имел возможность занять киевский престол, но, не желая новой усобицы, добровольно уступил это право двоюродному брату Святополку, сказав: «Его отец был старше моего и раньше моего княжил в Киеве». Сам же сел на Черниговский престол.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4714884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50" dirty="0" smtClean="0">
                <a:ln w="3175">
                  <a:noFill/>
                </a:ln>
                <a:solidFill>
                  <a:srgbClr val="FFFF00"/>
                </a:solidFill>
                <a:latin typeface="Monotype Corsiva" pitchFamily="66" charset="0"/>
              </a:rPr>
              <a:t>«Его отец был старше моего и раньше моего княжил в Киеве».</a:t>
            </a:r>
          </a:p>
        </p:txBody>
      </p:sp>
    </p:spTree>
  </p:cSld>
  <p:clrMapOvr>
    <a:masterClrMapping/>
  </p:clrMapOvr>
  <p:transition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467</TotalTime>
  <Words>816</Words>
  <Application>Microsoft Office PowerPoint</Application>
  <PresentationFormat>Экран (4:3)</PresentationFormat>
  <Paragraphs>95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Восстание в Киеве и приход к власти Владимира Мономаха.</vt:lpstr>
      <vt:lpstr>Слайд 7</vt:lpstr>
      <vt:lpstr>Слайд 8</vt:lpstr>
      <vt:lpstr>Владимир Мономах (биографические сведения)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117</cp:revision>
  <dcterms:created xsi:type="dcterms:W3CDTF">2009-07-11T11:46:19Z</dcterms:created>
  <dcterms:modified xsi:type="dcterms:W3CDTF">2009-07-12T11:01:56Z</dcterms:modified>
</cp:coreProperties>
</file>