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56" r:id="rId4"/>
    <p:sldId id="258"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441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08"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6F187D-DC5F-47E3-98A7-454F0A413ACA}" type="datetimeFigureOut">
              <a:rPr lang="ru-RU" smtClean="0"/>
              <a:pPr/>
              <a:t>24.06.2009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A9B36A7-F20D-46FF-8441-2854BEDBAF16}" type="slidenum">
              <a:rPr lang="ru-RU" smtClean="0"/>
              <a:pPr/>
              <a:t>‹#›</a:t>
            </a:fld>
            <a:endParaRPr lang="ru-RU" dirty="0"/>
          </a:p>
        </p:txBody>
      </p:sp>
    </p:spTree>
  </p:cSld>
  <p:clrMapOvr>
    <a:masterClrMapping/>
  </p:clrMapOvr>
  <p:transition advTm="5000">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F187D-DC5F-47E3-98A7-454F0A413ACA}" type="datetimeFigureOut">
              <a:rPr lang="ru-RU" smtClean="0"/>
              <a:pPr/>
              <a:t>24.06.2009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B36A7-F20D-46FF-8441-2854BEDBAF1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5000">
    <p:pull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Владимиро.jpg"/>
          <p:cNvPicPr>
            <a:picLocks noGrp="1" noChangeAspect="1"/>
          </p:cNvPicPr>
          <p:nvPr>
            <p:ph idx="1"/>
          </p:nvPr>
        </p:nvPicPr>
        <p:blipFill>
          <a:blip r:embed="rId3"/>
          <a:stretch>
            <a:fillRect/>
          </a:stretch>
        </p:blipFill>
        <p:spPr>
          <a:xfrm>
            <a:off x="3071802" y="285728"/>
            <a:ext cx="6072198" cy="5739362"/>
          </a:xfrm>
        </p:spPr>
      </p:pic>
      <p:sp>
        <p:nvSpPr>
          <p:cNvPr id="4" name="Текст 3"/>
          <p:cNvSpPr>
            <a:spLocks noGrp="1"/>
          </p:cNvSpPr>
          <p:nvPr>
            <p:ph type="body" sz="half" idx="2"/>
          </p:nvPr>
        </p:nvSpPr>
        <p:spPr>
          <a:xfrm>
            <a:off x="428596" y="1071546"/>
            <a:ext cx="3143272" cy="5054617"/>
          </a:xfrm>
          <a:blipFill>
            <a:blip r:embed="rId4"/>
            <a:stretch>
              <a:fillRect l="-9000" b="-17000"/>
            </a:stretch>
          </a:blipFill>
        </p:spPr>
        <p:txBody>
          <a:bodyPr anchor="ctr" anchorCtr="0">
            <a:normAutofit fontScale="92500" lnSpcReduction="10000"/>
          </a:bodyPr>
          <a:lstStyle/>
          <a:p>
            <a:pPr marL="457200" indent="-457200">
              <a:buFont typeface="+mj-lt"/>
              <a:buAutoNum type="arabicPeriod"/>
            </a:pPr>
            <a:r>
              <a:rPr lang="ru-RU" sz="2000" dirty="0" smtClean="0">
                <a:solidFill>
                  <a:schemeClr val="bg1"/>
                </a:solidFill>
              </a:rPr>
              <a:t>Крещение Руси</a:t>
            </a:r>
          </a:p>
          <a:p>
            <a:pPr marL="457200" indent="-457200">
              <a:buFont typeface="+mj-lt"/>
              <a:buAutoNum type="arabicPeriod"/>
            </a:pPr>
            <a:r>
              <a:rPr lang="ru-RU" sz="2000" dirty="0" smtClean="0">
                <a:solidFill>
                  <a:schemeClr val="bg1"/>
                </a:solidFill>
              </a:rPr>
              <a:t>Религиозная реформа князя Владимира</a:t>
            </a:r>
          </a:p>
          <a:p>
            <a:pPr marL="457200" indent="-457200">
              <a:buFont typeface="+mj-lt"/>
              <a:buAutoNum type="arabicPeriod"/>
            </a:pPr>
            <a:r>
              <a:rPr lang="ru-RU" sz="2000" dirty="0" smtClean="0">
                <a:solidFill>
                  <a:schemeClr val="bg1"/>
                </a:solidFill>
              </a:rPr>
              <a:t>Выбор религии</a:t>
            </a:r>
          </a:p>
          <a:p>
            <a:pPr marL="457200" indent="-457200">
              <a:buFont typeface="+mj-lt"/>
              <a:buAutoNum type="arabicPeriod"/>
            </a:pPr>
            <a:r>
              <a:rPr lang="ru-RU" sz="2000" dirty="0" smtClean="0">
                <a:solidFill>
                  <a:schemeClr val="bg1"/>
                </a:solidFill>
              </a:rPr>
              <a:t>Анна Византийская</a:t>
            </a:r>
          </a:p>
          <a:p>
            <a:pPr marL="457200" indent="-457200">
              <a:buFont typeface="+mj-lt"/>
              <a:buAutoNum type="arabicPeriod"/>
            </a:pPr>
            <a:r>
              <a:rPr lang="ru-RU" sz="2000" dirty="0" smtClean="0">
                <a:solidFill>
                  <a:schemeClr val="bg1"/>
                </a:solidFill>
              </a:rPr>
              <a:t>Крещение Владимира и его дружины</a:t>
            </a:r>
          </a:p>
          <a:p>
            <a:pPr marL="457200" indent="-457200">
              <a:buFont typeface="+mj-lt"/>
              <a:buAutoNum type="arabicPeriod"/>
            </a:pPr>
            <a:r>
              <a:rPr lang="ru-RU" sz="2000" dirty="0" smtClean="0">
                <a:solidFill>
                  <a:schemeClr val="bg1"/>
                </a:solidFill>
              </a:rPr>
              <a:t>Крещение народа</a:t>
            </a:r>
          </a:p>
          <a:p>
            <a:pPr marL="457200" indent="-457200">
              <a:buFont typeface="+mj-lt"/>
              <a:buAutoNum type="arabicPeriod"/>
            </a:pPr>
            <a:r>
              <a:rPr lang="ru-RU" sz="2000" dirty="0" smtClean="0">
                <a:solidFill>
                  <a:schemeClr val="bg1"/>
                </a:solidFill>
              </a:rPr>
              <a:t>Первые шаги православия на русской земле…</a:t>
            </a:r>
          </a:p>
          <a:p>
            <a:pPr marL="457200" indent="-457200">
              <a:buFont typeface="+mj-lt"/>
              <a:buAutoNum type="arabicPeriod"/>
            </a:pPr>
            <a:r>
              <a:rPr lang="ru-RU" sz="2000" dirty="0" smtClean="0">
                <a:solidFill>
                  <a:schemeClr val="bg1"/>
                </a:solidFill>
              </a:rPr>
              <a:t>Причины принятия христианства</a:t>
            </a:r>
          </a:p>
          <a:p>
            <a:pPr marL="457200" indent="-457200">
              <a:buFont typeface="+mj-lt"/>
              <a:buAutoNum type="arabicPeriod"/>
            </a:pPr>
            <a:r>
              <a:rPr lang="ru-RU" sz="2000" dirty="0" smtClean="0">
                <a:solidFill>
                  <a:schemeClr val="bg1"/>
                </a:solidFill>
              </a:rPr>
              <a:t>Значение принятия христианства</a:t>
            </a:r>
            <a:endParaRPr lang="ru-RU" sz="2000" dirty="0">
              <a:solidFill>
                <a:schemeClr val="bg1"/>
              </a:solidFill>
            </a:endParaRPr>
          </a:p>
        </p:txBody>
      </p:sp>
      <p:sp>
        <p:nvSpPr>
          <p:cNvPr id="5" name="Заголовок 1"/>
          <p:cNvSpPr>
            <a:spLocks noGrp="1"/>
          </p:cNvSpPr>
          <p:nvPr>
            <p:ph type="title"/>
          </p:nvPr>
        </p:nvSpPr>
        <p:spPr>
          <a:xfrm>
            <a:off x="457200" y="273050"/>
            <a:ext cx="3008313" cy="727058"/>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Принятие христианства на </a:t>
            </a:r>
            <a:r>
              <a:rPr lang="ru-RU" sz="14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руси</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Прямоугольник 6"/>
          <p:cNvSpPr/>
          <p:nvPr/>
        </p:nvSpPr>
        <p:spPr>
          <a:xfrm>
            <a:off x="428596" y="6429396"/>
            <a:ext cx="8572560" cy="4286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err="1" smtClean="0"/>
              <a:t>Чупров</a:t>
            </a:r>
            <a:r>
              <a:rPr lang="ru-RU" sz="1200" dirty="0" smtClean="0"/>
              <a:t> Л.А. МОУ СШ № 3 с. К-Рыболов </a:t>
            </a:r>
            <a:r>
              <a:rPr lang="ru-RU" sz="1200" dirty="0" err="1" smtClean="0"/>
              <a:t>Ханкайского</a:t>
            </a:r>
            <a:r>
              <a:rPr lang="ru-RU" sz="1200" dirty="0" smtClean="0"/>
              <a:t> района Приморского края высшая категория</a:t>
            </a:r>
            <a:endParaRPr lang="ru-RU" sz="1200" dirty="0"/>
          </a:p>
        </p:txBody>
      </p:sp>
    </p:spTree>
  </p:cSld>
  <p:clrMapOvr>
    <a:masterClrMapping/>
  </p:clrMapOvr>
  <p:transition spd="slow" advTm="5000">
    <p:pull dir="rd"/>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ipe(up)">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up)">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up)">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up)">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up)">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up)">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up)">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ipe(up)">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wipe(up)">
                                      <p:cBhvr>
                                        <p:cTn id="53" dur="500"/>
                                        <p:tgtEl>
                                          <p:spTgt spid="4">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wipe(up)">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2000" fill="hold"/>
                                        <p:tgtEl>
                                          <p:spTgt spid="6"/>
                                        </p:tgtEl>
                                        <p:attrNameLst>
                                          <p:attrName>ppt_w</p:attrName>
                                        </p:attrNameLst>
                                      </p:cBhvr>
                                      <p:tavLst>
                                        <p:tav tm="0">
                                          <p:val>
                                            <p:fltVal val="0"/>
                                          </p:val>
                                        </p:tav>
                                        <p:tav tm="100000">
                                          <p:val>
                                            <p:strVal val="#ppt_w"/>
                                          </p:val>
                                        </p:tav>
                                      </p:tavLst>
                                    </p:anim>
                                    <p:anim calcmode="lin" valueType="num">
                                      <p:cBhvr>
                                        <p:cTn id="64" dur="2000" fill="hold"/>
                                        <p:tgtEl>
                                          <p:spTgt spid="6"/>
                                        </p:tgtEl>
                                        <p:attrNameLst>
                                          <p:attrName>ppt_h</p:attrName>
                                        </p:attrNameLst>
                                      </p:cBhvr>
                                      <p:tavLst>
                                        <p:tav tm="0">
                                          <p:val>
                                            <p:fltVal val="0"/>
                                          </p:val>
                                        </p:tav>
                                        <p:tav tm="100000">
                                          <p:val>
                                            <p:strVal val="#ppt_h"/>
                                          </p:val>
                                        </p:tav>
                                      </p:tavLst>
                                    </p:anim>
                                    <p:animEffect transition="in" filter="fade">
                                      <p:cBhvr>
                                        <p:cTn id="65" dur="20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1000" fill="hold"/>
                                        <p:tgtEl>
                                          <p:spTgt spid="7"/>
                                        </p:tgtEl>
                                        <p:attrNameLst>
                                          <p:attrName>ppt_x</p:attrName>
                                        </p:attrNameLst>
                                      </p:cBhvr>
                                      <p:tavLst>
                                        <p:tav tm="0">
                                          <p:val>
                                            <p:strVal val="#ppt_x-.2"/>
                                          </p:val>
                                        </p:tav>
                                        <p:tav tm="100000">
                                          <p:val>
                                            <p:strVal val="#ppt_x"/>
                                          </p:val>
                                        </p:tav>
                                      </p:tavLst>
                                    </p:anim>
                                    <p:anim calcmode="lin" valueType="num">
                                      <p:cBhvr>
                                        <p:cTn id="7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2" dur="10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7"/>
                                        </p:tgtEl>
                                        <p:attrNameLst>
                                          <p:attrName>ppt_x</p:attrName>
                                        </p:attrNameLst>
                                      </p:cBhvr>
                                      <p:tavLst>
                                        <p:tav tm="0">
                                          <p:val>
                                            <p:strVal val="ppt_x"/>
                                          </p:val>
                                        </p:tav>
                                        <p:tav tm="100000">
                                          <p:val>
                                            <p:strVal val="ppt_x"/>
                                          </p:val>
                                        </p:tav>
                                      </p:tavLst>
                                    </p:anim>
                                    <p:anim calcmode="lin" valueType="num">
                                      <p:cBhvr additive="base">
                                        <p:cTn id="77" dur="500"/>
                                        <p:tgtEl>
                                          <p:spTgt spid="7"/>
                                        </p:tgtEl>
                                        <p:attrNameLst>
                                          <p:attrName>ppt_y</p:attrName>
                                        </p:attrNameLst>
                                      </p:cBhvr>
                                      <p:tavLst>
                                        <p:tav tm="0">
                                          <p:val>
                                            <p:strVal val="ppt_y"/>
                                          </p:val>
                                        </p:tav>
                                        <p:tav tm="100000">
                                          <p:val>
                                            <p:strVal val="1+ppt_h/2"/>
                                          </p:val>
                                        </p:tav>
                                      </p:tavLst>
                                    </p:anim>
                                    <p:set>
                                      <p:cBhvr>
                                        <p:cTn id="7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Vladimir_fresco_in_Kiev.jpg"/>
          <p:cNvPicPr>
            <a:picLocks noGrp="1" noChangeAspect="1"/>
          </p:cNvPicPr>
          <p:nvPr>
            <p:ph idx="1"/>
          </p:nvPr>
        </p:nvPicPr>
        <p:blipFill>
          <a:blip r:embed="rId2"/>
          <a:stretch>
            <a:fillRect/>
          </a:stretch>
        </p:blipFill>
        <p:spPr>
          <a:xfrm>
            <a:off x="3468040" y="1260787"/>
            <a:ext cx="5318802" cy="4668543"/>
          </a:xfrm>
          <a:effectLst>
            <a:glow rad="228600">
              <a:schemeClr val="accent1">
                <a:satMod val="175000"/>
                <a:alpha val="40000"/>
              </a:schemeClr>
            </a:glow>
          </a:effectLst>
        </p:spPr>
      </p:pic>
      <p:sp>
        <p:nvSpPr>
          <p:cNvPr id="4" name="Текст 3"/>
          <p:cNvSpPr>
            <a:spLocks noGrp="1"/>
          </p:cNvSpPr>
          <p:nvPr>
            <p:ph type="body" sz="half" idx="2"/>
          </p:nvPr>
        </p:nvSpPr>
        <p:spPr>
          <a:xfrm>
            <a:off x="457200" y="1000108"/>
            <a:ext cx="3008313" cy="5357850"/>
          </a:xfrm>
        </p:spPr>
        <p:txBody>
          <a:bodyPr anchor="ctr">
            <a:noAutofit/>
          </a:bodyPr>
          <a:lstStyle/>
          <a:p>
            <a:pPr>
              <a:lnSpc>
                <a:spcPct val="150000"/>
              </a:lnSpc>
            </a:pPr>
            <a:r>
              <a:rPr lang="ru-RU" sz="1800" dirty="0"/>
              <a:t>Владимир вместе со своей дружиной крестился в </a:t>
            </a:r>
            <a:r>
              <a:rPr lang="ru-RU" sz="1800" dirty="0" err="1"/>
              <a:t>Корсуни</a:t>
            </a:r>
            <a:r>
              <a:rPr lang="ru-RU" sz="1800" dirty="0"/>
              <a:t>. По прибытии в Киев Владимир крестил своих сыновей в источнике, который навсегда получил название "</a:t>
            </a:r>
            <a:r>
              <a:rPr lang="ru-RU" sz="1800" dirty="0" err="1"/>
              <a:t>Крещатик</a:t>
            </a:r>
            <a:r>
              <a:rPr lang="ru-RU" sz="1800" dirty="0"/>
              <a:t>". Затем в Днепре киевский князь крестил киевлян.</a:t>
            </a:r>
          </a:p>
        </p:txBody>
      </p:sp>
      <p:sp>
        <p:nvSpPr>
          <p:cNvPr id="5" name="Заголовок 1"/>
          <p:cNvSpPr>
            <a:spLocks noGrp="1"/>
          </p:cNvSpPr>
          <p:nvPr>
            <p:ph type="title"/>
          </p:nvPr>
        </p:nvSpPr>
        <p:spPr>
          <a:xfrm>
            <a:off x="457200" y="273050"/>
            <a:ext cx="3008313" cy="512744"/>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Крещение Владимира и его дружины</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strVal val="#ppt_w*0.05"/>
                                          </p:val>
                                        </p:tav>
                                        <p:tav tm="100000">
                                          <p:val>
                                            <p:strVal val="#ppt_w"/>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anim calcmode="lin" valueType="num">
                                      <p:cBhvr>
                                        <p:cTn id="21" dur="2000" fill="hold"/>
                                        <p:tgtEl>
                                          <p:spTgt spid="6"/>
                                        </p:tgtEl>
                                        <p:attrNameLst>
                                          <p:attrName>ppt_x</p:attrName>
                                        </p:attrNameLst>
                                      </p:cBhvr>
                                      <p:tavLst>
                                        <p:tav tm="0">
                                          <p:val>
                                            <p:strVal val="#ppt_x-.2"/>
                                          </p:val>
                                        </p:tav>
                                        <p:tav tm="100000">
                                          <p:val>
                                            <p:strVal val="#ppt_x"/>
                                          </p:val>
                                        </p:tav>
                                      </p:tavLst>
                                    </p:anim>
                                    <p:anim calcmode="lin" valueType="num">
                                      <p:cBhvr>
                                        <p:cTn id="22" dur="2000" fill="hold"/>
                                        <p:tgtEl>
                                          <p:spTgt spid="6"/>
                                        </p:tgtEl>
                                        <p:attrNameLst>
                                          <p:attrName>ppt_y</p:attrName>
                                        </p:attrNameLst>
                                      </p:cBhvr>
                                      <p:tavLst>
                                        <p:tav tm="0">
                                          <p:val>
                                            <p:strVal val="#ppt_y"/>
                                          </p:val>
                                        </p:tav>
                                        <p:tav tm="100000">
                                          <p:val>
                                            <p:strVal val="#ppt_y"/>
                                          </p:val>
                                        </p:tav>
                                      </p:tavLst>
                                    </p:anim>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Принятие христианства.jpg"/>
          <p:cNvPicPr>
            <a:picLocks noGrp="1" noChangeAspect="1"/>
          </p:cNvPicPr>
          <p:nvPr>
            <p:ph idx="1"/>
          </p:nvPr>
        </p:nvPicPr>
        <p:blipFill>
          <a:blip r:embed="rId2"/>
          <a:stretch>
            <a:fillRect/>
          </a:stretch>
        </p:blipFill>
        <p:spPr>
          <a:xfrm>
            <a:off x="3571868" y="1142984"/>
            <a:ext cx="5357850" cy="4748612"/>
          </a:xfrm>
        </p:spPr>
      </p:pic>
      <p:sp>
        <p:nvSpPr>
          <p:cNvPr id="4" name="Текст 3"/>
          <p:cNvSpPr>
            <a:spLocks noGrp="1"/>
          </p:cNvSpPr>
          <p:nvPr>
            <p:ph type="body" sz="half" idx="2"/>
          </p:nvPr>
        </p:nvSpPr>
        <p:spPr>
          <a:xfrm>
            <a:off x="457200" y="1071546"/>
            <a:ext cx="3008313" cy="5054617"/>
          </a:xfrm>
        </p:spPr>
        <p:txBody>
          <a:bodyPr anchor="ctr">
            <a:noAutofit/>
          </a:bodyPr>
          <a:lstStyle/>
          <a:p>
            <a:pPr>
              <a:lnSpc>
                <a:spcPct val="150000"/>
              </a:lnSpc>
            </a:pPr>
            <a:r>
              <a:rPr lang="ru-RU" sz="1600" dirty="0"/>
              <a:t>Крестилась Русь непросто. "Огнем и мечом" крестились новгородцы, народ не раз поднимал восстания против новой религии. В основном понадобилось 100 лет для того, чтобы новая религия укрепилась на Руси. Но еще до ХIV в. на Руси сохранялось двоеверие: в церкви, на людях поклонялись Христу, а дома, тайком - старым привычным языческим богам.</a:t>
            </a:r>
          </a:p>
        </p:txBody>
      </p:sp>
      <p:sp>
        <p:nvSpPr>
          <p:cNvPr id="5" name="Заголовок 1"/>
          <p:cNvSpPr>
            <a:spLocks noGrp="1"/>
          </p:cNvSpPr>
          <p:nvPr>
            <p:ph type="title"/>
          </p:nvPr>
        </p:nvSpPr>
        <p:spPr>
          <a:xfrm>
            <a:off x="457200" y="273050"/>
            <a:ext cx="3008313" cy="584182"/>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Крещение народа</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Прямоугольник 7"/>
          <p:cNvSpPr/>
          <p:nvPr/>
        </p:nvSpPr>
        <p:spPr>
          <a:xfrm>
            <a:off x="3571868" y="1142984"/>
            <a:ext cx="5429288" cy="4714908"/>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1+#ppt_w/2"/>
                                          </p:val>
                                        </p:tav>
                                        <p:tav tm="100000">
                                          <p:val>
                                            <p:strVal val="#ppt_x"/>
                                          </p:val>
                                        </p:tav>
                                      </p:tavLst>
                                    </p:anim>
                                    <p:anim calcmode="lin" valueType="num">
                                      <p:cBhvr additive="base">
                                        <p:cTn id="22"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Владимир с дружиной.jpg"/>
          <p:cNvPicPr>
            <a:picLocks noGrp="1" noChangeAspect="1"/>
          </p:cNvPicPr>
          <p:nvPr>
            <p:ph idx="1"/>
          </p:nvPr>
        </p:nvPicPr>
        <p:blipFill>
          <a:blip r:embed="rId2"/>
          <a:stretch>
            <a:fillRect/>
          </a:stretch>
        </p:blipFill>
        <p:spPr>
          <a:xfrm>
            <a:off x="3571868" y="1142984"/>
            <a:ext cx="5286412" cy="4786346"/>
          </a:xfrm>
        </p:spPr>
      </p:pic>
      <p:sp>
        <p:nvSpPr>
          <p:cNvPr id="4" name="Текст 3"/>
          <p:cNvSpPr>
            <a:spLocks noGrp="1"/>
          </p:cNvSpPr>
          <p:nvPr>
            <p:ph type="body" sz="half" idx="2"/>
          </p:nvPr>
        </p:nvSpPr>
        <p:spPr>
          <a:xfrm>
            <a:off x="457200" y="1000108"/>
            <a:ext cx="3008313" cy="5126055"/>
          </a:xfrm>
        </p:spPr>
        <p:txBody>
          <a:bodyPr>
            <a:noAutofit/>
          </a:bodyPr>
          <a:lstStyle/>
          <a:p>
            <a:pPr>
              <a:lnSpc>
                <a:spcPct val="150000"/>
              </a:lnSpc>
            </a:pPr>
            <a:r>
              <a:rPr lang="ru-RU" sz="1300" dirty="0"/>
              <a:t>Русская Церковь стала митрополией (отделением) Константинопольской патриархии. Во главе Русской Церкви константинопольским патриархом был поставлен митрополит. Отдельные области возглавлялись епископами, которым подчинялись священники в городах и селах. На содержание Церкви князь отдавал десятую часть собираемых налогов. На десятинные деньги Владимир приказал построить первую в Киеве Десятинную церковь.     Так, дав Руси свою веру, а позже и имя, Византия стала крестной матерью Руси.</a:t>
            </a:r>
          </a:p>
        </p:txBody>
      </p:sp>
      <p:sp>
        <p:nvSpPr>
          <p:cNvPr id="5" name="Заголовок 1"/>
          <p:cNvSpPr>
            <a:spLocks noGrp="1"/>
          </p:cNvSpPr>
          <p:nvPr>
            <p:ph type="title"/>
          </p:nvPr>
        </p:nvSpPr>
        <p:spPr>
          <a:xfrm>
            <a:off x="457200" y="273050"/>
            <a:ext cx="3008313" cy="512744"/>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2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Первые шаги православия на русской земле</a:t>
            </a:r>
            <a:endParaRPr lang="ru-RU" sz="1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 стрелкой 8"/>
          <p:cNvCxnSpPr>
            <a:stCxn id="65" idx="3"/>
            <a:endCxn id="29" idx="3"/>
          </p:cNvCxnSpPr>
          <p:nvPr/>
        </p:nvCxnSpPr>
        <p:spPr>
          <a:xfrm rot="10800000">
            <a:off x="4071934" y="3500439"/>
            <a:ext cx="1643042" cy="35719"/>
          </a:xfrm>
          <a:prstGeom prst="straightConnector1">
            <a:avLst/>
          </a:prstGeom>
          <a:ln w="127000" cmpd="tri">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65" idx="4"/>
            <a:endCxn id="27" idx="3"/>
          </p:cNvCxnSpPr>
          <p:nvPr/>
        </p:nvCxnSpPr>
        <p:spPr>
          <a:xfrm rot="16200000" flipV="1">
            <a:off x="5205997" y="1151929"/>
            <a:ext cx="1588" cy="2268125"/>
          </a:xfrm>
          <a:prstGeom prst="straightConnector1">
            <a:avLst/>
          </a:prstGeom>
          <a:ln w="127000" cmpd="tri">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30" idx="3"/>
          </p:cNvCxnSpPr>
          <p:nvPr/>
        </p:nvCxnSpPr>
        <p:spPr>
          <a:xfrm rot="16200000" flipV="1">
            <a:off x="7081244" y="848318"/>
            <a:ext cx="1571636" cy="1303712"/>
          </a:xfrm>
          <a:prstGeom prst="straightConnector1">
            <a:avLst/>
          </a:prstGeom>
          <a:ln w="127000" cap="rnd" cmpd="tri">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65" idx="1"/>
            <a:endCxn id="28" idx="3"/>
          </p:cNvCxnSpPr>
          <p:nvPr/>
        </p:nvCxnSpPr>
        <p:spPr>
          <a:xfrm rot="5400000">
            <a:off x="6866930" y="4348780"/>
            <a:ext cx="1214446" cy="2089530"/>
          </a:xfrm>
          <a:prstGeom prst="straightConnector1">
            <a:avLst/>
          </a:prstGeom>
          <a:ln w="127000" cmpd="tri">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endCxn id="31" idx="3"/>
          </p:cNvCxnSpPr>
          <p:nvPr/>
        </p:nvCxnSpPr>
        <p:spPr>
          <a:xfrm rot="10800000">
            <a:off x="4071934" y="4714884"/>
            <a:ext cx="2214578" cy="1588"/>
          </a:xfrm>
          <a:prstGeom prst="straightConnector1">
            <a:avLst/>
          </a:prstGeom>
          <a:ln w="127000" cmpd="tri">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500034" y="1785926"/>
            <a:ext cx="3571900"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Язычество </a:t>
            </a:r>
            <a:r>
              <a:rPr lang="ru-RU" dirty="0"/>
              <a:t>мешало стабилизации и укреплению феодального строя на Руси;</a:t>
            </a:r>
          </a:p>
        </p:txBody>
      </p:sp>
      <p:sp>
        <p:nvSpPr>
          <p:cNvPr id="28" name="Прямоугольник 27"/>
          <p:cNvSpPr/>
          <p:nvPr/>
        </p:nvSpPr>
        <p:spPr>
          <a:xfrm>
            <a:off x="1643042" y="5357826"/>
            <a:ext cx="4786346"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t>Появляющееся </a:t>
            </a:r>
            <a:r>
              <a:rPr lang="ru-RU" sz="1400" dirty="0"/>
              <a:t>социальное неравенство на Руси требовало новой идеологии, которая могла бы оправдать богатство одних и бедность других, утешить людей, </a:t>
            </a:r>
            <a:r>
              <a:rPr lang="ru-RU" sz="1400" dirty="0" smtClean="0"/>
              <a:t>попавших </a:t>
            </a:r>
            <a:r>
              <a:rPr lang="ru-RU" sz="1400" dirty="0"/>
              <a:t>в зависимость от феодала, обещая им </a:t>
            </a:r>
            <a:r>
              <a:rPr lang="ru-RU" sz="1400" dirty="0" smtClean="0"/>
              <a:t>лучшую жизнь в </a:t>
            </a:r>
            <a:r>
              <a:rPr lang="ru-RU" sz="1400" dirty="0"/>
              <a:t>ином мире.</a:t>
            </a:r>
          </a:p>
        </p:txBody>
      </p:sp>
      <p:sp>
        <p:nvSpPr>
          <p:cNvPr id="29" name="Прямоугольник 28"/>
          <p:cNvSpPr/>
          <p:nvPr/>
        </p:nvSpPr>
        <p:spPr>
          <a:xfrm>
            <a:off x="500034" y="3000372"/>
            <a:ext cx="3571900"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dirty="0"/>
              <a:t>М</a:t>
            </a:r>
            <a:r>
              <a:rPr lang="ru-RU" sz="1600" dirty="0" smtClean="0"/>
              <a:t>онотеизм христианской религии укреплял авторитет княжеской власти, способствовал единению Руси; </a:t>
            </a:r>
            <a:endParaRPr lang="ru-RU" sz="1600" dirty="0"/>
          </a:p>
        </p:txBody>
      </p:sp>
      <p:sp>
        <p:nvSpPr>
          <p:cNvPr id="30" name="Прямоугольник 29"/>
          <p:cNvSpPr/>
          <p:nvPr/>
        </p:nvSpPr>
        <p:spPr>
          <a:xfrm>
            <a:off x="3643306" y="214290"/>
            <a:ext cx="3571900"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dirty="0" smtClean="0"/>
              <a:t>Язычество </a:t>
            </a:r>
            <a:r>
              <a:rPr lang="ru-RU" sz="1600" dirty="0"/>
              <a:t>приводило к изоляции Руси от </a:t>
            </a:r>
            <a:r>
              <a:rPr lang="ru-RU" sz="1600" dirty="0" smtClean="0"/>
              <a:t>христианского </a:t>
            </a:r>
            <a:r>
              <a:rPr lang="ru-RU" sz="1600" dirty="0"/>
              <a:t>мира </a:t>
            </a:r>
            <a:r>
              <a:rPr lang="ru-RU" sz="1600" dirty="0" smtClean="0"/>
              <a:t>Европы и тормозило развитие  международных связей и торговли</a:t>
            </a:r>
            <a:endParaRPr lang="ru-RU" sz="1600" dirty="0"/>
          </a:p>
        </p:txBody>
      </p:sp>
      <p:sp>
        <p:nvSpPr>
          <p:cNvPr id="31" name="Прямоугольник 30"/>
          <p:cNvSpPr/>
          <p:nvPr/>
        </p:nvSpPr>
        <p:spPr>
          <a:xfrm>
            <a:off x="500034" y="4214818"/>
            <a:ext cx="3571900"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t>Требовалась </a:t>
            </a:r>
            <a:r>
              <a:rPr lang="ru-RU" sz="1400" dirty="0"/>
              <a:t>новая идеология, которая помогала бы утверждению в стране новых отношений — господства и подчинения;</a:t>
            </a:r>
          </a:p>
        </p:txBody>
      </p:sp>
      <p:sp>
        <p:nvSpPr>
          <p:cNvPr id="65" name="Шестиугольник 64"/>
          <p:cNvSpPr/>
          <p:nvPr/>
        </p:nvSpPr>
        <p:spPr>
          <a:xfrm>
            <a:off x="5714976" y="2285992"/>
            <a:ext cx="3429024" cy="2500330"/>
          </a:xfrm>
          <a:prstGeom prst="hexagon">
            <a:avLst/>
          </a:prstGeom>
          <a:blipFill>
            <a:blip r:embed="rId2"/>
            <a:stretch>
              <a:fillRect l="-9000" b="-17000"/>
            </a:stretch>
          </a:blip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p>
        </p:txBody>
      </p:sp>
      <p:sp>
        <p:nvSpPr>
          <p:cNvPr id="66" name="Заголовок 1"/>
          <p:cNvSpPr txBox="1">
            <a:spLocks/>
          </p:cNvSpPr>
          <p:nvPr/>
        </p:nvSpPr>
        <p:spPr>
          <a:xfrm>
            <a:off x="457201" y="273051"/>
            <a:ext cx="2900354" cy="727058"/>
          </a:xfrm>
          <a:prstGeom prst="rect">
            <a:avLst/>
          </a:prstGeo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0"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Причины  принятия христианства</a:t>
            </a:r>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2000" fill="hold"/>
                                        <p:tgtEl>
                                          <p:spTgt spid="66"/>
                                        </p:tgtEl>
                                        <p:attrNameLst>
                                          <p:attrName>ppt_x</p:attrName>
                                        </p:attrNameLst>
                                      </p:cBhvr>
                                      <p:tavLst>
                                        <p:tav tm="0">
                                          <p:val>
                                            <p:strVal val="0-#ppt_w/2"/>
                                          </p:val>
                                        </p:tav>
                                        <p:tav tm="100000">
                                          <p:val>
                                            <p:strVal val="#ppt_x"/>
                                          </p:val>
                                        </p:tav>
                                      </p:tavLst>
                                    </p:anim>
                                    <p:anim calcmode="lin" valueType="num">
                                      <p:cBhvr additive="base">
                                        <p:cTn id="8" dur="2000" fill="hold"/>
                                        <p:tgtEl>
                                          <p:spTgt spid="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2000" fill="hold"/>
                                        <p:tgtEl>
                                          <p:spTgt spid="65"/>
                                        </p:tgtEl>
                                        <p:attrNameLst>
                                          <p:attrName>ppt_w</p:attrName>
                                        </p:attrNameLst>
                                      </p:cBhvr>
                                      <p:tavLst>
                                        <p:tav tm="0">
                                          <p:val>
                                            <p:fltVal val="0"/>
                                          </p:val>
                                        </p:tav>
                                        <p:tav tm="100000">
                                          <p:val>
                                            <p:strVal val="#ppt_w"/>
                                          </p:val>
                                        </p:tav>
                                      </p:tavLst>
                                    </p:anim>
                                    <p:anim calcmode="lin" valueType="num">
                                      <p:cBhvr>
                                        <p:cTn id="14" dur="2000" fill="hold"/>
                                        <p:tgtEl>
                                          <p:spTgt spid="65"/>
                                        </p:tgtEl>
                                        <p:attrNameLst>
                                          <p:attrName>ppt_h</p:attrName>
                                        </p:attrNameLst>
                                      </p:cBhvr>
                                      <p:tavLst>
                                        <p:tav tm="0">
                                          <p:val>
                                            <p:fltVal val="0"/>
                                          </p:val>
                                        </p:tav>
                                        <p:tav tm="100000">
                                          <p:val>
                                            <p:strVal val="#ppt_h"/>
                                          </p:val>
                                        </p:tav>
                                      </p:tavLst>
                                    </p:anim>
                                    <p:animEffect transition="in" filter="fade">
                                      <p:cBhvr>
                                        <p:cTn id="15" dur="20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ppt_x</p:attrName>
                                        </p:attrNameLst>
                                      </p:cBhvr>
                                      <p:tavLst>
                                        <p:tav tm="0">
                                          <p:val>
                                            <p:strVal val="#ppt_x-.2"/>
                                          </p:val>
                                        </p:tav>
                                        <p:tav tm="100000">
                                          <p:val>
                                            <p:strVal val="#ppt_x"/>
                                          </p:val>
                                        </p:tav>
                                      </p:tavLst>
                                    </p:anim>
                                    <p:anim calcmode="lin" valueType="num">
                                      <p:cBhvr>
                                        <p:cTn id="26"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ppt_x</p:attrName>
                                        </p:attrNameLst>
                                      </p:cBhvr>
                                      <p:tavLst>
                                        <p:tav tm="0">
                                          <p:val>
                                            <p:strVal val="#ppt_x-.2"/>
                                          </p:val>
                                        </p:tav>
                                        <p:tav tm="100000">
                                          <p:val>
                                            <p:strVal val="#ppt_x"/>
                                          </p:val>
                                        </p:tav>
                                      </p:tavLst>
                                    </p:anim>
                                    <p:anim calcmode="lin" valueType="num">
                                      <p:cBhvr>
                                        <p:cTn id="3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strVal val="#ppt_w*0.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1000" fill="hold"/>
                                        <p:tgtEl>
                                          <p:spTgt spid="9"/>
                                        </p:tgtEl>
                                        <p:attrNameLst>
                                          <p:attrName>ppt_x</p:attrName>
                                        </p:attrNameLst>
                                      </p:cBhvr>
                                      <p:tavLst>
                                        <p:tav tm="0">
                                          <p:val>
                                            <p:strVal val="#ppt_x-.2"/>
                                          </p:val>
                                        </p:tav>
                                        <p:tav tm="100000">
                                          <p:val>
                                            <p:strVal val="#ppt_x"/>
                                          </p:val>
                                        </p:tav>
                                      </p:tavLst>
                                    </p:anim>
                                    <p:anim calcmode="lin" valueType="num">
                                      <p:cBhvr>
                                        <p:cTn id="47" dur="1000" fill="hold"/>
                                        <p:tgtEl>
                                          <p:spTgt spid="9"/>
                                        </p:tgtEl>
                                        <p:attrNameLst>
                                          <p:attrName>ppt_y</p:attrName>
                                        </p:attrNameLst>
                                      </p:cBhvr>
                                      <p:tavLst>
                                        <p:tav tm="0">
                                          <p:val>
                                            <p:strVal val="#ppt_y"/>
                                          </p:val>
                                        </p:tav>
                                        <p:tav tm="100000">
                                          <p:val>
                                            <p:strVal val="#ppt_y"/>
                                          </p:val>
                                        </p:tav>
                                      </p:tavLst>
                                    </p:anim>
                                    <p:animEffect transition="in" filter="fade">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ppt_x</p:attrName>
                                        </p:attrNameLst>
                                      </p:cBhvr>
                                      <p:tavLst>
                                        <p:tav tm="0">
                                          <p:val>
                                            <p:strVal val="#ppt_x-.2"/>
                                          </p:val>
                                        </p:tav>
                                        <p:tav tm="100000">
                                          <p:val>
                                            <p:strVal val="#ppt_x"/>
                                          </p:val>
                                        </p:tav>
                                      </p:tavLst>
                                    </p:anim>
                                    <p:anim calcmode="lin" valueType="num">
                                      <p:cBhvr>
                                        <p:cTn id="5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1+#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ppt_x</p:attrName>
                                        </p:attrNameLst>
                                      </p:cBhvr>
                                      <p:tavLst>
                                        <p:tav tm="0">
                                          <p:val>
                                            <p:strVal val="#ppt_x-.2"/>
                                          </p:val>
                                        </p:tav>
                                        <p:tav tm="100000">
                                          <p:val>
                                            <p:strVal val="#ppt_x"/>
                                          </p:val>
                                        </p:tav>
                                      </p:tavLst>
                                    </p:anim>
                                    <p:anim calcmode="lin" valueType="num">
                                      <p:cBhvr>
                                        <p:cTn id="67"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up)">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1000" fill="hold"/>
                                        <p:tgtEl>
                                          <p:spTgt spid="31"/>
                                        </p:tgtEl>
                                        <p:attrNameLst>
                                          <p:attrName>ppt_x</p:attrName>
                                        </p:attrNameLst>
                                      </p:cBhvr>
                                      <p:tavLst>
                                        <p:tav tm="0">
                                          <p:val>
                                            <p:strVal val="#ppt_x-.2"/>
                                          </p:val>
                                        </p:tav>
                                        <p:tav tm="100000">
                                          <p:val>
                                            <p:strVal val="#ppt_x"/>
                                          </p:val>
                                        </p:tav>
                                      </p:tavLst>
                                    </p:anim>
                                    <p:anim calcmode="lin" valueType="num">
                                      <p:cBhvr>
                                        <p:cTn id="79"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8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65"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44" y="0"/>
            <a:ext cx="8786874" cy="642918"/>
          </a:xfrm>
          <a:prstGeom prst="rect">
            <a:avLst/>
          </a:prstGeom>
          <a:blipFill>
            <a:blip r:embed="rId2"/>
            <a:stretch>
              <a:fillRect l="-9000" b="-17000"/>
            </a:stretch>
          </a:blipFill>
          <a:ln w="57150" cmpd="dbl">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Значение принятия христианства для Руси</a:t>
            </a:r>
            <a:endParaRPr lang="ru-RU" sz="2400" dirty="0">
              <a:solidFill>
                <a:schemeClr val="tx1"/>
              </a:solidFill>
            </a:endParaRPr>
          </a:p>
        </p:txBody>
      </p:sp>
      <p:sp>
        <p:nvSpPr>
          <p:cNvPr id="6" name="Прямоугольник 5"/>
          <p:cNvSpPr/>
          <p:nvPr/>
        </p:nvSpPr>
        <p:spPr>
          <a:xfrm>
            <a:off x="214282" y="1714488"/>
            <a:ext cx="8715436" cy="64294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1"/>
          <a:lstStyle/>
          <a:p>
            <a:pPr algn="ctr">
              <a:lnSpc>
                <a:spcPct val="20000"/>
              </a:lnSpc>
              <a:spcBef>
                <a:spcPct val="50000"/>
              </a:spcBef>
            </a:pPr>
            <a:endParaRPr lang="ru-RU" sz="3200" b="1" dirty="0" smtClean="0">
              <a:solidFill>
                <a:srgbClr val="993300"/>
              </a:solidFill>
              <a:latin typeface="Monotype Corsiva" pitchFamily="66" charset="0"/>
            </a:endParaRPr>
          </a:p>
          <a:p>
            <a:pPr algn="ctr">
              <a:lnSpc>
                <a:spcPct val="20000"/>
              </a:lnSpc>
              <a:spcBef>
                <a:spcPct val="50000"/>
              </a:spcBef>
            </a:pPr>
            <a:r>
              <a:rPr lang="ru-RU" sz="2400" dirty="0" smtClean="0"/>
              <a:t>Укрепилась власть </a:t>
            </a:r>
            <a:r>
              <a:rPr lang="ru-RU" sz="2400" dirty="0"/>
              <a:t>киевского князя</a:t>
            </a:r>
          </a:p>
        </p:txBody>
      </p:sp>
      <p:sp>
        <p:nvSpPr>
          <p:cNvPr id="7" name="Прямоугольник 6"/>
          <p:cNvSpPr/>
          <p:nvPr/>
        </p:nvSpPr>
        <p:spPr>
          <a:xfrm>
            <a:off x="214282" y="928670"/>
            <a:ext cx="8715436" cy="64294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20000"/>
              </a:lnSpc>
              <a:spcBef>
                <a:spcPct val="50000"/>
              </a:spcBef>
            </a:pPr>
            <a:endParaRPr lang="ru-RU" sz="3200" b="1" dirty="0" smtClean="0">
              <a:solidFill>
                <a:srgbClr val="993300"/>
              </a:solidFill>
              <a:latin typeface="Monotype Corsiva" pitchFamily="66" charset="0"/>
            </a:endParaRPr>
          </a:p>
          <a:p>
            <a:pPr algn="ctr">
              <a:lnSpc>
                <a:spcPct val="20000"/>
              </a:lnSpc>
              <a:spcBef>
                <a:spcPct val="50000"/>
              </a:spcBef>
            </a:pPr>
            <a:r>
              <a:rPr lang="ru-RU" sz="2400" dirty="0" smtClean="0"/>
              <a:t>Повысился международный  авторитет </a:t>
            </a:r>
            <a:r>
              <a:rPr lang="ru-RU" sz="2400" dirty="0"/>
              <a:t>Руси</a:t>
            </a:r>
          </a:p>
        </p:txBody>
      </p:sp>
      <p:sp>
        <p:nvSpPr>
          <p:cNvPr id="8" name="Прямоугольник 7"/>
          <p:cNvSpPr/>
          <p:nvPr/>
        </p:nvSpPr>
        <p:spPr>
          <a:xfrm>
            <a:off x="214282" y="2500306"/>
            <a:ext cx="8643998" cy="64294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ru-RU" sz="1600" dirty="0" smtClean="0"/>
              <a:t>Стало развиваться ремесло. Появились: каменное </a:t>
            </a:r>
            <a:r>
              <a:rPr lang="ru-RU" sz="1600" dirty="0"/>
              <a:t>зодчество; русские у греков переняли приемы кладки стен, возведения куполов, камнерезное дело; </a:t>
            </a:r>
          </a:p>
        </p:txBody>
      </p:sp>
      <p:sp>
        <p:nvSpPr>
          <p:cNvPr id="9" name="Прямоугольник 8"/>
          <p:cNvSpPr/>
          <p:nvPr/>
        </p:nvSpPr>
        <p:spPr>
          <a:xfrm>
            <a:off x="214282" y="3286124"/>
            <a:ext cx="8643998" cy="64294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ru-RU" sz="1600" dirty="0" smtClean="0"/>
              <a:t>На </a:t>
            </a:r>
            <a:r>
              <a:rPr lang="ru-RU" sz="1600" dirty="0"/>
              <a:t>Руси возникла иконопись - изображение Иисуса Христа, Богородицы, святых и сцен из их жизни</a:t>
            </a:r>
            <a:r>
              <a:rPr lang="ru-RU" sz="1600" dirty="0" smtClean="0"/>
              <a:t>;</a:t>
            </a:r>
            <a:r>
              <a:rPr lang="ru-RU" sz="1600" dirty="0"/>
              <a:t> появилась фресковая живопись; </a:t>
            </a:r>
            <a:r>
              <a:rPr lang="ru-RU" sz="1600" dirty="0" smtClean="0"/>
              <a:t> </a:t>
            </a:r>
            <a:endParaRPr lang="ru-RU" sz="1600" dirty="0"/>
          </a:p>
        </p:txBody>
      </p:sp>
      <p:sp>
        <p:nvSpPr>
          <p:cNvPr id="10" name="Прямоугольник 9"/>
          <p:cNvSpPr/>
          <p:nvPr/>
        </p:nvSpPr>
        <p:spPr>
          <a:xfrm>
            <a:off x="214282" y="4071942"/>
            <a:ext cx="8643998" cy="64294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ru-RU" dirty="0" smtClean="0"/>
              <a:t>Появилась </a:t>
            </a:r>
            <a:r>
              <a:rPr lang="ru-RU" dirty="0"/>
              <a:t>письменность; первые рукописные книги церковного содержания известны на Руси с ХI в.; </a:t>
            </a:r>
          </a:p>
        </p:txBody>
      </p:sp>
      <p:sp>
        <p:nvSpPr>
          <p:cNvPr id="11" name="Прямоугольник 10"/>
          <p:cNvSpPr/>
          <p:nvPr/>
        </p:nvSpPr>
        <p:spPr>
          <a:xfrm>
            <a:off x="214282" y="4929198"/>
            <a:ext cx="8643998" cy="64294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ru-RU" dirty="0" smtClean="0"/>
              <a:t>Христианство </a:t>
            </a:r>
            <a:r>
              <a:rPr lang="ru-RU" dirty="0"/>
              <a:t>объединило всех восточных славян в один народ - русский; </a:t>
            </a:r>
          </a:p>
        </p:txBody>
      </p:sp>
      <p:sp>
        <p:nvSpPr>
          <p:cNvPr id="12" name="Прямоугольник 11"/>
          <p:cNvSpPr/>
          <p:nvPr/>
        </p:nvSpPr>
        <p:spPr>
          <a:xfrm>
            <a:off x="285720" y="5715016"/>
            <a:ext cx="8501122" cy="928694"/>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ru-RU" sz="1400" dirty="0"/>
              <a:t>Вместе с тем, принятие православия привело к культурному размежеванию восточных и части южных - с западными славянами, принявшими христианство из Рима. Восточные славяне ушли в орбиту византийской культуры, а западные - римской.</a:t>
            </a:r>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ppt_x</p:attrName>
                                        </p:attrNameLst>
                                      </p:cBhvr>
                                      <p:tavLst>
                                        <p:tav tm="0">
                                          <p:val>
                                            <p:strVal val="#ppt_x-.2"/>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2"/>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ppt_x</p:attrName>
                                        </p:attrNameLst>
                                      </p:cBhvr>
                                      <p:tavLst>
                                        <p:tav tm="0">
                                          <p:val>
                                            <p:strVal val="#ppt_x-.2"/>
                                          </p:val>
                                        </p:tav>
                                        <p:tav tm="100000">
                                          <p:val>
                                            <p:strVal val="#ppt_x"/>
                                          </p:val>
                                        </p:tav>
                                      </p:tavLst>
                                    </p:anim>
                                    <p:anim calcmode="lin" valueType="num">
                                      <p:cBhvr>
                                        <p:cTn id="5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00000" r="-5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428604"/>
            <a:ext cx="9144000" cy="5857916"/>
          </a:xfrm>
          <a:prstGeom prst="rect">
            <a:avLst/>
          </a:prstGeom>
          <a:blipFill dpi="0" rotWithShape="1">
            <a:blip r:embed="rId2"/>
            <a:srcRect/>
            <a:stretch>
              <a:fillRect b="-86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3251231" cy="500066"/>
          </a:xfrm>
          <a:blipFill>
            <a:blip r:embed="rId2"/>
            <a:stretch>
              <a:fillRect b="-86000"/>
            </a:stretch>
          </a:blipFill>
          <a:ln>
            <a:solidFill>
              <a:srgbClr val="FF0000"/>
            </a:solidFill>
          </a:ln>
        </p:spPr>
        <p:txBody>
          <a:bodyPr>
            <a:noAutofit/>
          </a:bodyPr>
          <a:lstStyle/>
          <a:p>
            <a:r>
              <a:rPr lang="ru-RU" sz="1400" b="0" dirty="0" smtClean="0"/>
              <a:t>История развития религиозных верований на Руси…</a:t>
            </a:r>
            <a:endParaRPr lang="ru-RU" sz="1400" b="0" dirty="0"/>
          </a:p>
        </p:txBody>
      </p:sp>
      <p:pic>
        <p:nvPicPr>
          <p:cNvPr id="5" name="Содержимое 4" descr="pichistori_5.jpg"/>
          <p:cNvPicPr>
            <a:picLocks noGrp="1" noChangeAspect="1"/>
          </p:cNvPicPr>
          <p:nvPr>
            <p:ph idx="1"/>
          </p:nvPr>
        </p:nvPicPr>
        <p:blipFill>
          <a:blip r:embed="rId3"/>
          <a:stretch>
            <a:fillRect/>
          </a:stretch>
        </p:blipFill>
        <p:spPr>
          <a:xfrm>
            <a:off x="4500562" y="428604"/>
            <a:ext cx="3810000" cy="5461000"/>
          </a:xfrm>
        </p:spPr>
      </p:pic>
      <p:sp>
        <p:nvSpPr>
          <p:cNvPr id="4" name="Текст 3"/>
          <p:cNvSpPr>
            <a:spLocks noGrp="1"/>
          </p:cNvSpPr>
          <p:nvPr>
            <p:ph type="body" sz="half" idx="2"/>
          </p:nvPr>
        </p:nvSpPr>
        <p:spPr>
          <a:xfrm>
            <a:off x="285720" y="714356"/>
            <a:ext cx="3286148" cy="5857916"/>
          </a:xfrm>
        </p:spPr>
        <p:txBody>
          <a:bodyPr>
            <a:normAutofit/>
          </a:bodyPr>
          <a:lstStyle/>
          <a:p>
            <a:r>
              <a:rPr lang="ru-RU" dirty="0" smtClean="0"/>
              <a:t>В VII–X вв. восточные славяне были язычниками. Основными славянскими божествами были: </a:t>
            </a:r>
          </a:p>
          <a:p>
            <a:endParaRPr lang="ru-RU" dirty="0" smtClean="0"/>
          </a:p>
          <a:p>
            <a:endParaRPr lang="ru-RU" dirty="0" smtClean="0"/>
          </a:p>
        </p:txBody>
      </p:sp>
      <p:graphicFrame>
        <p:nvGraphicFramePr>
          <p:cNvPr id="6" name="Таблица 5"/>
          <p:cNvGraphicFramePr>
            <a:graphicFrameLocks noGrp="1"/>
          </p:cNvGraphicFramePr>
          <p:nvPr/>
        </p:nvGraphicFramePr>
        <p:xfrm>
          <a:off x="428596" y="1571612"/>
          <a:ext cx="2928958" cy="4902971"/>
        </p:xfrm>
        <a:graphic>
          <a:graphicData uri="http://schemas.openxmlformats.org/drawingml/2006/table">
            <a:tbl>
              <a:tblPr firstRow="1" bandRow="1">
                <a:tableStyleId>{5C22544A-7EE6-4342-B048-85BDC9FD1C3A}</a:tableStyleId>
              </a:tblPr>
              <a:tblGrid>
                <a:gridCol w="1464479"/>
                <a:gridCol w="1464479"/>
              </a:tblGrid>
              <a:tr h="180018">
                <a:tc>
                  <a:txBody>
                    <a:bodyPr/>
                    <a:lstStyle/>
                    <a:p>
                      <a:pPr algn="ctr"/>
                      <a:r>
                        <a:rPr lang="ru-RU" sz="1200" dirty="0" smtClean="0"/>
                        <a:t>Род и рожаницы</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божества земледелия</a:t>
                      </a:r>
                    </a:p>
                    <a:p>
                      <a:pPr algn="ctr"/>
                      <a:endParaRPr lang="ru-RU" sz="1200" dirty="0"/>
                    </a:p>
                  </a:txBody>
                  <a:tcPr anchor="ctr"/>
                </a:tc>
              </a:tr>
              <a:tr h="4224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Сварог</a:t>
                      </a:r>
                      <a:endParaRPr lang="ru-RU"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бог неба</a:t>
                      </a:r>
                      <a:endParaRPr lang="ru-RU" sz="1200" dirty="0"/>
                    </a:p>
                  </a:txBody>
                  <a:tcPr/>
                </a:tc>
              </a:tr>
              <a:tr h="422411">
                <a:tc>
                  <a:txBody>
                    <a:bodyPr/>
                    <a:lstStyle/>
                    <a:p>
                      <a:pPr algn="ctr"/>
                      <a:r>
                        <a:rPr lang="ru-RU" sz="1200" dirty="0" smtClean="0"/>
                        <a:t>Даждьбог</a:t>
                      </a:r>
                      <a:endParaRPr lang="ru-RU"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бог Солнца</a:t>
                      </a:r>
                    </a:p>
                    <a:p>
                      <a:pPr algn="ctr"/>
                      <a:endParaRPr lang="ru-RU" sz="1200" dirty="0"/>
                    </a:p>
                  </a:txBody>
                  <a:tcPr/>
                </a:tc>
              </a:tr>
              <a:tr h="422411">
                <a:tc>
                  <a:txBody>
                    <a:bodyPr/>
                    <a:lstStyle/>
                    <a:p>
                      <a:pPr algn="ctr"/>
                      <a:r>
                        <a:rPr lang="ru-RU" sz="1200" dirty="0" err="1" smtClean="0"/>
                        <a:t>Стриог</a:t>
                      </a:r>
                      <a:endParaRPr lang="ru-RU"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бог ветра</a:t>
                      </a:r>
                    </a:p>
                    <a:p>
                      <a:pPr algn="ctr"/>
                      <a:endParaRPr lang="ru-RU" sz="1200" dirty="0"/>
                    </a:p>
                  </a:txBody>
                  <a:tcPr anchor="ctr"/>
                </a:tc>
              </a:tr>
              <a:tr h="611968">
                <a:tc>
                  <a:txBody>
                    <a:bodyPr/>
                    <a:lstStyle/>
                    <a:p>
                      <a:pPr algn="ctr"/>
                      <a:r>
                        <a:rPr lang="ru-RU" sz="1200" dirty="0" smtClean="0"/>
                        <a:t>Перун</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бог грома, покровитель дружины </a:t>
                      </a:r>
                    </a:p>
                    <a:p>
                      <a:pPr algn="ctr"/>
                      <a:endParaRPr lang="ru-RU" sz="1200" dirty="0"/>
                    </a:p>
                  </a:txBody>
                  <a:tcPr/>
                </a:tc>
              </a:tr>
              <a:tr h="611968">
                <a:tc>
                  <a:txBody>
                    <a:bodyPr/>
                    <a:lstStyle/>
                    <a:p>
                      <a:pPr algn="ctr"/>
                      <a:endParaRPr lang="ru-RU" sz="1200" dirty="0" smtClean="0"/>
                    </a:p>
                    <a:p>
                      <a:pPr algn="ctr"/>
                      <a:r>
                        <a:rPr lang="ru-RU" sz="1200" dirty="0" smtClean="0"/>
                        <a:t>Велес </a:t>
                      </a:r>
                      <a:endParaRPr lang="ru-RU"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бог скота и покровитель пастухов </a:t>
                      </a:r>
                    </a:p>
                    <a:p>
                      <a:pPr algn="ctr"/>
                      <a:endParaRPr lang="ru-RU" sz="1200" dirty="0"/>
                    </a:p>
                  </a:txBody>
                  <a:tcPr/>
                </a:tc>
              </a:tr>
              <a:tr h="475975">
                <a:tc>
                  <a:txBody>
                    <a:bodyPr/>
                    <a:lstStyle/>
                    <a:p>
                      <a:pPr algn="ctr"/>
                      <a:r>
                        <a:rPr lang="ru-RU" sz="1200" dirty="0" smtClean="0"/>
                        <a:t>Ярила </a:t>
                      </a:r>
                      <a:endParaRPr lang="ru-RU"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бог весны (или Солнца)</a:t>
                      </a:r>
                    </a:p>
                    <a:p>
                      <a:pPr algn="ctr"/>
                      <a:endParaRPr lang="ru-RU" sz="1200" dirty="0"/>
                    </a:p>
                  </a:txBody>
                  <a:tcPr/>
                </a:tc>
              </a:tr>
              <a:tr h="422411">
                <a:tc>
                  <a:txBody>
                    <a:bodyPr/>
                    <a:lstStyle/>
                    <a:p>
                      <a:pPr algn="ctr"/>
                      <a:r>
                        <a:rPr lang="ru-RU" sz="1200" dirty="0" smtClean="0"/>
                        <a:t>Купала </a:t>
                      </a:r>
                      <a:endParaRPr lang="ru-RU"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бог лета </a:t>
                      </a:r>
                    </a:p>
                    <a:p>
                      <a:pPr algn="ctr"/>
                      <a:endParaRPr lang="ru-RU" sz="1200" dirty="0"/>
                    </a:p>
                  </a:txBody>
                  <a:tcPr anchor="b"/>
                </a:tc>
              </a:tr>
            </a:tbl>
          </a:graphicData>
        </a:graphic>
      </p:graphicFrame>
      <p:sp>
        <p:nvSpPr>
          <p:cNvPr id="7" name="Прямоугольник 6"/>
          <p:cNvSpPr/>
          <p:nvPr/>
        </p:nvSpPr>
        <p:spPr>
          <a:xfrm>
            <a:off x="3929058" y="5786454"/>
            <a:ext cx="5000628" cy="92869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t>Как у любых язычников, у славян существовали жрецы — волхвы. В святилищах (капищах) приносились жертвы изображениям богов — идолам. Однако </a:t>
            </a:r>
            <a:r>
              <a:rPr lang="ru-RU" sz="1200" dirty="0" err="1" smtClean="0"/>
              <a:t>сла</a:t>
            </a:r>
            <a:r>
              <a:rPr lang="ru-RU" sz="1200" dirty="0" smtClean="0"/>
              <a:t> </a:t>
            </a:r>
            <a:r>
              <a:rPr lang="ru-RU" sz="1200" dirty="0" err="1" smtClean="0"/>
              <a:t>вянское</a:t>
            </a:r>
            <a:r>
              <a:rPr lang="ru-RU" sz="1200" dirty="0" smtClean="0"/>
              <a:t> язычество отличалось от античного или скандинавского: в нём не было главного бога, повелителя богов типа греческого Зевса.</a:t>
            </a:r>
            <a:endParaRPr lang="ru-RU" sz="1200" dirty="0"/>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ppt_x</p:attrName>
                                        </p:attrNameLst>
                                      </p:cBhvr>
                                      <p:tavLst>
                                        <p:tav tm="0">
                                          <p:val>
                                            <p:strVal val="#ppt_x-.2"/>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84182"/>
          </a:xfrm>
          <a:blipFill>
            <a:blip r:embed="rId2"/>
            <a:stretch>
              <a:fillRect b="-86000"/>
            </a:stretch>
          </a:blipFill>
          <a:ln>
            <a:solidFill>
              <a:srgbClr val="FF0000"/>
            </a:solidFill>
          </a:ln>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0" dirty="0" smtClean="0"/>
              <a:t>Первая </a:t>
            </a:r>
            <a:r>
              <a:rPr lang="ru-RU" b="0" dirty="0" smtClean="0"/>
              <a:t>религиозная реформа Владимира. </a:t>
            </a:r>
            <a:endParaRPr lang="ru-RU" b="0" dirty="0"/>
          </a:p>
        </p:txBody>
      </p:sp>
      <p:pic>
        <p:nvPicPr>
          <p:cNvPr id="5" name="Содержимое 4" descr="pichistori_6.jpg"/>
          <p:cNvPicPr>
            <a:picLocks noGrp="1" noChangeAspect="1"/>
          </p:cNvPicPr>
          <p:nvPr>
            <p:ph idx="1"/>
          </p:nvPr>
        </p:nvPicPr>
        <p:blipFill>
          <a:blip r:embed="rId3"/>
          <a:stretch>
            <a:fillRect/>
          </a:stretch>
        </p:blipFill>
        <p:spPr>
          <a:xfrm>
            <a:off x="3643306" y="714356"/>
            <a:ext cx="5286381" cy="5000660"/>
          </a:xfrm>
        </p:spPr>
      </p:pic>
      <p:sp>
        <p:nvSpPr>
          <p:cNvPr id="4" name="Текст 3"/>
          <p:cNvSpPr>
            <a:spLocks noGrp="1"/>
          </p:cNvSpPr>
          <p:nvPr>
            <p:ph type="body" sz="half" idx="2"/>
          </p:nvPr>
        </p:nvSpPr>
        <p:spPr>
          <a:xfrm>
            <a:off x="428596" y="1071546"/>
            <a:ext cx="3008313" cy="5054617"/>
          </a:xfrm>
        </p:spPr>
        <p:txBody>
          <a:bodyPr>
            <a:normAutofit fontScale="85000" lnSpcReduction="10000"/>
          </a:bodyPr>
          <a:lstStyle/>
          <a:p>
            <a:pPr>
              <a:lnSpc>
                <a:spcPct val="150000"/>
              </a:lnSpc>
            </a:pPr>
            <a:r>
              <a:rPr lang="ru-RU" sz="1600" dirty="0" smtClean="0"/>
              <a:t>С </a:t>
            </a:r>
            <a:r>
              <a:rPr lang="ru-RU" sz="1600" dirty="0" smtClean="0"/>
              <a:t>объединением славян вокруг Киева, укреплением власти князя потребовался верховный бог — такой же единственный властитель на небе, как и князь на земле. Это делало необходимой замену разрозненных языческих культов единой государственной религией. В этом заключалась главная причина религиозной реформы. Вторая причина состояла в стремлении укрепить язычество перед лицом растущего влияния христианства</a:t>
            </a:r>
            <a:r>
              <a:rPr lang="ru-RU" dirty="0" smtClean="0"/>
              <a:t>.</a:t>
            </a:r>
            <a:endParaRPr lang="ru-RU" dirty="0"/>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ichistori_7.jpg"/>
          <p:cNvPicPr>
            <a:picLocks noGrp="1" noChangeAspect="1"/>
          </p:cNvPicPr>
          <p:nvPr>
            <p:ph idx="1"/>
          </p:nvPr>
        </p:nvPicPr>
        <p:blipFill>
          <a:blip r:embed="rId2"/>
          <a:stretch>
            <a:fillRect/>
          </a:stretch>
        </p:blipFill>
        <p:spPr>
          <a:xfrm>
            <a:off x="4339155" y="273050"/>
            <a:ext cx="4376249" cy="5853113"/>
          </a:xfrm>
        </p:spPr>
      </p:pic>
      <p:sp>
        <p:nvSpPr>
          <p:cNvPr id="4" name="Текст 3"/>
          <p:cNvSpPr>
            <a:spLocks noGrp="1"/>
          </p:cNvSpPr>
          <p:nvPr>
            <p:ph type="body" sz="half" idx="2"/>
          </p:nvPr>
        </p:nvSpPr>
        <p:spPr>
          <a:xfrm>
            <a:off x="428596" y="214290"/>
            <a:ext cx="3357586" cy="6357982"/>
          </a:xfrm>
        </p:spPr>
        <p:txBody>
          <a:bodyPr>
            <a:normAutofit fontScale="40000" lnSpcReduction="20000"/>
          </a:bodyPr>
          <a:lstStyle/>
          <a:p>
            <a:pPr>
              <a:lnSpc>
                <a:spcPct val="120000"/>
              </a:lnSpc>
            </a:pPr>
            <a:r>
              <a:rPr lang="ru-RU" sz="3500" dirty="0" smtClean="0"/>
              <a:t>Первая религиозная реформа была осуществлена в 980 г. По распоряжению Владимира в Киеве были установлены идолы шести божеств, включённых в государственный пантеон. Этими божествами явились</a:t>
            </a:r>
            <a:r>
              <a:rPr lang="ru-RU" sz="2800" dirty="0" smtClean="0"/>
              <a:t>: </a:t>
            </a:r>
          </a:p>
          <a:p>
            <a:endParaRPr lang="ru-RU" dirty="0" smtClean="0"/>
          </a:p>
          <a:p>
            <a:r>
              <a:rPr lang="ru-RU" dirty="0" smtClean="0"/>
              <a:t>	</a:t>
            </a:r>
          </a:p>
          <a:p>
            <a:r>
              <a:rPr lang="ru-RU" dirty="0" smtClean="0"/>
              <a:t>	</a:t>
            </a:r>
          </a:p>
          <a:p>
            <a:r>
              <a:rPr lang="ru-RU" dirty="0" smtClean="0"/>
              <a:t> </a:t>
            </a:r>
            <a:endParaRPr lang="ru-RU" dirty="0" smtClean="0"/>
          </a:p>
          <a:p>
            <a:endParaRPr lang="ru-RU" dirty="0" smtClean="0"/>
          </a:p>
          <a:p>
            <a:r>
              <a:rPr lang="ru-RU" dirty="0" smtClean="0"/>
              <a:t>	</a:t>
            </a:r>
          </a:p>
          <a:p>
            <a:endParaRPr lang="ru-RU" dirty="0" smtClean="0"/>
          </a:p>
          <a:p>
            <a:endParaRPr lang="ru-RU" dirty="0" smtClean="0"/>
          </a:p>
          <a:p>
            <a:endParaRPr lang="ru-RU" dirty="0" smtClean="0"/>
          </a:p>
          <a:p>
            <a:pPr>
              <a:lnSpc>
                <a:spcPct val="120000"/>
              </a:lnSpc>
            </a:pPr>
            <a:endParaRPr lang="ru-RU" sz="2000" dirty="0" smtClean="0"/>
          </a:p>
          <a:p>
            <a:pPr>
              <a:lnSpc>
                <a:spcPct val="120000"/>
              </a:lnSpc>
            </a:pPr>
            <a:endParaRPr lang="ru-RU" sz="2000" dirty="0" smtClean="0"/>
          </a:p>
          <a:p>
            <a:pPr>
              <a:lnSpc>
                <a:spcPct val="120000"/>
              </a:lnSpc>
            </a:pPr>
            <a:endParaRPr lang="ru-RU" sz="2000" dirty="0" smtClean="0"/>
          </a:p>
          <a:p>
            <a:pPr>
              <a:lnSpc>
                <a:spcPct val="120000"/>
              </a:lnSpc>
            </a:pPr>
            <a:endParaRPr lang="ru-RU" sz="3000" dirty="0" smtClean="0"/>
          </a:p>
          <a:p>
            <a:pPr>
              <a:lnSpc>
                <a:spcPct val="120000"/>
              </a:lnSpc>
            </a:pPr>
            <a:endParaRPr lang="ru-RU" sz="3000" dirty="0" smtClean="0"/>
          </a:p>
          <a:p>
            <a:pPr>
              <a:lnSpc>
                <a:spcPct val="120000"/>
              </a:lnSpc>
            </a:pPr>
            <a:endParaRPr lang="ru-RU" sz="3000" dirty="0" smtClean="0"/>
          </a:p>
          <a:p>
            <a:pPr>
              <a:lnSpc>
                <a:spcPct val="120000"/>
              </a:lnSpc>
            </a:pPr>
            <a:r>
              <a:rPr lang="ru-RU" sz="3000" dirty="0" smtClean="0"/>
              <a:t>Среди </a:t>
            </a:r>
            <a:r>
              <a:rPr lang="ru-RU" sz="3000" dirty="0" smtClean="0"/>
              <a:t>этих шести главным был Перун, покровитель дружины. Его идол выделялся серебряной головой с золотыми усами. Первая религиозная реформа не удалась. Новые представления о старых богах не усваивались населением. К тому же язычество не могло сопротивляться растущему влиянию монотеизма, который исповедовали соседние державы: Византия, Хазарский каганат, Волжская Болгария. Контакты с соседними народами привели к проникновению монотеистических представлений в славянскую среду.</a:t>
            </a:r>
            <a:endParaRPr lang="ru-RU" sz="3000" dirty="0"/>
          </a:p>
        </p:txBody>
      </p:sp>
      <p:graphicFrame>
        <p:nvGraphicFramePr>
          <p:cNvPr id="6" name="Таблица 5"/>
          <p:cNvGraphicFramePr>
            <a:graphicFrameLocks noGrp="1"/>
          </p:cNvGraphicFramePr>
          <p:nvPr/>
        </p:nvGraphicFramePr>
        <p:xfrm>
          <a:off x="500034" y="1857364"/>
          <a:ext cx="2880000" cy="1568160"/>
        </p:xfrm>
        <a:graphic>
          <a:graphicData uri="http://schemas.openxmlformats.org/drawingml/2006/table">
            <a:tbl>
              <a:tblPr firstRow="1" bandRow="1">
                <a:tableStyleId>{5C22544A-7EE6-4342-B048-85BDC9FD1C3A}</a:tableStyleId>
              </a:tblPr>
              <a:tblGrid>
                <a:gridCol w="1440000"/>
                <a:gridCol w="1440000"/>
              </a:tblGrid>
              <a:tr h="288000">
                <a:tc>
                  <a:txBody>
                    <a:bodyPr/>
                    <a:lstStyle/>
                    <a:p>
                      <a:r>
                        <a:rPr lang="ru-RU" sz="1200" dirty="0" smtClean="0"/>
                        <a:t>Перун </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Хорс</a:t>
                      </a:r>
                      <a:r>
                        <a:rPr lang="ru-RU" sz="1200" dirty="0" smtClean="0"/>
                        <a:t> (солнечный конь)</a:t>
                      </a:r>
                    </a:p>
                  </a:txBody>
                  <a:tcPr/>
                </a:tc>
              </a:tr>
              <a:tr h="288000">
                <a:tc>
                  <a:txBody>
                    <a:bodyPr/>
                    <a:lstStyle/>
                    <a:p>
                      <a:r>
                        <a:rPr lang="ru-RU" sz="1200" dirty="0" smtClean="0"/>
                        <a:t>Даждьбог </a:t>
                      </a:r>
                      <a:endParaRPr lang="ru-RU" sz="1200" dirty="0"/>
                    </a:p>
                  </a:txBody>
                  <a:tcPr/>
                </a:tc>
                <a:tc>
                  <a:txBody>
                    <a:bodyPr/>
                    <a:lstStyle/>
                    <a:p>
                      <a:r>
                        <a:rPr lang="ru-RU" sz="1200" dirty="0" err="1" smtClean="0"/>
                        <a:t>Мокошь</a:t>
                      </a:r>
                      <a:endParaRPr lang="ru-RU" sz="1200" dirty="0"/>
                    </a:p>
                  </a:txBody>
                  <a:tcPr/>
                </a:tc>
              </a:tr>
              <a:tr h="288000">
                <a:tc>
                  <a:txBody>
                    <a:bodyPr/>
                    <a:lstStyle/>
                    <a:p>
                      <a:r>
                        <a:rPr lang="ru-RU" sz="1200" dirty="0" smtClean="0"/>
                        <a:t>Стрибог </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t>Симаргл</a:t>
                      </a:r>
                      <a:r>
                        <a:rPr lang="ru-RU" sz="1200" dirty="0" smtClean="0"/>
                        <a:t> (значение неизвестно)</a:t>
                      </a:r>
                    </a:p>
                  </a:txBody>
                  <a:tcPr/>
                </a:tc>
              </a:tr>
            </a:tbl>
          </a:graphicData>
        </a:graphic>
      </p:graphicFrame>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6" end="16"/>
                                            </p:txEl>
                                          </p:spTgt>
                                        </p:tgtEl>
                                        <p:attrNameLst>
                                          <p:attrName>style.visibility</p:attrName>
                                        </p:attrNameLst>
                                      </p:cBhvr>
                                      <p:to>
                                        <p:strVal val="visible"/>
                                      </p:to>
                                    </p:set>
                                    <p:animEffect transition="in" filter="wipe(up)">
                                      <p:cBhvr>
                                        <p:cTn id="17" dur="500"/>
                                        <p:tgtEl>
                                          <p:spTgt spid="4">
                                            <p:txEl>
                                              <p:pRg st="16" end="1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ichistori_8.jpg"/>
          <p:cNvPicPr>
            <a:picLocks noGrp="1" noChangeAspect="1"/>
          </p:cNvPicPr>
          <p:nvPr>
            <p:ph idx="1"/>
          </p:nvPr>
        </p:nvPicPr>
        <p:blipFill>
          <a:blip r:embed="rId2"/>
          <a:stretch>
            <a:fillRect/>
          </a:stretch>
        </p:blipFill>
        <p:spPr>
          <a:xfrm>
            <a:off x="4225925" y="812006"/>
            <a:ext cx="3810000" cy="4775200"/>
          </a:xfrm>
        </p:spPr>
      </p:pic>
      <p:sp>
        <p:nvSpPr>
          <p:cNvPr id="4" name="Текст 3"/>
          <p:cNvSpPr>
            <a:spLocks noGrp="1"/>
          </p:cNvSpPr>
          <p:nvPr>
            <p:ph type="body" sz="half" idx="2"/>
          </p:nvPr>
        </p:nvSpPr>
        <p:spPr>
          <a:xfrm>
            <a:off x="214282" y="285728"/>
            <a:ext cx="3714744" cy="6357982"/>
          </a:xfrm>
        </p:spPr>
        <p:txBody>
          <a:bodyPr>
            <a:noAutofit/>
          </a:bodyPr>
          <a:lstStyle/>
          <a:p>
            <a:pPr>
              <a:lnSpc>
                <a:spcPct val="150000"/>
              </a:lnSpc>
            </a:pPr>
            <a:r>
              <a:rPr lang="ru-RU" sz="1150" dirty="0" smtClean="0"/>
              <a:t>Летопись рассказывает о выборе веры князем Владимиром, к которому в 986 г. приходили представители всех религий. Ислам был отвергнут из-за запрета на спиртное, иудаизм — из-за того, что исповедовавшие его евреи лишились своего государства и рассеялись по всей земле. Самыми убедительными князь счёл аргументы византийского священника. Отправленные в другие страны послы Владимира также нашли лучшей византийскую церковную службу. Было принято решение о крещении Руси по византийскому обряду. </a:t>
            </a:r>
          </a:p>
          <a:p>
            <a:pPr>
              <a:lnSpc>
                <a:spcPct val="150000"/>
              </a:lnSpc>
            </a:pPr>
            <a:r>
              <a:rPr lang="ru-RU" sz="1150" dirty="0" smtClean="0"/>
              <a:t>Скорее </a:t>
            </a:r>
            <a:r>
              <a:rPr lang="ru-RU" sz="1150" dirty="0" smtClean="0"/>
              <a:t>всего, этот рассказ — легенда, цель которой состоит в том, чтобы подчеркнуть превосходство православия над другими религиями. Подлинная причина перехода именно в христианство, причём в его восточном (православном) варианте заключается в существовании прочных связей Руси с Византией, которая в то время была самым развитым государством мира. Ещё в середине Х века (при Игоре и особенно при Ольге) в Киеве жили христиане, построившие даже свою церковь.</a:t>
            </a:r>
            <a:endParaRPr lang="ru-RU" sz="1150" dirty="0"/>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84182"/>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Религиозная реформа князя </a:t>
            </a: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Владимира</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Содержимое 4" descr="Владимир креститель.jpg"/>
          <p:cNvPicPr>
            <a:picLocks noGrp="1" noChangeAspect="1"/>
          </p:cNvPicPr>
          <p:nvPr>
            <p:ph idx="1"/>
          </p:nvPr>
        </p:nvPicPr>
        <p:blipFill>
          <a:blip r:embed="rId2"/>
          <a:stretch>
            <a:fillRect/>
          </a:stretch>
        </p:blipFill>
        <p:spPr>
          <a:xfrm>
            <a:off x="4071934" y="428604"/>
            <a:ext cx="4572032" cy="6000792"/>
          </a:xfrm>
          <a:effectLst>
            <a:glow rad="228600">
              <a:schemeClr val="accent1">
                <a:satMod val="175000"/>
                <a:alpha val="40000"/>
              </a:schemeClr>
            </a:glow>
          </a:effectLst>
        </p:spPr>
      </p:pic>
      <p:sp>
        <p:nvSpPr>
          <p:cNvPr id="4" name="Текст 3"/>
          <p:cNvSpPr>
            <a:spLocks noGrp="1"/>
          </p:cNvSpPr>
          <p:nvPr>
            <p:ph type="body" sz="half" idx="2"/>
          </p:nvPr>
        </p:nvSpPr>
        <p:spPr>
          <a:xfrm>
            <a:off x="457199" y="1071546"/>
            <a:ext cx="3024000" cy="5043554"/>
          </a:xfrm>
        </p:spPr>
        <p:txBody>
          <a:bodyPr anchor="ctr">
            <a:normAutofit fontScale="92500"/>
          </a:bodyPr>
          <a:lstStyle/>
          <a:p>
            <a:pPr>
              <a:lnSpc>
                <a:spcPct val="150000"/>
              </a:lnSpc>
            </a:pPr>
            <a:r>
              <a:rPr lang="ru-RU" dirty="0" smtClean="0"/>
              <a:t> </a:t>
            </a:r>
            <a:r>
              <a:rPr lang="ru-RU" sz="2000" dirty="0" smtClean="0"/>
              <a:t>В правление Владимира Святославовича и по его инициативе произошло одно из самых важных для русской истории событий - в 988 г. Русь приняла христианство в византийском варианте - православие.</a:t>
            </a:r>
            <a:endParaRPr lang="ru-RU" sz="2000" dirty="0"/>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3008313" cy="655620"/>
          </a:xfrm>
          <a:blipFill>
            <a:blip r:embed="rId2"/>
            <a:stretch>
              <a:fillRect b="-86000"/>
            </a:stretch>
          </a:blipFill>
          <a:ln>
            <a:solidFill>
              <a:srgbClr val="FF0000"/>
            </a:solidFill>
          </a:ln>
        </p:spPr>
        <p:txBody>
          <a:bodyPr anchor="ctr">
            <a:normAutofit fontScale="90000"/>
          </a:bodyPr>
          <a:lstStyle/>
          <a:p>
            <a:pPr algn="ctr"/>
            <a:r>
              <a:rPr lang="ru-RU" b="0" dirty="0" smtClean="0"/>
              <a:t>Крещение Руси св. князем Владимиром </a:t>
            </a:r>
            <a:endParaRPr lang="ru-RU" b="0" dirty="0"/>
          </a:p>
        </p:txBody>
      </p:sp>
      <p:pic>
        <p:nvPicPr>
          <p:cNvPr id="5" name="Содержимое 4" descr="pichistori_9.jpg"/>
          <p:cNvPicPr>
            <a:picLocks noGrp="1" noChangeAspect="1"/>
          </p:cNvPicPr>
          <p:nvPr>
            <p:ph idx="1"/>
          </p:nvPr>
        </p:nvPicPr>
        <p:blipFill>
          <a:blip r:embed="rId3"/>
          <a:stretch>
            <a:fillRect/>
          </a:stretch>
        </p:blipFill>
        <p:spPr>
          <a:xfrm>
            <a:off x="4225925" y="805656"/>
            <a:ext cx="3810000" cy="4787900"/>
          </a:xfrm>
        </p:spPr>
      </p:pic>
      <p:sp>
        <p:nvSpPr>
          <p:cNvPr id="4" name="Текст 3"/>
          <p:cNvSpPr>
            <a:spLocks noGrp="1"/>
          </p:cNvSpPr>
          <p:nvPr>
            <p:ph type="body" sz="half" idx="2"/>
          </p:nvPr>
        </p:nvSpPr>
        <p:spPr>
          <a:xfrm>
            <a:off x="457200" y="785794"/>
            <a:ext cx="3008313" cy="5857916"/>
          </a:xfrm>
        </p:spPr>
        <p:txBody>
          <a:bodyPr>
            <a:normAutofit fontScale="92500" lnSpcReduction="20000"/>
          </a:bodyPr>
          <a:lstStyle/>
          <a:p>
            <a:pPr>
              <a:lnSpc>
                <a:spcPct val="150000"/>
              </a:lnSpc>
            </a:pPr>
            <a:r>
              <a:rPr lang="ru-RU" dirty="0" smtClean="0"/>
              <a:t>Крещение </a:t>
            </a:r>
            <a:r>
              <a:rPr lang="ru-RU" dirty="0" smtClean="0"/>
              <a:t>Руси оказалось связано с внутриполитическим кризисом в Византийской империи. Византийские императоры Константин и Василий просили у Владимира помощи против мятежника </a:t>
            </a:r>
            <a:r>
              <a:rPr lang="ru-RU" dirty="0" err="1" smtClean="0"/>
              <a:t>Варды</a:t>
            </a:r>
            <a:r>
              <a:rPr lang="ru-RU" dirty="0" smtClean="0"/>
              <a:t> Фоки. Владимир обещал помощь при условии, что императоры выдадут за него свою сестру Анну. Императоры согласились, но потребовали, чтобы князь крестился. После разгрома Фоки они не спешили выполнять обещание. Тогда Владимир захватил Херсонес (ныне — в черте Севастополя) и пригрозил захватом Константинополя. Императорам пришлось согласиться на замужество сестры и на то, чтобы Владимир был крещен не в Константинополе, а в Херсонесе священниками из свиты царевны.</a:t>
            </a:r>
            <a:endParaRPr lang="ru-RU" dirty="0"/>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ichistori_10.jpg"/>
          <p:cNvPicPr>
            <a:picLocks noGrp="1" noChangeAspect="1"/>
          </p:cNvPicPr>
          <p:nvPr>
            <p:ph idx="1"/>
          </p:nvPr>
        </p:nvPicPr>
        <p:blipFill>
          <a:blip r:embed="rId2"/>
          <a:stretch>
            <a:fillRect/>
          </a:stretch>
        </p:blipFill>
        <p:spPr>
          <a:xfrm>
            <a:off x="3728322" y="304073"/>
            <a:ext cx="5058520" cy="6268199"/>
          </a:xfrm>
        </p:spPr>
      </p:pic>
      <p:sp>
        <p:nvSpPr>
          <p:cNvPr id="4" name="Текст 3"/>
          <p:cNvSpPr>
            <a:spLocks noGrp="1"/>
          </p:cNvSpPr>
          <p:nvPr>
            <p:ph type="body" sz="half" idx="2"/>
          </p:nvPr>
        </p:nvSpPr>
        <p:spPr>
          <a:xfrm>
            <a:off x="457200" y="285728"/>
            <a:ext cx="3008313" cy="6286544"/>
          </a:xfrm>
        </p:spPr>
        <p:txBody>
          <a:bodyPr anchor="ctr">
            <a:noAutofit/>
          </a:bodyPr>
          <a:lstStyle/>
          <a:p>
            <a:pPr>
              <a:lnSpc>
                <a:spcPct val="150000"/>
              </a:lnSpc>
            </a:pPr>
            <a:r>
              <a:rPr lang="ru-RU" sz="1600" dirty="0" smtClean="0"/>
              <a:t>По возвращении в Киев в 988 г. Владимир крестил киевлян в р. </a:t>
            </a:r>
            <a:r>
              <a:rPr lang="ru-RU" sz="1600" dirty="0" err="1" smtClean="0"/>
              <a:t>Почайне</a:t>
            </a:r>
            <a:r>
              <a:rPr lang="ru-RU" sz="1600" dirty="0" smtClean="0"/>
              <a:t> и уничтожил языческие идолы. Так было положено начало распространению христианства на Руси. Крещение остальной Руси заняло длительное время из-за сопротивления жителей. Новгородцы крестились только после того, как княжеские дружинники подожгли непокорный город. На </a:t>
            </a:r>
            <a:r>
              <a:rPr lang="ru-RU" sz="1600" dirty="0" err="1" smtClean="0"/>
              <a:t>Северо-Востоке</a:t>
            </a:r>
            <a:r>
              <a:rPr lang="ru-RU" sz="1600" dirty="0" smtClean="0"/>
              <a:t> обращение населения в христианство завершилось лишь к концу XI в.</a:t>
            </a:r>
            <a:endParaRPr lang="ru-RU" sz="1600" dirty="0"/>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ichistori_11.jpg"/>
          <p:cNvPicPr>
            <a:picLocks noGrp="1" noChangeAspect="1"/>
          </p:cNvPicPr>
          <p:nvPr>
            <p:ph idx="1"/>
          </p:nvPr>
        </p:nvPicPr>
        <p:blipFill>
          <a:blip r:embed="rId2"/>
          <a:stretch>
            <a:fillRect/>
          </a:stretch>
        </p:blipFill>
        <p:spPr>
          <a:xfrm>
            <a:off x="3714744" y="571480"/>
            <a:ext cx="5214974" cy="5429288"/>
          </a:xfrm>
        </p:spPr>
      </p:pic>
      <p:sp>
        <p:nvSpPr>
          <p:cNvPr id="4" name="Текст 3"/>
          <p:cNvSpPr>
            <a:spLocks noGrp="1"/>
          </p:cNvSpPr>
          <p:nvPr>
            <p:ph type="body" sz="half" idx="2"/>
          </p:nvPr>
        </p:nvSpPr>
        <p:spPr>
          <a:xfrm>
            <a:off x="457200" y="357166"/>
            <a:ext cx="3008313" cy="5786478"/>
          </a:xfrm>
        </p:spPr>
        <p:txBody>
          <a:bodyPr anchor="ctr"/>
          <a:lstStyle/>
          <a:p>
            <a:pPr>
              <a:lnSpc>
                <a:spcPct val="150000"/>
              </a:lnSpc>
            </a:pPr>
            <a:r>
              <a:rPr lang="ru-RU" dirty="0" smtClean="0"/>
              <a:t>Многие языческие верования вошли на Руси в христианский канон, а языческие боги были отождествлены с христианскими святыми (Перун — с Ильёй-пророком, Велес — со св. </a:t>
            </a:r>
            <a:r>
              <a:rPr lang="ru-RU" dirty="0" err="1" smtClean="0"/>
              <a:t>Власием</a:t>
            </a:r>
            <a:r>
              <a:rPr lang="ru-RU" dirty="0" smtClean="0"/>
              <a:t>, </a:t>
            </a:r>
            <a:r>
              <a:rPr lang="ru-RU" dirty="0" err="1" smtClean="0"/>
              <a:t>Мокошь</a:t>
            </a:r>
            <a:r>
              <a:rPr lang="ru-RU" dirty="0" smtClean="0"/>
              <a:t> — с </a:t>
            </a:r>
            <a:r>
              <a:rPr lang="ru-RU" dirty="0" err="1" smtClean="0"/>
              <a:t>Параскевой-Пятницей</a:t>
            </a:r>
            <a:r>
              <a:rPr lang="ru-RU" dirty="0" smtClean="0"/>
              <a:t>). Праздник Купалы превратился в день св. Иоанна Крестителя. Масленичные блины напоминают о языческом поклонении Солнцу. В народе сохранилась вера в низшие божества — леших, домовых, русалок и т. п. Однако всё это — лишь пережитки язычества.</a:t>
            </a:r>
            <a:endParaRPr lang="ru-RU" dirty="0"/>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05"/>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 calcmode="lin" valueType="num">
                                      <p:cBhvr>
                                        <p:cTn id="14" dur="2000" fill="hold"/>
                                        <p:tgtEl>
                                          <p:spTgt spid="5"/>
                                        </p:tgtEl>
                                        <p:attrNameLst>
                                          <p:attrName>ppt_x</p:attrName>
                                        </p:attrNameLst>
                                      </p:cBhvr>
                                      <p:tavLst>
                                        <p:tav tm="0">
                                          <p:val>
                                            <p:strVal val="#ppt_x-.2"/>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ichistori_12.jpg"/>
          <p:cNvPicPr>
            <a:picLocks noGrp="1" noChangeAspect="1"/>
          </p:cNvPicPr>
          <p:nvPr>
            <p:ph idx="1"/>
          </p:nvPr>
        </p:nvPicPr>
        <p:blipFill>
          <a:blip r:embed="rId2"/>
          <a:stretch>
            <a:fillRect/>
          </a:stretch>
        </p:blipFill>
        <p:spPr>
          <a:xfrm>
            <a:off x="4225924" y="545306"/>
            <a:ext cx="4489479" cy="5308600"/>
          </a:xfrm>
        </p:spPr>
      </p:pic>
      <p:sp>
        <p:nvSpPr>
          <p:cNvPr id="4" name="Текст 3"/>
          <p:cNvSpPr>
            <a:spLocks noGrp="1"/>
          </p:cNvSpPr>
          <p:nvPr>
            <p:ph type="body" sz="half" idx="2"/>
          </p:nvPr>
        </p:nvSpPr>
        <p:spPr>
          <a:xfrm>
            <a:off x="457200" y="1000108"/>
            <a:ext cx="3400420" cy="5429288"/>
          </a:xfrm>
        </p:spPr>
        <p:txBody>
          <a:bodyPr anchor="ctr">
            <a:normAutofit fontScale="62500" lnSpcReduction="20000"/>
          </a:bodyPr>
          <a:lstStyle/>
          <a:p>
            <a:pPr>
              <a:lnSpc>
                <a:spcPct val="170000"/>
              </a:lnSpc>
            </a:pPr>
            <a:r>
              <a:rPr lang="ru-RU" sz="1700" dirty="0" smtClean="0"/>
              <a:t>Принятие христианства способствовало расцвету культуры. Иконопись, фреска, мозаика, приёмы кладки кирпичных стен, возведения куполов, камнерезное дело — всё это пришло на Русь из Византии благодаря распространению христианства. Через Византию Русь познакомилась с наследием античного мира. С христианством пришла письменность на славянском языке, созданная болгарскими просветителями Кириллом и </a:t>
            </a:r>
            <a:r>
              <a:rPr lang="ru-RU" sz="1700" dirty="0" err="1" smtClean="0"/>
              <a:t>Мефодием</a:t>
            </a:r>
            <a:r>
              <a:rPr lang="ru-RU" sz="1700" dirty="0" smtClean="0"/>
              <a:t>. Стали создаваться рукописные книги. Возникали школы при мо </a:t>
            </a:r>
            <a:r>
              <a:rPr lang="ru-RU" sz="1700" dirty="0" err="1" smtClean="0"/>
              <a:t>настырях</a:t>
            </a:r>
            <a:r>
              <a:rPr lang="ru-RU" sz="1700" dirty="0" smtClean="0"/>
              <a:t>, распространилась грамотность. Христианство повлияло на нравы и мораль. Церковь запрещала жертвоприношения, боролась с работорговлей, стремилась ограничить рабство. Общество впервые познакомилось с понятием греха, отсутствующим в языческом мировоззрении</a:t>
            </a:r>
            <a:r>
              <a:rPr lang="ru-RU" dirty="0" smtClean="0"/>
              <a:t>.</a:t>
            </a:r>
            <a:endParaRPr lang="ru-RU" dirty="0"/>
          </a:p>
        </p:txBody>
      </p:sp>
      <p:sp>
        <p:nvSpPr>
          <p:cNvPr id="6" name="Заголовок 1"/>
          <p:cNvSpPr>
            <a:spLocks noGrp="1"/>
          </p:cNvSpPr>
          <p:nvPr>
            <p:ph type="title"/>
          </p:nvPr>
        </p:nvSpPr>
        <p:spPr>
          <a:xfrm>
            <a:off x="457200" y="273051"/>
            <a:ext cx="3400420" cy="584182"/>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2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Значение принятьия христианства</a:t>
            </a:r>
            <a:endParaRPr lang="ru-RU" sz="1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ichistori_13.jpg"/>
          <p:cNvPicPr>
            <a:picLocks noGrp="1" noChangeAspect="1"/>
          </p:cNvPicPr>
          <p:nvPr>
            <p:ph idx="1"/>
          </p:nvPr>
        </p:nvPicPr>
        <p:blipFill>
          <a:blip r:embed="rId2"/>
          <a:stretch>
            <a:fillRect/>
          </a:stretch>
        </p:blipFill>
        <p:spPr>
          <a:xfrm>
            <a:off x="3650753" y="500042"/>
            <a:ext cx="5493247" cy="5929354"/>
          </a:xfrm>
        </p:spPr>
      </p:pic>
      <p:sp>
        <p:nvSpPr>
          <p:cNvPr id="4" name="Текст 3"/>
          <p:cNvSpPr>
            <a:spLocks noGrp="1"/>
          </p:cNvSpPr>
          <p:nvPr>
            <p:ph type="body" sz="half" idx="2"/>
          </p:nvPr>
        </p:nvSpPr>
        <p:spPr>
          <a:xfrm>
            <a:off x="285720" y="285728"/>
            <a:ext cx="3429024" cy="6286544"/>
          </a:xfrm>
        </p:spPr>
        <p:txBody>
          <a:bodyPr anchor="ctr">
            <a:normAutofit fontScale="92500"/>
          </a:bodyPr>
          <a:lstStyle/>
          <a:p>
            <a:pPr>
              <a:lnSpc>
                <a:spcPct val="150000"/>
              </a:lnSpc>
            </a:pPr>
            <a:r>
              <a:rPr lang="ru-RU" dirty="0" smtClean="0"/>
              <a:t>Христианство укрепило княжескую власть. Церковь внушала подданным необходимость беспрекословного повиновения, а князьям — сознание своей высокой ответственности. Приняв христианство, Русь перестала быть для европейцев варварской страной. Укрепление её международного положения выразилось в многочисленных династических браках. Правда, позднее православная Русь оказалась изолирована от католического западного мира. Принятие христианства </a:t>
            </a:r>
            <a:r>
              <a:rPr lang="ru-RU" dirty="0" err="1" smtClean="0"/>
              <a:t>спо</a:t>
            </a:r>
            <a:r>
              <a:rPr lang="ru-RU" dirty="0" smtClean="0"/>
              <a:t>- </a:t>
            </a:r>
            <a:r>
              <a:rPr lang="ru-RU" dirty="0" err="1" smtClean="0"/>
              <a:t>собствовало</a:t>
            </a:r>
            <a:r>
              <a:rPr lang="ru-RU" dirty="0" smtClean="0"/>
              <a:t> сплочению восточнославянских племён в единую древнерусскую народность. На смену сознанию племенной общности постепенно приходило осознание общности </a:t>
            </a:r>
            <a:r>
              <a:rPr lang="ru-RU" dirty="0" err="1" smtClean="0"/>
              <a:t>всехрусских</a:t>
            </a:r>
            <a:r>
              <a:rPr lang="ru-RU" dirty="0" smtClean="0"/>
              <a:t> вообще.</a:t>
            </a:r>
            <a:endParaRPr lang="ru-RU" dirty="0"/>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Содержимое 7" descr="rod.jpg"/>
          <p:cNvPicPr>
            <a:picLocks noGrp="1" noChangeAspect="1"/>
          </p:cNvPicPr>
          <p:nvPr>
            <p:ph idx="1"/>
          </p:nvPr>
        </p:nvPicPr>
        <p:blipFill>
          <a:blip r:embed="rId2"/>
          <a:stretch>
            <a:fillRect/>
          </a:stretch>
        </p:blipFill>
        <p:spPr>
          <a:xfrm>
            <a:off x="4214810" y="928670"/>
            <a:ext cx="4397974" cy="5237625"/>
          </a:xfrm>
          <a:effectLst>
            <a:glow rad="228600">
              <a:schemeClr val="accent1">
                <a:satMod val="175000"/>
                <a:alpha val="40000"/>
              </a:schemeClr>
            </a:glow>
          </a:effectLst>
        </p:spPr>
      </p:pic>
      <p:sp>
        <p:nvSpPr>
          <p:cNvPr id="6" name="Текст 5"/>
          <p:cNvSpPr>
            <a:spLocks noGrp="1"/>
          </p:cNvSpPr>
          <p:nvPr>
            <p:ph type="body" sz="half" idx="2"/>
          </p:nvPr>
        </p:nvSpPr>
        <p:spPr>
          <a:xfrm>
            <a:off x="457200" y="1142984"/>
            <a:ext cx="3008313" cy="4983179"/>
          </a:xfrm>
        </p:spPr>
        <p:txBody>
          <a:bodyPr anchor="ctr">
            <a:normAutofit/>
          </a:bodyPr>
          <a:lstStyle/>
          <a:p>
            <a:pPr>
              <a:lnSpc>
                <a:spcPct val="150000"/>
              </a:lnSpc>
            </a:pPr>
            <a:r>
              <a:rPr lang="ru-RU" dirty="0" smtClean="0"/>
              <a:t>Вначале Владимир был ревностным язычником. В Киеве на видных местах приказал расставить изображения языческих божеств, перед которыми совершались языческие обряды и даже человеческие жертвоприношения. Сам Владимир вел жизнь далеко не христианскую: был склонен к пирам, разгулу. По свидетельству летописца, у Владимира было несколько сот жен.</a:t>
            </a:r>
            <a:endParaRPr lang="ru-RU" dirty="0"/>
          </a:p>
        </p:txBody>
      </p:sp>
      <p:sp>
        <p:nvSpPr>
          <p:cNvPr id="7" name="Заголовок 1"/>
          <p:cNvSpPr>
            <a:spLocks noGrp="1"/>
          </p:cNvSpPr>
          <p:nvPr>
            <p:ph type="title"/>
          </p:nvPr>
        </p:nvSpPr>
        <p:spPr>
          <a:xfrm>
            <a:off x="457200" y="273050"/>
            <a:ext cx="3008313" cy="655620"/>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Религиозная реформа князя </a:t>
            </a: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Владимира</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up)">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m2_3_11.jpg"/>
          <p:cNvPicPr>
            <a:picLocks noGrp="1" noChangeAspect="1"/>
          </p:cNvPicPr>
          <p:nvPr>
            <p:ph idx="1"/>
          </p:nvPr>
        </p:nvPicPr>
        <p:blipFill>
          <a:blip r:embed="rId2"/>
          <a:stretch>
            <a:fillRect/>
          </a:stretch>
        </p:blipFill>
        <p:spPr>
          <a:xfrm>
            <a:off x="3520251" y="1071546"/>
            <a:ext cx="5457069" cy="4929222"/>
          </a:xfrm>
          <a:effectLst>
            <a:glow rad="228600">
              <a:schemeClr val="accent1">
                <a:satMod val="175000"/>
                <a:alpha val="40000"/>
              </a:schemeClr>
            </a:glow>
          </a:effectLst>
        </p:spPr>
      </p:pic>
      <p:sp>
        <p:nvSpPr>
          <p:cNvPr id="4" name="Текст 3"/>
          <p:cNvSpPr>
            <a:spLocks noGrp="1"/>
          </p:cNvSpPr>
          <p:nvPr>
            <p:ph type="body" sz="half" idx="2"/>
          </p:nvPr>
        </p:nvSpPr>
        <p:spPr>
          <a:xfrm>
            <a:off x="457200" y="928670"/>
            <a:ext cx="3008313" cy="5197493"/>
          </a:xfrm>
        </p:spPr>
        <p:txBody>
          <a:bodyPr anchor="ctr">
            <a:normAutofit fontScale="85000" lnSpcReduction="20000"/>
          </a:bodyPr>
          <a:lstStyle/>
          <a:p>
            <a:pPr>
              <a:lnSpc>
                <a:spcPct val="150000"/>
              </a:lnSpc>
            </a:pPr>
            <a:r>
              <a:rPr lang="ru-RU" sz="1600" dirty="0" smtClean="0"/>
              <a:t> Но язычество с многобожием уже не отвечало потребностям складывающегося единого государства, и Владимир это ощущал. В 980 г. он попытался провести первую религиозную реформу. Был создан единый пантеон наиболее почитаемых языческих богов во главе с Перуном. Поклоняться этим божествам должны были во всем государстве. Но реформа потерпела крах. Население по-прежнему поклонялось привычным божествам. Тем не менее, реформа 980 г. подготовила условия для принятия христианства.</a:t>
            </a:r>
            <a:endParaRPr lang="ru-RU" sz="1600" dirty="0"/>
          </a:p>
        </p:txBody>
      </p:sp>
      <p:sp>
        <p:nvSpPr>
          <p:cNvPr id="5" name="Заголовок 1"/>
          <p:cNvSpPr>
            <a:spLocks noGrp="1"/>
          </p:cNvSpPr>
          <p:nvPr>
            <p:ph type="title"/>
          </p:nvPr>
        </p:nvSpPr>
        <p:spPr>
          <a:xfrm>
            <a:off x="457200" y="273050"/>
            <a:ext cx="3008313" cy="512744"/>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Религиозная реформа князя Владимира</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pichistori_8.jpg"/>
          <p:cNvPicPr>
            <a:picLocks noGrp="1" noChangeAspect="1"/>
          </p:cNvPicPr>
          <p:nvPr>
            <p:ph idx="1"/>
          </p:nvPr>
        </p:nvPicPr>
        <p:blipFill>
          <a:blip r:embed="rId2"/>
          <a:stretch>
            <a:fillRect/>
          </a:stretch>
        </p:blipFill>
        <p:spPr>
          <a:xfrm>
            <a:off x="4225924" y="505860"/>
            <a:ext cx="4555230" cy="5709222"/>
          </a:xfrm>
        </p:spPr>
      </p:pic>
      <p:sp>
        <p:nvSpPr>
          <p:cNvPr id="4" name="Текст 3"/>
          <p:cNvSpPr>
            <a:spLocks noGrp="1"/>
          </p:cNvSpPr>
          <p:nvPr>
            <p:ph type="body" sz="half" idx="2"/>
          </p:nvPr>
        </p:nvSpPr>
        <p:spPr>
          <a:xfrm>
            <a:off x="457200" y="1000108"/>
            <a:ext cx="3008313" cy="5572164"/>
          </a:xfrm>
        </p:spPr>
        <p:txBody>
          <a:bodyPr anchor="ctr">
            <a:noAutofit/>
          </a:bodyPr>
          <a:lstStyle/>
          <a:p>
            <a:pPr>
              <a:lnSpc>
                <a:spcPct val="150000"/>
              </a:lnSpc>
            </a:pPr>
            <a:r>
              <a:rPr lang="ru-RU" sz="1500" dirty="0" smtClean="0"/>
              <a:t> О колебаниях Владимира стало известно в соседних государствах. Соседи Руси были заинтересованы в том, чтобы Русь приняла их веру: сильного русского правителя выгодно было иметь своим единоверцем. Соседние государства исповедовали разные религии:</a:t>
            </a:r>
          </a:p>
          <a:p>
            <a:pPr marL="342900" indent="-342900">
              <a:lnSpc>
                <a:spcPct val="150000"/>
              </a:lnSpc>
              <a:buFont typeface="+mj-lt"/>
              <a:buAutoNum type="arabicPeriod"/>
            </a:pPr>
            <a:r>
              <a:rPr lang="ru-RU" sz="1500" dirty="0" smtClean="0"/>
              <a:t>западные страны - христианство западного толка - католицизм; </a:t>
            </a:r>
          </a:p>
          <a:p>
            <a:pPr marL="342900" indent="-342900">
              <a:lnSpc>
                <a:spcPct val="150000"/>
              </a:lnSpc>
              <a:buFont typeface="+mj-lt"/>
              <a:buAutoNum type="arabicPeriod"/>
            </a:pPr>
            <a:r>
              <a:rPr lang="ru-RU" sz="1500" dirty="0" smtClean="0"/>
              <a:t>волжские булгары - ислам; </a:t>
            </a:r>
          </a:p>
          <a:p>
            <a:pPr marL="342900" indent="-342900">
              <a:lnSpc>
                <a:spcPct val="150000"/>
              </a:lnSpc>
              <a:buFont typeface="+mj-lt"/>
              <a:buAutoNum type="arabicPeriod"/>
            </a:pPr>
            <a:r>
              <a:rPr lang="ru-RU" sz="1500" dirty="0" smtClean="0"/>
              <a:t>верхушка Хазарии - иудаизм.</a:t>
            </a:r>
            <a:endParaRPr lang="ru-RU" sz="1500" dirty="0"/>
          </a:p>
        </p:txBody>
      </p:sp>
      <p:sp>
        <p:nvSpPr>
          <p:cNvPr id="5" name="Заголовок 1"/>
          <p:cNvSpPr>
            <a:spLocks noGrp="1"/>
          </p:cNvSpPr>
          <p:nvPr>
            <p:ph type="title"/>
          </p:nvPr>
        </p:nvSpPr>
        <p:spPr>
          <a:xfrm>
            <a:off x="457200" y="273050"/>
            <a:ext cx="3008313" cy="584182"/>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Выбор религии</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edge">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edge">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edge">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edge">
                                      <p:cBhvr>
                                        <p:cTn id="29" dur="20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1142984"/>
            <a:ext cx="3008313" cy="4983179"/>
          </a:xfrm>
        </p:spPr>
        <p:txBody>
          <a:bodyPr anchor="ctr">
            <a:noAutofit/>
          </a:bodyPr>
          <a:lstStyle/>
          <a:p>
            <a:pPr>
              <a:lnSpc>
                <a:spcPct val="150000"/>
              </a:lnSpc>
            </a:pPr>
            <a:r>
              <a:rPr lang="ru-RU" sz="1500" dirty="0" smtClean="0"/>
              <a:t>Прибыли к Владимиру послы из всех соседних государств с рассказами о своих верах. Наибольшее впечатление произвел на него рассказ греческого священника. Рассказал священник о рождении Иисуса Христа, об учении Его, чудесах, страданиях, смерти, воскресении, вознесении на небо; объяснил, ради чего пострадал Христос и какую жизнь заповедовал христианам.</a:t>
            </a:r>
            <a:endParaRPr lang="ru-RU" sz="1500" dirty="0"/>
          </a:p>
        </p:txBody>
      </p:sp>
      <p:sp>
        <p:nvSpPr>
          <p:cNvPr id="5" name="Заголовок 1"/>
          <p:cNvSpPr>
            <a:spLocks noGrp="1"/>
          </p:cNvSpPr>
          <p:nvPr>
            <p:ph type="title"/>
          </p:nvPr>
        </p:nvSpPr>
        <p:spPr>
          <a:xfrm>
            <a:off x="457200" y="273050"/>
            <a:ext cx="3008313" cy="655620"/>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Выбор религии</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026" name="Object 2"/>
          <p:cNvGraphicFramePr>
            <a:graphicFrameLocks noChangeAspect="1"/>
          </p:cNvGraphicFramePr>
          <p:nvPr/>
        </p:nvGraphicFramePr>
        <p:xfrm>
          <a:off x="3643306" y="1357298"/>
          <a:ext cx="6715125" cy="4973637"/>
        </p:xfrm>
        <a:graphic>
          <a:graphicData uri="http://schemas.openxmlformats.org/presentationml/2006/ole">
            <p:oleObj spid="_x0000_s1026" name="Документ" r:id="rId3" imgW="5958683" imgH="3852498" progId="Word.Document.12">
              <p:embed/>
            </p:oleObj>
          </a:graphicData>
        </a:graphic>
      </p:graphicFrame>
      <p:sp>
        <p:nvSpPr>
          <p:cNvPr id="16" name="Содержимое 15"/>
          <p:cNvSpPr>
            <a:spLocks noGrp="1"/>
          </p:cNvSpPr>
          <p:nvPr>
            <p:ph idx="1"/>
          </p:nvPr>
        </p:nvSpPr>
        <p:spPr>
          <a:effectLst>
            <a:glow rad="228600">
              <a:schemeClr val="accent1">
                <a:satMod val="175000"/>
                <a:alpha val="40000"/>
              </a:schemeClr>
            </a:glow>
          </a:effectLst>
        </p:spPr>
        <p:txBody>
          <a:bodyPr/>
          <a:lstStyle/>
          <a:p>
            <a:endParaRPr lang="ru-RU" dirty="0"/>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ppt_x</p:attrName>
                                        </p:attrNameLst>
                                      </p:cBhvr>
                                      <p:tavLst>
                                        <p:tav tm="0">
                                          <p:val>
                                            <p:strVal val="#ppt_x-.2"/>
                                          </p:val>
                                        </p:tav>
                                        <p:tav tm="100000">
                                          <p:val>
                                            <p:strVal val="#ppt_x"/>
                                          </p:val>
                                        </p:tav>
                                      </p:tavLst>
                                    </p:anim>
                                    <p:anim calcmode="lin" valueType="num">
                                      <p:cBhvr>
                                        <p:cTn id="20"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28596" y="928670"/>
            <a:ext cx="3008313" cy="5197493"/>
          </a:xfrm>
        </p:spPr>
        <p:txBody>
          <a:bodyPr anchor="ctr">
            <a:normAutofit lnSpcReduction="10000"/>
          </a:bodyPr>
          <a:lstStyle/>
          <a:p>
            <a:pPr>
              <a:lnSpc>
                <a:spcPct val="150000"/>
              </a:lnSpc>
            </a:pPr>
            <a:r>
              <a:rPr lang="ru-RU" dirty="0" smtClean="0"/>
              <a:t>Владимир решил послать послов в разные страны, чтобы посмотреть, как совершаются их церковные службы. Когда прибыли русские послы в Константинополь, византийский император приказал патриарху совершить службу для русских как можно торжественнее, чтобы видели "славу Бога нашего". Православная служба потрясла русских послов. Владимиру они говорили: "Мы не знали, на небе мы или на земле. Нет на  земле такой красоты, и рассказать о ней мы не умеем. Там Бог пребывает с людьми"</a:t>
            </a:r>
            <a:endParaRPr lang="ru-RU" dirty="0"/>
          </a:p>
        </p:txBody>
      </p:sp>
      <p:sp>
        <p:nvSpPr>
          <p:cNvPr id="5" name="Заголовок 1"/>
          <p:cNvSpPr>
            <a:spLocks noGrp="1"/>
          </p:cNvSpPr>
          <p:nvPr>
            <p:ph type="title"/>
          </p:nvPr>
        </p:nvSpPr>
        <p:spPr>
          <a:xfrm>
            <a:off x="457200" y="273050"/>
            <a:ext cx="3008313" cy="441306"/>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Выбор религии</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Содержимое 7" descr="Владимиро выбирает веру.jpg"/>
          <p:cNvPicPr>
            <a:picLocks noGrp="1" noChangeAspect="1"/>
          </p:cNvPicPr>
          <p:nvPr>
            <p:ph idx="1"/>
          </p:nvPr>
        </p:nvPicPr>
        <p:blipFill>
          <a:blip r:embed="rId2"/>
          <a:stretch>
            <a:fillRect/>
          </a:stretch>
        </p:blipFill>
        <p:spPr>
          <a:xfrm>
            <a:off x="3654559" y="1142984"/>
            <a:ext cx="5013193" cy="4286280"/>
          </a:xfrm>
          <a:effectLst>
            <a:glow rad="228600">
              <a:schemeClr val="accent1">
                <a:satMod val="175000"/>
                <a:alpha val="40000"/>
              </a:schemeClr>
            </a:glow>
          </a:effectLst>
        </p:spPr>
      </p:pic>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857232"/>
            <a:ext cx="3008313" cy="5268931"/>
          </a:xfrm>
        </p:spPr>
        <p:txBody>
          <a:bodyPr anchor="ctr"/>
          <a:lstStyle/>
          <a:p>
            <a:pPr>
              <a:lnSpc>
                <a:spcPct val="150000"/>
              </a:lnSpc>
            </a:pPr>
            <a:r>
              <a:rPr lang="ru-RU" dirty="0"/>
              <a:t>И Владимир сделал выбор в сторону христианства восточного, византийского - православия. Но брать от греков православие как милостыню Владимир не хотел.</a:t>
            </a:r>
          </a:p>
          <a:p>
            <a:pPr>
              <a:lnSpc>
                <a:spcPct val="150000"/>
              </a:lnSpc>
            </a:pPr>
            <a:r>
              <a:rPr lang="ru-RU" dirty="0"/>
              <a:t>Отправился он с войском на </a:t>
            </a:r>
            <a:r>
              <a:rPr lang="ru-RU" dirty="0" err="1"/>
              <a:t>Корсунь</a:t>
            </a:r>
            <a:r>
              <a:rPr lang="ru-RU" dirty="0"/>
              <a:t>, самый богатый греческий город в Крыму, и взял его. Греческим братьям-императорам велел передать, что если не отдадут за него их сестру - красавицу Анну, то с Константинополем будет то же самое.</a:t>
            </a:r>
          </a:p>
        </p:txBody>
      </p:sp>
      <p:sp>
        <p:nvSpPr>
          <p:cNvPr id="5" name="Заголовок 1"/>
          <p:cNvSpPr>
            <a:spLocks noGrp="1"/>
          </p:cNvSpPr>
          <p:nvPr>
            <p:ph type="title"/>
          </p:nvPr>
        </p:nvSpPr>
        <p:spPr>
          <a:xfrm>
            <a:off x="457200" y="273050"/>
            <a:ext cx="3008313" cy="441306"/>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Выбор религии</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Содержимое 7" descr="Печенеги.jpg"/>
          <p:cNvPicPr>
            <a:picLocks noGrp="1" noChangeAspect="1"/>
          </p:cNvPicPr>
          <p:nvPr>
            <p:ph idx="1"/>
          </p:nvPr>
        </p:nvPicPr>
        <p:blipFill>
          <a:blip r:embed="rId2"/>
          <a:stretch>
            <a:fillRect/>
          </a:stretch>
        </p:blipFill>
        <p:spPr>
          <a:xfrm>
            <a:off x="3857620" y="1785926"/>
            <a:ext cx="5072097" cy="3214710"/>
          </a:xfrm>
          <a:prstGeom prst="ellipse">
            <a:avLst/>
          </a:prstGeom>
          <a:blipFill dpi="0" rotWithShape="1">
            <a:blip r:embed="rId3"/>
            <a:srcRect/>
            <a:stretch>
              <a:fillRect l="-53000" t="6000" r="4000" b="-19000"/>
            </a:stretch>
          </a:blipFill>
          <a:effectLst>
            <a:glow rad="228600">
              <a:schemeClr val="accent1">
                <a:satMod val="175000"/>
                <a:alpha val="40000"/>
              </a:schemeClr>
            </a:glow>
          </a:effectLst>
        </p:spPr>
      </p:pic>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up)">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edg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Анна византийская.jpg"/>
          <p:cNvPicPr>
            <a:picLocks noGrp="1" noChangeAspect="1"/>
          </p:cNvPicPr>
          <p:nvPr>
            <p:ph idx="1"/>
          </p:nvPr>
        </p:nvPicPr>
        <p:blipFill>
          <a:blip r:embed="rId2"/>
          <a:stretch>
            <a:fillRect/>
          </a:stretch>
        </p:blipFill>
        <p:spPr>
          <a:xfrm>
            <a:off x="4306887" y="1061244"/>
            <a:ext cx="4091573" cy="4796648"/>
          </a:xfrm>
          <a:effectLst>
            <a:glow rad="228600">
              <a:schemeClr val="accent1">
                <a:satMod val="175000"/>
                <a:alpha val="40000"/>
              </a:schemeClr>
            </a:glow>
          </a:effectLst>
        </p:spPr>
      </p:pic>
      <p:sp>
        <p:nvSpPr>
          <p:cNvPr id="4" name="Текст 3"/>
          <p:cNvSpPr>
            <a:spLocks noGrp="1"/>
          </p:cNvSpPr>
          <p:nvPr>
            <p:ph type="body" sz="half" idx="2"/>
          </p:nvPr>
        </p:nvSpPr>
        <p:spPr/>
        <p:txBody>
          <a:bodyPr anchor="ctr"/>
          <a:lstStyle/>
          <a:p>
            <a:pPr>
              <a:lnSpc>
                <a:spcPct val="150000"/>
              </a:lnSpc>
            </a:pPr>
            <a:r>
              <a:rPr lang="ru-RU" dirty="0"/>
              <a:t>Императоры ответили, что нет у православных обычая отдавать родственниц за некрещеных и что Владимир должен принять православие. Плакала Анна, не хотела выходить замуж за русского "варвара", но уговорили ее братья, что приносит она себя в жертву великому делу: узнает Русь свет истинной христианской веры, а Византия избавится от опасного соседа.</a:t>
            </a:r>
          </a:p>
          <a:p>
            <a:endParaRPr lang="ru-RU" dirty="0"/>
          </a:p>
        </p:txBody>
      </p:sp>
      <p:sp>
        <p:nvSpPr>
          <p:cNvPr id="5" name="Заголовок 1"/>
          <p:cNvSpPr>
            <a:spLocks noGrp="1"/>
          </p:cNvSpPr>
          <p:nvPr>
            <p:ph type="title"/>
          </p:nvPr>
        </p:nvSpPr>
        <p:spPr>
          <a:xfrm>
            <a:off x="457200" y="273050"/>
            <a:ext cx="3008313" cy="441306"/>
          </a:xfrm>
          <a:effectLst>
            <a:glow rad="228600">
              <a:schemeClr val="accent1">
                <a:satMod val="175000"/>
                <a:alpha val="40000"/>
              </a:schemeClr>
            </a:glow>
            <a:outerShdw blurRad="45000" dist="25000" dir="5400000" rotWithShape="0">
              <a:srgbClr val="000000">
                <a:alpha val="38000"/>
              </a:srgbClr>
            </a:outerShdw>
          </a:effectLst>
        </p:spPr>
        <p:style>
          <a:lnRef idx="1">
            <a:schemeClr val="accent5"/>
          </a:lnRef>
          <a:fillRef idx="1001">
            <a:schemeClr val="lt1"/>
          </a:fillRef>
          <a:effectRef idx="1">
            <a:schemeClr val="accent5"/>
          </a:effectRef>
          <a:fontRef idx="minor">
            <a:schemeClr val="dk1"/>
          </a:fontRef>
        </p:style>
        <p:txBody>
          <a:bodyPr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Анна византийская</a:t>
            </a:r>
            <a:endParaRPr lang="ru-RU" sz="1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advTm="5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theme/theme1.xml><?xml version="1.0" encoding="utf-8"?>
<a:theme xmlns:a="http://schemas.openxmlformats.org/drawingml/2006/main" name="Тема Office">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1755</Words>
  <Application>Microsoft Office PowerPoint</Application>
  <PresentationFormat>Экран (4:3)</PresentationFormat>
  <Paragraphs>108</Paragraphs>
  <Slides>24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Тема Office</vt:lpstr>
      <vt:lpstr>Документ</vt:lpstr>
      <vt:lpstr>Принятие христианства на руси</vt:lpstr>
      <vt:lpstr>Религиозная реформа князя Владимира</vt:lpstr>
      <vt:lpstr>Религиозная реформа князя Владимира</vt:lpstr>
      <vt:lpstr>Религиозная реформа князя Владимира</vt:lpstr>
      <vt:lpstr>Выбор религии</vt:lpstr>
      <vt:lpstr>Выбор религии</vt:lpstr>
      <vt:lpstr>Выбор религии</vt:lpstr>
      <vt:lpstr>Выбор религии</vt:lpstr>
      <vt:lpstr>Анна византийская</vt:lpstr>
      <vt:lpstr>Крещение Владимира и его дружины</vt:lpstr>
      <vt:lpstr>Крещение народа</vt:lpstr>
      <vt:lpstr>Первые шаги православия на русской земле</vt:lpstr>
      <vt:lpstr>Слайд 13</vt:lpstr>
      <vt:lpstr>Слайд 14</vt:lpstr>
      <vt:lpstr>Слайд 15</vt:lpstr>
      <vt:lpstr>История развития религиозных верований на Руси…</vt:lpstr>
      <vt:lpstr>      Первая религиозная реформа Владимира. </vt:lpstr>
      <vt:lpstr>Слайд 18</vt:lpstr>
      <vt:lpstr>Слайд 19</vt:lpstr>
      <vt:lpstr>Крещение Руси св. князем Владимиром </vt:lpstr>
      <vt:lpstr>Слайд 21</vt:lpstr>
      <vt:lpstr>Слайд 22</vt:lpstr>
      <vt:lpstr>Значение принятьия христианства</vt:lpstr>
      <vt:lpstr>Слайд 24</vt:lpstr>
    </vt:vector>
  </TitlesOfParts>
  <Company>HATA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Letadian</dc:creator>
  <cp:lastModifiedBy>Letadian</cp:lastModifiedBy>
  <cp:revision>70</cp:revision>
  <dcterms:created xsi:type="dcterms:W3CDTF">2009-06-23T15:30:43Z</dcterms:created>
  <dcterms:modified xsi:type="dcterms:W3CDTF">2009-06-24T06:11:16Z</dcterms:modified>
</cp:coreProperties>
</file>