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72" r:id="rId4"/>
    <p:sldId id="256" r:id="rId5"/>
    <p:sldId id="258" r:id="rId6"/>
    <p:sldId id="266" r:id="rId7"/>
    <p:sldId id="265" r:id="rId8"/>
    <p:sldId id="273" r:id="rId9"/>
    <p:sldId id="264" r:id="rId10"/>
    <p:sldId id="263" r:id="rId11"/>
    <p:sldId id="262" r:id="rId12"/>
    <p:sldId id="261" r:id="rId13"/>
    <p:sldId id="260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DDDC5-7D25-4918-9B52-E4A5E69AF124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3A6A7-E21B-42DB-9945-37D61714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D7F-DFC1-4F8A-BAEA-17792BD7A1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6542-E105-415C-BD76-5F09C7032FE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6542-E105-415C-BD76-5F09C7032F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22E2-33C8-4C77-A6C6-728EAE149C8A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22E2-33C8-4C77-A6C6-728EAE149C8A}" type="datetimeFigureOut">
              <a:rPr lang="ru-RU" smtClean="0"/>
              <a:pPr/>
              <a:t>29.08.2009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ED75-39FA-47C9-A1A4-F4C6BA36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71736" y="428604"/>
            <a:ext cx="4071966" cy="4572032"/>
          </a:xfrm>
          <a:prstGeom prst="ellipse">
            <a:avLst/>
          </a:prstGeom>
          <a:blipFill dpi="0" rotWithShape="1">
            <a:blip r:embed="rId3"/>
            <a:srcRect/>
            <a:stretch>
              <a:fillRect l="-26000" r="-55000" b="-16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000372"/>
            <a:ext cx="14029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1016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3000372"/>
            <a:ext cx="14029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1054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928794" y="5572140"/>
            <a:ext cx="5486400" cy="566738"/>
          </a:xfrm>
        </p:spPr>
        <p:txBody>
          <a:bodyPr anchor="ctr"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>Правление Ярослава Мудрого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4000528" cy="6357982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При Ярославе Мудром </a:t>
            </a:r>
            <a:r>
              <a:rPr lang="ru-RU" u="sng" dirty="0" smtClean="0">
                <a:solidFill>
                  <a:srgbClr val="FF0000"/>
                </a:solidFill>
              </a:rPr>
              <a:t>окончательно складывается организация Русской Православной Церкви </a:t>
            </a:r>
            <a:r>
              <a:rPr lang="ru-RU" dirty="0" smtClean="0"/>
              <a:t>в русских землях.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В 1031 г. в Киеве </a:t>
            </a:r>
            <a:r>
              <a:rPr lang="ru-RU" u="sng" dirty="0" smtClean="0">
                <a:solidFill>
                  <a:srgbClr val="FF0000"/>
                </a:solidFill>
              </a:rPr>
              <a:t>появился митрополит</a:t>
            </a:r>
            <a:r>
              <a:rPr lang="ru-RU" dirty="0" smtClean="0"/>
              <a:t>, назначенный константинопольским патриархом.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Доказательством авторитета Ярослава и его силы является то, что в 1051 г. Ярослав без ведома константинопольского патриарха сам назначил киевского митрополита - русского по происхождению - Иллариона.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Илларион был выдающимся церковным деятелем, талантливым писателем.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Его самое известное произведение "Слово о законе и благодати" было посвящено христианским подвигам Владимира - Крестителя Руси.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Говоря о правителях Киевской Руси, Илларион писал: </a:t>
            </a:r>
          </a:p>
          <a:p>
            <a:pPr>
              <a:lnSpc>
                <a:spcPct val="120000"/>
              </a:lnSpc>
            </a:pPr>
            <a:r>
              <a:rPr lang="ru-RU" sz="2100" dirty="0">
                <a:solidFill>
                  <a:srgbClr val="FF0000"/>
                </a:solidFill>
                <a:latin typeface="Monotype Corsiva" pitchFamily="66" charset="0"/>
              </a:rPr>
              <a:t>"Не в плохой земле они были владыками, но в русской, которая ведома и слышима во всех концах земли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512356" cy="660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28604"/>
            <a:ext cx="3179793" cy="621510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Ярослав заботился о просвещении народа.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 нем </a:t>
            </a:r>
            <a:r>
              <a:rPr lang="ru-RU" u="sng" dirty="0" smtClean="0">
                <a:solidFill>
                  <a:srgbClr val="FF0000"/>
                </a:solidFill>
              </a:rPr>
              <a:t>появились первые государственные школы</a:t>
            </a:r>
            <a:r>
              <a:rPr lang="ru-RU" dirty="0" smtClean="0"/>
              <a:t>, где обучали как мальчиков, так и девочек.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Новгороде по его приказу было устроено </a:t>
            </a:r>
            <a:r>
              <a:rPr lang="ru-RU" u="sng" dirty="0" smtClean="0">
                <a:solidFill>
                  <a:srgbClr val="FF0000"/>
                </a:solidFill>
              </a:rPr>
              <a:t>высшее училище на 300 мальчиков </a:t>
            </a:r>
            <a:r>
              <a:rPr lang="ru-RU" dirty="0" smtClean="0"/>
              <a:t>для детей старост и духовных лиц.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нем учили: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письму,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счету,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чтению,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основам христианского вероучения;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изучали греческий, латынь,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занимались регулярными переводами церковной литературы с греческого.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166"/>
            <a:ext cx="4695834" cy="629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251231" cy="635798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 smtClean="0"/>
              <a:t> При Ярославе Мудром появляются первые монастыри,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самым крупным из них стал Киево-Печерский, основанный в середине XI в.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Именно в монастырях </a:t>
            </a:r>
            <a:r>
              <a:rPr lang="ru-RU" u="sng" dirty="0" smtClean="0">
                <a:solidFill>
                  <a:srgbClr val="FF0000"/>
                </a:solidFill>
              </a:rPr>
              <a:t>стала развиваться литература</a:t>
            </a:r>
            <a:r>
              <a:rPr lang="ru-RU" dirty="0" smtClean="0"/>
              <a:t>, в частности регулярное летописание.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Из Византии Ярослав выписал певчих. Так на Руси </a:t>
            </a:r>
            <a:r>
              <a:rPr lang="ru-RU" u="sng" dirty="0" smtClean="0">
                <a:solidFill>
                  <a:srgbClr val="FF0000"/>
                </a:solidFill>
              </a:rPr>
              <a:t>появилось церковное пение.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Руси церковное пение получило дальнейшее развитие и в настоящее время является уникальным явлением русской певческой культуры.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14290"/>
            <a:ext cx="5111750" cy="368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929066"/>
            <a:ext cx="2500330" cy="276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929066"/>
            <a:ext cx="24288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3179793" cy="642942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 smtClean="0"/>
              <a:t>  </a:t>
            </a:r>
            <a:r>
              <a:rPr lang="ru-RU" sz="1600" dirty="0" smtClean="0"/>
              <a:t>Вместе с принятием христианства </a:t>
            </a:r>
            <a:r>
              <a:rPr lang="ru-RU" sz="1600" u="sng" dirty="0" smtClean="0">
                <a:solidFill>
                  <a:srgbClr val="FF0000"/>
                </a:solidFill>
              </a:rPr>
              <a:t>из Византии были перенесены все церковные порядки и законы.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Свод византийских церковных законов перешел к нам под названием "Кормчей книги".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Ярослав задумал устроить и в мирских делах лучший порядок суда и расправы.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По словам летописи, по его приказу были записаны судебные обычаи. </a:t>
            </a:r>
          </a:p>
          <a:p>
            <a:pPr>
              <a:lnSpc>
                <a:spcPct val="150000"/>
              </a:lnSpc>
            </a:pPr>
            <a:r>
              <a:rPr lang="ru-RU" sz="1600" u="sng" dirty="0" smtClean="0">
                <a:solidFill>
                  <a:srgbClr val="FF0000"/>
                </a:solidFill>
              </a:rPr>
              <a:t>Появился первый сборник русских законов - "Русская Правда".</a:t>
            </a:r>
            <a:endParaRPr lang="ru-RU" sz="1600" u="sng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14291"/>
            <a:ext cx="51117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14686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3322669" cy="6357982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При Ярославе Русь вышла на международную арену и была принята в семью европейских монархов.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Сам Ярослав в 1019 г. вторым браком женился на шведской принцессе Ингигерд и имел от нее семь сыновей и троих дочерей.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Дочь Елизавету он выдал замуж за норвежского короля Харальда,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Анну - за французского короля Генриха I,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Анастасию - за венгерского короля Эндре I.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Внучка Ярослава вышла замуж за германского императора.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Один его сын женился на дочери польского короля,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другой - Всеволод - на дочери византийского императора Константина Мономаха.</a:t>
            </a:r>
            <a:endParaRPr lang="ru-RU" dirty="0"/>
          </a:p>
        </p:txBody>
      </p:sp>
      <p:pic>
        <p:nvPicPr>
          <p:cNvPr id="6" name="Содержимое 5" descr="09d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7554" y="1857364"/>
            <a:ext cx="5481303" cy="32147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aroslav-mudriy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4810" y="357166"/>
            <a:ext cx="448417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3714776" cy="585791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ru-RU" dirty="0" smtClean="0"/>
              <a:t>Эпоха Ярослава Мудрого имеет непреходящее значение: 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ru-RU" u="sng" dirty="0" smtClean="0">
                <a:solidFill>
                  <a:srgbClr val="FF0000"/>
                </a:solidFill>
              </a:rPr>
              <a:t>Благодаря  усилиям Ярослава началось </a:t>
            </a:r>
            <a:r>
              <a:rPr lang="ru-RU" i="1" u="sng" dirty="0" smtClean="0">
                <a:solidFill>
                  <a:srgbClr val="FF0000"/>
                </a:solidFill>
              </a:rPr>
              <a:t>бытие</a:t>
            </a:r>
            <a:r>
              <a:rPr lang="ru-RU" u="sng" dirty="0" smtClean="0">
                <a:solidFill>
                  <a:srgbClr val="FF0000"/>
                </a:solidFill>
              </a:rPr>
              <a:t> (существование) такого уникального явления в мировой культуре, как </a:t>
            </a:r>
            <a:r>
              <a:rPr lang="ru-RU" i="1" u="sng" dirty="0" smtClean="0">
                <a:solidFill>
                  <a:srgbClr val="FF0000"/>
                </a:solidFill>
              </a:rPr>
              <a:t>русская культура</a:t>
            </a:r>
            <a:r>
              <a:rPr lang="ru-RU" u="sng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ru-RU" u="sng" dirty="0">
                <a:solidFill>
                  <a:srgbClr val="FF0000"/>
                </a:solidFill>
              </a:rPr>
              <a:t>П</a:t>
            </a:r>
            <a:r>
              <a:rPr lang="ru-RU" u="sng" dirty="0" smtClean="0">
                <a:solidFill>
                  <a:srgbClr val="FF0000"/>
                </a:solidFill>
              </a:rPr>
              <a:t>озже на долю Руси не раз будут выпадать тяжелые испытания, но историческая память народа сохранит образ великой Древней Руси. 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ru-RU" u="sng" dirty="0" smtClean="0">
                <a:solidFill>
                  <a:srgbClr val="FF0000"/>
                </a:solidFill>
              </a:rPr>
              <a:t>Образ великого государства всегда в народной памяти будет взывать к воскрешению. 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Скончался Ярослав 19 февраля 1054 года в своей загородной резиденции Вышгороде. 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Похоронили его в Киеве, в Софийском соборе.    </a:t>
            </a:r>
          </a:p>
          <a:p>
            <a:pPr>
              <a:lnSpc>
                <a:spcPct val="170000"/>
              </a:lnSpc>
            </a:pPr>
            <a:endParaRPr lang="ru-RU" dirty="0" smtClean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369868"/>
          </a:xfrm>
          <a:prstGeom prst="rect">
            <a:avLst/>
          </a:prstGeom>
          <a:ln>
            <a:noFill/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В итоге….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5429264"/>
            <a:ext cx="4429156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"В лето 6562 (1054 год) месяца февраля 20-го успение царя нашего…".</a:t>
            </a:r>
            <a:endParaRPr lang="ru-RU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6" grpId="0"/>
      <p:bldP spid="6" grpId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4429132"/>
            <a:ext cx="3636968" cy="1152520"/>
          </a:xfrm>
        </p:spPr>
        <p:txBody>
          <a:bodyPr>
            <a:normAutofit/>
          </a:bodyPr>
          <a:lstStyle/>
          <a:p>
            <a:r>
              <a:rPr lang="ru-RU" dirty="0" smtClean="0"/>
              <a:t>Внешняя политика.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Внутренняя политика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итоге….</a:t>
            </a:r>
            <a:endParaRPr lang="ru-RU" dirty="0"/>
          </a:p>
        </p:txBody>
      </p:sp>
      <p:pic>
        <p:nvPicPr>
          <p:cNvPr id="5" name="Содержимое 8" descr="10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485" y="357167"/>
            <a:ext cx="2040288" cy="2286016"/>
          </a:xfrm>
          <a:prstGeom prst="rect">
            <a:avLst/>
          </a:prstGeom>
        </p:spPr>
      </p:pic>
      <p:pic>
        <p:nvPicPr>
          <p:cNvPr id="6" name="Содержимое 5" descr="09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71480"/>
            <a:ext cx="2786082" cy="1633999"/>
          </a:xfrm>
          <a:prstGeom prst="rect">
            <a:avLst/>
          </a:prstGeom>
        </p:spPr>
      </p:pic>
      <p:pic>
        <p:nvPicPr>
          <p:cNvPr id="7" name="Содержимое 6" descr="7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785926"/>
            <a:ext cx="2554486" cy="2500330"/>
          </a:xfrm>
          <a:prstGeom prst="rect">
            <a:avLst/>
          </a:prstGeom>
        </p:spPr>
      </p:pic>
      <p:pic>
        <p:nvPicPr>
          <p:cNvPr id="8" name="Содержимое 4" descr="софийский собор в киев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286256"/>
            <a:ext cx="2214578" cy="207980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214686"/>
            <a:ext cx="2071702" cy="303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657227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Чупров Л.А МОУ СШ №3 с. К-Рыболов Ханкайского района Приморского края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571612"/>
          <a:ext cx="8215370" cy="4145280"/>
        </p:xfrm>
        <a:graphic>
          <a:graphicData uri="http://schemas.openxmlformats.org/drawingml/2006/table">
            <a:tbl>
              <a:tblPr bandRow="1">
                <a:effectLst/>
                <a:tableStyleId>{616DA210-FB5B-4158-B5E0-FEB733F419BA}</a:tableStyleId>
              </a:tblPr>
              <a:tblGrid>
                <a:gridCol w="2567292"/>
                <a:gridCol w="5648078"/>
              </a:tblGrid>
              <a:tr h="43735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Предшественник:</a:t>
                      </a:r>
                      <a:endParaRPr lang="ru-RU" sz="18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Святополк Владимирович</a:t>
                      </a:r>
                      <a:endParaRPr lang="ru-RU" sz="28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53">
                <a:tc>
                  <a:txBody>
                    <a:bodyPr/>
                    <a:lstStyle/>
                    <a:p>
                      <a:pPr algn="l"/>
                      <a:r>
                        <a:rPr lang="ru-RU" sz="2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Преемник: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Изяслав Ярославич</a:t>
                      </a:r>
                      <a:endParaRPr lang="ru-RU" sz="28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5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Рождение:</a:t>
                      </a:r>
                      <a:endParaRPr lang="ru-RU" sz="28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ок. 978</a:t>
                      </a:r>
                      <a:endParaRPr lang="ru-RU" sz="28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Смерть:	</a:t>
                      </a:r>
                      <a:endParaRPr lang="ru-RU" sz="2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20 января 1054    Вышгород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5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Династия:</a:t>
                      </a:r>
                      <a:endParaRPr lang="ru-RU" sz="28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Рюриковичи</a:t>
                      </a:r>
                      <a:endParaRPr lang="ru-RU" sz="28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Отец:</a:t>
                      </a:r>
                      <a:endParaRPr lang="ru-RU" sz="2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Владимир Святославич</a:t>
                      </a:r>
                      <a:endParaRPr lang="ru-RU" sz="2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5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Мать:</a:t>
                      </a:r>
                      <a:endParaRPr lang="ru-RU" sz="28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Рогнеда Рогволодовна</a:t>
                      </a:r>
                      <a:endParaRPr lang="ru-RU" sz="28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Супруга:</a:t>
                      </a:r>
                      <a:endParaRPr lang="ru-RU" sz="2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Ингегерда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71480"/>
            <a:ext cx="6215106" cy="500066"/>
          </a:xfrm>
          <a:prstGeom prst="rect">
            <a:avLst/>
          </a:prstGeom>
          <a:blipFill>
            <a:blip r:embed="rId3"/>
            <a:stretch>
              <a:fillRect b="-3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Monotype Corsiva" pitchFamily="66" charset="0"/>
              </a:rPr>
              <a:t>8-й Великий князь киевский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635798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В 1019 г. Ярослав утвердился на киевском престоле, а в 1036 г. в его руках соединилась вся Русская земля.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При Ярославе Мудром Русь достигла наивысшего расцвета.</a:t>
            </a:r>
            <a:endParaRPr lang="ru-RU" sz="2400" dirty="0"/>
          </a:p>
        </p:txBody>
      </p:sp>
      <p:pic>
        <p:nvPicPr>
          <p:cNvPr id="7" name="Содержимое 8" descr="10d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0537" y="357166"/>
            <a:ext cx="5228236" cy="58579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512744"/>
          </a:xfrm>
        </p:spPr>
        <p:txBody>
          <a:bodyPr anchor="ctr"/>
          <a:lstStyle/>
          <a:p>
            <a:pPr algn="ctr"/>
            <a:r>
              <a:rPr lang="ru-RU" dirty="0" smtClean="0"/>
              <a:t>Внешняя политика.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3179793" cy="5786478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Ярослав проявил себя мудрым государственным деятелем.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Под Киевом </a:t>
            </a:r>
            <a:r>
              <a:rPr lang="ru-RU" u="sng" dirty="0" smtClean="0">
                <a:solidFill>
                  <a:srgbClr val="FF0000"/>
                </a:solidFill>
              </a:rPr>
              <a:t>он нанес сильнейшее поражение печенегам</a:t>
            </a:r>
            <a:r>
              <a:rPr lang="ru-RU" dirty="0" smtClean="0"/>
              <a:t>, кочевникам, тогдашним противникам Руси.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Поражение это было настолько сильным, что печенеги больше не рисковали нападать на русские земли и исчезали из русской истории.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(На смену им пришли новые кочевники - половцы).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 Ярославе Мудром в 1043 г. Русь совершила </a:t>
            </a:r>
            <a:r>
              <a:rPr lang="ru-RU" u="sng" dirty="0" smtClean="0">
                <a:solidFill>
                  <a:srgbClr val="FF0000"/>
                </a:solidFill>
              </a:rPr>
              <a:t>последний поход против Византии.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Поход был неудачным, и Русь больше не воевала со своей южной соседкой.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Отношения между двумя государствами становились все более дружественными.</a:t>
            </a:r>
            <a:endParaRPr lang="ru-RU" dirty="0"/>
          </a:p>
        </p:txBody>
      </p:sp>
      <p:pic>
        <p:nvPicPr>
          <p:cNvPr id="7" name="Содержимое 6" descr="79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44" y="714356"/>
            <a:ext cx="5111750" cy="50033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512744"/>
          </a:xfrm>
        </p:spPr>
        <p:txBody>
          <a:bodyPr anchor="ctr"/>
          <a:lstStyle/>
          <a:p>
            <a:pPr algn="ctr"/>
            <a:r>
              <a:rPr lang="ru-RU" dirty="0" smtClean="0"/>
              <a:t>Внутренняя политика</a:t>
            </a:r>
            <a:endParaRPr lang="ru-RU" dirty="0"/>
          </a:p>
        </p:txBody>
      </p:sp>
      <p:pic>
        <p:nvPicPr>
          <p:cNvPr id="5" name="Содержимое 4" descr="золотые ворота в киев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6877" y="285728"/>
            <a:ext cx="5158527" cy="6143668"/>
          </a:xfrm>
          <a:blipFill dpi="0" rotWithShape="1">
            <a:blip r:embed="rId4"/>
            <a:srcRect/>
            <a:tile tx="0" ty="-57150" sx="100000" sy="100000" flip="none" algn="tl"/>
          </a:blip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3179793" cy="578647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При Ярославе Киев стал одним из красивейших городов Европы.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Ярослав хотел, чтобы Киев ни в чем не уступал Константинополю.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Ведь Византия - большое государство, и Русь - большое государство,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Константинополь расположен в красивейшем месте - на берегу Босфорского пролива, и Киев расположен в красивейшем месте - на берегу Днепра.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u="sng" dirty="0" smtClean="0">
                <a:solidFill>
                  <a:srgbClr val="FF0000"/>
                </a:solidFill>
              </a:rPr>
              <a:t>В Киеве при Ярославе было построено около 400 церквей и 8 рынков.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u="sng" dirty="0" smtClean="0">
                <a:solidFill>
                  <a:srgbClr val="FF0000"/>
                </a:solidFill>
              </a:rPr>
              <a:t>Киев был обнесен высокой каменной стеной,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u="sng" dirty="0" smtClean="0">
                <a:solidFill>
                  <a:srgbClr val="FF0000"/>
                </a:solidFill>
              </a:rPr>
              <a:t>Был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ru-RU" u="sng" dirty="0" smtClean="0">
                <a:solidFill>
                  <a:srgbClr val="FF0000"/>
                </a:solidFill>
              </a:rPr>
              <a:t>выстроен парадный въезд в Киев - Золотые ворота. 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273050"/>
            <a:ext cx="2571768" cy="512744"/>
          </a:xfrm>
        </p:spPr>
        <p:txBody>
          <a:bodyPr anchor="ctr"/>
          <a:lstStyle/>
          <a:p>
            <a:pPr algn="ctr"/>
            <a:r>
              <a:rPr lang="ru-RU" dirty="0" smtClean="0"/>
              <a:t>Софийский Собор</a:t>
            </a:r>
            <a:endParaRPr lang="ru-RU" dirty="0"/>
          </a:p>
        </p:txBody>
      </p:sp>
      <p:pic>
        <p:nvPicPr>
          <p:cNvPr id="5" name="Содержимое 4" descr="софийский собор в киев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642918"/>
            <a:ext cx="5857166" cy="55007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1" y="857232"/>
            <a:ext cx="2571768" cy="578647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В 1037 г. под Киевом, на том самом месте, где он разбил печенегов, Ярослав выстроил </a:t>
            </a:r>
            <a:r>
              <a:rPr lang="ru-RU" sz="1600" u="sng" dirty="0" smtClean="0">
                <a:solidFill>
                  <a:srgbClr val="FF0000"/>
                </a:solidFill>
              </a:rPr>
              <a:t>Софийский собор</a:t>
            </a:r>
            <a:r>
              <a:rPr lang="ru-RU" sz="1600" dirty="0" smtClean="0"/>
              <a:t> - ведь главным храмом Византии был Софийский.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Собор сооружался византийскими мастерами из камня, был украшен невиданными до этого на Руси фресками, византийскими иконами.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 Киевская София поражала воображение современников.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офийский собор фреск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214290"/>
            <a:ext cx="4641452" cy="32861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571900" cy="635798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Фрески местами уцелели до наших дней.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Они дают нам представление о жизни в ХI в.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них изображены князь в торжественной одежде, всадники, стрелки, оруженосцы, плясуны, музыканты, скоморохи.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фресках Софийского собора в Константинополе был изображен император Юстиниан с семейством, чтобы увековечить память создателя этого собора.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фресках киевской Софии был изображен Ярослав со своим семейством.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Софийские соборы при Ярославе были построены также в Полоцке и Новгороде, причем София Новгородская дошла до наших дней в первозданном виде.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643314"/>
            <a:ext cx="46434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2852"/>
            <a:ext cx="3179793" cy="650085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С постройками храмов на Руси </a:t>
            </a:r>
            <a:r>
              <a:rPr lang="ru-RU" u="sng" dirty="0" smtClean="0">
                <a:solidFill>
                  <a:srgbClr val="FF0000"/>
                </a:solidFill>
              </a:rPr>
              <a:t>появляется каменное зодчество.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Первыми мастерами на Руси были византийцы, но постепенно русские перенимали у них мастерство. </a:t>
            </a:r>
          </a:p>
          <a:p>
            <a:pPr>
              <a:lnSpc>
                <a:spcPct val="150000"/>
              </a:lnSpc>
            </a:pPr>
            <a:r>
              <a:rPr lang="ru-RU" u="sng" dirty="0" smtClean="0">
                <a:solidFill>
                  <a:srgbClr val="FF0000"/>
                </a:solidFill>
              </a:rPr>
              <a:t>Возникала первая русская живопись </a:t>
            </a:r>
            <a:r>
              <a:rPr lang="ru-RU" dirty="0" smtClean="0"/>
              <a:t>- иконопись, так как долгое время ее сюжетами были религиозные: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изображения святых,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изображения Иисуса Христа,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изображения Богородицы.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Руси особенно любимым у иконописцев и народа стал образ Богородицы.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образному выражению, Богородице русский народ посвятил столько икон, "сколько звезд на небе".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 временем на Руси сложился культ Богородицы.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84203" y="214290"/>
            <a:ext cx="549310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528</Words>
  <Application>Microsoft Office PowerPoint</Application>
  <PresentationFormat>Экран (4:3)</PresentationFormat>
  <Paragraphs>117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Правление Ярослава Мудрого</vt:lpstr>
      <vt:lpstr>Внешняя политика.  Внутренняя политика В итоге….</vt:lpstr>
      <vt:lpstr>Слайд 3</vt:lpstr>
      <vt:lpstr>Слайд 4</vt:lpstr>
      <vt:lpstr>Внешняя политика.</vt:lpstr>
      <vt:lpstr>Внутренняя политика</vt:lpstr>
      <vt:lpstr>Софийский Собор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 итоге….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Правление Ярослава Мудрого</dc:title>
  <dc:creator>Леонид</dc:creator>
  <cp:lastModifiedBy>Леонид</cp:lastModifiedBy>
  <cp:revision>33</cp:revision>
  <dcterms:created xsi:type="dcterms:W3CDTF">2009-07-24T09:46:24Z</dcterms:created>
  <dcterms:modified xsi:type="dcterms:W3CDTF">2009-08-29T17:47:26Z</dcterms:modified>
</cp:coreProperties>
</file>