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72" r:id="rId3"/>
    <p:sldId id="277" r:id="rId4"/>
    <p:sldId id="278" r:id="rId5"/>
    <p:sldId id="287" r:id="rId6"/>
    <p:sldId id="279" r:id="rId7"/>
    <p:sldId id="280" r:id="rId8"/>
    <p:sldId id="284" r:id="rId9"/>
    <p:sldId id="288" r:id="rId10"/>
    <p:sldId id="283" r:id="rId11"/>
    <p:sldId id="281" r:id="rId12"/>
    <p:sldId id="289" r:id="rId13"/>
    <p:sldId id="282" r:id="rId14"/>
    <p:sldId id="286" r:id="rId15"/>
    <p:sldId id="285" r:id="rId16"/>
    <p:sldId id="258" r:id="rId17"/>
    <p:sldId id="267" r:id="rId18"/>
    <p:sldId id="266" r:id="rId19"/>
    <p:sldId id="265" r:id="rId20"/>
    <p:sldId id="264" r:id="rId21"/>
    <p:sldId id="263" r:id="rId22"/>
    <p:sldId id="261" r:id="rId23"/>
    <p:sldId id="260" r:id="rId24"/>
    <p:sldId id="271" r:id="rId25"/>
    <p:sldId id="269" r:id="rId26"/>
    <p:sldId id="259" r:id="rId27"/>
    <p:sldId id="270" r:id="rId28"/>
    <p:sldId id="276" r:id="rId29"/>
    <p:sldId id="275" r:id="rId30"/>
    <p:sldId id="274" r:id="rId31"/>
    <p:sldId id="273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2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D00C7-4086-4B25-BB37-CD9E1834EB38}" type="datetimeFigureOut">
              <a:rPr lang="ru-RU" smtClean="0"/>
              <a:pPr/>
              <a:t>13.07.2009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EEEB62-8970-4873-9C78-6FC7F5598D2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EEB62-8970-4873-9C78-6FC7F5598D2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EEB62-8970-4873-9C78-6FC7F5598D2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EEB62-8970-4873-9C78-6FC7F5598D2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EEB62-8970-4873-9C78-6FC7F5598D24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EEB62-8970-4873-9C78-6FC7F5598D24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EEB62-8970-4873-9C78-6FC7F5598D24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EEB62-8970-4873-9C78-6FC7F5598D24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EEB62-8970-4873-9C78-6FC7F5598D24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EEB62-8970-4873-9C78-6FC7F5598D24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EEB62-8970-4873-9C78-6FC7F5598D24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EEB62-8970-4873-9C78-6FC7F5598D24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EEB62-8970-4873-9C78-6FC7F5598D2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EEB62-8970-4873-9C78-6FC7F5598D24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EEB62-8970-4873-9C78-6FC7F5598D24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EEB62-8970-4873-9C78-6FC7F5598D24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EEB62-8970-4873-9C78-6FC7F5598D24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EEB62-8970-4873-9C78-6FC7F5598D24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EEB62-8970-4873-9C78-6FC7F5598D24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EEB62-8970-4873-9C78-6FC7F5598D24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EEB62-8970-4873-9C78-6FC7F5598D24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EEB62-8970-4873-9C78-6FC7F5598D24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EEB62-8970-4873-9C78-6FC7F5598D24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EEB62-8970-4873-9C78-6FC7F5598D2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EEB62-8970-4873-9C78-6FC7F5598D24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EEB62-8970-4873-9C78-6FC7F5598D24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EEB62-8970-4873-9C78-6FC7F5598D2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EEB62-8970-4873-9C78-6FC7F5598D2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EEB62-8970-4873-9C78-6FC7F5598D2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EEB62-8970-4873-9C78-6FC7F5598D2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EEB62-8970-4873-9C78-6FC7F5598D2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EEB62-8970-4873-9C78-6FC7F5598D2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05184-662D-4EC7-B41F-D3741EA436B0}" type="datetimeFigureOut">
              <a:rPr lang="ru-RU" smtClean="0"/>
              <a:pPr/>
              <a:t>13.07.2009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4B5BE4-6BAD-4FD6-8EB1-EBC84B0746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05184-662D-4EC7-B41F-D3741EA436B0}" type="datetimeFigureOut">
              <a:rPr lang="ru-RU" smtClean="0"/>
              <a:pPr/>
              <a:t>13.07.2009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B5BE4-6BAD-4FD6-8EB1-EBC84B0746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05184-662D-4EC7-B41F-D3741EA436B0}" type="datetimeFigureOut">
              <a:rPr lang="ru-RU" smtClean="0"/>
              <a:pPr/>
              <a:t>13.07.2009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B5BE4-6BAD-4FD6-8EB1-EBC84B0746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DD05184-662D-4EC7-B41F-D3741EA436B0}" type="datetimeFigureOut">
              <a:rPr lang="ru-RU" smtClean="0"/>
              <a:pPr/>
              <a:t>13.07.2009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14B5BE4-6BAD-4FD6-8EB1-EBC84B0746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05184-662D-4EC7-B41F-D3741EA436B0}" type="datetimeFigureOut">
              <a:rPr lang="ru-RU" smtClean="0"/>
              <a:pPr/>
              <a:t>13.07.2009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B5BE4-6BAD-4FD6-8EB1-EBC84B0746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05184-662D-4EC7-B41F-D3741EA436B0}" type="datetimeFigureOut">
              <a:rPr lang="ru-RU" smtClean="0"/>
              <a:pPr/>
              <a:t>13.07.2009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B5BE4-6BAD-4FD6-8EB1-EBC84B0746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B5BE4-6BAD-4FD6-8EB1-EBC84B0746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05184-662D-4EC7-B41F-D3741EA436B0}" type="datetimeFigureOut">
              <a:rPr lang="ru-RU" smtClean="0"/>
              <a:pPr/>
              <a:t>13.07.2009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05184-662D-4EC7-B41F-D3741EA436B0}" type="datetimeFigureOut">
              <a:rPr lang="ru-RU" smtClean="0"/>
              <a:pPr/>
              <a:t>13.07.2009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B5BE4-6BAD-4FD6-8EB1-EBC84B0746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05184-662D-4EC7-B41F-D3741EA436B0}" type="datetimeFigureOut">
              <a:rPr lang="ru-RU" smtClean="0"/>
              <a:pPr/>
              <a:t>13.07.2009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B5BE4-6BAD-4FD6-8EB1-EBC84B0746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DD05184-662D-4EC7-B41F-D3741EA436B0}" type="datetimeFigureOut">
              <a:rPr lang="ru-RU" smtClean="0"/>
              <a:pPr/>
              <a:t>13.07.2009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14B5BE4-6BAD-4FD6-8EB1-EBC84B0746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05184-662D-4EC7-B41F-D3741EA436B0}" type="datetimeFigureOut">
              <a:rPr lang="ru-RU" smtClean="0"/>
              <a:pPr/>
              <a:t>13.07.2009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4B5BE4-6BAD-4FD6-8EB1-EBC84B0746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DD05184-662D-4EC7-B41F-D3741EA436B0}" type="datetimeFigureOut">
              <a:rPr lang="ru-RU" smtClean="0"/>
              <a:pPr/>
              <a:t>13.07.2009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14B5BE4-6BAD-4FD6-8EB1-EBC84B0746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 anchor="ctr">
            <a:normAutofit/>
          </a:bodyPr>
          <a:lstStyle/>
          <a:p>
            <a:pPr algn="ctr"/>
            <a:r>
              <a:rPr lang="ru-RU" sz="3600" b="1" i="1" dirty="0" smtClean="0">
                <a:solidFill>
                  <a:schemeClr val="bg1"/>
                </a:solidFill>
              </a:rPr>
              <a:t>Новгородская боярская республика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2285992"/>
            <a:ext cx="735811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509588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показать особенности развития княжества;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742950" lvl="0" indent="-7429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509588" algn="l"/>
              </a:tabLst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742950" lvl="0" indent="-7429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509588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охарактеризовать своеобразие его политического устройства.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24" y="1214422"/>
            <a:ext cx="4286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урок</a:t>
            </a:r>
            <a:r>
              <a:rPr lang="ru-RU" sz="4000" b="1" i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357958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Чупров Л.А. МОУ СШ №3 с. К-Рыболов Ханкайского р-на Приморского края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4" y="285728"/>
            <a:ext cx="3543296" cy="47147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Административное деление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b73il13.jpg"/>
          <p:cNvPicPr>
            <a:picLocks noGrp="1" noChangeAspect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>
          <a:xfrm>
            <a:off x="457200" y="285728"/>
            <a:ext cx="4757742" cy="600237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86380" y="714356"/>
            <a:ext cx="3857620" cy="5715040"/>
          </a:xfrm>
        </p:spPr>
        <p:txBody>
          <a:bodyPr anchor="ctr">
            <a:noAutofit/>
          </a:bodyPr>
          <a:lstStyle/>
          <a:p>
            <a:r>
              <a:rPr lang="ru-RU" sz="1800" dirty="0" smtClean="0">
                <a:solidFill>
                  <a:schemeClr val="bg1"/>
                </a:solidFill>
              </a:rPr>
              <a:t>Окружённый земляными валами, Новгород раскинулся на обоих берегах Волхова своими пятью концами: Загородским, Неревским, Людиным на Софийской стороне и Славенским и Плотницким на Торговой. Каждый конец Новгорода имел своё вече и делился на две сотни. Сотни делились на улицы. Соответственно, во главе их стояли кончанские, сотские и улицкие старосты. Во время войны каждая улица, сотня и конец составляли свою военную часть, входившую в ополчение.</a:t>
            </a:r>
            <a:endParaRPr lang="ru-RU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90" y="214290"/>
            <a:ext cx="3829048" cy="471470"/>
          </a:xfrm>
        </p:spPr>
        <p:txBody>
          <a:bodyPr anchor="ctr">
            <a:no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Сословное  деление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kartina_526_ultrabig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25232" r="25232"/>
          <a:stretch>
            <a:fillRect/>
          </a:stretch>
        </p:blipFill>
        <p:spPr>
          <a:xfrm>
            <a:off x="457200" y="457200"/>
            <a:ext cx="4186238" cy="611505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628" y="714356"/>
            <a:ext cx="3686172" cy="5715040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chemeClr val="bg1"/>
                </a:solidFill>
              </a:rPr>
              <a:t>Высший класс составляли бояре, владевшие землями и капиталом и ссужавшие деньгами купцов. Происходя из древней местной племенной знати, они, согласно своему социальному статусу, были самыми влиятельными людьми и занимали все высшие должности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endParaRPr lang="ru-RU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ic_gloss135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756" b="756"/>
          <a:stretch>
            <a:fillRect/>
          </a:stretch>
        </p:blipFill>
        <p:spPr>
          <a:xfrm>
            <a:off x="457200" y="571480"/>
            <a:ext cx="5257808" cy="544832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857884" y="642918"/>
            <a:ext cx="2828916" cy="5376882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Известные боярские фамилии Великого Новгорода:</a:t>
            </a:r>
          </a:p>
          <a:p>
            <a:pPr marL="342900" indent="-342900">
              <a:buClrTx/>
              <a:buFont typeface="Wingdings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</a:rPr>
              <a:t>Борецкие</a:t>
            </a:r>
          </a:p>
          <a:p>
            <a:pPr marL="342900" indent="-342900">
              <a:buClrTx/>
              <a:buFont typeface="Wingdings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</a:rPr>
              <a:t>Авиновы</a:t>
            </a:r>
          </a:p>
          <a:p>
            <a:pPr marL="342900" indent="-342900">
              <a:buClrTx/>
              <a:buFont typeface="Wingdings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</a:rPr>
              <a:t>Кузьмины-Караваевы</a:t>
            </a:r>
          </a:p>
          <a:p>
            <a:pPr marL="342900" indent="-342900">
              <a:buClrTx/>
              <a:buFont typeface="Wingdings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</a:rPr>
              <a:t>Судаковы</a:t>
            </a:r>
          </a:p>
          <a:p>
            <a:pPr marL="342900" indent="-342900">
              <a:buClrTx/>
              <a:buFont typeface="Wingdings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</a:rPr>
              <a:t>Тучковы новгородские (дворянский род)</a:t>
            </a:r>
          </a:p>
          <a:p>
            <a:pPr marL="342900" indent="-342900">
              <a:buClrTx/>
              <a:buFont typeface="Wingdings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</a:rPr>
              <a:t>Норовы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2" y="457200"/>
            <a:ext cx="3829048" cy="471470"/>
          </a:xfrm>
        </p:spPr>
        <p:txBody>
          <a:bodyPr anchor="ctr">
            <a:no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Сословное  деление</a:t>
            </a:r>
            <a:endParaRPr lang="ru-RU" sz="2400" dirty="0"/>
          </a:p>
        </p:txBody>
      </p:sp>
      <p:pic>
        <p:nvPicPr>
          <p:cNvPr id="5" name="Рисунок 4" descr="61c93a637a3e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23370" r="23370"/>
          <a:stretch>
            <a:fillRect/>
          </a:stretch>
        </p:blipFill>
        <p:spPr>
          <a:xfrm>
            <a:off x="457200" y="457200"/>
            <a:ext cx="4186238" cy="611505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628" y="1071546"/>
            <a:ext cx="3686172" cy="5357850"/>
          </a:xfrm>
        </p:spPr>
        <p:txBody>
          <a:bodyPr anchor="ctr"/>
          <a:lstStyle/>
          <a:p>
            <a:r>
              <a:rPr lang="ru-RU" b="1" dirty="0" smtClean="0">
                <a:solidFill>
                  <a:schemeClr val="bg1"/>
                </a:solidFill>
              </a:rPr>
              <a:t>Житьи люди </a:t>
            </a:r>
            <a:r>
              <a:rPr lang="ru-RU" dirty="0" smtClean="0">
                <a:solidFill>
                  <a:schemeClr val="bg1"/>
                </a:solidFill>
              </a:rPr>
              <a:t>— следующий класс. Это были более мелкие землевладельцы и с более малым капиталом, не занимавшие высших должностей. Иногда они пускались в торговлю.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Купечество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Ещё ниже стояло купечество, которое делилось на гильдии, высшей из которых была «Ивановское сто».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Чёрные люди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 «чёрных людях» числились ремесленники, мелкие торговцы, рабочие.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исунок1.png"/>
          <p:cNvPicPr>
            <a:picLocks noGrp="1" noChangeAspect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>
          <a:xfrm>
            <a:off x="285720" y="3286124"/>
            <a:ext cx="4471988" cy="297769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86380" y="357166"/>
            <a:ext cx="3400420" cy="5929354"/>
          </a:xfrm>
        </p:spPr>
        <p:txBody>
          <a:bodyPr anchor="ctr">
            <a:noAutofit/>
          </a:bodyPr>
          <a:lstStyle/>
          <a:p>
            <a:endParaRPr lang="ru-RU" sz="1800" b="1" dirty="0" smtClean="0">
              <a:solidFill>
                <a:schemeClr val="bg1"/>
              </a:solidFill>
            </a:endParaRPr>
          </a:p>
          <a:p>
            <a:r>
              <a:rPr lang="ru-RU" sz="1800" dirty="0" smtClean="0">
                <a:solidFill>
                  <a:schemeClr val="bg1"/>
                </a:solidFill>
              </a:rPr>
              <a:t>Бояре, владевшие землями.</a:t>
            </a:r>
          </a:p>
          <a:p>
            <a:r>
              <a:rPr lang="ru-RU" sz="1800" dirty="0" smtClean="0">
                <a:solidFill>
                  <a:schemeClr val="bg1"/>
                </a:solidFill>
              </a:rPr>
              <a:t>Своеземцы — не бояре, но люди, которые имели свою землю и сами её обрабатывали (отсюда и название).</a:t>
            </a:r>
          </a:p>
          <a:p>
            <a:r>
              <a:rPr lang="ru-RU" sz="1800" dirty="0" smtClean="0">
                <a:solidFill>
                  <a:schemeClr val="bg1"/>
                </a:solidFill>
              </a:rPr>
              <a:t>Смерды — крестьяне, жившие на государственных землях и обрабатывавшие эти земли. Но их жизнь была лучше чем у западноевропейских крестьян.</a:t>
            </a:r>
          </a:p>
          <a:p>
            <a:r>
              <a:rPr lang="ru-RU" sz="1800" dirty="0" smtClean="0">
                <a:solidFill>
                  <a:schemeClr val="bg1"/>
                </a:solidFill>
              </a:rPr>
              <a:t>Паломники</a:t>
            </a:r>
          </a:p>
          <a:p>
            <a:r>
              <a:rPr lang="ru-RU" sz="1800" dirty="0" smtClean="0">
                <a:solidFill>
                  <a:schemeClr val="bg1"/>
                </a:solidFill>
              </a:rPr>
              <a:t>Изорники, кочетники — крестьяне, обрабатывающие чужие частновладельческие земли.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428604"/>
            <a:ext cx="4357718" cy="2714644"/>
          </a:xfrm>
          <a:prstGeom prst="rect">
            <a:avLst/>
          </a:prstGeom>
          <a:blipFill dpi="0" rotWithShape="1">
            <a:blip r:embed="rId4"/>
            <a:srcRect/>
            <a:stretch>
              <a:fillRect l="-1000" t="-44000" r="-3000" b="-1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2.gif"/>
          <p:cNvPicPr>
            <a:picLocks noGrp="1" noChangeAspect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>
          <a:xfrm>
            <a:off x="214282" y="285728"/>
            <a:ext cx="6715172" cy="6000792"/>
          </a:xfrm>
          <a:blipFill>
            <a:blip r:embed="rId3"/>
            <a:stretch>
              <a:fillRect l="-1000" t="-44000" r="-3000" b="-1000"/>
            </a:stretch>
          </a:blipFill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00892" y="285728"/>
            <a:ext cx="1857388" cy="5786478"/>
          </a:xfrm>
        </p:spPr>
        <p:txBody>
          <a:bodyPr anchor="ctr"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ru-RU" sz="1800" dirty="0" smtClean="0">
                <a:solidFill>
                  <a:schemeClr val="bg1"/>
                </a:solidFill>
              </a:rPr>
              <a:t>Закупы (от «купа» — долг) — крестьяне, бравшие плату за свою работу вперёд (авансом). В этом случае они становились временно, до полной выплаты долга, зависимыми от владельца земли.</a:t>
            </a:r>
          </a:p>
          <a:p>
            <a:pPr>
              <a:lnSpc>
                <a:spcPct val="150000"/>
              </a:lnSpc>
            </a:pPr>
            <a:r>
              <a:rPr lang="ru-RU" sz="1800" dirty="0" smtClean="0">
                <a:solidFill>
                  <a:schemeClr val="bg1"/>
                </a:solidFill>
              </a:rPr>
              <a:t>Одерноватые холопы — низшая ступень, полные рабы, ставшие таковыми в результате невыплаты долга или совершения преступления.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78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3691" r="13691"/>
          <a:stretch>
            <a:fillRect/>
          </a:stretch>
        </p:blipFill>
        <p:spPr>
          <a:xfrm>
            <a:off x="457200" y="457200"/>
            <a:ext cx="4972050" cy="60436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72132" y="428604"/>
            <a:ext cx="3114668" cy="6072230"/>
          </a:xfrm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bg1"/>
                </a:solidFill>
              </a:rPr>
              <a:t>Новгород - особый город в русской истории: отсюда начиналась русская государственность. Новгород - один из древнейших русских городов, второй по значению после Киева.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bg1"/>
                </a:solidFill>
              </a:rPr>
              <a:t>Судьба Новгорода в русской истории необычна. В ХIII в. Новгород стал называться Великим Новгородом, в ХIV в. это название стало официальным.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5794" b="5794"/>
          <a:stretch>
            <a:fillRect/>
          </a:stretch>
        </p:blipFill>
        <p:spPr>
          <a:xfrm>
            <a:off x="457200" y="457200"/>
            <a:ext cx="4972050" cy="60436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72132" y="428604"/>
            <a:ext cx="3114668" cy="6072230"/>
          </a:xfrm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bg1"/>
                </a:solidFill>
              </a:rPr>
              <a:t> Новгородская земля занимала огромную территорию на Северо-западе Руси. Но особенность этой земли заключалась в том, что она была мало пригодна для занятия земледелием. Население выращивало лен, коноплю. Жители Новгородской земли занимались также солеварением, бортничеством, производством металлов.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1722017" y="623455"/>
            <a:ext cx="2384328" cy="2476840"/>
          </a:xfrm>
          <a:custGeom>
            <a:avLst/>
            <a:gdLst>
              <a:gd name="connsiteX0" fmla="*/ 1076601 w 2384328"/>
              <a:gd name="connsiteY0" fmla="*/ 13854 h 2476840"/>
              <a:gd name="connsiteX1" fmla="*/ 1118165 w 2384328"/>
              <a:gd name="connsiteY1" fmla="*/ 41563 h 2476840"/>
              <a:gd name="connsiteX2" fmla="*/ 1159728 w 2384328"/>
              <a:gd name="connsiteY2" fmla="*/ 55418 h 2476840"/>
              <a:gd name="connsiteX3" fmla="*/ 1201292 w 2384328"/>
              <a:gd name="connsiteY3" fmla="*/ 96981 h 2476840"/>
              <a:gd name="connsiteX4" fmla="*/ 1270565 w 2384328"/>
              <a:gd name="connsiteY4" fmla="*/ 110836 h 2476840"/>
              <a:gd name="connsiteX5" fmla="*/ 1464528 w 2384328"/>
              <a:gd name="connsiteY5" fmla="*/ 124690 h 2476840"/>
              <a:gd name="connsiteX6" fmla="*/ 1575365 w 2384328"/>
              <a:gd name="connsiteY6" fmla="*/ 138545 h 2476840"/>
              <a:gd name="connsiteX7" fmla="*/ 1672347 w 2384328"/>
              <a:gd name="connsiteY7" fmla="*/ 193963 h 2476840"/>
              <a:gd name="connsiteX8" fmla="*/ 1741619 w 2384328"/>
              <a:gd name="connsiteY8" fmla="*/ 207818 h 2476840"/>
              <a:gd name="connsiteX9" fmla="*/ 1880165 w 2384328"/>
              <a:gd name="connsiteY9" fmla="*/ 332509 h 2476840"/>
              <a:gd name="connsiteX10" fmla="*/ 1977147 w 2384328"/>
              <a:gd name="connsiteY10" fmla="*/ 401781 h 2476840"/>
              <a:gd name="connsiteX11" fmla="*/ 2032565 w 2384328"/>
              <a:gd name="connsiteY11" fmla="*/ 415636 h 2476840"/>
              <a:gd name="connsiteX12" fmla="*/ 2087983 w 2384328"/>
              <a:gd name="connsiteY12" fmla="*/ 443345 h 2476840"/>
              <a:gd name="connsiteX13" fmla="*/ 2129547 w 2384328"/>
              <a:gd name="connsiteY13" fmla="*/ 471054 h 2476840"/>
              <a:gd name="connsiteX14" fmla="*/ 2184965 w 2384328"/>
              <a:gd name="connsiteY14" fmla="*/ 484909 h 2476840"/>
              <a:gd name="connsiteX15" fmla="*/ 2226528 w 2384328"/>
              <a:gd name="connsiteY15" fmla="*/ 526472 h 2476840"/>
              <a:gd name="connsiteX16" fmla="*/ 2268092 w 2384328"/>
              <a:gd name="connsiteY16" fmla="*/ 540327 h 2476840"/>
              <a:gd name="connsiteX17" fmla="*/ 2365074 w 2384328"/>
              <a:gd name="connsiteY17" fmla="*/ 595745 h 2476840"/>
              <a:gd name="connsiteX18" fmla="*/ 2378928 w 2384328"/>
              <a:gd name="connsiteY18" fmla="*/ 637309 h 2476840"/>
              <a:gd name="connsiteX19" fmla="*/ 2351219 w 2384328"/>
              <a:gd name="connsiteY19" fmla="*/ 748145 h 2476840"/>
              <a:gd name="connsiteX20" fmla="*/ 2351219 w 2384328"/>
              <a:gd name="connsiteY20" fmla="*/ 1233054 h 2476840"/>
              <a:gd name="connsiteX21" fmla="*/ 2295801 w 2384328"/>
              <a:gd name="connsiteY21" fmla="*/ 1274618 h 2476840"/>
              <a:gd name="connsiteX22" fmla="*/ 2226528 w 2384328"/>
              <a:gd name="connsiteY22" fmla="*/ 1260763 h 2476840"/>
              <a:gd name="connsiteX23" fmla="*/ 2171110 w 2384328"/>
              <a:gd name="connsiteY23" fmla="*/ 1219200 h 2476840"/>
              <a:gd name="connsiteX24" fmla="*/ 2087983 w 2384328"/>
              <a:gd name="connsiteY24" fmla="*/ 1177636 h 2476840"/>
              <a:gd name="connsiteX25" fmla="*/ 1949438 w 2384328"/>
              <a:gd name="connsiteY25" fmla="*/ 1219200 h 2476840"/>
              <a:gd name="connsiteX26" fmla="*/ 1935583 w 2384328"/>
              <a:gd name="connsiteY26" fmla="*/ 1274618 h 2476840"/>
              <a:gd name="connsiteX27" fmla="*/ 1921728 w 2384328"/>
              <a:gd name="connsiteY27" fmla="*/ 1551709 h 2476840"/>
              <a:gd name="connsiteX28" fmla="*/ 1852456 w 2384328"/>
              <a:gd name="connsiteY28" fmla="*/ 1676400 h 2476840"/>
              <a:gd name="connsiteX29" fmla="*/ 1797038 w 2384328"/>
              <a:gd name="connsiteY29" fmla="*/ 1704109 h 2476840"/>
              <a:gd name="connsiteX30" fmla="*/ 1755474 w 2384328"/>
              <a:gd name="connsiteY30" fmla="*/ 1745672 h 2476840"/>
              <a:gd name="connsiteX31" fmla="*/ 1713910 w 2384328"/>
              <a:gd name="connsiteY31" fmla="*/ 1759527 h 2476840"/>
              <a:gd name="connsiteX32" fmla="*/ 1672347 w 2384328"/>
              <a:gd name="connsiteY32" fmla="*/ 1787236 h 2476840"/>
              <a:gd name="connsiteX33" fmla="*/ 1644638 w 2384328"/>
              <a:gd name="connsiteY33" fmla="*/ 1745672 h 2476840"/>
              <a:gd name="connsiteX34" fmla="*/ 1686201 w 2384328"/>
              <a:gd name="connsiteY34" fmla="*/ 1662545 h 2476840"/>
              <a:gd name="connsiteX35" fmla="*/ 1700056 w 2384328"/>
              <a:gd name="connsiteY35" fmla="*/ 1620981 h 2476840"/>
              <a:gd name="connsiteX36" fmla="*/ 1672347 w 2384328"/>
              <a:gd name="connsiteY36" fmla="*/ 1510145 h 2476840"/>
              <a:gd name="connsiteX37" fmla="*/ 1658492 w 2384328"/>
              <a:gd name="connsiteY37" fmla="*/ 1454727 h 2476840"/>
              <a:gd name="connsiteX38" fmla="*/ 1561510 w 2384328"/>
              <a:gd name="connsiteY38" fmla="*/ 1399309 h 2476840"/>
              <a:gd name="connsiteX39" fmla="*/ 1478383 w 2384328"/>
              <a:gd name="connsiteY39" fmla="*/ 1330036 h 2476840"/>
              <a:gd name="connsiteX40" fmla="*/ 1436819 w 2384328"/>
              <a:gd name="connsiteY40" fmla="*/ 1357745 h 2476840"/>
              <a:gd name="connsiteX41" fmla="*/ 1381401 w 2384328"/>
              <a:gd name="connsiteY41" fmla="*/ 1413163 h 2476840"/>
              <a:gd name="connsiteX42" fmla="*/ 1312128 w 2384328"/>
              <a:gd name="connsiteY42" fmla="*/ 1468581 h 2476840"/>
              <a:gd name="connsiteX43" fmla="*/ 1298274 w 2384328"/>
              <a:gd name="connsiteY43" fmla="*/ 1510145 h 2476840"/>
              <a:gd name="connsiteX44" fmla="*/ 1256710 w 2384328"/>
              <a:gd name="connsiteY44" fmla="*/ 1565563 h 2476840"/>
              <a:gd name="connsiteX45" fmla="*/ 1229001 w 2384328"/>
              <a:gd name="connsiteY45" fmla="*/ 1607127 h 2476840"/>
              <a:gd name="connsiteX46" fmla="*/ 1298274 w 2384328"/>
              <a:gd name="connsiteY46" fmla="*/ 1856509 h 2476840"/>
              <a:gd name="connsiteX47" fmla="*/ 1367547 w 2384328"/>
              <a:gd name="connsiteY47" fmla="*/ 1884218 h 2476840"/>
              <a:gd name="connsiteX48" fmla="*/ 1353692 w 2384328"/>
              <a:gd name="connsiteY48" fmla="*/ 1967345 h 2476840"/>
              <a:gd name="connsiteX49" fmla="*/ 1298274 w 2384328"/>
              <a:gd name="connsiteY49" fmla="*/ 2022763 h 2476840"/>
              <a:gd name="connsiteX50" fmla="*/ 1229001 w 2384328"/>
              <a:gd name="connsiteY50" fmla="*/ 2105890 h 2476840"/>
              <a:gd name="connsiteX51" fmla="*/ 1215147 w 2384328"/>
              <a:gd name="connsiteY51" fmla="*/ 2161309 h 2476840"/>
              <a:gd name="connsiteX52" fmla="*/ 1201292 w 2384328"/>
              <a:gd name="connsiteY52" fmla="*/ 2202872 h 2476840"/>
              <a:gd name="connsiteX53" fmla="*/ 1187438 w 2384328"/>
              <a:gd name="connsiteY53" fmla="*/ 2272145 h 2476840"/>
              <a:gd name="connsiteX54" fmla="*/ 1104310 w 2384328"/>
              <a:gd name="connsiteY54" fmla="*/ 2327563 h 2476840"/>
              <a:gd name="connsiteX55" fmla="*/ 1062747 w 2384328"/>
              <a:gd name="connsiteY55" fmla="*/ 2355272 h 2476840"/>
              <a:gd name="connsiteX56" fmla="*/ 965765 w 2384328"/>
              <a:gd name="connsiteY56" fmla="*/ 2396836 h 2476840"/>
              <a:gd name="connsiteX57" fmla="*/ 910347 w 2384328"/>
              <a:gd name="connsiteY57" fmla="*/ 2313709 h 2476840"/>
              <a:gd name="connsiteX58" fmla="*/ 896492 w 2384328"/>
              <a:gd name="connsiteY58" fmla="*/ 2272145 h 2476840"/>
              <a:gd name="connsiteX59" fmla="*/ 757947 w 2384328"/>
              <a:gd name="connsiteY59" fmla="*/ 2147454 h 2476840"/>
              <a:gd name="connsiteX60" fmla="*/ 647110 w 2384328"/>
              <a:gd name="connsiteY60" fmla="*/ 2161309 h 2476840"/>
              <a:gd name="connsiteX61" fmla="*/ 605547 w 2384328"/>
              <a:gd name="connsiteY61" fmla="*/ 2189018 h 2476840"/>
              <a:gd name="connsiteX62" fmla="*/ 522419 w 2384328"/>
              <a:gd name="connsiteY62" fmla="*/ 2216727 h 2476840"/>
              <a:gd name="connsiteX63" fmla="*/ 508565 w 2384328"/>
              <a:gd name="connsiteY63" fmla="*/ 2355272 h 2476840"/>
              <a:gd name="connsiteX64" fmla="*/ 453147 w 2384328"/>
              <a:gd name="connsiteY64" fmla="*/ 2396836 h 2476840"/>
              <a:gd name="connsiteX65" fmla="*/ 370019 w 2384328"/>
              <a:gd name="connsiteY65" fmla="*/ 2466109 h 2476840"/>
              <a:gd name="connsiteX66" fmla="*/ 259183 w 2384328"/>
              <a:gd name="connsiteY66" fmla="*/ 2424545 h 2476840"/>
              <a:gd name="connsiteX67" fmla="*/ 176056 w 2384328"/>
              <a:gd name="connsiteY67" fmla="*/ 2341418 h 2476840"/>
              <a:gd name="connsiteX68" fmla="*/ 148347 w 2384328"/>
              <a:gd name="connsiteY68" fmla="*/ 2299854 h 2476840"/>
              <a:gd name="connsiteX69" fmla="*/ 120638 w 2384328"/>
              <a:gd name="connsiteY69" fmla="*/ 2244436 h 2476840"/>
              <a:gd name="connsiteX70" fmla="*/ 92928 w 2384328"/>
              <a:gd name="connsiteY70" fmla="*/ 2216727 h 2476840"/>
              <a:gd name="connsiteX71" fmla="*/ 65219 w 2384328"/>
              <a:gd name="connsiteY71" fmla="*/ 2161309 h 2476840"/>
              <a:gd name="connsiteX72" fmla="*/ 51365 w 2384328"/>
              <a:gd name="connsiteY72" fmla="*/ 2119745 h 2476840"/>
              <a:gd name="connsiteX73" fmla="*/ 9801 w 2384328"/>
              <a:gd name="connsiteY73" fmla="*/ 2022763 h 2476840"/>
              <a:gd name="connsiteX74" fmla="*/ 51365 w 2384328"/>
              <a:gd name="connsiteY74" fmla="*/ 1870363 h 2476840"/>
              <a:gd name="connsiteX75" fmla="*/ 148347 w 2384328"/>
              <a:gd name="connsiteY75" fmla="*/ 1773381 h 2476840"/>
              <a:gd name="connsiteX76" fmla="*/ 189910 w 2384328"/>
              <a:gd name="connsiteY76" fmla="*/ 1731818 h 2476840"/>
              <a:gd name="connsiteX77" fmla="*/ 231474 w 2384328"/>
              <a:gd name="connsiteY77" fmla="*/ 1676400 h 2476840"/>
              <a:gd name="connsiteX78" fmla="*/ 259183 w 2384328"/>
              <a:gd name="connsiteY78" fmla="*/ 1468581 h 2476840"/>
              <a:gd name="connsiteX79" fmla="*/ 300747 w 2384328"/>
              <a:gd name="connsiteY79" fmla="*/ 1371600 h 2476840"/>
              <a:gd name="connsiteX80" fmla="*/ 328456 w 2384328"/>
              <a:gd name="connsiteY80" fmla="*/ 1316181 h 2476840"/>
              <a:gd name="connsiteX81" fmla="*/ 370019 w 2384328"/>
              <a:gd name="connsiteY81" fmla="*/ 1274618 h 2476840"/>
              <a:gd name="connsiteX82" fmla="*/ 425438 w 2384328"/>
              <a:gd name="connsiteY82" fmla="*/ 1191490 h 2476840"/>
              <a:gd name="connsiteX83" fmla="*/ 439292 w 2384328"/>
              <a:gd name="connsiteY83" fmla="*/ 1149927 h 2476840"/>
              <a:gd name="connsiteX84" fmla="*/ 494710 w 2384328"/>
              <a:gd name="connsiteY84" fmla="*/ 1066800 h 2476840"/>
              <a:gd name="connsiteX85" fmla="*/ 508565 w 2384328"/>
              <a:gd name="connsiteY85" fmla="*/ 1025236 h 2476840"/>
              <a:gd name="connsiteX86" fmla="*/ 522419 w 2384328"/>
              <a:gd name="connsiteY86" fmla="*/ 845127 h 2476840"/>
              <a:gd name="connsiteX87" fmla="*/ 577838 w 2384328"/>
              <a:gd name="connsiteY87" fmla="*/ 762000 h 2476840"/>
              <a:gd name="connsiteX88" fmla="*/ 605547 w 2384328"/>
              <a:gd name="connsiteY88" fmla="*/ 637309 h 2476840"/>
              <a:gd name="connsiteX89" fmla="*/ 619401 w 2384328"/>
              <a:gd name="connsiteY89" fmla="*/ 512618 h 2476840"/>
              <a:gd name="connsiteX90" fmla="*/ 674819 w 2384328"/>
              <a:gd name="connsiteY90" fmla="*/ 471054 h 2476840"/>
              <a:gd name="connsiteX91" fmla="*/ 702528 w 2384328"/>
              <a:gd name="connsiteY91" fmla="*/ 429490 h 2476840"/>
              <a:gd name="connsiteX92" fmla="*/ 730238 w 2384328"/>
              <a:gd name="connsiteY92" fmla="*/ 401781 h 2476840"/>
              <a:gd name="connsiteX93" fmla="*/ 744092 w 2384328"/>
              <a:gd name="connsiteY93" fmla="*/ 360218 h 2476840"/>
              <a:gd name="connsiteX94" fmla="*/ 757947 w 2384328"/>
              <a:gd name="connsiteY94" fmla="*/ 221672 h 2476840"/>
              <a:gd name="connsiteX95" fmla="*/ 841074 w 2384328"/>
              <a:gd name="connsiteY95" fmla="*/ 138545 h 2476840"/>
              <a:gd name="connsiteX96" fmla="*/ 924201 w 2384328"/>
              <a:gd name="connsiteY96" fmla="*/ 41563 h 2476840"/>
              <a:gd name="connsiteX97" fmla="*/ 1007328 w 2384328"/>
              <a:gd name="connsiteY97" fmla="*/ 0 h 2476840"/>
              <a:gd name="connsiteX98" fmla="*/ 1104310 w 2384328"/>
              <a:gd name="connsiteY98" fmla="*/ 41563 h 2476840"/>
              <a:gd name="connsiteX99" fmla="*/ 1118165 w 2384328"/>
              <a:gd name="connsiteY99" fmla="*/ 69272 h 2476840"/>
              <a:gd name="connsiteX100" fmla="*/ 1132019 w 2384328"/>
              <a:gd name="connsiteY100" fmla="*/ 69272 h 2476840"/>
              <a:gd name="connsiteX101" fmla="*/ 1132019 w 2384328"/>
              <a:gd name="connsiteY101" fmla="*/ 69272 h 2476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384328" h="2476840">
                <a:moveTo>
                  <a:pt x="1076601" y="13854"/>
                </a:moveTo>
                <a:cubicBezTo>
                  <a:pt x="1090456" y="23090"/>
                  <a:pt x="1103272" y="34116"/>
                  <a:pt x="1118165" y="41563"/>
                </a:cubicBezTo>
                <a:cubicBezTo>
                  <a:pt x="1131227" y="48094"/>
                  <a:pt x="1147577" y="47317"/>
                  <a:pt x="1159728" y="55418"/>
                </a:cubicBezTo>
                <a:cubicBezTo>
                  <a:pt x="1176031" y="66286"/>
                  <a:pt x="1183767" y="88219"/>
                  <a:pt x="1201292" y="96981"/>
                </a:cubicBezTo>
                <a:cubicBezTo>
                  <a:pt x="1222354" y="107512"/>
                  <a:pt x="1247146" y="108371"/>
                  <a:pt x="1270565" y="110836"/>
                </a:cubicBezTo>
                <a:cubicBezTo>
                  <a:pt x="1335028" y="117622"/>
                  <a:pt x="1399975" y="118822"/>
                  <a:pt x="1464528" y="124690"/>
                </a:cubicBezTo>
                <a:cubicBezTo>
                  <a:pt x="1501608" y="128061"/>
                  <a:pt x="1538419" y="133927"/>
                  <a:pt x="1575365" y="138545"/>
                </a:cubicBezTo>
                <a:cubicBezTo>
                  <a:pt x="1605772" y="158817"/>
                  <a:pt x="1637188" y="182243"/>
                  <a:pt x="1672347" y="193963"/>
                </a:cubicBezTo>
                <a:cubicBezTo>
                  <a:pt x="1694687" y="201410"/>
                  <a:pt x="1718528" y="203200"/>
                  <a:pt x="1741619" y="207818"/>
                </a:cubicBezTo>
                <a:cubicBezTo>
                  <a:pt x="1886800" y="352999"/>
                  <a:pt x="1787295" y="266174"/>
                  <a:pt x="1880165" y="332509"/>
                </a:cubicBezTo>
                <a:cubicBezTo>
                  <a:pt x="1887263" y="337579"/>
                  <a:pt x="1960821" y="394784"/>
                  <a:pt x="1977147" y="401781"/>
                </a:cubicBezTo>
                <a:cubicBezTo>
                  <a:pt x="1994649" y="409282"/>
                  <a:pt x="2014736" y="408950"/>
                  <a:pt x="2032565" y="415636"/>
                </a:cubicBezTo>
                <a:cubicBezTo>
                  <a:pt x="2051903" y="422888"/>
                  <a:pt x="2070051" y="433098"/>
                  <a:pt x="2087983" y="443345"/>
                </a:cubicBezTo>
                <a:cubicBezTo>
                  <a:pt x="2102440" y="451606"/>
                  <a:pt x="2114242" y="464495"/>
                  <a:pt x="2129547" y="471054"/>
                </a:cubicBezTo>
                <a:cubicBezTo>
                  <a:pt x="2147049" y="478555"/>
                  <a:pt x="2166492" y="480291"/>
                  <a:pt x="2184965" y="484909"/>
                </a:cubicBezTo>
                <a:cubicBezTo>
                  <a:pt x="2198819" y="498763"/>
                  <a:pt x="2210226" y="515604"/>
                  <a:pt x="2226528" y="526472"/>
                </a:cubicBezTo>
                <a:cubicBezTo>
                  <a:pt x="2238679" y="534573"/>
                  <a:pt x="2254669" y="534574"/>
                  <a:pt x="2268092" y="540327"/>
                </a:cubicBezTo>
                <a:cubicBezTo>
                  <a:pt x="2317310" y="561420"/>
                  <a:pt x="2323332" y="567917"/>
                  <a:pt x="2365074" y="595745"/>
                </a:cubicBezTo>
                <a:cubicBezTo>
                  <a:pt x="2369692" y="609600"/>
                  <a:pt x="2378928" y="622705"/>
                  <a:pt x="2378928" y="637309"/>
                </a:cubicBezTo>
                <a:cubicBezTo>
                  <a:pt x="2378928" y="670749"/>
                  <a:pt x="2362152" y="715346"/>
                  <a:pt x="2351219" y="748145"/>
                </a:cubicBezTo>
                <a:cubicBezTo>
                  <a:pt x="2365096" y="914668"/>
                  <a:pt x="2384328" y="1060890"/>
                  <a:pt x="2351219" y="1233054"/>
                </a:cubicBezTo>
                <a:cubicBezTo>
                  <a:pt x="2346858" y="1255729"/>
                  <a:pt x="2314274" y="1260763"/>
                  <a:pt x="2295801" y="1274618"/>
                </a:cubicBezTo>
                <a:cubicBezTo>
                  <a:pt x="2272710" y="1270000"/>
                  <a:pt x="2248047" y="1270327"/>
                  <a:pt x="2226528" y="1260763"/>
                </a:cubicBezTo>
                <a:cubicBezTo>
                  <a:pt x="2205427" y="1251385"/>
                  <a:pt x="2189900" y="1232621"/>
                  <a:pt x="2171110" y="1219200"/>
                </a:cubicBezTo>
                <a:cubicBezTo>
                  <a:pt x="2124106" y="1185626"/>
                  <a:pt x="2139458" y="1194794"/>
                  <a:pt x="2087983" y="1177636"/>
                </a:cubicBezTo>
                <a:cubicBezTo>
                  <a:pt x="2057285" y="1182021"/>
                  <a:pt x="1975968" y="1179404"/>
                  <a:pt x="1949438" y="1219200"/>
                </a:cubicBezTo>
                <a:cubicBezTo>
                  <a:pt x="1938876" y="1235043"/>
                  <a:pt x="1940201" y="1256145"/>
                  <a:pt x="1935583" y="1274618"/>
                </a:cubicBezTo>
                <a:cubicBezTo>
                  <a:pt x="1930965" y="1366982"/>
                  <a:pt x="1929739" y="1459578"/>
                  <a:pt x="1921728" y="1551709"/>
                </a:cubicBezTo>
                <a:cubicBezTo>
                  <a:pt x="1918718" y="1586323"/>
                  <a:pt x="1867231" y="1669012"/>
                  <a:pt x="1852456" y="1676400"/>
                </a:cubicBezTo>
                <a:cubicBezTo>
                  <a:pt x="1833983" y="1685636"/>
                  <a:pt x="1813844" y="1692105"/>
                  <a:pt x="1797038" y="1704109"/>
                </a:cubicBezTo>
                <a:cubicBezTo>
                  <a:pt x="1781094" y="1715497"/>
                  <a:pt x="1771777" y="1734804"/>
                  <a:pt x="1755474" y="1745672"/>
                </a:cubicBezTo>
                <a:cubicBezTo>
                  <a:pt x="1743323" y="1753773"/>
                  <a:pt x="1726972" y="1752996"/>
                  <a:pt x="1713910" y="1759527"/>
                </a:cubicBezTo>
                <a:cubicBezTo>
                  <a:pt x="1699017" y="1766974"/>
                  <a:pt x="1686201" y="1778000"/>
                  <a:pt x="1672347" y="1787236"/>
                </a:cubicBezTo>
                <a:cubicBezTo>
                  <a:pt x="1663111" y="1773381"/>
                  <a:pt x="1647376" y="1762097"/>
                  <a:pt x="1644638" y="1745672"/>
                </a:cubicBezTo>
                <a:cubicBezTo>
                  <a:pt x="1640285" y="1719555"/>
                  <a:pt x="1677155" y="1680637"/>
                  <a:pt x="1686201" y="1662545"/>
                </a:cubicBezTo>
                <a:cubicBezTo>
                  <a:pt x="1692732" y="1649483"/>
                  <a:pt x="1695438" y="1634836"/>
                  <a:pt x="1700056" y="1620981"/>
                </a:cubicBezTo>
                <a:cubicBezTo>
                  <a:pt x="1671890" y="1480155"/>
                  <a:pt x="1700747" y="1609544"/>
                  <a:pt x="1672347" y="1510145"/>
                </a:cubicBezTo>
                <a:cubicBezTo>
                  <a:pt x="1667116" y="1491836"/>
                  <a:pt x="1669054" y="1470570"/>
                  <a:pt x="1658492" y="1454727"/>
                </a:cubicBezTo>
                <a:cubicBezTo>
                  <a:pt x="1648701" y="1440040"/>
                  <a:pt x="1571098" y="1404103"/>
                  <a:pt x="1561510" y="1399309"/>
                </a:cubicBezTo>
                <a:cubicBezTo>
                  <a:pt x="1553565" y="1391364"/>
                  <a:pt x="1497673" y="1330036"/>
                  <a:pt x="1478383" y="1330036"/>
                </a:cubicBezTo>
                <a:cubicBezTo>
                  <a:pt x="1461732" y="1330036"/>
                  <a:pt x="1449462" y="1346909"/>
                  <a:pt x="1436819" y="1357745"/>
                </a:cubicBezTo>
                <a:cubicBezTo>
                  <a:pt x="1416984" y="1374746"/>
                  <a:pt x="1401236" y="1396161"/>
                  <a:pt x="1381401" y="1413163"/>
                </a:cubicBezTo>
                <a:cubicBezTo>
                  <a:pt x="1259042" y="1518042"/>
                  <a:pt x="1406469" y="1374243"/>
                  <a:pt x="1312128" y="1468581"/>
                </a:cubicBezTo>
                <a:cubicBezTo>
                  <a:pt x="1307510" y="1482436"/>
                  <a:pt x="1305520" y="1497465"/>
                  <a:pt x="1298274" y="1510145"/>
                </a:cubicBezTo>
                <a:cubicBezTo>
                  <a:pt x="1286818" y="1530194"/>
                  <a:pt x="1270131" y="1546773"/>
                  <a:pt x="1256710" y="1565563"/>
                </a:cubicBezTo>
                <a:cubicBezTo>
                  <a:pt x="1247032" y="1579113"/>
                  <a:pt x="1238237" y="1593272"/>
                  <a:pt x="1229001" y="1607127"/>
                </a:cubicBezTo>
                <a:cubicBezTo>
                  <a:pt x="1246694" y="1907900"/>
                  <a:pt x="1165901" y="1812384"/>
                  <a:pt x="1298274" y="1856509"/>
                </a:cubicBezTo>
                <a:cubicBezTo>
                  <a:pt x="1321867" y="1864374"/>
                  <a:pt x="1344456" y="1874982"/>
                  <a:pt x="1367547" y="1884218"/>
                </a:cubicBezTo>
                <a:cubicBezTo>
                  <a:pt x="1362929" y="1911927"/>
                  <a:pt x="1366255" y="1942219"/>
                  <a:pt x="1353692" y="1967345"/>
                </a:cubicBezTo>
                <a:cubicBezTo>
                  <a:pt x="1342009" y="1990711"/>
                  <a:pt x="1315275" y="2002928"/>
                  <a:pt x="1298274" y="2022763"/>
                </a:cubicBezTo>
                <a:cubicBezTo>
                  <a:pt x="1182553" y="2157771"/>
                  <a:pt x="1373113" y="1961782"/>
                  <a:pt x="1229001" y="2105890"/>
                </a:cubicBezTo>
                <a:cubicBezTo>
                  <a:pt x="1224383" y="2124363"/>
                  <a:pt x="1220378" y="2143000"/>
                  <a:pt x="1215147" y="2161309"/>
                </a:cubicBezTo>
                <a:cubicBezTo>
                  <a:pt x="1211135" y="2175351"/>
                  <a:pt x="1204834" y="2188704"/>
                  <a:pt x="1201292" y="2202872"/>
                </a:cubicBezTo>
                <a:cubicBezTo>
                  <a:pt x="1195581" y="2225717"/>
                  <a:pt x="1196714" y="2250501"/>
                  <a:pt x="1187438" y="2272145"/>
                </a:cubicBezTo>
                <a:cubicBezTo>
                  <a:pt x="1175426" y="2300174"/>
                  <a:pt x="1123501" y="2316597"/>
                  <a:pt x="1104310" y="2327563"/>
                </a:cubicBezTo>
                <a:cubicBezTo>
                  <a:pt x="1089853" y="2335824"/>
                  <a:pt x="1077204" y="2347011"/>
                  <a:pt x="1062747" y="2355272"/>
                </a:cubicBezTo>
                <a:cubicBezTo>
                  <a:pt x="1014814" y="2382662"/>
                  <a:pt x="1012392" y="2381293"/>
                  <a:pt x="965765" y="2396836"/>
                </a:cubicBezTo>
                <a:cubicBezTo>
                  <a:pt x="947292" y="2369127"/>
                  <a:pt x="920878" y="2345302"/>
                  <a:pt x="910347" y="2313709"/>
                </a:cubicBezTo>
                <a:cubicBezTo>
                  <a:pt x="905729" y="2299854"/>
                  <a:pt x="905615" y="2283549"/>
                  <a:pt x="896492" y="2272145"/>
                </a:cubicBezTo>
                <a:cubicBezTo>
                  <a:pt x="834346" y="2194463"/>
                  <a:pt x="820573" y="2189205"/>
                  <a:pt x="757947" y="2147454"/>
                </a:cubicBezTo>
                <a:cubicBezTo>
                  <a:pt x="721001" y="2152072"/>
                  <a:pt x="683031" y="2151512"/>
                  <a:pt x="647110" y="2161309"/>
                </a:cubicBezTo>
                <a:cubicBezTo>
                  <a:pt x="631046" y="2165690"/>
                  <a:pt x="620763" y="2182255"/>
                  <a:pt x="605547" y="2189018"/>
                </a:cubicBezTo>
                <a:cubicBezTo>
                  <a:pt x="578856" y="2200881"/>
                  <a:pt x="550128" y="2207491"/>
                  <a:pt x="522419" y="2216727"/>
                </a:cubicBezTo>
                <a:cubicBezTo>
                  <a:pt x="517801" y="2262909"/>
                  <a:pt x="525226" y="2311954"/>
                  <a:pt x="508565" y="2355272"/>
                </a:cubicBezTo>
                <a:cubicBezTo>
                  <a:pt x="500276" y="2376824"/>
                  <a:pt x="470679" y="2381809"/>
                  <a:pt x="453147" y="2396836"/>
                </a:cubicBezTo>
                <a:cubicBezTo>
                  <a:pt x="359810" y="2476840"/>
                  <a:pt x="461878" y="2404870"/>
                  <a:pt x="370019" y="2466109"/>
                </a:cubicBezTo>
                <a:cubicBezTo>
                  <a:pt x="330999" y="2456354"/>
                  <a:pt x="292114" y="2450890"/>
                  <a:pt x="259183" y="2424545"/>
                </a:cubicBezTo>
                <a:cubicBezTo>
                  <a:pt x="228584" y="2400065"/>
                  <a:pt x="197793" y="2374023"/>
                  <a:pt x="176056" y="2341418"/>
                </a:cubicBezTo>
                <a:cubicBezTo>
                  <a:pt x="166820" y="2327563"/>
                  <a:pt x="156608" y="2314311"/>
                  <a:pt x="148347" y="2299854"/>
                </a:cubicBezTo>
                <a:cubicBezTo>
                  <a:pt x="138100" y="2281922"/>
                  <a:pt x="132094" y="2261620"/>
                  <a:pt x="120638" y="2244436"/>
                </a:cubicBezTo>
                <a:cubicBezTo>
                  <a:pt x="113392" y="2233568"/>
                  <a:pt x="102165" y="2225963"/>
                  <a:pt x="92928" y="2216727"/>
                </a:cubicBezTo>
                <a:cubicBezTo>
                  <a:pt x="83692" y="2198254"/>
                  <a:pt x="73355" y="2180292"/>
                  <a:pt x="65219" y="2161309"/>
                </a:cubicBezTo>
                <a:cubicBezTo>
                  <a:pt x="59466" y="2147886"/>
                  <a:pt x="57118" y="2133168"/>
                  <a:pt x="51365" y="2119745"/>
                </a:cubicBezTo>
                <a:cubicBezTo>
                  <a:pt x="0" y="1999891"/>
                  <a:pt x="42297" y="2120247"/>
                  <a:pt x="9801" y="2022763"/>
                </a:cubicBezTo>
                <a:cubicBezTo>
                  <a:pt x="17570" y="1968379"/>
                  <a:pt x="14748" y="1915117"/>
                  <a:pt x="51365" y="1870363"/>
                </a:cubicBezTo>
                <a:cubicBezTo>
                  <a:pt x="80315" y="1834979"/>
                  <a:pt x="116020" y="1805708"/>
                  <a:pt x="148347" y="1773381"/>
                </a:cubicBezTo>
                <a:cubicBezTo>
                  <a:pt x="162201" y="1759527"/>
                  <a:pt x="178154" y="1747492"/>
                  <a:pt x="189910" y="1731818"/>
                </a:cubicBezTo>
                <a:lnTo>
                  <a:pt x="231474" y="1676400"/>
                </a:lnTo>
                <a:cubicBezTo>
                  <a:pt x="266079" y="1572581"/>
                  <a:pt x="232060" y="1685556"/>
                  <a:pt x="259183" y="1468581"/>
                </a:cubicBezTo>
                <a:cubicBezTo>
                  <a:pt x="267375" y="1403044"/>
                  <a:pt x="270959" y="1423729"/>
                  <a:pt x="300747" y="1371600"/>
                </a:cubicBezTo>
                <a:cubicBezTo>
                  <a:pt x="310994" y="1353668"/>
                  <a:pt x="316452" y="1332987"/>
                  <a:pt x="328456" y="1316181"/>
                </a:cubicBezTo>
                <a:cubicBezTo>
                  <a:pt x="339844" y="1300237"/>
                  <a:pt x="358631" y="1290561"/>
                  <a:pt x="370019" y="1274618"/>
                </a:cubicBezTo>
                <a:cubicBezTo>
                  <a:pt x="453895" y="1157191"/>
                  <a:pt x="351294" y="1265634"/>
                  <a:pt x="425438" y="1191490"/>
                </a:cubicBezTo>
                <a:cubicBezTo>
                  <a:pt x="430056" y="1177636"/>
                  <a:pt x="432200" y="1162693"/>
                  <a:pt x="439292" y="1149927"/>
                </a:cubicBezTo>
                <a:cubicBezTo>
                  <a:pt x="455465" y="1120816"/>
                  <a:pt x="484179" y="1098393"/>
                  <a:pt x="494710" y="1066800"/>
                </a:cubicBezTo>
                <a:lnTo>
                  <a:pt x="508565" y="1025236"/>
                </a:lnTo>
                <a:cubicBezTo>
                  <a:pt x="513183" y="965200"/>
                  <a:pt x="507095" y="903358"/>
                  <a:pt x="522419" y="845127"/>
                </a:cubicBezTo>
                <a:cubicBezTo>
                  <a:pt x="530894" y="812921"/>
                  <a:pt x="577838" y="762000"/>
                  <a:pt x="577838" y="762000"/>
                </a:cubicBezTo>
                <a:cubicBezTo>
                  <a:pt x="587919" y="721674"/>
                  <a:pt x="599686" y="678336"/>
                  <a:pt x="605547" y="637309"/>
                </a:cubicBezTo>
                <a:cubicBezTo>
                  <a:pt x="611461" y="595910"/>
                  <a:pt x="603317" y="551221"/>
                  <a:pt x="619401" y="512618"/>
                </a:cubicBezTo>
                <a:cubicBezTo>
                  <a:pt x="628282" y="491303"/>
                  <a:pt x="658491" y="487382"/>
                  <a:pt x="674819" y="471054"/>
                </a:cubicBezTo>
                <a:cubicBezTo>
                  <a:pt x="686593" y="459280"/>
                  <a:pt x="692126" y="442492"/>
                  <a:pt x="702528" y="429490"/>
                </a:cubicBezTo>
                <a:cubicBezTo>
                  <a:pt x="710688" y="419290"/>
                  <a:pt x="721001" y="411017"/>
                  <a:pt x="730238" y="401781"/>
                </a:cubicBezTo>
                <a:cubicBezTo>
                  <a:pt x="734856" y="387927"/>
                  <a:pt x="741871" y="374652"/>
                  <a:pt x="744092" y="360218"/>
                </a:cubicBezTo>
                <a:cubicBezTo>
                  <a:pt x="751149" y="314345"/>
                  <a:pt x="747511" y="266896"/>
                  <a:pt x="757947" y="221672"/>
                </a:cubicBezTo>
                <a:cubicBezTo>
                  <a:pt x="766968" y="182583"/>
                  <a:pt x="816015" y="160025"/>
                  <a:pt x="841074" y="138545"/>
                </a:cubicBezTo>
                <a:cubicBezTo>
                  <a:pt x="946651" y="48049"/>
                  <a:pt x="814685" y="151079"/>
                  <a:pt x="924201" y="41563"/>
                </a:cubicBezTo>
                <a:cubicBezTo>
                  <a:pt x="951058" y="14706"/>
                  <a:pt x="973524" y="11268"/>
                  <a:pt x="1007328" y="0"/>
                </a:cubicBezTo>
                <a:cubicBezTo>
                  <a:pt x="1049725" y="10599"/>
                  <a:pt x="1072416" y="9669"/>
                  <a:pt x="1104310" y="41563"/>
                </a:cubicBezTo>
                <a:cubicBezTo>
                  <a:pt x="1111612" y="48865"/>
                  <a:pt x="1113547" y="60036"/>
                  <a:pt x="1118165" y="69272"/>
                </a:cubicBezTo>
                <a:lnTo>
                  <a:pt x="1132019" y="69272"/>
                </a:lnTo>
                <a:lnTo>
                  <a:pt x="1132019" y="69272"/>
                </a:lnTo>
              </a:path>
            </a:pathLst>
          </a:custGeom>
          <a:solidFill>
            <a:srgbClr val="FF0000">
              <a:alpha val="58000"/>
            </a:srgbClr>
          </a:solidFill>
          <a:ln w="38100"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  <p:bldP spid="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ir_TMP70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28362" r="28362"/>
          <a:stretch>
            <a:fillRect/>
          </a:stretch>
        </p:blipFill>
        <p:spPr>
          <a:xfrm>
            <a:off x="457200" y="457200"/>
            <a:ext cx="4972050" cy="60436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72132" y="428604"/>
            <a:ext cx="3114668" cy="6072230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chemeClr val="bg1"/>
                </a:solidFill>
              </a:rPr>
              <a:t>Особое место в жизни новгородцев занимало </a:t>
            </a:r>
            <a:r>
              <a:rPr lang="ru-RU" sz="2000" i="1" dirty="0" smtClean="0">
                <a:solidFill>
                  <a:schemeClr val="bg1"/>
                </a:solidFill>
              </a:rPr>
              <a:t>ушкуйничество</a:t>
            </a:r>
            <a:r>
              <a:rPr lang="ru-RU" sz="2000" dirty="0" smtClean="0">
                <a:solidFill>
                  <a:schemeClr val="bg1"/>
                </a:solidFill>
              </a:rPr>
              <a:t> - речной разбой на лодках - </a:t>
            </a:r>
            <a:r>
              <a:rPr lang="ru-RU" sz="2000" b="1" i="1" dirty="0" smtClean="0">
                <a:solidFill>
                  <a:schemeClr val="bg1"/>
                </a:solidFill>
              </a:rPr>
              <a:t>ушкуях</a:t>
            </a:r>
            <a:r>
              <a:rPr lang="ru-RU" sz="2000" dirty="0" smtClean="0">
                <a:solidFill>
                  <a:schemeClr val="bg1"/>
                </a:solidFill>
              </a:rPr>
              <a:t>. Родители охотно отпускали своих детей ушкуйничать и сложили пословицу: "Чужая сторона прибавит ума".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obbiol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22645" r="22645"/>
          <a:stretch>
            <a:fillRect/>
          </a:stretch>
        </p:blipFill>
        <p:spPr>
          <a:xfrm>
            <a:off x="457200" y="457200"/>
            <a:ext cx="4972050" cy="60436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72132" y="428604"/>
            <a:ext cx="3114668" cy="6072230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1800" dirty="0" smtClean="0">
                <a:solidFill>
                  <a:schemeClr val="bg1"/>
                </a:solidFill>
              </a:rPr>
              <a:t>Основным богатством Новгорода были леса. В лесах в большом количестве обитали пушные звери - куницы, горностаи, соболя, мех которых был драгоценным и чрезвычайно ценился на Западе. Поэтому главным занятием населения была охота на морского и пушного зверя.</a:t>
            </a:r>
            <a:endParaRPr lang="ru-RU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42910" y="1714488"/>
            <a:ext cx="721520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9588" algn="l"/>
              </a:tabLst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	Господин Великий Новгород: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1257300" lvl="2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tabLst>
                <a:tab pos="50958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Историческая справка</a:t>
            </a:r>
          </a:p>
          <a:p>
            <a:pPr marL="1257300" lvl="2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tabLst>
                <a:tab pos="50958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Геополитическое положение Новгородской земли, состав  </a:t>
            </a:r>
          </a:p>
          <a:p>
            <a:pPr marL="1257300" lvl="2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509588" algn="l"/>
              </a:tabLst>
            </a:pP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населения;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1257300" lvl="2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tabLst>
                <a:tab pos="50958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Политическое устройство Новгорода;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1257300" lvl="2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tabLst>
                <a:tab pos="50958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Особенности жизни в Новгороде.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9588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Основные понятия: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вече, аристократическая республика, городская аристократия.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9588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Важнейшие даты: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1136-1478 гг. - республиканский период истории Новгорода.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9588" algn="l"/>
              </a:tabLst>
            </a:pP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ичности: Марфа Борецкая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357166"/>
            <a:ext cx="3571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09588" algn="l"/>
              </a:tabLst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 урока: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25.gif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8865" r="8865"/>
          <a:stretch>
            <a:fillRect/>
          </a:stretch>
        </p:blipFill>
        <p:spPr>
          <a:xfrm>
            <a:off x="457200" y="457200"/>
            <a:ext cx="4972050" cy="60436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72132" y="428604"/>
            <a:ext cx="3114668" cy="6072230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bg1"/>
                </a:solidFill>
              </a:rPr>
              <a:t>Кроме того, Новгород занимал исключительно выгодное место для занятия торговлей, так как стоял у истоков двух торговых путей - по Днепру и по Волге. Новгород был самым торговым городом того времени. Но всю торговлю держали в своих руках новгородские бояре.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bg1"/>
                </a:solidFill>
              </a:rPr>
              <a:t>Торговля мехом приносила им баснословные прибыли. Среди киевских князей Новгород считался почетным владением. Сюда на княжение посылали своих сыновей киевские князья.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59a5bafcea3.jpg"/>
          <p:cNvPicPr>
            <a:picLocks noGrp="1" noChangeAspect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>
          <a:xfrm>
            <a:off x="457200" y="642918"/>
            <a:ext cx="4972050" cy="542928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72132" y="428604"/>
            <a:ext cx="3114668" cy="6072230"/>
          </a:xfr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ru-RU" sz="1800" dirty="0" smtClean="0">
                <a:solidFill>
                  <a:schemeClr val="bg1"/>
                </a:solidFill>
              </a:rPr>
              <a:t>Экономическое процветание Новгорода создало предпосылки для его политического обособления.</a:t>
            </a:r>
          </a:p>
          <a:p>
            <a:pPr>
              <a:lnSpc>
                <a:spcPct val="150000"/>
              </a:lnSpc>
            </a:pPr>
            <a:r>
              <a:rPr lang="ru-RU" sz="1800" dirty="0" smtClean="0">
                <a:solidFill>
                  <a:schemeClr val="bg1"/>
                </a:solidFill>
              </a:rPr>
              <a:t> В 1136 г. новгородцы выгнали наместника киевского князя Всеволода, городом стала управлять выборная администрация. Сложилась так называемая Новгородская боярская республика.</a:t>
            </a:r>
            <a:endParaRPr lang="ru-RU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v3_3.jpg"/>
          <p:cNvPicPr>
            <a:picLocks noGrp="1" noChangeAspect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>
          <a:xfrm>
            <a:off x="457200" y="500042"/>
            <a:ext cx="4972050" cy="585791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72132" y="428604"/>
            <a:ext cx="3114668" cy="6072230"/>
          </a:xfrm>
        </p:spPr>
        <p:txBody>
          <a:bodyPr anchor="ctr">
            <a:normAutofit fontScale="925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 форме Новгородская республика была демократичной. Но демократия в Новгороде была элитарной. Все важнейшие вопросы в жизни Новгородской земли решали несколько боярских семей. Мнение народа использовалось для сведения счетов с противником. Постоянного согласия на вече не было, соперничающие группировки сходились на мосту через реку Волхов, и начинались кровавые побоища. Поэтому основной характеристикой общественной жизни Новгорода стала постоянная социальная нестабильность, которая сыграет в судьбе Новгорода свою роль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marfa2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7228" r="17228"/>
          <a:stretch>
            <a:fillRect/>
          </a:stretch>
        </p:blipFill>
        <p:spPr>
          <a:xfrm>
            <a:off x="457200" y="457200"/>
            <a:ext cx="4972050" cy="60436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72132" y="428604"/>
            <a:ext cx="3114668" cy="6072230"/>
          </a:xfrm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bg1"/>
                </a:solidFill>
              </a:rPr>
              <a:t>Но по отношению к другим русским городам Новгород проводил особую политику: новгородцы всегда пытались отгородиться от общерусских проблем, чтобы не делиться своими доходами с другими, более бедными русскими городами. Новгород в хозяйственных связях сближался с южно-балтийским миром, скандинавскими и немецкими землями.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leksandr-nevskiy-urij_pantuhin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7007" r="17007"/>
          <a:stretch>
            <a:fillRect/>
          </a:stretch>
        </p:blipFill>
        <p:spPr>
          <a:xfrm>
            <a:off x="457200" y="457200"/>
            <a:ext cx="4972050" cy="60436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72132" y="428604"/>
            <a:ext cx="3114668" cy="6072230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chemeClr val="bg1"/>
                </a:solidFill>
              </a:rPr>
              <a:t>В тот период новгородцы могли окончательно оторваться от других русских земель и превратиться в самостоятельный этнос, но были причины, которые позволили удержать Новгород в составе русских земель. Одной причиной был князь.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12598794_torzhestvennyjj-vezd-aleksandra-nevskogo-v-gorod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24167" r="24167"/>
          <a:stretch>
            <a:fillRect/>
          </a:stretch>
        </p:blipFill>
        <p:spPr>
          <a:xfrm>
            <a:off x="457200" y="457200"/>
            <a:ext cx="4972050" cy="60436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72132" y="428604"/>
            <a:ext cx="3114668" cy="6072230"/>
          </a:xfrm>
        </p:spPr>
        <p:txBody>
          <a:bodyPr anchor="ctr">
            <a:normAutofit fontScale="92500"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Должность князя новгородцы сохранили. По сложившейся традиции они продолжали </a:t>
            </a:r>
            <a:r>
              <a:rPr lang="ru-RU" i="1" dirty="0" smtClean="0">
                <a:solidFill>
                  <a:schemeClr val="bg1"/>
                </a:solidFill>
              </a:rPr>
              <a:t>приглашать князя</a:t>
            </a:r>
            <a:r>
              <a:rPr lang="ru-RU" dirty="0" smtClean="0">
                <a:solidFill>
                  <a:schemeClr val="bg1"/>
                </a:solidFill>
              </a:rPr>
              <a:t> из русских земель. Боярство всячески ограничивало должность князя: князь не имел права селиться в Новгороде, приобретать в Новгороде землю, его доходы ограничивались. Но для народа настоящим, истинным вождем был все-таки не посадник, не тысяцкий, а князь. В трудных ситуациях именно в нем видели и верховного судью, и предводителя войска, и защитника от врагов. Авторитет князя особенно возрастал в военное время. Именно вокруг князя, а не вокруг тысяцкого, сплачивались и дружина, и народное ополчение.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хлеб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1991" r="11991"/>
          <a:stretch>
            <a:fillRect/>
          </a:stretch>
        </p:blipFill>
        <p:spPr>
          <a:xfrm>
            <a:off x="457200" y="457200"/>
            <a:ext cx="4972050" cy="60436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72132" y="428604"/>
            <a:ext cx="3114668" cy="6072230"/>
          </a:xfrm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ru-RU" dirty="0" smtClean="0"/>
              <a:t>  </a:t>
            </a:r>
            <a:r>
              <a:rPr lang="ru-RU" sz="1800" dirty="0" smtClean="0">
                <a:solidFill>
                  <a:schemeClr val="bg1"/>
                </a:solidFill>
              </a:rPr>
              <a:t>Была еще одна нить, которая связывала Новгород с другими русскими городами - хлеб. Своего хлеба в Новгороде никогда не хватало. Со временем установилась хлебная зависимость Новгорода от других русских городов. Обычно новгородцы приглашали князя из того княжества, откуда поступал хлеб.</a:t>
            </a:r>
            <a:endParaRPr lang="ru-RU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tvorka-altarya-lyubek.gif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5102" b="5102"/>
          <a:stretch>
            <a:fillRect/>
          </a:stretch>
        </p:blipFill>
        <p:spPr>
          <a:xfrm>
            <a:off x="457200" y="457200"/>
            <a:ext cx="4972050" cy="60436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72132" y="428604"/>
            <a:ext cx="3114668" cy="6072230"/>
          </a:xfrm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ru-RU" dirty="0" smtClean="0"/>
              <a:t> </a:t>
            </a:r>
            <a:r>
              <a:rPr lang="ru-RU" sz="1800" dirty="0" smtClean="0">
                <a:solidFill>
                  <a:schemeClr val="bg1"/>
                </a:solidFill>
              </a:rPr>
              <a:t>Исторически сложившаяся обособленность Новгорода от других русских земель имела драматическое политическое последствие для самого города. К ХV в. власть окончательно оказалась в руках узкого круга новгородского боярства. Это вызвало недовольство широких кругов населения.</a:t>
            </a:r>
            <a:endParaRPr lang="ru-RU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marfa1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3810" b="3810"/>
          <a:stretch>
            <a:fillRect/>
          </a:stretch>
        </p:blipFill>
        <p:spPr>
          <a:xfrm>
            <a:off x="457200" y="457200"/>
            <a:ext cx="4972050" cy="60436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72132" y="428604"/>
            <a:ext cx="3114668" cy="6072230"/>
          </a:xfrm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bg1"/>
                </a:solidFill>
              </a:rPr>
              <a:t>В это время Москва уже активно вела борьбу за объединение русских земель. К ХV в. под ее властью окажется значительная часть русских земель, кроме основных противников, в том числе и Новгорода. К концу ХV в. натиск Москвы на независимость Новгорода усилился. Новгородские бояре обратились за помощью к правителям соседних католических государств - Литве и Польше.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6286520"/>
            <a:ext cx="5000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Марфа Борецкая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шелони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20949" r="20949"/>
          <a:stretch>
            <a:fillRect/>
          </a:stretch>
        </p:blipFill>
        <p:spPr>
          <a:xfrm>
            <a:off x="457200" y="457200"/>
            <a:ext cx="4972050" cy="60436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72132" y="428604"/>
            <a:ext cx="3114668" cy="6072230"/>
          </a:xfrm>
        </p:spPr>
        <p:txBody>
          <a:bodyPr anchor="ctr"/>
          <a:lstStyle/>
          <a:p>
            <a:r>
              <a:rPr lang="ru-RU" dirty="0" smtClean="0">
                <a:solidFill>
                  <a:schemeClr val="bg1"/>
                </a:solidFill>
              </a:rPr>
              <a:t>Узнав об этом, Великий Московский князь Иван III предпринял самые решительные меры - в 1471 г. собрал общерусский поход против новгородцев - "отступников к латинству". Бояре Новгорода обратились к населению с призывом оказать москвичам сопротивление. Но за 300 лет вольности население Новгорода устало от боярских усобиц. Новгородцы заняли пассивную позицию. Немногочисленные новгородские полки были разбиты. Независимость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800px-Nowgorod_2005_w.jpg"/>
          <p:cNvPicPr>
            <a:picLocks noGrp="1" noChangeAspect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>
          <a:xfrm>
            <a:off x="457200" y="750237"/>
            <a:ext cx="4114800" cy="5386100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857752" y="428604"/>
            <a:ext cx="3829048" cy="5929354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Новгородская республика</a:t>
            </a:r>
            <a:r>
              <a:rPr lang="ru-RU" dirty="0" smtClean="0">
                <a:solidFill>
                  <a:schemeClr val="bg1"/>
                </a:solidFill>
              </a:rPr>
              <a:t> — период с 1136 по 1478 в политической истории Земли Новгородской, по виду политического управления — республика с центром в Новгороде.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Элементы республиканского правления заметны в событиях до приглашения Рюрика, во времена начала княжения Ярослава Мудрого (1015-1016 гг.) и в других эпизодах истории Новгородской земли.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Начало периода связывают с изгнанием новгородского князя Всеволода Мстиславича новгородцами в 1136 году, которое крупнейший советский историк Б. Д. Греков в 1929 году назвал </a:t>
            </a:r>
            <a:r>
              <a:rPr lang="ru-RU" i="1" dirty="0" smtClean="0">
                <a:solidFill>
                  <a:schemeClr val="bg1"/>
                </a:solidFill>
              </a:rPr>
              <a:t>«революцией в Новгороде XII века»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В январе 1478 года Новгородская республика прекратила своё существование в связи с ее захватом и присоединением к Московскому княжеству Иваном ΙΙΙ.</a:t>
            </a:r>
          </a:p>
          <a:p>
            <a:endParaRPr lang="ru-RU" dirty="0"/>
          </a:p>
        </p:txBody>
      </p:sp>
      <p:sp>
        <p:nvSpPr>
          <p:cNvPr id="7" name="Полилиния 6"/>
          <p:cNvSpPr/>
          <p:nvPr/>
        </p:nvSpPr>
        <p:spPr>
          <a:xfrm>
            <a:off x="2000232" y="928670"/>
            <a:ext cx="2446283" cy="2159608"/>
          </a:xfrm>
          <a:custGeom>
            <a:avLst/>
            <a:gdLst>
              <a:gd name="connsiteX0" fmla="*/ 2382982 w 2446283"/>
              <a:gd name="connsiteY0" fmla="*/ 429491 h 2159608"/>
              <a:gd name="connsiteX1" fmla="*/ 2396836 w 2446283"/>
              <a:gd name="connsiteY1" fmla="*/ 581891 h 2159608"/>
              <a:gd name="connsiteX2" fmla="*/ 2410691 w 2446283"/>
              <a:gd name="connsiteY2" fmla="*/ 678873 h 2159608"/>
              <a:gd name="connsiteX3" fmla="*/ 2424546 w 2446283"/>
              <a:gd name="connsiteY3" fmla="*/ 900546 h 2159608"/>
              <a:gd name="connsiteX4" fmla="*/ 2410691 w 2446283"/>
              <a:gd name="connsiteY4" fmla="*/ 997527 h 2159608"/>
              <a:gd name="connsiteX5" fmla="*/ 2064327 w 2446283"/>
              <a:gd name="connsiteY5" fmla="*/ 1052946 h 2159608"/>
              <a:gd name="connsiteX6" fmla="*/ 2036618 w 2446283"/>
              <a:gd name="connsiteY6" fmla="*/ 1094509 h 2159608"/>
              <a:gd name="connsiteX7" fmla="*/ 2050473 w 2446283"/>
              <a:gd name="connsiteY7" fmla="*/ 1288473 h 2159608"/>
              <a:gd name="connsiteX8" fmla="*/ 2050473 w 2446283"/>
              <a:gd name="connsiteY8" fmla="*/ 1440873 h 2159608"/>
              <a:gd name="connsiteX9" fmla="*/ 2008909 w 2446283"/>
              <a:gd name="connsiteY9" fmla="*/ 1454727 h 2159608"/>
              <a:gd name="connsiteX10" fmla="*/ 1967346 w 2446283"/>
              <a:gd name="connsiteY10" fmla="*/ 1482436 h 2159608"/>
              <a:gd name="connsiteX11" fmla="*/ 1801091 w 2446283"/>
              <a:gd name="connsiteY11" fmla="*/ 1524000 h 2159608"/>
              <a:gd name="connsiteX12" fmla="*/ 1565564 w 2446283"/>
              <a:gd name="connsiteY12" fmla="*/ 1510146 h 2159608"/>
              <a:gd name="connsiteX13" fmla="*/ 1551709 w 2446283"/>
              <a:gd name="connsiteY13" fmla="*/ 1468582 h 2159608"/>
              <a:gd name="connsiteX14" fmla="*/ 1565564 w 2446283"/>
              <a:gd name="connsiteY14" fmla="*/ 1357746 h 2159608"/>
              <a:gd name="connsiteX15" fmla="*/ 1579418 w 2446283"/>
              <a:gd name="connsiteY15" fmla="*/ 1316182 h 2159608"/>
              <a:gd name="connsiteX16" fmla="*/ 1662546 w 2446283"/>
              <a:gd name="connsiteY16" fmla="*/ 1274618 h 2159608"/>
              <a:gd name="connsiteX17" fmla="*/ 1676400 w 2446283"/>
              <a:gd name="connsiteY17" fmla="*/ 1233055 h 2159608"/>
              <a:gd name="connsiteX18" fmla="*/ 1704109 w 2446283"/>
              <a:gd name="connsiteY18" fmla="*/ 1191491 h 2159608"/>
              <a:gd name="connsiteX19" fmla="*/ 1662546 w 2446283"/>
              <a:gd name="connsiteY19" fmla="*/ 1080655 h 2159608"/>
              <a:gd name="connsiteX20" fmla="*/ 1607127 w 2446283"/>
              <a:gd name="connsiteY20" fmla="*/ 1025236 h 2159608"/>
              <a:gd name="connsiteX21" fmla="*/ 1551709 w 2446283"/>
              <a:gd name="connsiteY21" fmla="*/ 1011382 h 2159608"/>
              <a:gd name="connsiteX22" fmla="*/ 1288473 w 2446283"/>
              <a:gd name="connsiteY22" fmla="*/ 1052946 h 2159608"/>
              <a:gd name="connsiteX23" fmla="*/ 1246909 w 2446283"/>
              <a:gd name="connsiteY23" fmla="*/ 1094509 h 2159608"/>
              <a:gd name="connsiteX24" fmla="*/ 1191491 w 2446283"/>
              <a:gd name="connsiteY24" fmla="*/ 1163782 h 2159608"/>
              <a:gd name="connsiteX25" fmla="*/ 1177636 w 2446283"/>
              <a:gd name="connsiteY25" fmla="*/ 1219200 h 2159608"/>
              <a:gd name="connsiteX26" fmla="*/ 1163782 w 2446283"/>
              <a:gd name="connsiteY26" fmla="*/ 1260764 h 2159608"/>
              <a:gd name="connsiteX27" fmla="*/ 1136073 w 2446283"/>
              <a:gd name="connsiteY27" fmla="*/ 1357746 h 2159608"/>
              <a:gd name="connsiteX28" fmla="*/ 1191491 w 2446283"/>
              <a:gd name="connsiteY28" fmla="*/ 1551709 h 2159608"/>
              <a:gd name="connsiteX29" fmla="*/ 1260764 w 2446283"/>
              <a:gd name="connsiteY29" fmla="*/ 1565564 h 2159608"/>
              <a:gd name="connsiteX30" fmla="*/ 1343891 w 2446283"/>
              <a:gd name="connsiteY30" fmla="*/ 1648691 h 2159608"/>
              <a:gd name="connsiteX31" fmla="*/ 1385455 w 2446283"/>
              <a:gd name="connsiteY31" fmla="*/ 1690255 h 2159608"/>
              <a:gd name="connsiteX32" fmla="*/ 1316182 w 2446283"/>
              <a:gd name="connsiteY32" fmla="*/ 1884218 h 2159608"/>
              <a:gd name="connsiteX33" fmla="*/ 1274618 w 2446283"/>
              <a:gd name="connsiteY33" fmla="*/ 1925782 h 2159608"/>
              <a:gd name="connsiteX34" fmla="*/ 1191491 w 2446283"/>
              <a:gd name="connsiteY34" fmla="*/ 1981200 h 2159608"/>
              <a:gd name="connsiteX35" fmla="*/ 1080655 w 2446283"/>
              <a:gd name="connsiteY35" fmla="*/ 1967346 h 2159608"/>
              <a:gd name="connsiteX36" fmla="*/ 1025236 w 2446283"/>
              <a:gd name="connsiteY36" fmla="*/ 1953491 h 2159608"/>
              <a:gd name="connsiteX37" fmla="*/ 983673 w 2446283"/>
              <a:gd name="connsiteY37" fmla="*/ 1981200 h 2159608"/>
              <a:gd name="connsiteX38" fmla="*/ 955964 w 2446283"/>
              <a:gd name="connsiteY38" fmla="*/ 2022764 h 2159608"/>
              <a:gd name="connsiteX39" fmla="*/ 914400 w 2446283"/>
              <a:gd name="connsiteY39" fmla="*/ 2119746 h 2159608"/>
              <a:gd name="connsiteX40" fmla="*/ 858982 w 2446283"/>
              <a:gd name="connsiteY40" fmla="*/ 2147455 h 2159608"/>
              <a:gd name="connsiteX41" fmla="*/ 775855 w 2446283"/>
              <a:gd name="connsiteY41" fmla="*/ 2105891 h 2159608"/>
              <a:gd name="connsiteX42" fmla="*/ 748146 w 2446283"/>
              <a:gd name="connsiteY42" fmla="*/ 2064327 h 2159608"/>
              <a:gd name="connsiteX43" fmla="*/ 706582 w 2446283"/>
              <a:gd name="connsiteY43" fmla="*/ 2022764 h 2159608"/>
              <a:gd name="connsiteX44" fmla="*/ 651164 w 2446283"/>
              <a:gd name="connsiteY44" fmla="*/ 1967346 h 2159608"/>
              <a:gd name="connsiteX45" fmla="*/ 609600 w 2446283"/>
              <a:gd name="connsiteY45" fmla="*/ 1939636 h 2159608"/>
              <a:gd name="connsiteX46" fmla="*/ 429491 w 2446283"/>
              <a:gd name="connsiteY46" fmla="*/ 1898073 h 2159608"/>
              <a:gd name="connsiteX47" fmla="*/ 374073 w 2446283"/>
              <a:gd name="connsiteY47" fmla="*/ 1884218 h 2159608"/>
              <a:gd name="connsiteX48" fmla="*/ 221673 w 2446283"/>
              <a:gd name="connsiteY48" fmla="*/ 1856509 h 2159608"/>
              <a:gd name="connsiteX49" fmla="*/ 180109 w 2446283"/>
              <a:gd name="connsiteY49" fmla="*/ 1842655 h 2159608"/>
              <a:gd name="connsiteX50" fmla="*/ 374073 w 2446283"/>
              <a:gd name="connsiteY50" fmla="*/ 1856509 h 2159608"/>
              <a:gd name="connsiteX51" fmla="*/ 429491 w 2446283"/>
              <a:gd name="connsiteY51" fmla="*/ 1925782 h 2159608"/>
              <a:gd name="connsiteX52" fmla="*/ 401782 w 2446283"/>
              <a:gd name="connsiteY52" fmla="*/ 1967346 h 2159608"/>
              <a:gd name="connsiteX53" fmla="*/ 374073 w 2446283"/>
              <a:gd name="connsiteY53" fmla="*/ 2022764 h 2159608"/>
              <a:gd name="connsiteX54" fmla="*/ 346364 w 2446283"/>
              <a:gd name="connsiteY54" fmla="*/ 2064327 h 2159608"/>
              <a:gd name="connsiteX55" fmla="*/ 332509 w 2446283"/>
              <a:gd name="connsiteY55" fmla="*/ 2105891 h 2159608"/>
              <a:gd name="connsiteX56" fmla="*/ 290946 w 2446283"/>
              <a:gd name="connsiteY56" fmla="*/ 2133600 h 2159608"/>
              <a:gd name="connsiteX57" fmla="*/ 166255 w 2446283"/>
              <a:gd name="connsiteY57" fmla="*/ 2064327 h 2159608"/>
              <a:gd name="connsiteX58" fmla="*/ 110836 w 2446283"/>
              <a:gd name="connsiteY58" fmla="*/ 2036618 h 2159608"/>
              <a:gd name="connsiteX59" fmla="*/ 69273 w 2446283"/>
              <a:gd name="connsiteY59" fmla="*/ 1981200 h 2159608"/>
              <a:gd name="connsiteX60" fmla="*/ 27709 w 2446283"/>
              <a:gd name="connsiteY60" fmla="*/ 1967346 h 2159608"/>
              <a:gd name="connsiteX61" fmla="*/ 0 w 2446283"/>
              <a:gd name="connsiteY61" fmla="*/ 1939636 h 2159608"/>
              <a:gd name="connsiteX62" fmla="*/ 13855 w 2446283"/>
              <a:gd name="connsiteY62" fmla="*/ 1579418 h 2159608"/>
              <a:gd name="connsiteX63" fmla="*/ 27709 w 2446283"/>
              <a:gd name="connsiteY63" fmla="*/ 1524000 h 2159608"/>
              <a:gd name="connsiteX64" fmla="*/ 69273 w 2446283"/>
              <a:gd name="connsiteY64" fmla="*/ 1496291 h 2159608"/>
              <a:gd name="connsiteX65" fmla="*/ 124691 w 2446283"/>
              <a:gd name="connsiteY65" fmla="*/ 1454727 h 2159608"/>
              <a:gd name="connsiteX66" fmla="*/ 152400 w 2446283"/>
              <a:gd name="connsiteY66" fmla="*/ 1413164 h 2159608"/>
              <a:gd name="connsiteX67" fmla="*/ 221673 w 2446283"/>
              <a:gd name="connsiteY67" fmla="*/ 1316182 h 2159608"/>
              <a:gd name="connsiteX68" fmla="*/ 235527 w 2446283"/>
              <a:gd name="connsiteY68" fmla="*/ 1274618 h 2159608"/>
              <a:gd name="connsiteX69" fmla="*/ 457200 w 2446283"/>
              <a:gd name="connsiteY69" fmla="*/ 1177636 h 2159608"/>
              <a:gd name="connsiteX70" fmla="*/ 332509 w 2446283"/>
              <a:gd name="connsiteY70" fmla="*/ 1094509 h 2159608"/>
              <a:gd name="connsiteX71" fmla="*/ 290946 w 2446283"/>
              <a:gd name="connsiteY71" fmla="*/ 1066800 h 2159608"/>
              <a:gd name="connsiteX72" fmla="*/ 249382 w 2446283"/>
              <a:gd name="connsiteY72" fmla="*/ 1039091 h 2159608"/>
              <a:gd name="connsiteX73" fmla="*/ 193964 w 2446283"/>
              <a:gd name="connsiteY73" fmla="*/ 997527 h 2159608"/>
              <a:gd name="connsiteX74" fmla="*/ 166255 w 2446283"/>
              <a:gd name="connsiteY74" fmla="*/ 942109 h 2159608"/>
              <a:gd name="connsiteX75" fmla="*/ 138546 w 2446283"/>
              <a:gd name="connsiteY75" fmla="*/ 900546 h 2159608"/>
              <a:gd name="connsiteX76" fmla="*/ 152400 w 2446283"/>
              <a:gd name="connsiteY76" fmla="*/ 748146 h 2159608"/>
              <a:gd name="connsiteX77" fmla="*/ 207818 w 2446283"/>
              <a:gd name="connsiteY77" fmla="*/ 706582 h 2159608"/>
              <a:gd name="connsiteX78" fmla="*/ 263236 w 2446283"/>
              <a:gd name="connsiteY78" fmla="*/ 623455 h 2159608"/>
              <a:gd name="connsiteX79" fmla="*/ 277091 w 2446283"/>
              <a:gd name="connsiteY79" fmla="*/ 568036 h 2159608"/>
              <a:gd name="connsiteX80" fmla="*/ 304800 w 2446283"/>
              <a:gd name="connsiteY80" fmla="*/ 443346 h 2159608"/>
              <a:gd name="connsiteX81" fmla="*/ 332509 w 2446283"/>
              <a:gd name="connsiteY81" fmla="*/ 374073 h 2159608"/>
              <a:gd name="connsiteX82" fmla="*/ 387927 w 2446283"/>
              <a:gd name="connsiteY82" fmla="*/ 332509 h 2159608"/>
              <a:gd name="connsiteX83" fmla="*/ 415636 w 2446283"/>
              <a:gd name="connsiteY83" fmla="*/ 290946 h 2159608"/>
              <a:gd name="connsiteX84" fmla="*/ 526473 w 2446283"/>
              <a:gd name="connsiteY84" fmla="*/ 249382 h 2159608"/>
              <a:gd name="connsiteX85" fmla="*/ 568036 w 2446283"/>
              <a:gd name="connsiteY85" fmla="*/ 221673 h 2159608"/>
              <a:gd name="connsiteX86" fmla="*/ 678873 w 2446283"/>
              <a:gd name="connsiteY86" fmla="*/ 166255 h 2159608"/>
              <a:gd name="connsiteX87" fmla="*/ 775855 w 2446283"/>
              <a:gd name="connsiteY87" fmla="*/ 110836 h 2159608"/>
              <a:gd name="connsiteX88" fmla="*/ 886691 w 2446283"/>
              <a:gd name="connsiteY88" fmla="*/ 83127 h 2159608"/>
              <a:gd name="connsiteX89" fmla="*/ 969818 w 2446283"/>
              <a:gd name="connsiteY89" fmla="*/ 27709 h 2159608"/>
              <a:gd name="connsiteX90" fmla="*/ 1066800 w 2446283"/>
              <a:gd name="connsiteY90" fmla="*/ 0 h 2159608"/>
              <a:gd name="connsiteX91" fmla="*/ 1967346 w 2446283"/>
              <a:gd name="connsiteY91" fmla="*/ 13855 h 2159608"/>
              <a:gd name="connsiteX92" fmla="*/ 2008909 w 2446283"/>
              <a:gd name="connsiteY92" fmla="*/ 55418 h 2159608"/>
              <a:gd name="connsiteX93" fmla="*/ 2050473 w 2446283"/>
              <a:gd name="connsiteY93" fmla="*/ 180109 h 2159608"/>
              <a:gd name="connsiteX94" fmla="*/ 2147455 w 2446283"/>
              <a:gd name="connsiteY94" fmla="*/ 277091 h 2159608"/>
              <a:gd name="connsiteX95" fmla="*/ 2189018 w 2446283"/>
              <a:gd name="connsiteY95" fmla="*/ 332509 h 2159608"/>
              <a:gd name="connsiteX96" fmla="*/ 2230582 w 2446283"/>
              <a:gd name="connsiteY96" fmla="*/ 346364 h 2159608"/>
              <a:gd name="connsiteX97" fmla="*/ 2369127 w 2446283"/>
              <a:gd name="connsiteY97" fmla="*/ 415636 h 2159608"/>
              <a:gd name="connsiteX98" fmla="*/ 2382982 w 2446283"/>
              <a:gd name="connsiteY98" fmla="*/ 498764 h 2159608"/>
              <a:gd name="connsiteX99" fmla="*/ 2355273 w 2446283"/>
              <a:gd name="connsiteY99" fmla="*/ 457200 h 2159608"/>
              <a:gd name="connsiteX100" fmla="*/ 2382982 w 2446283"/>
              <a:gd name="connsiteY100" fmla="*/ 429491 h 2159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2446283" h="2159608">
                <a:moveTo>
                  <a:pt x="2382982" y="429491"/>
                </a:moveTo>
                <a:cubicBezTo>
                  <a:pt x="2389909" y="450273"/>
                  <a:pt x="2391203" y="531194"/>
                  <a:pt x="2396836" y="581891"/>
                </a:cubicBezTo>
                <a:cubicBezTo>
                  <a:pt x="2400442" y="614347"/>
                  <a:pt x="2407862" y="646340"/>
                  <a:pt x="2410691" y="678873"/>
                </a:cubicBezTo>
                <a:cubicBezTo>
                  <a:pt x="2417105" y="752630"/>
                  <a:pt x="2419928" y="826655"/>
                  <a:pt x="2424546" y="900546"/>
                </a:cubicBezTo>
                <a:cubicBezTo>
                  <a:pt x="2419928" y="932873"/>
                  <a:pt x="2441267" y="986061"/>
                  <a:pt x="2410691" y="997527"/>
                </a:cubicBezTo>
                <a:cubicBezTo>
                  <a:pt x="2210249" y="1072692"/>
                  <a:pt x="2151349" y="944168"/>
                  <a:pt x="2064327" y="1052946"/>
                </a:cubicBezTo>
                <a:cubicBezTo>
                  <a:pt x="2053925" y="1065948"/>
                  <a:pt x="2045854" y="1080655"/>
                  <a:pt x="2036618" y="1094509"/>
                </a:cubicBezTo>
                <a:cubicBezTo>
                  <a:pt x="2041236" y="1159164"/>
                  <a:pt x="2043687" y="1224010"/>
                  <a:pt x="2050473" y="1288473"/>
                </a:cubicBezTo>
                <a:cubicBezTo>
                  <a:pt x="2056478" y="1345516"/>
                  <a:pt x="2084134" y="1381967"/>
                  <a:pt x="2050473" y="1440873"/>
                </a:cubicBezTo>
                <a:cubicBezTo>
                  <a:pt x="2043227" y="1453553"/>
                  <a:pt x="2022764" y="1450109"/>
                  <a:pt x="2008909" y="1454727"/>
                </a:cubicBezTo>
                <a:cubicBezTo>
                  <a:pt x="1995055" y="1463963"/>
                  <a:pt x="1982562" y="1475673"/>
                  <a:pt x="1967346" y="1482436"/>
                </a:cubicBezTo>
                <a:cubicBezTo>
                  <a:pt x="1901477" y="1511712"/>
                  <a:pt x="1870800" y="1512382"/>
                  <a:pt x="1801091" y="1524000"/>
                </a:cubicBezTo>
                <a:cubicBezTo>
                  <a:pt x="1722582" y="1519382"/>
                  <a:pt x="1642336" y="1527206"/>
                  <a:pt x="1565564" y="1510146"/>
                </a:cubicBezTo>
                <a:cubicBezTo>
                  <a:pt x="1551308" y="1506978"/>
                  <a:pt x="1551709" y="1483186"/>
                  <a:pt x="1551709" y="1468582"/>
                </a:cubicBezTo>
                <a:cubicBezTo>
                  <a:pt x="1551709" y="1431349"/>
                  <a:pt x="1558904" y="1394378"/>
                  <a:pt x="1565564" y="1357746"/>
                </a:cubicBezTo>
                <a:cubicBezTo>
                  <a:pt x="1568176" y="1343378"/>
                  <a:pt x="1570295" y="1327586"/>
                  <a:pt x="1579418" y="1316182"/>
                </a:cubicBezTo>
                <a:cubicBezTo>
                  <a:pt x="1598950" y="1291767"/>
                  <a:pt x="1635166" y="1283745"/>
                  <a:pt x="1662546" y="1274618"/>
                </a:cubicBezTo>
                <a:cubicBezTo>
                  <a:pt x="1667164" y="1260764"/>
                  <a:pt x="1669869" y="1246117"/>
                  <a:pt x="1676400" y="1233055"/>
                </a:cubicBezTo>
                <a:cubicBezTo>
                  <a:pt x="1683847" y="1218162"/>
                  <a:pt x="1702044" y="1208014"/>
                  <a:pt x="1704109" y="1191491"/>
                </a:cubicBezTo>
                <a:cubicBezTo>
                  <a:pt x="1709172" y="1150989"/>
                  <a:pt x="1687632" y="1109922"/>
                  <a:pt x="1662546" y="1080655"/>
                </a:cubicBezTo>
                <a:cubicBezTo>
                  <a:pt x="1645544" y="1060820"/>
                  <a:pt x="1632472" y="1031572"/>
                  <a:pt x="1607127" y="1025236"/>
                </a:cubicBezTo>
                <a:lnTo>
                  <a:pt x="1551709" y="1011382"/>
                </a:lnTo>
                <a:cubicBezTo>
                  <a:pt x="1453981" y="1017897"/>
                  <a:pt x="1367107" y="996779"/>
                  <a:pt x="1288473" y="1052946"/>
                </a:cubicBezTo>
                <a:cubicBezTo>
                  <a:pt x="1272529" y="1064334"/>
                  <a:pt x="1260764" y="1080655"/>
                  <a:pt x="1246909" y="1094509"/>
                </a:cubicBezTo>
                <a:cubicBezTo>
                  <a:pt x="1201620" y="1230382"/>
                  <a:pt x="1275044" y="1038455"/>
                  <a:pt x="1191491" y="1163782"/>
                </a:cubicBezTo>
                <a:cubicBezTo>
                  <a:pt x="1180929" y="1179625"/>
                  <a:pt x="1182867" y="1200891"/>
                  <a:pt x="1177636" y="1219200"/>
                </a:cubicBezTo>
                <a:cubicBezTo>
                  <a:pt x="1173624" y="1233242"/>
                  <a:pt x="1167794" y="1246722"/>
                  <a:pt x="1163782" y="1260764"/>
                </a:cubicBezTo>
                <a:cubicBezTo>
                  <a:pt x="1128989" y="1382540"/>
                  <a:pt x="1169290" y="1258090"/>
                  <a:pt x="1136073" y="1357746"/>
                </a:cubicBezTo>
                <a:cubicBezTo>
                  <a:pt x="1142077" y="1423794"/>
                  <a:pt x="1117554" y="1514741"/>
                  <a:pt x="1191491" y="1551709"/>
                </a:cubicBezTo>
                <a:cubicBezTo>
                  <a:pt x="1212553" y="1562240"/>
                  <a:pt x="1237673" y="1560946"/>
                  <a:pt x="1260764" y="1565564"/>
                </a:cubicBezTo>
                <a:lnTo>
                  <a:pt x="1343891" y="1648691"/>
                </a:lnTo>
                <a:lnTo>
                  <a:pt x="1385455" y="1690255"/>
                </a:lnTo>
                <a:cubicBezTo>
                  <a:pt x="1367264" y="1890352"/>
                  <a:pt x="1413424" y="1800868"/>
                  <a:pt x="1316182" y="1884218"/>
                </a:cubicBezTo>
                <a:cubicBezTo>
                  <a:pt x="1301306" y="1896969"/>
                  <a:pt x="1290084" y="1913753"/>
                  <a:pt x="1274618" y="1925782"/>
                </a:cubicBezTo>
                <a:cubicBezTo>
                  <a:pt x="1248331" y="1946228"/>
                  <a:pt x="1191491" y="1981200"/>
                  <a:pt x="1191491" y="1981200"/>
                </a:cubicBezTo>
                <a:cubicBezTo>
                  <a:pt x="1154546" y="1976582"/>
                  <a:pt x="1117381" y="1973467"/>
                  <a:pt x="1080655" y="1967346"/>
                </a:cubicBezTo>
                <a:cubicBezTo>
                  <a:pt x="1061873" y="1964216"/>
                  <a:pt x="1044086" y="1950798"/>
                  <a:pt x="1025236" y="1953491"/>
                </a:cubicBezTo>
                <a:cubicBezTo>
                  <a:pt x="1008752" y="1955846"/>
                  <a:pt x="997527" y="1971964"/>
                  <a:pt x="983673" y="1981200"/>
                </a:cubicBezTo>
                <a:cubicBezTo>
                  <a:pt x="974437" y="1995055"/>
                  <a:pt x="962523" y="2007459"/>
                  <a:pt x="955964" y="2022764"/>
                </a:cubicBezTo>
                <a:cubicBezTo>
                  <a:pt x="937641" y="2065517"/>
                  <a:pt x="953046" y="2087540"/>
                  <a:pt x="914400" y="2119746"/>
                </a:cubicBezTo>
                <a:cubicBezTo>
                  <a:pt x="898534" y="2132968"/>
                  <a:pt x="877455" y="2138219"/>
                  <a:pt x="858982" y="2147455"/>
                </a:cubicBezTo>
                <a:cubicBezTo>
                  <a:pt x="825178" y="2136187"/>
                  <a:pt x="802712" y="2132748"/>
                  <a:pt x="775855" y="2105891"/>
                </a:cubicBezTo>
                <a:cubicBezTo>
                  <a:pt x="764081" y="2094117"/>
                  <a:pt x="758806" y="2077119"/>
                  <a:pt x="748146" y="2064327"/>
                </a:cubicBezTo>
                <a:cubicBezTo>
                  <a:pt x="735603" y="2049275"/>
                  <a:pt x="720437" y="2036618"/>
                  <a:pt x="706582" y="2022764"/>
                </a:cubicBezTo>
                <a:cubicBezTo>
                  <a:pt x="684414" y="1956261"/>
                  <a:pt x="710277" y="1996903"/>
                  <a:pt x="651164" y="1967346"/>
                </a:cubicBezTo>
                <a:cubicBezTo>
                  <a:pt x="636271" y="1959899"/>
                  <a:pt x="625249" y="1945327"/>
                  <a:pt x="609600" y="1939636"/>
                </a:cubicBezTo>
                <a:cubicBezTo>
                  <a:pt x="556239" y="1920232"/>
                  <a:pt x="486441" y="1910729"/>
                  <a:pt x="429491" y="1898073"/>
                </a:cubicBezTo>
                <a:cubicBezTo>
                  <a:pt x="410903" y="1893942"/>
                  <a:pt x="392744" y="1887952"/>
                  <a:pt x="374073" y="1884218"/>
                </a:cubicBezTo>
                <a:cubicBezTo>
                  <a:pt x="323443" y="1874092"/>
                  <a:pt x="272160" y="1867327"/>
                  <a:pt x="221673" y="1856509"/>
                </a:cubicBezTo>
                <a:cubicBezTo>
                  <a:pt x="207393" y="1853449"/>
                  <a:pt x="165505" y="1842655"/>
                  <a:pt x="180109" y="1842655"/>
                </a:cubicBezTo>
                <a:cubicBezTo>
                  <a:pt x="244928" y="1842655"/>
                  <a:pt x="309418" y="1851891"/>
                  <a:pt x="374073" y="1856509"/>
                </a:cubicBezTo>
                <a:cubicBezTo>
                  <a:pt x="398357" y="1872699"/>
                  <a:pt x="436183" y="1885630"/>
                  <a:pt x="429491" y="1925782"/>
                </a:cubicBezTo>
                <a:cubicBezTo>
                  <a:pt x="426754" y="1942207"/>
                  <a:pt x="410043" y="1952889"/>
                  <a:pt x="401782" y="1967346"/>
                </a:cubicBezTo>
                <a:cubicBezTo>
                  <a:pt x="391535" y="1985278"/>
                  <a:pt x="384320" y="2004832"/>
                  <a:pt x="374073" y="2022764"/>
                </a:cubicBezTo>
                <a:cubicBezTo>
                  <a:pt x="365812" y="2037221"/>
                  <a:pt x="353811" y="2049434"/>
                  <a:pt x="346364" y="2064327"/>
                </a:cubicBezTo>
                <a:cubicBezTo>
                  <a:pt x="339833" y="2077389"/>
                  <a:pt x="341632" y="2094487"/>
                  <a:pt x="332509" y="2105891"/>
                </a:cubicBezTo>
                <a:cubicBezTo>
                  <a:pt x="322107" y="2118893"/>
                  <a:pt x="304800" y="2124364"/>
                  <a:pt x="290946" y="2133600"/>
                </a:cubicBezTo>
                <a:cubicBezTo>
                  <a:pt x="176003" y="2095287"/>
                  <a:pt x="356819" y="2159608"/>
                  <a:pt x="166255" y="2064327"/>
                </a:cubicBezTo>
                <a:lnTo>
                  <a:pt x="110836" y="2036618"/>
                </a:lnTo>
                <a:cubicBezTo>
                  <a:pt x="96982" y="2018145"/>
                  <a:pt x="87012" y="1995982"/>
                  <a:pt x="69273" y="1981200"/>
                </a:cubicBezTo>
                <a:cubicBezTo>
                  <a:pt x="58054" y="1971851"/>
                  <a:pt x="40232" y="1974860"/>
                  <a:pt x="27709" y="1967346"/>
                </a:cubicBezTo>
                <a:cubicBezTo>
                  <a:pt x="16508" y="1960625"/>
                  <a:pt x="9236" y="1948873"/>
                  <a:pt x="0" y="1939636"/>
                </a:cubicBezTo>
                <a:cubicBezTo>
                  <a:pt x="4618" y="1819563"/>
                  <a:pt x="5862" y="1699313"/>
                  <a:pt x="13855" y="1579418"/>
                </a:cubicBezTo>
                <a:cubicBezTo>
                  <a:pt x="15122" y="1560419"/>
                  <a:pt x="17147" y="1539843"/>
                  <a:pt x="27709" y="1524000"/>
                </a:cubicBezTo>
                <a:cubicBezTo>
                  <a:pt x="36945" y="1510145"/>
                  <a:pt x="55723" y="1505969"/>
                  <a:pt x="69273" y="1496291"/>
                </a:cubicBezTo>
                <a:cubicBezTo>
                  <a:pt x="88063" y="1482870"/>
                  <a:pt x="108363" y="1471055"/>
                  <a:pt x="124691" y="1454727"/>
                </a:cubicBezTo>
                <a:cubicBezTo>
                  <a:pt x="136465" y="1442953"/>
                  <a:pt x="142722" y="1426713"/>
                  <a:pt x="152400" y="1413164"/>
                </a:cubicBezTo>
                <a:cubicBezTo>
                  <a:pt x="238312" y="1292889"/>
                  <a:pt x="156380" y="1414122"/>
                  <a:pt x="221673" y="1316182"/>
                </a:cubicBezTo>
                <a:cubicBezTo>
                  <a:pt x="226291" y="1302327"/>
                  <a:pt x="228435" y="1287384"/>
                  <a:pt x="235527" y="1274618"/>
                </a:cubicBezTo>
                <a:cubicBezTo>
                  <a:pt x="306717" y="1146477"/>
                  <a:pt x="282935" y="1192159"/>
                  <a:pt x="457200" y="1177636"/>
                </a:cubicBezTo>
                <a:lnTo>
                  <a:pt x="332509" y="1094509"/>
                </a:lnTo>
                <a:lnTo>
                  <a:pt x="290946" y="1066800"/>
                </a:lnTo>
                <a:cubicBezTo>
                  <a:pt x="277091" y="1057564"/>
                  <a:pt x="262703" y="1049082"/>
                  <a:pt x="249382" y="1039091"/>
                </a:cubicBezTo>
                <a:lnTo>
                  <a:pt x="193964" y="997527"/>
                </a:lnTo>
                <a:cubicBezTo>
                  <a:pt x="184728" y="979054"/>
                  <a:pt x="176502" y="960041"/>
                  <a:pt x="166255" y="942109"/>
                </a:cubicBezTo>
                <a:cubicBezTo>
                  <a:pt x="157994" y="927652"/>
                  <a:pt x="139732" y="917155"/>
                  <a:pt x="138546" y="900546"/>
                </a:cubicBezTo>
                <a:cubicBezTo>
                  <a:pt x="134912" y="849666"/>
                  <a:pt x="135244" y="796184"/>
                  <a:pt x="152400" y="748146"/>
                </a:cubicBezTo>
                <a:cubicBezTo>
                  <a:pt x="160166" y="726400"/>
                  <a:pt x="192477" y="723840"/>
                  <a:pt x="207818" y="706582"/>
                </a:cubicBezTo>
                <a:cubicBezTo>
                  <a:pt x="229943" y="681692"/>
                  <a:pt x="263236" y="623455"/>
                  <a:pt x="263236" y="623455"/>
                </a:cubicBezTo>
                <a:cubicBezTo>
                  <a:pt x="267854" y="604982"/>
                  <a:pt x="273357" y="586708"/>
                  <a:pt x="277091" y="568036"/>
                </a:cubicBezTo>
                <a:cubicBezTo>
                  <a:pt x="294065" y="483171"/>
                  <a:pt x="281690" y="504974"/>
                  <a:pt x="304800" y="443346"/>
                </a:cubicBezTo>
                <a:cubicBezTo>
                  <a:pt x="313532" y="420060"/>
                  <a:pt x="317587" y="393969"/>
                  <a:pt x="332509" y="374073"/>
                </a:cubicBezTo>
                <a:cubicBezTo>
                  <a:pt x="346363" y="355600"/>
                  <a:pt x="371599" y="348837"/>
                  <a:pt x="387927" y="332509"/>
                </a:cubicBezTo>
                <a:cubicBezTo>
                  <a:pt x="399701" y="320735"/>
                  <a:pt x="402844" y="301606"/>
                  <a:pt x="415636" y="290946"/>
                </a:cubicBezTo>
                <a:cubicBezTo>
                  <a:pt x="446688" y="265070"/>
                  <a:pt x="489184" y="258704"/>
                  <a:pt x="526473" y="249382"/>
                </a:cubicBezTo>
                <a:cubicBezTo>
                  <a:pt x="540327" y="240146"/>
                  <a:pt x="553418" y="229646"/>
                  <a:pt x="568036" y="221673"/>
                </a:cubicBezTo>
                <a:cubicBezTo>
                  <a:pt x="604299" y="201893"/>
                  <a:pt x="644504" y="189168"/>
                  <a:pt x="678873" y="166255"/>
                </a:cubicBezTo>
                <a:cubicBezTo>
                  <a:pt x="720614" y="138427"/>
                  <a:pt x="726638" y="131929"/>
                  <a:pt x="775855" y="110836"/>
                </a:cubicBezTo>
                <a:cubicBezTo>
                  <a:pt x="813128" y="94862"/>
                  <a:pt x="846038" y="91258"/>
                  <a:pt x="886691" y="83127"/>
                </a:cubicBezTo>
                <a:cubicBezTo>
                  <a:pt x="914400" y="64654"/>
                  <a:pt x="937510" y="35786"/>
                  <a:pt x="969818" y="27709"/>
                </a:cubicBezTo>
                <a:cubicBezTo>
                  <a:pt x="1039404" y="10313"/>
                  <a:pt x="1007172" y="19876"/>
                  <a:pt x="1066800" y="0"/>
                </a:cubicBezTo>
                <a:lnTo>
                  <a:pt x="1967346" y="13855"/>
                </a:lnTo>
                <a:cubicBezTo>
                  <a:pt x="1986905" y="15006"/>
                  <a:pt x="2000952" y="37514"/>
                  <a:pt x="2008909" y="55418"/>
                </a:cubicBezTo>
                <a:cubicBezTo>
                  <a:pt x="2055194" y="159560"/>
                  <a:pt x="1989582" y="112452"/>
                  <a:pt x="2050473" y="180109"/>
                </a:cubicBezTo>
                <a:cubicBezTo>
                  <a:pt x="2081057" y="214091"/>
                  <a:pt x="2120025" y="240517"/>
                  <a:pt x="2147455" y="277091"/>
                </a:cubicBezTo>
                <a:cubicBezTo>
                  <a:pt x="2161309" y="295564"/>
                  <a:pt x="2171279" y="317727"/>
                  <a:pt x="2189018" y="332509"/>
                </a:cubicBezTo>
                <a:cubicBezTo>
                  <a:pt x="2200237" y="341858"/>
                  <a:pt x="2217816" y="339272"/>
                  <a:pt x="2230582" y="346364"/>
                </a:cubicBezTo>
                <a:cubicBezTo>
                  <a:pt x="2365540" y="421341"/>
                  <a:pt x="2260825" y="388561"/>
                  <a:pt x="2369127" y="415636"/>
                </a:cubicBezTo>
                <a:cubicBezTo>
                  <a:pt x="2436320" y="482829"/>
                  <a:pt x="2446283" y="456564"/>
                  <a:pt x="2382982" y="498764"/>
                </a:cubicBezTo>
                <a:cubicBezTo>
                  <a:pt x="2373746" y="484909"/>
                  <a:pt x="2358011" y="473625"/>
                  <a:pt x="2355273" y="457200"/>
                </a:cubicBezTo>
                <a:cubicBezTo>
                  <a:pt x="2350134" y="426367"/>
                  <a:pt x="2376055" y="408709"/>
                  <a:pt x="2382982" y="429491"/>
                </a:cubicBezTo>
                <a:close/>
              </a:path>
            </a:pathLst>
          </a:custGeom>
          <a:solidFill>
            <a:srgbClr val="FF000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428860" y="2428868"/>
            <a:ext cx="285752" cy="28575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C0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643174" y="2357430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Новгород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animBg="1"/>
      <p:bldP spid="7" grpId="1" animBg="1"/>
      <p:bldP spid="8" grpId="0" animBg="1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3958.jpg"/>
          <p:cNvPicPr>
            <a:picLocks noGrp="1" noChangeAspect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>
          <a:xfrm>
            <a:off x="272274" y="214290"/>
            <a:ext cx="8571720" cy="335758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3500438"/>
            <a:ext cx="8401080" cy="3000396"/>
          </a:xfrm>
        </p:spPr>
        <p:txBody>
          <a:bodyPr anchor="ctr"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chemeClr val="bg1"/>
                </a:solidFill>
              </a:rPr>
              <a:t>Независимость Новгорода была окончательно ликвидирована в 1478 г. - вечевой колокол - символ независимости Новгорода - был отвезен в Москву. Сотни новгородских боярских семей были переселены в Москву, а московские - в Новгород.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   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61c93a637a3e.jpg"/>
          <p:cNvPicPr>
            <a:picLocks noGrp="1" noChangeAspect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8786842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357166"/>
            <a:ext cx="6858016" cy="1643074"/>
          </a:xfrm>
        </p:spPr>
        <p:txBody>
          <a:bodyPr anchor="ctr">
            <a:normAutofit fontScale="85000" lnSpcReduction="10000"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 </a:t>
            </a:r>
            <a:r>
              <a:rPr lang="ru-RU" sz="2000" i="1" dirty="0" smtClean="0">
                <a:solidFill>
                  <a:schemeClr val="bg1"/>
                </a:solidFill>
              </a:rPr>
              <a:t>Таким образом, самая большая по территории и самая богатая русская земля периода феодальной раздробленности - Новгородская - из-за стремления отгородиться от общерусских проблем потеряла исторический шанс стать центром объединения всех русских земель.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6" y="457200"/>
            <a:ext cx="3614734" cy="542908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sz="2700" dirty="0" smtClean="0">
                <a:solidFill>
                  <a:schemeClr val="bg1"/>
                </a:solidFill>
              </a:rPr>
              <a:t>Политическое устройство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Veche_of_Novgorod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24903" r="24903"/>
          <a:stretch>
            <a:fillRect/>
          </a:stretch>
        </p:blipFill>
        <p:spPr>
          <a:xfrm>
            <a:off x="457200" y="457200"/>
            <a:ext cx="4471988" cy="597217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43504" y="1071546"/>
            <a:ext cx="3643338" cy="535785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Вече — собрание части мужского населения города, обладало широкими полномочиями: </a:t>
            </a:r>
          </a:p>
          <a:p>
            <a:pPr marL="342900" indent="-342900">
              <a:buClrTx/>
              <a:buFont typeface="Wingdings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</a:rPr>
              <a:t>оно призывало князя , судило о его «</a:t>
            </a:r>
            <a:r>
              <a:rPr lang="ru-RU" i="1" dirty="0" smtClean="0">
                <a:solidFill>
                  <a:schemeClr val="bg1"/>
                </a:solidFill>
              </a:rPr>
              <a:t>винах</a:t>
            </a:r>
            <a:r>
              <a:rPr lang="ru-RU" dirty="0" smtClean="0">
                <a:solidFill>
                  <a:schemeClr val="bg1"/>
                </a:solidFill>
              </a:rPr>
              <a:t>», «</a:t>
            </a:r>
            <a:r>
              <a:rPr lang="ru-RU" i="1" dirty="0" smtClean="0">
                <a:solidFill>
                  <a:schemeClr val="bg1"/>
                </a:solidFill>
              </a:rPr>
              <a:t>указывало ему путь</a:t>
            </a:r>
            <a:r>
              <a:rPr lang="ru-RU" dirty="0" smtClean="0">
                <a:solidFill>
                  <a:schemeClr val="bg1"/>
                </a:solidFill>
              </a:rPr>
              <a:t>» из Новгорода;</a:t>
            </a:r>
          </a:p>
          <a:p>
            <a:pPr marL="342900" indent="-342900">
              <a:buClrTx/>
              <a:buFont typeface="Wingdings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</a:rPr>
              <a:t> избирало посадника, тысяцкого и владыку;</a:t>
            </a:r>
          </a:p>
          <a:p>
            <a:pPr marL="342900" indent="-342900">
              <a:buClrTx/>
              <a:buFont typeface="Wingdings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</a:rPr>
              <a:t> решало вопросы о войне и мире; </a:t>
            </a:r>
          </a:p>
          <a:p>
            <a:pPr marL="342900" indent="-342900">
              <a:buClrTx/>
              <a:buFont typeface="Wingdings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</a:rPr>
              <a:t>издавало и отменяло законы; </a:t>
            </a:r>
          </a:p>
          <a:p>
            <a:pPr marL="342900" indent="-342900">
              <a:buClrTx/>
              <a:buFont typeface="Wingdings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</a:rPr>
              <a:t>устанавливало размеры податей и повинностей;</a:t>
            </a:r>
          </a:p>
          <a:p>
            <a:pPr marL="342900" indent="-342900">
              <a:buClrTx/>
              <a:buFont typeface="Wingdings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</a:rPr>
              <a:t> избирало представителей власти в новгородских владениях и судило их</a:t>
            </a:r>
            <a:r>
              <a:rPr lang="ru-RU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3958.jpg"/>
          <p:cNvPicPr>
            <a:picLocks noGrp="1" noChangeAspect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>
          <a:xfrm>
            <a:off x="571472" y="642918"/>
            <a:ext cx="5114925" cy="250033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86446" y="428604"/>
            <a:ext cx="2900354" cy="6000792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bg1"/>
                </a:solidFill>
              </a:rPr>
              <a:t>После первого удачного похода на Новгород (1471) Иван III принудил новгородцев «</a:t>
            </a:r>
            <a:r>
              <a:rPr lang="ru-RU" i="1" dirty="0" smtClean="0">
                <a:solidFill>
                  <a:schemeClr val="bg1"/>
                </a:solidFill>
              </a:rPr>
              <a:t>ставить архиепископа на Москве</a:t>
            </a:r>
            <a:r>
              <a:rPr lang="ru-RU" dirty="0" smtClean="0">
                <a:solidFill>
                  <a:schemeClr val="bg1"/>
                </a:solidFill>
              </a:rPr>
              <a:t>». В результате второго похода (1478), вече было уничтожено, как политический институт, а вечевой колокол увезён в Москву. Традиции веча восходят к многотысячелетним традициям народных собраний, идущих от  родоплеменных советов.</a:t>
            </a:r>
          </a:p>
          <a:p>
            <a:pPr>
              <a:lnSpc>
                <a:spcPct val="150000"/>
              </a:lnSpc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3214686"/>
            <a:ext cx="4929222" cy="314327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effectLst>
            <a:outerShdw blurRad="482600" dist="50800" dir="5400000" algn="ctr" rotWithShape="0">
              <a:srgbClr val="000000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80" y="457200"/>
            <a:ext cx="3400420" cy="542908"/>
          </a:xfrm>
        </p:spPr>
        <p:txBody>
          <a:bodyPr anchor="ctr">
            <a:norm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Княжеская власть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рюриково городище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20126" r="20126"/>
          <a:stretch>
            <a:fillRect/>
          </a:stretch>
        </p:blipFill>
        <p:spPr>
          <a:xfrm>
            <a:off x="457200" y="457200"/>
            <a:ext cx="4757738" cy="597217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00694" y="1142984"/>
            <a:ext cx="3186106" cy="5286412"/>
          </a:xfrm>
        </p:spPr>
        <p:txBody>
          <a:bodyPr anchor="ctr">
            <a:normAutofit fontScale="925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Новгородские князья иногда призывались или утверждались вечем </a:t>
            </a:r>
            <a:r>
              <a:rPr lang="ru-RU" baseline="30000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из близлежащих княжеств (как правило, из Владимиро-Суздальского княжества). Функциями князя были гражданский суд и оборона, во время войны он также был главным военачальником.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Князь отвечал за защиту части Новгородской земли. Резиденция князя c 1136 года была, вероятнее всего, за городом, сейчас это место называется «Рюриково городище», но возможно и в городе — «Ярославово дворище».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90" y="214290"/>
            <a:ext cx="3757610" cy="542908"/>
          </a:xfrm>
        </p:spPr>
        <p:txBody>
          <a:bodyPr anchor="ctr">
            <a:no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Посадник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959a5bafcea3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22567" r="22567"/>
          <a:stretch>
            <a:fillRect/>
          </a:stretch>
        </p:blipFill>
        <p:spPr>
          <a:xfrm>
            <a:off x="457200" y="457200"/>
            <a:ext cx="4257675" cy="597217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628" y="785794"/>
            <a:ext cx="3686172" cy="5572164"/>
          </a:xfrm>
        </p:spPr>
        <p:txBody>
          <a:bodyPr anchor="ctr">
            <a:norm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Исполнительная власть была в руках посадника, первого гражданского сановника, председателя народного вече. В их функции входило: </a:t>
            </a:r>
          </a:p>
          <a:p>
            <a:pPr marL="342900" indent="-342900">
              <a:buClrTx/>
              <a:buFont typeface="Wingdings" pitchFamily="2" charset="2"/>
              <a:buChar char="q"/>
            </a:pPr>
            <a:r>
              <a:rPr lang="ru-RU" sz="1200" dirty="0" smtClean="0">
                <a:solidFill>
                  <a:schemeClr val="bg1"/>
                </a:solidFill>
              </a:rPr>
              <a:t>сношения с иноземными государствами, </a:t>
            </a:r>
          </a:p>
          <a:p>
            <a:pPr marL="342900" indent="-342900">
              <a:buClrTx/>
              <a:buFont typeface="Wingdings" pitchFamily="2" charset="2"/>
              <a:buChar char="q"/>
            </a:pPr>
            <a:r>
              <a:rPr lang="ru-RU" sz="1200" dirty="0" smtClean="0">
                <a:solidFill>
                  <a:schemeClr val="bg1"/>
                </a:solidFill>
              </a:rPr>
              <a:t>суды </a:t>
            </a:r>
          </a:p>
          <a:p>
            <a:pPr marL="342900" indent="-342900">
              <a:buClrTx/>
              <a:buFont typeface="Wingdings" pitchFamily="2" charset="2"/>
              <a:buChar char="q"/>
            </a:pPr>
            <a:r>
              <a:rPr lang="ru-RU" sz="1200" dirty="0" smtClean="0">
                <a:solidFill>
                  <a:schemeClr val="bg1"/>
                </a:solidFill>
              </a:rPr>
              <a:t>внутреннее управление. 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Во время исполнения своих обязанностей они назывались степенными (от слова «степень» — помост, с которого они обращались к вече).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 При отставке они получали название старого посадника и старого тысяцкого. 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Тысяцкий:</a:t>
            </a:r>
          </a:p>
          <a:p>
            <a:pPr marL="228600" indent="-228600">
              <a:buClrTx/>
              <a:buFont typeface="Wingdings" pitchFamily="2" charset="2"/>
              <a:buChar char="q"/>
            </a:pPr>
            <a:r>
              <a:rPr lang="ru-RU" sz="1200" dirty="0" smtClean="0">
                <a:solidFill>
                  <a:schemeClr val="bg1"/>
                </a:solidFill>
              </a:rPr>
              <a:t> руководил ополчением</a:t>
            </a:r>
          </a:p>
          <a:p>
            <a:pPr marL="228600" indent="-228600">
              <a:buClrTx/>
              <a:buFont typeface="Wingdings" pitchFamily="2" charset="2"/>
              <a:buChar char="q"/>
            </a:pPr>
            <a:r>
              <a:rPr lang="ru-RU" sz="1200" dirty="0" smtClean="0">
                <a:solidFill>
                  <a:schemeClr val="bg1"/>
                </a:solidFill>
              </a:rPr>
              <a:t>Отвечал за сбор налогов, </a:t>
            </a:r>
          </a:p>
          <a:p>
            <a:pPr marL="228600" indent="-228600">
              <a:buClrTx/>
              <a:buFont typeface="Wingdings" pitchFamily="2" charset="2"/>
              <a:buChar char="q"/>
            </a:pPr>
            <a:r>
              <a:rPr lang="ru-RU" sz="1200" dirty="0" smtClean="0">
                <a:solidFill>
                  <a:schemeClr val="bg1"/>
                </a:solidFill>
              </a:rPr>
              <a:t>руководил торговым судом.</a:t>
            </a:r>
            <a:endParaRPr lang="ru-RU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2" y="285728"/>
            <a:ext cx="3829048" cy="471470"/>
          </a:xfrm>
        </p:spPr>
        <p:txBody>
          <a:bodyPr anchor="ctr">
            <a:no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Совет господ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080819093609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30881" r="30881"/>
          <a:stretch>
            <a:fillRect/>
          </a:stretch>
        </p:blipFill>
        <p:spPr>
          <a:xfrm>
            <a:off x="457200" y="457200"/>
            <a:ext cx="4186238" cy="611505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628" y="785794"/>
            <a:ext cx="3929090" cy="5643602"/>
          </a:xfrm>
        </p:spPr>
        <p:txBody>
          <a:bodyPr anchor="ctr">
            <a:normAutofit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Помимо этих административных должностей и веча, существовал совет господ — своеобразная новгородская высшая палата. В состав совета входили:</a:t>
            </a:r>
          </a:p>
          <a:p>
            <a:pPr marL="342900" indent="-342900">
              <a:buClrTx/>
              <a:buFont typeface="Wingdings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</a:rPr>
              <a:t>архиепископ</a:t>
            </a:r>
          </a:p>
          <a:p>
            <a:pPr marL="342900" indent="-342900">
              <a:buClrTx/>
              <a:buFont typeface="Wingdings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</a:rPr>
              <a:t>посадник</a:t>
            </a:r>
          </a:p>
          <a:p>
            <a:pPr marL="342900" indent="-342900">
              <a:buClrTx/>
              <a:buFont typeface="Wingdings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</a:rPr>
              <a:t>тысяцкий</a:t>
            </a:r>
          </a:p>
          <a:p>
            <a:pPr marL="342900" indent="-342900">
              <a:buClrTx/>
              <a:buFont typeface="Wingdings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</a:rPr>
              <a:t>кончанские старосты</a:t>
            </a:r>
          </a:p>
          <a:p>
            <a:pPr marL="342900" indent="-342900">
              <a:buClrTx/>
              <a:buFont typeface="Wingdings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</a:rPr>
              <a:t>сотские старосты</a:t>
            </a:r>
          </a:p>
          <a:p>
            <a:pPr marL="342900" indent="-342900">
              <a:buClrTx/>
              <a:buFont typeface="Wingdings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</a:rPr>
              <a:t>старые посадники и тысяцкие.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Регулирование взаимоотношений Совета господ, посадника и веча с князем устанавливались особыми договорными грамотами.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А. Кившенко. Чтение народу Русской правды в присутствии великого князя Ярослава.jpg"/>
          <p:cNvPicPr>
            <a:picLocks noGrp="1" noChangeAspect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>
          <a:xfrm>
            <a:off x="987742" y="457200"/>
            <a:ext cx="4339590" cy="58293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643570" y="500042"/>
            <a:ext cx="3043230" cy="5786478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1800" dirty="0" smtClean="0">
                <a:solidFill>
                  <a:schemeClr val="bg1"/>
                </a:solidFill>
              </a:rPr>
              <a:t>С XV века фактическим главой Совета господ, а также республики, становится новгородский архиепископ. В его руках находилась городская казна, он ведал внешней политикой государства, приобрёл право суда, а также следил за торговыми мерами веса, объёма и длины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345</TotalTime>
  <Words>1489</Words>
  <Application>Microsoft Office PowerPoint</Application>
  <PresentationFormat>Экран (4:3)</PresentationFormat>
  <Paragraphs>130</Paragraphs>
  <Slides>31</Slides>
  <Notes>31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Бумажная</vt:lpstr>
      <vt:lpstr>Новгородская боярская республика</vt:lpstr>
      <vt:lpstr>Слайд 2</vt:lpstr>
      <vt:lpstr>Слайд 3</vt:lpstr>
      <vt:lpstr>Политическое устройство </vt:lpstr>
      <vt:lpstr>Слайд 5</vt:lpstr>
      <vt:lpstr>Княжеская власть</vt:lpstr>
      <vt:lpstr>Посадник</vt:lpstr>
      <vt:lpstr>Совет господ</vt:lpstr>
      <vt:lpstr>Слайд 9</vt:lpstr>
      <vt:lpstr>Административное деление</vt:lpstr>
      <vt:lpstr>Сословное  деление</vt:lpstr>
      <vt:lpstr>Слайд 12</vt:lpstr>
      <vt:lpstr>Сословное  деление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Company>HATA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Новгородская боярская республика</dc:title>
  <dc:creator>Леонид</dc:creator>
  <cp:lastModifiedBy>Леонид</cp:lastModifiedBy>
  <cp:revision>108</cp:revision>
  <dcterms:created xsi:type="dcterms:W3CDTF">2009-07-13T05:57:43Z</dcterms:created>
  <dcterms:modified xsi:type="dcterms:W3CDTF">2009-07-13T11:53:26Z</dcterms:modified>
</cp:coreProperties>
</file>