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61" r:id="rId3"/>
    <p:sldId id="258" r:id="rId4"/>
    <p:sldId id="259" r:id="rId5"/>
    <p:sldId id="260" r:id="rId6"/>
    <p:sldId id="263"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6CCC5E-1161-4A65-972B-2AF439D483F6}" type="datetimeFigureOut">
              <a:rPr lang="ru-RU" smtClean="0"/>
              <a:t>30.08.2009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6C87D-60D9-45CC-955C-2642590301DB}"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19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21</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920B03C-4F25-4D75-A638-E89B1FDB8919}"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47B6C87D-60D9-45CC-955C-2642590301DB}"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AC3021F-7115-4504-9888-948C7FA55C7D}" type="datetimeFigureOut">
              <a:rPr lang="ru-RU" smtClean="0"/>
              <a:t>30.08.2009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AC3021F-7115-4504-9888-948C7FA55C7D}" type="datetimeFigureOut">
              <a:rPr lang="ru-RU" smtClean="0"/>
              <a:t>30.08.2009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AC3021F-7115-4504-9888-948C7FA55C7D}" type="datetimeFigureOut">
              <a:rPr lang="ru-RU" smtClean="0"/>
              <a:t>30.08.2009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AC3021F-7115-4504-9888-948C7FA55C7D}" type="datetimeFigureOut">
              <a:rPr lang="ru-RU" smtClean="0"/>
              <a:t>30.08.2009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C3021F-7115-4504-9888-948C7FA55C7D}" type="datetimeFigureOut">
              <a:rPr lang="ru-RU" smtClean="0"/>
              <a:t>30.08.2009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C3021F-7115-4504-9888-948C7FA55C7D}" type="datetimeFigureOut">
              <a:rPr lang="ru-RU" smtClean="0"/>
              <a:t>30.08.2009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CCCF92-DF2C-4C77-AC3A-01D7A988C0C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3021F-7115-4504-9888-948C7FA55C7D}" type="datetimeFigureOut">
              <a:rPr lang="ru-RU" smtClean="0"/>
              <a:t>30.08.2009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CCF92-DF2C-4C77-AC3A-01D7A988C0C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3000372"/>
            <a:ext cx="6786610" cy="1721433"/>
          </a:xfrm>
          <a:prstGeom prst="rect">
            <a:avLst/>
          </a:prstGeom>
          <a:noFill/>
        </p:spPr>
        <p:txBody>
          <a:bodyPr wrap="square" rtlCol="0" anchor="ctr">
            <a:spAutoFit/>
          </a:bodyPr>
          <a:lstStyle/>
          <a:p>
            <a:pPr algn="ctr">
              <a:lnSpc>
                <a:spcPct val="170000"/>
              </a:lnSpc>
            </a:pPr>
            <a:r>
              <a:rPr lang="ru-RU" sz="7200" dirty="0" smtClean="0">
                <a:latin typeface="Times New Roman" pitchFamily="18" charset="0"/>
                <a:cs typeface="Times New Roman" pitchFamily="18" charset="0"/>
              </a:rPr>
              <a:t>Задание </a:t>
            </a:r>
            <a:r>
              <a:rPr lang="ru-RU" sz="7200" dirty="0" smtClean="0">
                <a:latin typeface="Times New Roman" pitchFamily="18" charset="0"/>
                <a:cs typeface="Times New Roman" pitchFamily="18" charset="0"/>
              </a:rPr>
              <a:t>№6</a:t>
            </a:r>
            <a:endParaRPr lang="ru-RU" sz="7200" dirty="0" smtClean="0">
              <a:latin typeface="Times New Roman" pitchFamily="18" charset="0"/>
              <a:cs typeface="Times New Roman" pitchFamily="18" charset="0"/>
            </a:endParaRPr>
          </a:p>
        </p:txBody>
      </p:sp>
      <p:sp>
        <p:nvSpPr>
          <p:cNvPr id="3" name="TextBox 2"/>
          <p:cNvSpPr txBox="1"/>
          <p:nvPr/>
        </p:nvSpPr>
        <p:spPr>
          <a:xfrm>
            <a:off x="0" y="6429396"/>
            <a:ext cx="9144000" cy="369332"/>
          </a:xfrm>
          <a:prstGeom prst="rect">
            <a:avLst/>
          </a:prstGeom>
          <a:noFill/>
        </p:spPr>
        <p:txBody>
          <a:bodyPr wrap="square" rtlCol="0">
            <a:spAutoFit/>
          </a:bodyPr>
          <a:lstStyle/>
          <a:p>
            <a:pPr algn="ctr"/>
            <a:r>
              <a:rPr lang="ru-RU" sz="1200" dirty="0" smtClean="0">
                <a:latin typeface="Times New Roman" pitchFamily="18" charset="0"/>
                <a:cs typeface="Times New Roman" pitchFamily="18" charset="0"/>
              </a:rPr>
              <a:t>Чупров Л.А. МОУ СШ №3 с. К-Рыболов Ханкайского района Приморского края</a:t>
            </a:r>
            <a:r>
              <a:rPr lang="ru-RU" dirty="0" smtClean="0"/>
              <a:t>.</a:t>
            </a:r>
            <a:endParaRPr lang="ru-RU" dirty="0"/>
          </a:p>
        </p:txBody>
      </p:sp>
      <p:sp>
        <p:nvSpPr>
          <p:cNvPr id="4" name="Овал 3"/>
          <p:cNvSpPr/>
          <p:nvPr/>
        </p:nvSpPr>
        <p:spPr>
          <a:xfrm>
            <a:off x="3214678" y="357166"/>
            <a:ext cx="2000264" cy="1928826"/>
          </a:xfrm>
          <a:prstGeom prst="ellipse">
            <a:avLst/>
          </a:prstGeom>
          <a:solidFill>
            <a:srgbClr val="FF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600" dirty="0" smtClean="0"/>
              <a:t>?</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repeatCount="4000" fill="hold" grpId="1" nodeType="clickEffect">
                                  <p:stCondLst>
                                    <p:cond delay="0"/>
                                  </p:stCondLst>
                                  <p:childTnLst>
                                    <p:animClr clrSpc="rgb">
                                      <p:cBhvr override="childStyle">
                                        <p:cTn id="13" dur="250" autoRev="1" fill="hold"/>
                                        <p:tgtEl>
                                          <p:spTgt spid="4"/>
                                        </p:tgtEl>
                                        <p:attrNameLst>
                                          <p:attrName>style.color</p:attrName>
                                        </p:attrNameLst>
                                      </p:cBhvr>
                                      <p:to>
                                        <a:schemeClr val="bg1"/>
                                      </p:to>
                                    </p:animClr>
                                    <p:animClr clrSpc="rgb">
                                      <p:cBhvr>
                                        <p:cTn id="14" dur="250" autoRev="1" fill="hold"/>
                                        <p:tgtEl>
                                          <p:spTgt spid="4"/>
                                        </p:tgtEl>
                                        <p:attrNameLst>
                                          <p:attrName>fillcolor</p:attrName>
                                        </p:attrNameLst>
                                      </p:cBhvr>
                                      <p:to>
                                        <a:schemeClr val="bg1"/>
                                      </p:to>
                                    </p:animClr>
                                    <p:set>
                                      <p:cBhvr>
                                        <p:cTn id="15" dur="250" autoRev="1" fill="hold"/>
                                        <p:tgtEl>
                                          <p:spTgt spid="4"/>
                                        </p:tgtEl>
                                        <p:attrNameLst>
                                          <p:attrName>fill.type</p:attrName>
                                        </p:attrNameLst>
                                      </p:cBhvr>
                                      <p:to>
                                        <p:strVal val="solid"/>
                                      </p:to>
                                    </p:set>
                                    <p:set>
                                      <p:cBhvr>
                                        <p:cTn id="16" dur="250" autoRev="1" fill="hold"/>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
                                        </p:tgtEl>
                                        <p:attrNameLst>
                                          <p:attrName>style.visibility</p:attrName>
                                        </p:attrNameLst>
                                      </p:cBhvr>
                                      <p:to>
                                        <p:strVal val="visible"/>
                                      </p:to>
                                    </p:set>
                                    <p:anim calcmode="discrete" valueType="clr">
                                      <p:cBhvr override="childStyle">
                                        <p:cTn id="2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gtEl>
                                        <p:attrNameLst>
                                          <p:attrName>fillcolor</p:attrName>
                                        </p:attrNameLst>
                                      </p:cBhvr>
                                      <p:tavLst>
                                        <p:tav tm="0">
                                          <p:val>
                                            <p:clrVal>
                                              <a:schemeClr val="accent2"/>
                                            </p:clrVal>
                                          </p:val>
                                        </p:tav>
                                        <p:tav tm="50000">
                                          <p:val>
                                            <p:clrVal>
                                              <a:schemeClr val="hlink"/>
                                            </p:clrVal>
                                          </p:val>
                                        </p:tav>
                                      </p:tavLst>
                                    </p:anim>
                                    <p:set>
                                      <p:cBhvr>
                                        <p:cTn id="23" dur="80"/>
                                        <p:tgtEl>
                                          <p:spTgt spid="2"/>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4" fill="hold" nodeType="clickEffect">
                                  <p:stCondLst>
                                    <p:cond delay="0"/>
                                  </p:stCondLst>
                                  <p:childTnLst>
                                    <p:anim calcmode="lin" valueType="num">
                                      <p:cBhvr additive="base">
                                        <p:cTn id="35"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6" dur="500"/>
                                        <p:tgtEl>
                                          <p:spTgt spid="3">
                                            <p:txEl>
                                              <p:pRg st="0" end="0"/>
                                            </p:txEl>
                                          </p:spTgt>
                                        </p:tgtEl>
                                        <p:attrNameLst>
                                          <p:attrName>ppt_y</p:attrName>
                                        </p:attrNameLst>
                                      </p:cBhvr>
                                      <p:tavLst>
                                        <p:tav tm="0">
                                          <p:val>
                                            <p:strVal val="ppt_y"/>
                                          </p:val>
                                        </p:tav>
                                        <p:tav tm="100000">
                                          <p:val>
                                            <p:strVal val="1+ppt_h/2"/>
                                          </p:val>
                                        </p:tav>
                                      </p:tavLst>
                                    </p:anim>
                                    <p:set>
                                      <p:cBhvr>
                                        <p:cTn id="3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3000372"/>
            <a:ext cx="6786610" cy="1721433"/>
          </a:xfrm>
          <a:prstGeom prst="rect">
            <a:avLst/>
          </a:prstGeom>
          <a:noFill/>
        </p:spPr>
        <p:txBody>
          <a:bodyPr wrap="square" rtlCol="0" anchor="ctr">
            <a:spAutoFit/>
          </a:bodyPr>
          <a:lstStyle/>
          <a:p>
            <a:pPr algn="ctr">
              <a:lnSpc>
                <a:spcPct val="170000"/>
              </a:lnSpc>
            </a:pPr>
            <a:r>
              <a:rPr lang="ru-RU" sz="7200" dirty="0" smtClean="0">
                <a:latin typeface="Times New Roman" pitchFamily="18" charset="0"/>
                <a:cs typeface="Times New Roman" pitchFamily="18" charset="0"/>
              </a:rPr>
              <a:t>Задание </a:t>
            </a:r>
            <a:r>
              <a:rPr lang="ru-RU" sz="7200" dirty="0" smtClean="0">
                <a:latin typeface="Times New Roman" pitchFamily="18" charset="0"/>
                <a:cs typeface="Times New Roman" pitchFamily="18" charset="0"/>
              </a:rPr>
              <a:t>№8</a:t>
            </a:r>
            <a:endParaRPr lang="ru-RU" sz="7200" dirty="0" smtClean="0">
              <a:latin typeface="Times New Roman" pitchFamily="18" charset="0"/>
              <a:cs typeface="Times New Roman" pitchFamily="18" charset="0"/>
            </a:endParaRPr>
          </a:p>
        </p:txBody>
      </p:sp>
      <p:sp>
        <p:nvSpPr>
          <p:cNvPr id="4" name="Овал 3"/>
          <p:cNvSpPr/>
          <p:nvPr/>
        </p:nvSpPr>
        <p:spPr>
          <a:xfrm>
            <a:off x="3214678" y="357166"/>
            <a:ext cx="2000264" cy="1928826"/>
          </a:xfrm>
          <a:prstGeom prst="ellipse">
            <a:avLst/>
          </a:prstGeom>
          <a:solidFill>
            <a:srgbClr val="FF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600" dirty="0" smtClean="0"/>
              <a:t>?</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repeatCount="4000" fill="hold" grpId="1" nodeType="clickEffect">
                                  <p:stCondLst>
                                    <p:cond delay="0"/>
                                  </p:stCondLst>
                                  <p:childTnLst>
                                    <p:animClr clrSpc="rgb">
                                      <p:cBhvr override="childStyle">
                                        <p:cTn id="13" dur="250" autoRev="1" fill="hold"/>
                                        <p:tgtEl>
                                          <p:spTgt spid="4"/>
                                        </p:tgtEl>
                                        <p:attrNameLst>
                                          <p:attrName>style.color</p:attrName>
                                        </p:attrNameLst>
                                      </p:cBhvr>
                                      <p:to>
                                        <a:schemeClr val="bg1"/>
                                      </p:to>
                                    </p:animClr>
                                    <p:animClr clrSpc="rgb">
                                      <p:cBhvr>
                                        <p:cTn id="14" dur="250" autoRev="1" fill="hold"/>
                                        <p:tgtEl>
                                          <p:spTgt spid="4"/>
                                        </p:tgtEl>
                                        <p:attrNameLst>
                                          <p:attrName>fillcolor</p:attrName>
                                        </p:attrNameLst>
                                      </p:cBhvr>
                                      <p:to>
                                        <a:schemeClr val="bg1"/>
                                      </p:to>
                                    </p:animClr>
                                    <p:set>
                                      <p:cBhvr>
                                        <p:cTn id="15" dur="250" autoRev="1" fill="hold"/>
                                        <p:tgtEl>
                                          <p:spTgt spid="4"/>
                                        </p:tgtEl>
                                        <p:attrNameLst>
                                          <p:attrName>fill.type</p:attrName>
                                        </p:attrNameLst>
                                      </p:cBhvr>
                                      <p:to>
                                        <p:strVal val="solid"/>
                                      </p:to>
                                    </p:set>
                                    <p:set>
                                      <p:cBhvr>
                                        <p:cTn id="16" dur="250" autoRev="1" fill="hold"/>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
                                        </p:tgtEl>
                                        <p:attrNameLst>
                                          <p:attrName>style.visibility</p:attrName>
                                        </p:attrNameLst>
                                      </p:cBhvr>
                                      <p:to>
                                        <p:strVal val="visible"/>
                                      </p:to>
                                    </p:set>
                                    <p:anim calcmode="discrete" valueType="clr">
                                      <p:cBhvr override="childStyle">
                                        <p:cTn id="2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gtEl>
                                        <p:attrNameLst>
                                          <p:attrName>fillcolor</p:attrName>
                                        </p:attrNameLst>
                                      </p:cBhvr>
                                      <p:tavLst>
                                        <p:tav tm="0">
                                          <p:val>
                                            <p:clrVal>
                                              <a:schemeClr val="accent2"/>
                                            </p:clrVal>
                                          </p:val>
                                        </p:tav>
                                        <p:tav tm="50000">
                                          <p:val>
                                            <p:clrVal>
                                              <a:schemeClr val="hlink"/>
                                            </p:clrVal>
                                          </p:val>
                                        </p:tav>
                                      </p:tavLst>
                                    </p:anim>
                                    <p:set>
                                      <p:cBhvr>
                                        <p:cTn id="23"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785786" y="928670"/>
            <a:ext cx="771530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lang="ru-RU" b="1" dirty="0">
                <a:solidFill>
                  <a:srgbClr val="FFFF00"/>
                </a:solidFill>
                <a:latin typeface="Times New Roman" pitchFamily="18" charset="0"/>
                <a:cs typeface="Times New Roman" pitchFamily="18" charset="0"/>
              </a:rPr>
              <a:t>Из работы современного историка В.И. </a:t>
            </a:r>
            <a:r>
              <a:rPr lang="ru-RU" b="1" dirty="0" err="1">
                <a:solidFill>
                  <a:srgbClr val="FFFF00"/>
                </a:solidFill>
                <a:latin typeface="Times New Roman" pitchFamily="18" charset="0"/>
                <a:cs typeface="Times New Roman" pitchFamily="18" charset="0"/>
              </a:rPr>
              <a:t>Буганова</a:t>
            </a:r>
            <a:r>
              <a:rPr lang="ru-RU" b="1" dirty="0">
                <a:solidFill>
                  <a:srgbClr val="FFFF00"/>
                </a:solidFill>
                <a:latin typeface="Times New Roman" pitchFamily="18" charset="0"/>
                <a:cs typeface="Times New Roman" pitchFamily="18" charset="0"/>
              </a:rPr>
              <a:t>:</a:t>
            </a:r>
          </a:p>
          <a:p>
            <a:pPr marL="0" marR="0" lvl="0" indent="0" algn="l" defTabSz="914400" rtl="0" eaLnBrk="0" fontAlgn="base" latinLnBrk="0" hangingPunct="0">
              <a:lnSpc>
                <a:spcPct val="150000"/>
              </a:lnSpc>
              <a:spcBef>
                <a:spcPct val="0"/>
              </a:spcBef>
              <a:spcAft>
                <a:spcPct val="0"/>
              </a:spcAft>
              <a:buClrTx/>
              <a:buSzTx/>
              <a:buFontTx/>
              <a:buNone/>
              <a:tabLst/>
            </a:pPr>
            <a:endParaRPr lang="ru-RU" dirty="0" smtClean="0">
              <a:solidFill>
                <a:schemeClr val="bg2"/>
              </a:solidFill>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lang="ru-RU" dirty="0" smtClean="0">
                <a:solidFill>
                  <a:schemeClr val="bg2"/>
                </a:solidFill>
                <a:latin typeface="Times New Roman" pitchFamily="18" charset="0"/>
                <a:cs typeface="Times New Roman" pitchFamily="18" charset="0"/>
              </a:rPr>
              <a:t>«</a:t>
            </a:r>
            <a:r>
              <a:rPr lang="ru-RU" dirty="0">
                <a:solidFill>
                  <a:schemeClr val="bg2"/>
                </a:solidFill>
                <a:latin typeface="Times New Roman" pitchFamily="18" charset="0"/>
                <a:cs typeface="Times New Roman" pitchFamily="18" charset="0"/>
              </a:rPr>
              <a:t>Двенадцать лет спустя вспыхнуло мощное, хотя и скоротечное восстание в Москве – знаменитый «медный бунт»… Его участники – столичные посадские люди и часть стрельцов, солдат, рейтар московского гарнизона         – предъявили царю Алексею Михайловичу свои требования. </a:t>
            </a:r>
            <a:r>
              <a:rPr lang="ru-RU" dirty="0">
                <a:solidFill>
                  <a:schemeClr val="bg2"/>
                </a:solidFill>
                <a:latin typeface="Times New Roman" pitchFamily="18" charset="0"/>
                <a:cs typeface="Times New Roman" pitchFamily="18" charset="0"/>
              </a:rPr>
              <a:t>В известной мере повторилось то, что произошло во время «соляного бунта». Но обстановка к тому времени изменилась довольно заметно, поэтому и ход восстания и его финал существенно отличаются от того, что было в начале правления Алексея».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7889"/>
                                        </p:tgtEl>
                                        <p:attrNameLst>
                                          <p:attrName>style.visibility</p:attrName>
                                        </p:attrNameLst>
                                      </p:cBhvr>
                                      <p:to>
                                        <p:strVal val="visible"/>
                                      </p:to>
                                    </p:set>
                                    <p:animEffect transition="in" filter="wipe(up)">
                                      <p:cBhvr>
                                        <p:cTn id="7" dur="500"/>
                                        <p:tgtEl>
                                          <p:spTgt spid="37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85786" y="1142984"/>
            <a:ext cx="785818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fontAlgn="base">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В </a:t>
            </a:r>
            <a:r>
              <a:rPr lang="ru-RU" sz="2000" dirty="0">
                <a:latin typeface="Times New Roman" pitchFamily="18" charset="0"/>
                <a:cs typeface="Times New Roman" pitchFamily="18" charset="0"/>
              </a:rPr>
              <a:t>каком году и в связи с чем вспыхнуло описываемое в отрывке восстание? </a:t>
            </a:r>
            <a:endParaRPr lang="ru-RU" sz="2000" dirty="0">
              <a:latin typeface="Times New Roman" pitchFamily="18" charset="0"/>
              <a:cs typeface="Times New Roman" pitchFamily="18" charset="0"/>
            </a:endParaRPr>
          </a:p>
          <a:p>
            <a:pPr marL="457200" marR="0" lvl="0" indent="-457200" fontAlgn="base">
              <a:lnSpc>
                <a:spcPct val="150000"/>
              </a:lnSpc>
              <a:spcBef>
                <a:spcPct val="0"/>
              </a:spcBef>
              <a:spcAft>
                <a:spcPct val="0"/>
              </a:spcAft>
              <a:buClrTx/>
              <a:buSzTx/>
              <a:tabLst/>
            </a:pPr>
            <a:endParaRPr lang="ru-RU" sz="2000" dirty="0" smtClean="0">
              <a:latin typeface="Times New Roman" pitchFamily="18" charset="0"/>
              <a:cs typeface="Times New Roman" pitchFamily="18" charset="0"/>
            </a:endParaRPr>
          </a:p>
          <a:p>
            <a:pPr marL="457200" marR="0" lvl="0" indent="-457200" fontAlgn="base">
              <a:lnSpc>
                <a:spcPct val="150000"/>
              </a:lnSpc>
              <a:spcBef>
                <a:spcPct val="0"/>
              </a:spcBef>
              <a:spcAft>
                <a:spcPct val="0"/>
              </a:spcAft>
              <a:buClrTx/>
              <a:buSzTx/>
              <a:buFont typeface="+mj-lt"/>
              <a:buAutoNum type="arabicPeriod" startAt="2"/>
              <a:tabLst/>
            </a:pPr>
            <a:r>
              <a:rPr lang="ru-RU" sz="2000" dirty="0" smtClean="0">
                <a:latin typeface="Times New Roman" pitchFamily="18" charset="0"/>
                <a:cs typeface="Times New Roman" pitchFamily="18" charset="0"/>
              </a:rPr>
              <a:t>Чем </a:t>
            </a:r>
            <a:r>
              <a:rPr lang="ru-RU" sz="2000" dirty="0">
                <a:latin typeface="Times New Roman" pitchFamily="18" charset="0"/>
                <a:cs typeface="Times New Roman" pitchFamily="18" charset="0"/>
              </a:rPr>
              <a:t>закончилось восстание? </a:t>
            </a:r>
            <a:r>
              <a:rPr lang="ru-RU" sz="2000" dirty="0">
                <a:latin typeface="Times New Roman" pitchFamily="18" charset="0"/>
                <a:cs typeface="Times New Roman" pitchFamily="18" charset="0"/>
              </a:rPr>
              <a:t>Назовите не менее двух итогов.</a:t>
            </a:r>
          </a:p>
          <a:p>
            <a:pPr marL="457200" marR="0" lvl="0" indent="-457200" fontAlgn="base">
              <a:lnSpc>
                <a:spcPct val="150000"/>
              </a:lnSpc>
              <a:spcBef>
                <a:spcPct val="0"/>
              </a:spcBef>
              <a:spcAft>
                <a:spcPct val="0"/>
              </a:spcAft>
              <a:buClrTx/>
              <a:buSzTx/>
              <a:buFont typeface="+mj-lt"/>
              <a:buAutoNum type="arabicPeriod" startAt="2"/>
              <a:tabLst/>
            </a:pPr>
            <a:endParaRPr lang="ru-RU" sz="2000" dirty="0" smtClean="0">
              <a:latin typeface="Times New Roman" pitchFamily="18" charset="0"/>
              <a:cs typeface="Times New Roman" pitchFamily="18" charset="0"/>
            </a:endParaRPr>
          </a:p>
          <a:p>
            <a:pPr marL="457200" marR="0" lvl="0" indent="-457200" fontAlgn="base">
              <a:lnSpc>
                <a:spcPct val="150000"/>
              </a:lnSpc>
              <a:spcBef>
                <a:spcPct val="0"/>
              </a:spcBef>
              <a:spcAft>
                <a:spcPct val="0"/>
              </a:spcAft>
              <a:buClrTx/>
              <a:buSzTx/>
              <a:buFont typeface="+mj-lt"/>
              <a:buAutoNum type="arabicPeriod" startAt="2"/>
              <a:tabLst/>
            </a:pPr>
            <a:r>
              <a:rPr lang="ru-RU" sz="2000" dirty="0" smtClean="0">
                <a:latin typeface="Times New Roman" pitchFamily="18" charset="0"/>
                <a:cs typeface="Times New Roman" pitchFamily="18" charset="0"/>
              </a:rPr>
              <a:t>Почему </a:t>
            </a:r>
            <a:r>
              <a:rPr lang="ru-RU" sz="2000" dirty="0">
                <a:latin typeface="Times New Roman" pitchFamily="18" charset="0"/>
                <a:cs typeface="Times New Roman" pitchFamily="18" charset="0"/>
              </a:rPr>
              <a:t>финал «медного бунта» отличается от результатов «соляного бунта»? </a:t>
            </a:r>
            <a:r>
              <a:rPr lang="ru-RU" sz="2000" dirty="0">
                <a:latin typeface="Times New Roman" pitchFamily="18" charset="0"/>
                <a:cs typeface="Times New Roman" pitchFamily="18" charset="0"/>
              </a:rPr>
              <a:t>Приведите не менее двух причин.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5841"/>
                                        </p:tgtEl>
                                        <p:attrNameLst>
                                          <p:attrName>style.visibility</p:attrName>
                                        </p:attrNameLst>
                                      </p:cBhvr>
                                      <p:to>
                                        <p:strVal val="visible"/>
                                      </p:to>
                                    </p:set>
                                    <p:animEffect transition="in" filter="wipe(up)">
                                      <p:cBhvr>
                                        <p:cTn id="7" dur="500"/>
                                        <p:tgtEl>
                                          <p:spTgt spid="35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85728"/>
            <a:ext cx="9144000"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Назовите </a:t>
            </a:r>
            <a:r>
              <a:rPr lang="ru-RU" sz="1400" dirty="0">
                <a:latin typeface="Times New Roman" pitchFamily="18" charset="0"/>
                <a:cs typeface="Times New Roman" pitchFamily="18" charset="0"/>
              </a:rPr>
              <a:t>не менее четырех основных преобразований в социальной сфере, проведенных в царствование </a:t>
            </a:r>
            <a:r>
              <a:rPr lang="ru-RU" sz="1400" dirty="0" smtClean="0">
                <a:latin typeface="Times New Roman" pitchFamily="18" charset="0"/>
                <a:cs typeface="Times New Roman" pitchFamily="18" charset="0"/>
              </a:rPr>
              <a:t>Александра </a:t>
            </a:r>
            <a:r>
              <a:rPr lang="en-US" sz="1400" dirty="0" smtClean="0">
                <a:latin typeface="Times New Roman" pitchFamily="18" charset="0"/>
                <a:cs typeface="Times New Roman" pitchFamily="18" charset="0"/>
              </a:rPr>
              <a:t>III</a:t>
            </a:r>
            <a:r>
              <a:rPr lang="ru-RU" sz="1400" dirty="0">
                <a:latin typeface="Times New Roman" pitchFamily="18" charset="0"/>
                <a:cs typeface="Times New Roman" pitchFamily="18" charset="0"/>
              </a:rPr>
              <a:t>.</a:t>
            </a: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В.О</a:t>
            </a:r>
            <a:r>
              <a:rPr lang="ru-RU" sz="1400" dirty="0">
                <a:latin typeface="Times New Roman" pitchFamily="18" charset="0"/>
                <a:cs typeface="Times New Roman" pitchFamily="18" charset="0"/>
              </a:rPr>
              <a:t>. </a:t>
            </a:r>
            <a:r>
              <a:rPr lang="ru-RU" sz="1400" dirty="0">
                <a:latin typeface="Times New Roman" pitchFamily="18" charset="0"/>
                <a:cs typeface="Times New Roman" pitchFamily="18" charset="0"/>
              </a:rPr>
              <a:t>Ключевский считал движение декабристов «исторической случайностью, обросшей литературой». </a:t>
            </a:r>
          </a:p>
          <a:p>
            <a:pPr marL="342900" marR="0" lvl="0" indent="-342900" eaLnBrk="0" fontAlgn="base" hangingPunct="0">
              <a:lnSpc>
                <a:spcPct val="150000"/>
              </a:lnSpc>
              <a:spcBef>
                <a:spcPct val="0"/>
              </a:spcBef>
              <a:spcAft>
                <a:spcPct val="0"/>
              </a:spcAft>
              <a:buClrTx/>
              <a:buSzTx/>
              <a:tabLst/>
            </a:pPr>
            <a:r>
              <a:rPr lang="ru-RU" sz="1400" dirty="0" smtClean="0">
                <a:latin typeface="Times New Roman" pitchFamily="18" charset="0"/>
                <a:cs typeface="Times New Roman" pitchFamily="18" charset="0"/>
              </a:rPr>
              <a:t>        </a:t>
            </a:r>
          </a:p>
          <a:p>
            <a:pPr marL="342900" marR="0" lvl="0" indent="-342900" eaLnBrk="0" fontAlgn="base" hangingPunct="0">
              <a:lnSpc>
                <a:spcPct val="150000"/>
              </a:lnSpc>
              <a:spcBef>
                <a:spcPct val="0"/>
              </a:spcBef>
              <a:spcAft>
                <a:spcPct val="0"/>
              </a:spcAft>
              <a:buClrTx/>
              <a:buSzTx/>
              <a:tabLst/>
            </a:pP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Какую </a:t>
            </a:r>
            <a:r>
              <a:rPr lang="ru-RU" sz="1400" dirty="0">
                <a:latin typeface="Times New Roman" pitchFamily="18" charset="0"/>
                <a:cs typeface="Times New Roman" pitchFamily="18" charset="0"/>
              </a:rPr>
              <a:t>другую точку зрения по вопросу о предпосылках возникновения движения декабристов вы знаете? </a:t>
            </a:r>
            <a:r>
              <a:rPr lang="ru-RU" sz="1400" dirty="0">
                <a:latin typeface="Times New Roman" pitchFamily="18" charset="0"/>
                <a:cs typeface="Times New Roman" pitchFamily="18" charset="0"/>
              </a:rPr>
              <a:t>Какую точку зрения вы считаете более убедительной? Раскройте ее и приведите не менее трех фактов и положений, которые могут служить аргументами, подтверждающими избранную вами точку зрения.</a:t>
            </a: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В </a:t>
            </a:r>
            <a:r>
              <a:rPr lang="en-US" sz="1400" dirty="0">
                <a:latin typeface="Times New Roman" pitchFamily="18" charset="0"/>
                <a:cs typeface="Times New Roman" pitchFamily="18" charset="0"/>
              </a:rPr>
              <a:t>X</a:t>
            </a:r>
            <a:r>
              <a:rPr lang="ru-RU" sz="1400" dirty="0">
                <a:latin typeface="Times New Roman" pitchFamily="18" charset="0"/>
                <a:cs typeface="Times New Roman" pitchFamily="18" charset="0"/>
              </a:rPr>
              <a:t> в. киевляне обратились к князю Святославу со словами: «Ты, князь, чужой земли ищешь и о ней заботишься, а свою покинул». С чем связан этот упрек в адрес Святослава? Приведите не менее двух примеров, подтверждающих эти слова. Какие еще внутренние и внешние задачи стояли перед киевской княжеской властью? Назовите не менее двух внутренних и двух внешних задач. </a:t>
            </a:r>
          </a:p>
          <a:p>
            <a:pPr marL="342900" marR="0" lvl="0" indent="-342900" eaLnBrk="0" fontAlgn="base" hangingPunct="0">
              <a:lnSpc>
                <a:spcPct val="150000"/>
              </a:lnSpc>
              <a:spcBef>
                <a:spcPct val="0"/>
              </a:spcBef>
              <a:spcAft>
                <a:spcPct val="0"/>
              </a:spcAft>
              <a:buClrTx/>
              <a:buSzTx/>
              <a:buFont typeface="+mj-lt"/>
              <a:buAutoNum type="arabicPeriod" startAt="3"/>
              <a:tabLst/>
            </a:pPr>
            <a:endParaRPr lang="ru-RU" sz="1400" dirty="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Сравните </a:t>
            </a:r>
            <a:r>
              <a:rPr lang="ru-RU" sz="1400" dirty="0">
                <a:latin typeface="Times New Roman" pitchFamily="18" charset="0"/>
                <a:cs typeface="Times New Roman" pitchFamily="18" charset="0"/>
              </a:rPr>
              <a:t>положение русского крестьянства накануне Крестьянской реформы 1861 г. </a:t>
            </a:r>
            <a:r>
              <a:rPr lang="ru-RU" sz="1400" dirty="0">
                <a:latin typeface="Times New Roman" pitchFamily="18" charset="0"/>
                <a:cs typeface="Times New Roman" pitchFamily="18" charset="0"/>
              </a:rPr>
              <a:t>и после её проведения – до конца </a:t>
            </a:r>
            <a:r>
              <a:rPr lang="en-US" sz="1400" dirty="0">
                <a:latin typeface="Times New Roman" pitchFamily="18" charset="0"/>
                <a:cs typeface="Times New Roman" pitchFamily="18" charset="0"/>
              </a:rPr>
              <a:t>XIX</a:t>
            </a:r>
            <a:r>
              <a:rPr lang="ru-RU" sz="1400" dirty="0">
                <a:latin typeface="Times New Roman" pitchFamily="18" charset="0"/>
                <a:cs typeface="Times New Roman" pitchFamily="18" charset="0"/>
              </a:rPr>
              <a:t> в. (сословные права, экономическое положение, сфера деятельности). Укажите, что было общим (не менее двух общих характеристик), а что – различным (не менее трех различий).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wipe(up)">
                                      <p:cBhvr>
                                        <p:cTn id="7" dur="500"/>
                                        <p:tgtEl>
                                          <p:spTgt spid="33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3000372"/>
            <a:ext cx="6786610" cy="1721433"/>
          </a:xfrm>
          <a:prstGeom prst="rect">
            <a:avLst/>
          </a:prstGeom>
          <a:noFill/>
        </p:spPr>
        <p:txBody>
          <a:bodyPr wrap="square" rtlCol="0" anchor="ctr">
            <a:spAutoFit/>
          </a:bodyPr>
          <a:lstStyle/>
          <a:p>
            <a:pPr algn="ctr">
              <a:lnSpc>
                <a:spcPct val="170000"/>
              </a:lnSpc>
            </a:pPr>
            <a:r>
              <a:rPr lang="ru-RU" sz="7200" dirty="0" smtClean="0">
                <a:latin typeface="Times New Roman" pitchFamily="18" charset="0"/>
                <a:cs typeface="Times New Roman" pitchFamily="18" charset="0"/>
              </a:rPr>
              <a:t>Задание </a:t>
            </a:r>
            <a:r>
              <a:rPr lang="ru-RU" sz="7200" dirty="0" smtClean="0">
                <a:latin typeface="Times New Roman" pitchFamily="18" charset="0"/>
                <a:cs typeface="Times New Roman" pitchFamily="18" charset="0"/>
              </a:rPr>
              <a:t>№9</a:t>
            </a:r>
            <a:endParaRPr lang="ru-RU" sz="7200" dirty="0" smtClean="0">
              <a:latin typeface="Times New Roman" pitchFamily="18" charset="0"/>
              <a:cs typeface="Times New Roman" pitchFamily="18" charset="0"/>
            </a:endParaRPr>
          </a:p>
        </p:txBody>
      </p:sp>
      <p:sp>
        <p:nvSpPr>
          <p:cNvPr id="4" name="Овал 3"/>
          <p:cNvSpPr/>
          <p:nvPr/>
        </p:nvSpPr>
        <p:spPr>
          <a:xfrm>
            <a:off x="3214678" y="357166"/>
            <a:ext cx="2000264" cy="1928826"/>
          </a:xfrm>
          <a:prstGeom prst="ellipse">
            <a:avLst/>
          </a:prstGeom>
          <a:solidFill>
            <a:srgbClr val="FF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600" dirty="0" smtClean="0"/>
              <a:t>?</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repeatCount="4000" fill="hold" grpId="1" nodeType="clickEffect">
                                  <p:stCondLst>
                                    <p:cond delay="0"/>
                                  </p:stCondLst>
                                  <p:childTnLst>
                                    <p:animClr clrSpc="rgb">
                                      <p:cBhvr override="childStyle">
                                        <p:cTn id="13" dur="250" autoRev="1" fill="hold"/>
                                        <p:tgtEl>
                                          <p:spTgt spid="4"/>
                                        </p:tgtEl>
                                        <p:attrNameLst>
                                          <p:attrName>style.color</p:attrName>
                                        </p:attrNameLst>
                                      </p:cBhvr>
                                      <p:to>
                                        <a:schemeClr val="bg1"/>
                                      </p:to>
                                    </p:animClr>
                                    <p:animClr clrSpc="rgb">
                                      <p:cBhvr>
                                        <p:cTn id="14" dur="250" autoRev="1" fill="hold"/>
                                        <p:tgtEl>
                                          <p:spTgt spid="4"/>
                                        </p:tgtEl>
                                        <p:attrNameLst>
                                          <p:attrName>fillcolor</p:attrName>
                                        </p:attrNameLst>
                                      </p:cBhvr>
                                      <p:to>
                                        <a:schemeClr val="bg1"/>
                                      </p:to>
                                    </p:animClr>
                                    <p:set>
                                      <p:cBhvr>
                                        <p:cTn id="15" dur="250" autoRev="1" fill="hold"/>
                                        <p:tgtEl>
                                          <p:spTgt spid="4"/>
                                        </p:tgtEl>
                                        <p:attrNameLst>
                                          <p:attrName>fill.type</p:attrName>
                                        </p:attrNameLst>
                                      </p:cBhvr>
                                      <p:to>
                                        <p:strVal val="solid"/>
                                      </p:to>
                                    </p:set>
                                    <p:set>
                                      <p:cBhvr>
                                        <p:cTn id="16" dur="250" autoRev="1" fill="hold"/>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
                                        </p:tgtEl>
                                        <p:attrNameLst>
                                          <p:attrName>style.visibility</p:attrName>
                                        </p:attrNameLst>
                                      </p:cBhvr>
                                      <p:to>
                                        <p:strVal val="visible"/>
                                      </p:to>
                                    </p:set>
                                    <p:anim calcmode="discrete" valueType="clr">
                                      <p:cBhvr override="childStyle">
                                        <p:cTn id="2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gtEl>
                                        <p:attrNameLst>
                                          <p:attrName>fillcolor</p:attrName>
                                        </p:attrNameLst>
                                      </p:cBhvr>
                                      <p:tavLst>
                                        <p:tav tm="0">
                                          <p:val>
                                            <p:clrVal>
                                              <a:schemeClr val="accent2"/>
                                            </p:clrVal>
                                          </p:val>
                                        </p:tav>
                                        <p:tav tm="50000">
                                          <p:val>
                                            <p:clrVal>
                                              <a:schemeClr val="hlink"/>
                                            </p:clrVal>
                                          </p:val>
                                        </p:tav>
                                      </p:tavLst>
                                    </p:anim>
                                    <p:set>
                                      <p:cBhvr>
                                        <p:cTn id="23"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785794"/>
            <a:ext cx="9144000"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b="1" dirty="0">
                <a:solidFill>
                  <a:srgbClr val="FFFF00"/>
                </a:solidFill>
                <a:latin typeface="Times New Roman" pitchFamily="18" charset="0"/>
                <a:cs typeface="Times New Roman" pitchFamily="18" charset="0"/>
              </a:rPr>
              <a:t>Отрывок из указа от 28 декабря 1881 г. </a:t>
            </a:r>
            <a:r>
              <a:rPr lang="ru-RU" b="1" dirty="0">
                <a:solidFill>
                  <a:srgbClr val="FFFF00"/>
                </a:solidFill>
                <a:latin typeface="Times New Roman" pitchFamily="18" charset="0"/>
                <a:cs typeface="Times New Roman" pitchFamily="18" charset="0"/>
              </a:rPr>
              <a:t>о выкупе крестьянских наделов и прекращения состояния крестьян как временнообязанных.</a:t>
            </a:r>
            <a:endParaRPr lang="ru-RU" b="1" dirty="0">
              <a:solidFill>
                <a:srgbClr val="FFFF00"/>
              </a:solidFill>
              <a:latin typeface="Times New Roman" pitchFamily="18" charset="0"/>
              <a:cs typeface="Times New Roman" pitchFamily="18" charset="0"/>
            </a:endParaRPr>
          </a:p>
          <a:p>
            <a:pPr lvl="0" eaLnBrk="0" fontAlgn="base" hangingPunct="0">
              <a:lnSpc>
                <a:spcPct val="150000"/>
              </a:lnSpc>
              <a:spcBef>
                <a:spcPct val="0"/>
              </a:spcBef>
              <a:spcAft>
                <a:spcPct val="0"/>
              </a:spcAft>
            </a:pPr>
            <a:endParaRPr lang="ru-RU" dirty="0" smtClean="0">
              <a:solidFill>
                <a:schemeClr val="bg2"/>
              </a:solidFill>
              <a:latin typeface="Times New Roman" pitchFamily="18" charset="0"/>
              <a:cs typeface="Times New Roman" pitchFamily="18" charset="0"/>
            </a:endParaRPr>
          </a:p>
          <a:p>
            <a:pPr lvl="0" eaLnBrk="0" fontAlgn="base" hangingPunct="0">
              <a:lnSpc>
                <a:spcPct val="150000"/>
              </a:lnSpc>
              <a:spcBef>
                <a:spcPct val="0"/>
              </a:spcBef>
              <a:spcAft>
                <a:spcPct val="0"/>
              </a:spcAft>
            </a:pPr>
            <a:r>
              <a:rPr lang="ru-RU" dirty="0" smtClean="0">
                <a:solidFill>
                  <a:schemeClr val="bg2"/>
                </a:solidFill>
                <a:latin typeface="Times New Roman" pitchFamily="18" charset="0"/>
                <a:cs typeface="Times New Roman" pitchFamily="18" charset="0"/>
              </a:rPr>
              <a:t>«…</a:t>
            </a:r>
            <a:r>
              <a:rPr lang="ru-RU" dirty="0">
                <a:solidFill>
                  <a:schemeClr val="bg2"/>
                </a:solidFill>
                <a:latin typeface="Times New Roman" pitchFamily="18" charset="0"/>
                <a:cs typeface="Times New Roman" pitchFamily="18" charset="0"/>
              </a:rPr>
              <a:t>обязательные, в смысле переходной меры, поземельные отношения их к помещикам, имея в виду,   что отношения сии должны со временем прекратиться посредством выкупа крестьянами своих наделов в собственность, с содействием или без содействия правительства…по наибольшей части помещичьих имений крестьяне уже перешли в разряд крестьян собственников, и временнообязанных крестьян числится ныне сравнительно немного… Повелеваю: 1. </a:t>
            </a:r>
            <a:r>
              <a:rPr lang="ru-RU" dirty="0">
                <a:solidFill>
                  <a:schemeClr val="bg2"/>
                </a:solidFill>
                <a:latin typeface="Times New Roman" pitchFamily="18" charset="0"/>
                <a:cs typeface="Times New Roman" pitchFamily="18" charset="0"/>
              </a:rPr>
              <a:t>Остающихся еще в обязательных отношениях к помещикам бывших помещичьих крестьян… перевести на выкуп и причислить </a:t>
            </a:r>
          </a:p>
          <a:p>
            <a:pPr lvl="0" eaLnBrk="0" fontAlgn="base" hangingPunct="0">
              <a:lnSpc>
                <a:spcPct val="150000"/>
              </a:lnSpc>
              <a:spcBef>
                <a:spcPct val="0"/>
              </a:spcBef>
              <a:spcAft>
                <a:spcPct val="0"/>
              </a:spcAft>
            </a:pPr>
            <a:r>
              <a:rPr lang="ru-RU" dirty="0">
                <a:solidFill>
                  <a:schemeClr val="bg2"/>
                </a:solidFill>
                <a:latin typeface="Times New Roman" pitchFamily="18" charset="0"/>
                <a:cs typeface="Times New Roman" pitchFamily="18" charset="0"/>
              </a:rPr>
              <a:t>к разряду крестьян-собственников с 1 января 1883 года».</a:t>
            </a:r>
          </a:p>
          <a:p>
            <a:pPr marL="0" marR="0" lvl="0" indent="0" algn="l" defTabSz="914400" rtl="0" eaLnBrk="0" fontAlgn="base" latinLnBrk="0" hangingPunct="0">
              <a:lnSpc>
                <a:spcPct val="150000"/>
              </a:lnSpc>
              <a:spcBef>
                <a:spcPct val="0"/>
              </a:spcBef>
              <a:spcAft>
                <a:spcPct val="0"/>
              </a:spcAft>
              <a:buClrTx/>
              <a:buSzTx/>
              <a:buFontTx/>
              <a:buNone/>
              <a:tabLst/>
            </a:pPr>
            <a:r>
              <a:rPr lang="ru-RU" dirty="0">
                <a:solidFill>
                  <a:schemeClr val="bg2"/>
                </a:solidFill>
                <a:latin typeface="Times New Roman" pitchFamily="18" charset="0"/>
                <a:cs typeface="Times New Roman" pitchFamily="18" charset="0"/>
              </a:rPr>
              <a:t> Император Александр </a:t>
            </a:r>
            <a:r>
              <a:rPr lang="en-US" dirty="0">
                <a:solidFill>
                  <a:schemeClr val="bg2"/>
                </a:solidFill>
                <a:latin typeface="Times New Roman" pitchFamily="18" charset="0"/>
                <a:cs typeface="Times New Roman" pitchFamily="18" charset="0"/>
              </a:rPr>
              <a:t>II</a:t>
            </a:r>
            <a:r>
              <a:rPr lang="ru-RU" dirty="0">
                <a:solidFill>
                  <a:schemeClr val="bg2"/>
                </a:solidFill>
                <a:latin typeface="Times New Roman" pitchFamily="18" charset="0"/>
                <a:cs typeface="Times New Roman" pitchFamily="18" charset="0"/>
              </a:rPr>
              <a:t>, освобождая бывших помещичьих крестьян       от крепостной зависимости и устанавливая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6081"/>
                                        </p:tgtEl>
                                        <p:attrNameLst>
                                          <p:attrName>style.visibility</p:attrName>
                                        </p:attrNameLst>
                                      </p:cBhvr>
                                      <p:to>
                                        <p:strVal val="visible"/>
                                      </p:to>
                                    </p:set>
                                    <p:animEffect transition="in" filter="wipe(up)">
                                      <p:cBhvr>
                                        <p:cTn id="7" dur="500"/>
                                        <p:tgtEl>
                                          <p:spTgt spid="46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00034" y="1785926"/>
            <a:ext cx="8358182"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fontAlgn="base">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Объясните</a:t>
            </a:r>
            <a:r>
              <a:rPr lang="ru-RU" sz="2000" dirty="0">
                <a:latin typeface="Times New Roman" pitchFamily="18" charset="0"/>
                <a:cs typeface="Times New Roman" pitchFamily="18" charset="0"/>
              </a:rPr>
              <a:t>, когда и в связи с чем возникли выкупные платежи?</a:t>
            </a:r>
            <a:endParaRPr lang="ru-RU" sz="2000" dirty="0">
              <a:latin typeface="Times New Roman" pitchFamily="18" charset="0"/>
              <a:cs typeface="Times New Roman" pitchFamily="18" charset="0"/>
            </a:endParaRPr>
          </a:p>
          <a:p>
            <a:pPr marL="457200" indent="-457200" fontAlgn="base">
              <a:lnSpc>
                <a:spcPct val="150000"/>
              </a:lnSpc>
              <a:spcBef>
                <a:spcPct val="0"/>
              </a:spcBef>
              <a:spcAft>
                <a:spcPct val="0"/>
              </a:spcAft>
              <a:buFont typeface="+mj-lt"/>
              <a:buAutoNum type="arabicPeriod"/>
            </a:pPr>
            <a:endParaRPr lang="ru-RU" sz="2000" dirty="0" smtClean="0">
              <a:latin typeface="Times New Roman" pitchFamily="18" charset="0"/>
              <a:cs typeface="Times New Roman" pitchFamily="18" charset="0"/>
            </a:endParaRPr>
          </a:p>
          <a:p>
            <a:pPr marL="457200" indent="-457200" fontAlgn="base">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Каких </a:t>
            </a:r>
            <a:r>
              <a:rPr lang="ru-RU" sz="2000" dirty="0">
                <a:latin typeface="Times New Roman" pitchFamily="18" charset="0"/>
                <a:cs typeface="Times New Roman" pitchFamily="18" charset="0"/>
              </a:rPr>
              <a:t>крестьян называли временнообязанными? </a:t>
            </a:r>
            <a:r>
              <a:rPr lang="ru-RU" sz="2000" dirty="0" smtClean="0">
                <a:latin typeface="Times New Roman" pitchFamily="18" charset="0"/>
                <a:cs typeface="Times New Roman" pitchFamily="18" charset="0"/>
              </a:rPr>
              <a:t> Укажите </a:t>
            </a:r>
            <a:r>
              <a:rPr lang="ru-RU" sz="2000" dirty="0">
                <a:latin typeface="Times New Roman" pitchFamily="18" charset="0"/>
                <a:cs typeface="Times New Roman" pitchFamily="18" charset="0"/>
              </a:rPr>
              <a:t>не менее </a:t>
            </a:r>
            <a:r>
              <a:rPr lang="ru-RU" sz="2000" dirty="0" smtClean="0">
                <a:latin typeface="Times New Roman" pitchFamily="18" charset="0"/>
                <a:cs typeface="Times New Roman" pitchFamily="18" charset="0"/>
              </a:rPr>
              <a:t>двух условий</a:t>
            </a:r>
            <a:r>
              <a:rPr lang="ru-RU" sz="2000" dirty="0">
                <a:latin typeface="Times New Roman" pitchFamily="18" charset="0"/>
                <a:cs typeface="Times New Roman" pitchFamily="18" charset="0"/>
              </a:rPr>
              <a:t>.</a:t>
            </a:r>
          </a:p>
          <a:p>
            <a:pPr marL="457200" indent="-457200" fontAlgn="base">
              <a:lnSpc>
                <a:spcPct val="150000"/>
              </a:lnSpc>
              <a:spcBef>
                <a:spcPct val="0"/>
              </a:spcBef>
              <a:spcAft>
                <a:spcPct val="0"/>
              </a:spcAft>
              <a:buFont typeface="+mj-lt"/>
              <a:buAutoNum type="arabicPeriod"/>
            </a:pPr>
            <a:endParaRPr lang="ru-RU" sz="2000" dirty="0" smtClean="0">
              <a:latin typeface="Times New Roman" pitchFamily="18" charset="0"/>
              <a:cs typeface="Times New Roman" pitchFamily="18" charset="0"/>
            </a:endParaRPr>
          </a:p>
          <a:p>
            <a:pPr marL="457200" indent="-457200" fontAlgn="base">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Почему </a:t>
            </a:r>
            <a:r>
              <a:rPr lang="ru-RU" sz="2000" dirty="0">
                <a:latin typeface="Times New Roman" pitchFamily="18" charset="0"/>
                <a:cs typeface="Times New Roman" pitchFamily="18" charset="0"/>
              </a:rPr>
              <a:t>правительством было принято решение, о котором говорится </a:t>
            </a:r>
            <a:r>
              <a:rPr lang="ru-RU" sz="2000" dirty="0" smtClean="0">
                <a:latin typeface="Times New Roman" pitchFamily="18" charset="0"/>
                <a:cs typeface="Times New Roman" pitchFamily="18" charset="0"/>
              </a:rPr>
              <a:t>в</a:t>
            </a:r>
          </a:p>
          <a:p>
            <a:pPr marL="457200" indent="-457200" fontAlgn="base">
              <a:lnSpc>
                <a:spcPct val="150000"/>
              </a:lnSpc>
              <a:spcBef>
                <a:spcPct val="0"/>
              </a:spcBef>
              <a:spcAft>
                <a:spcPct val="0"/>
              </a:spcAft>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указе</a:t>
            </a:r>
            <a:r>
              <a:rPr lang="ru-RU" sz="2000" dirty="0">
                <a:latin typeface="Times New Roman" pitchFamily="18" charset="0"/>
                <a:cs typeface="Times New Roman" pitchFamily="18" charset="0"/>
              </a:rPr>
              <a:t>? Приведите не менее двух причин. </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4033"/>
                                        </p:tgtEl>
                                        <p:attrNameLst>
                                          <p:attrName>style.visibility</p:attrName>
                                        </p:attrNameLst>
                                      </p:cBhvr>
                                      <p:to>
                                        <p:strVal val="visible"/>
                                      </p:to>
                                    </p:set>
                                    <p:animEffect transition="in" filter="wipe(up)">
                                      <p:cBhvr>
                                        <p:cTn id="7" dur="500"/>
                                        <p:tgtEl>
                                          <p:spTgt spid="44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500042"/>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Назовите </a:t>
            </a:r>
            <a:r>
              <a:rPr lang="ru-RU" sz="1400" dirty="0">
                <a:latin typeface="Times New Roman" pitchFamily="18" charset="0"/>
                <a:cs typeface="Times New Roman" pitchFamily="18" charset="0"/>
              </a:rPr>
              <a:t>основные задачи, которые решались во внешней политике России в первой половине </a:t>
            </a:r>
            <a:r>
              <a:rPr lang="en-US" sz="1400" dirty="0">
                <a:latin typeface="Times New Roman" pitchFamily="18" charset="0"/>
                <a:cs typeface="Times New Roman" pitchFamily="18" charset="0"/>
              </a:rPr>
              <a:t>XVIII</a:t>
            </a:r>
            <a:r>
              <a:rPr lang="ru-RU" sz="1400" dirty="0">
                <a:latin typeface="Times New Roman" pitchFamily="18" charset="0"/>
                <a:cs typeface="Times New Roman" pitchFamily="18" charset="0"/>
              </a:rPr>
              <a:t> в. (укажите не менее двух задач).   Приведите примеры воин и походов </a:t>
            </a:r>
            <a:r>
              <a:rPr lang="en-US" sz="1400" dirty="0">
                <a:latin typeface="Times New Roman" pitchFamily="18" charset="0"/>
                <a:cs typeface="Times New Roman" pitchFamily="18" charset="0"/>
              </a:rPr>
              <a:t>XVIII</a:t>
            </a:r>
            <a:r>
              <a:rPr lang="ru-RU" sz="1400" dirty="0">
                <a:latin typeface="Times New Roman" pitchFamily="18" charset="0"/>
                <a:cs typeface="Times New Roman" pitchFamily="18" charset="0"/>
              </a:rPr>
              <a:t> в., предпринимавшихся для решения этих задач (не менее трех примеров).</a:t>
            </a:r>
          </a:p>
          <a:p>
            <a:pPr marL="342900" indent="-342900" eaLnBrk="0" fontAlgn="base" hangingPunct="0">
              <a:lnSpc>
                <a:spcPct val="150000"/>
              </a:lnSpc>
              <a:spcBef>
                <a:spcPct val="0"/>
              </a:spcBef>
              <a:spcAft>
                <a:spcPct val="0"/>
              </a:spcAft>
              <a:buFont typeface="+mj-lt"/>
              <a:buAutoNum type="arabicPeriod"/>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исторической науке существуют разные оценки монголо-татарского ига. </a:t>
            </a:r>
            <a:r>
              <a:rPr lang="ru-RU" sz="1400" dirty="0">
                <a:latin typeface="Times New Roman" pitchFamily="18" charset="0"/>
                <a:cs typeface="Times New Roman" pitchFamily="18" charset="0"/>
              </a:rPr>
              <a:t>Какие оценки ига, вы знаете? Укажите не менее двух. Какую оценку значения ига вы считаете более убедительной? Раскройте ее и приведите не менее трех фактов и положений, которые могут служить аргументами, подтверждающими избранную вами точку зрения. </a:t>
            </a:r>
          </a:p>
          <a:p>
            <a:pPr marL="342900" indent="-342900" eaLnBrk="0" fontAlgn="base" hangingPunct="0">
              <a:lnSpc>
                <a:spcPct val="150000"/>
              </a:lnSpc>
              <a:spcBef>
                <a:spcPct val="0"/>
              </a:spcBef>
              <a:spcAft>
                <a:spcPct val="0"/>
              </a:spcAft>
              <a:buFont typeface="+mj-lt"/>
              <a:buAutoNum type="arabicPeriod"/>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Согласно </a:t>
            </a:r>
            <a:r>
              <a:rPr lang="ru-RU" sz="1400" dirty="0">
                <a:latin typeface="Times New Roman" pitchFamily="18" charset="0"/>
                <a:cs typeface="Times New Roman" pitchFamily="18" charset="0"/>
              </a:rPr>
              <a:t>«Повести временных лет» начало русской государственности связано с призванием на княжение варягов Рюрика, </a:t>
            </a:r>
            <a:r>
              <a:rPr lang="ru-RU" sz="1400" dirty="0" err="1">
                <a:latin typeface="Times New Roman" pitchFamily="18" charset="0"/>
                <a:cs typeface="Times New Roman" pitchFamily="18" charset="0"/>
              </a:rPr>
              <a:t>Синеуса</a:t>
            </a:r>
            <a:r>
              <a:rPr lang="ru-RU" sz="1400" dirty="0">
                <a:latin typeface="Times New Roman" pitchFamily="18" charset="0"/>
                <a:cs typeface="Times New Roman" pitchFamily="18" charset="0"/>
              </a:rPr>
              <a:t> и Трувора. Какие условия необходимы для возникновения государственной власти? Назовите не менее двух условий. Какие предпосылки для создания государства у славян имелись в </a:t>
            </a:r>
            <a:r>
              <a:rPr lang="en-US" sz="1400" dirty="0">
                <a:latin typeface="Times New Roman" pitchFamily="18" charset="0"/>
                <a:cs typeface="Times New Roman" pitchFamily="18" charset="0"/>
              </a:rPr>
              <a:t>IX</a:t>
            </a:r>
            <a:r>
              <a:rPr lang="ru-RU" sz="1400" dirty="0">
                <a:latin typeface="Times New Roman" pitchFamily="18" charset="0"/>
                <a:cs typeface="Times New Roman" pitchFamily="18" charset="0"/>
              </a:rPr>
              <a:t> в. (назовите не менее трех предпосылок). </a:t>
            </a:r>
          </a:p>
          <a:p>
            <a:pPr marL="342900" indent="-342900" eaLnBrk="0" fontAlgn="base" hangingPunct="0">
              <a:lnSpc>
                <a:spcPct val="150000"/>
              </a:lnSpc>
              <a:spcBef>
                <a:spcPct val="0"/>
              </a:spcBef>
              <a:spcAft>
                <a:spcPct val="0"/>
              </a:spcAft>
              <a:buFont typeface="+mj-lt"/>
              <a:buAutoNum type="arabicPeriod"/>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Сравните </a:t>
            </a:r>
            <a:r>
              <a:rPr lang="ru-RU" sz="1400" dirty="0">
                <a:latin typeface="Times New Roman" pitchFamily="18" charset="0"/>
                <a:cs typeface="Times New Roman" pitchFamily="18" charset="0"/>
              </a:rPr>
              <a:t>реформы Алексея Михайловича и Петра </a:t>
            </a:r>
            <a:r>
              <a:rPr lang="en-US" sz="1400" dirty="0">
                <a:latin typeface="Times New Roman" pitchFamily="18" charset="0"/>
                <a:cs typeface="Times New Roman" pitchFamily="18" charset="0"/>
              </a:rPr>
              <a:t>I</a:t>
            </a:r>
            <a:r>
              <a:rPr lang="ru-RU" sz="1400" dirty="0">
                <a:latin typeface="Times New Roman" pitchFamily="18" charset="0"/>
                <a:cs typeface="Times New Roman" pitchFamily="18" charset="0"/>
              </a:rPr>
              <a:t>. Укажите, что было общим (не менее двух общих характеристик), а что – различным (не менее трех различий).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1985"/>
                                        </p:tgtEl>
                                        <p:attrNameLst>
                                          <p:attrName>style.visibility</p:attrName>
                                        </p:attrNameLst>
                                      </p:cBhvr>
                                      <p:to>
                                        <p:strVal val="visible"/>
                                      </p:to>
                                    </p:set>
                                    <p:animEffect transition="in" filter="wipe(up)">
                                      <p:cBhvr>
                                        <p:cTn id="7" dur="500"/>
                                        <p:tgtEl>
                                          <p:spTgt spid="41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3000372"/>
            <a:ext cx="6786610" cy="1721433"/>
          </a:xfrm>
          <a:prstGeom prst="rect">
            <a:avLst/>
          </a:prstGeom>
          <a:noFill/>
        </p:spPr>
        <p:txBody>
          <a:bodyPr wrap="square" rtlCol="0" anchor="ctr">
            <a:spAutoFit/>
          </a:bodyPr>
          <a:lstStyle/>
          <a:p>
            <a:pPr algn="ctr">
              <a:lnSpc>
                <a:spcPct val="170000"/>
              </a:lnSpc>
            </a:pPr>
            <a:r>
              <a:rPr lang="ru-RU" sz="7200" dirty="0" smtClean="0">
                <a:latin typeface="Times New Roman" pitchFamily="18" charset="0"/>
                <a:cs typeface="Times New Roman" pitchFamily="18" charset="0"/>
              </a:rPr>
              <a:t>Задание </a:t>
            </a:r>
            <a:r>
              <a:rPr lang="ru-RU" sz="7200" dirty="0" smtClean="0">
                <a:latin typeface="Times New Roman" pitchFamily="18" charset="0"/>
                <a:cs typeface="Times New Roman" pitchFamily="18" charset="0"/>
              </a:rPr>
              <a:t>№10</a:t>
            </a:r>
            <a:endParaRPr lang="ru-RU" sz="7200" dirty="0" smtClean="0">
              <a:latin typeface="Times New Roman" pitchFamily="18" charset="0"/>
              <a:cs typeface="Times New Roman" pitchFamily="18" charset="0"/>
            </a:endParaRPr>
          </a:p>
        </p:txBody>
      </p:sp>
      <p:sp>
        <p:nvSpPr>
          <p:cNvPr id="4" name="Овал 3"/>
          <p:cNvSpPr/>
          <p:nvPr/>
        </p:nvSpPr>
        <p:spPr>
          <a:xfrm>
            <a:off x="3214678" y="357166"/>
            <a:ext cx="2000264" cy="1928826"/>
          </a:xfrm>
          <a:prstGeom prst="ellipse">
            <a:avLst/>
          </a:prstGeom>
          <a:solidFill>
            <a:srgbClr val="FF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600" dirty="0" smtClean="0"/>
              <a:t>?</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repeatCount="4000" fill="hold" grpId="1" nodeType="clickEffect">
                                  <p:stCondLst>
                                    <p:cond delay="0"/>
                                  </p:stCondLst>
                                  <p:childTnLst>
                                    <p:animClr clrSpc="rgb">
                                      <p:cBhvr override="childStyle">
                                        <p:cTn id="13" dur="250" autoRev="1" fill="hold"/>
                                        <p:tgtEl>
                                          <p:spTgt spid="4"/>
                                        </p:tgtEl>
                                        <p:attrNameLst>
                                          <p:attrName>style.color</p:attrName>
                                        </p:attrNameLst>
                                      </p:cBhvr>
                                      <p:to>
                                        <a:schemeClr val="bg1"/>
                                      </p:to>
                                    </p:animClr>
                                    <p:animClr clrSpc="rgb">
                                      <p:cBhvr>
                                        <p:cTn id="14" dur="250" autoRev="1" fill="hold"/>
                                        <p:tgtEl>
                                          <p:spTgt spid="4"/>
                                        </p:tgtEl>
                                        <p:attrNameLst>
                                          <p:attrName>fillcolor</p:attrName>
                                        </p:attrNameLst>
                                      </p:cBhvr>
                                      <p:to>
                                        <a:schemeClr val="bg1"/>
                                      </p:to>
                                    </p:animClr>
                                    <p:set>
                                      <p:cBhvr>
                                        <p:cTn id="15" dur="250" autoRev="1" fill="hold"/>
                                        <p:tgtEl>
                                          <p:spTgt spid="4"/>
                                        </p:tgtEl>
                                        <p:attrNameLst>
                                          <p:attrName>fill.type</p:attrName>
                                        </p:attrNameLst>
                                      </p:cBhvr>
                                      <p:to>
                                        <p:strVal val="solid"/>
                                      </p:to>
                                    </p:set>
                                    <p:set>
                                      <p:cBhvr>
                                        <p:cTn id="16" dur="250" autoRev="1" fill="hold"/>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
                                        </p:tgtEl>
                                        <p:attrNameLst>
                                          <p:attrName>style.visibility</p:attrName>
                                        </p:attrNameLst>
                                      </p:cBhvr>
                                      <p:to>
                                        <p:strVal val="visible"/>
                                      </p:to>
                                    </p:set>
                                    <p:anim calcmode="discrete" valueType="clr">
                                      <p:cBhvr override="childStyle">
                                        <p:cTn id="2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gtEl>
                                        <p:attrNameLst>
                                          <p:attrName>fillcolor</p:attrName>
                                        </p:attrNameLst>
                                      </p:cBhvr>
                                      <p:tavLst>
                                        <p:tav tm="0">
                                          <p:val>
                                            <p:clrVal>
                                              <a:schemeClr val="accent2"/>
                                            </p:clrVal>
                                          </p:val>
                                        </p:tav>
                                        <p:tav tm="50000">
                                          <p:val>
                                            <p:clrVal>
                                              <a:schemeClr val="hlink"/>
                                            </p:clrVal>
                                          </p:val>
                                        </p:tav>
                                      </p:tavLst>
                                    </p:anim>
                                    <p:set>
                                      <p:cBhvr>
                                        <p:cTn id="23"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0"/>
            <a:ext cx="9144000" cy="6771084"/>
          </a:xfrm>
          <a:prstGeom prst="rect">
            <a:avLst/>
          </a:prstGeom>
          <a:blipFill>
            <a:blip r:embed="rId3"/>
            <a:stretch>
              <a:fillRect/>
            </a:stretch>
          </a:blip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b="1" dirty="0">
                <a:solidFill>
                  <a:srgbClr val="FFFF00"/>
                </a:solidFill>
                <a:latin typeface="Times New Roman" pitchFamily="18" charset="0"/>
                <a:cs typeface="Times New Roman" pitchFamily="18" charset="0"/>
              </a:rPr>
              <a:t>Из «Манифеста», написанного С.П. Трубецким.</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lang="ru-RU" dirty="0" smtClean="0">
              <a:solidFill>
                <a:schemeClr val="bg2"/>
              </a:solidFill>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lang="ru-RU" dirty="0" smtClean="0">
                <a:solidFill>
                  <a:schemeClr val="bg2"/>
                </a:solidFill>
                <a:latin typeface="Times New Roman" pitchFamily="18" charset="0"/>
                <a:cs typeface="Times New Roman" pitchFamily="18" charset="0"/>
              </a:rPr>
              <a:t>«</a:t>
            </a:r>
            <a:r>
              <a:rPr lang="ru-RU" dirty="0">
                <a:solidFill>
                  <a:schemeClr val="bg2"/>
                </a:solidFill>
                <a:latin typeface="Times New Roman" pitchFamily="18" charset="0"/>
                <a:cs typeface="Times New Roman" pitchFamily="18" charset="0"/>
              </a:rPr>
              <a:t>В Манифесте Сената объявляется: </a:t>
            </a:r>
            <a:endParaRPr lang="ru-RU" dirty="0" smtClean="0">
              <a:solidFill>
                <a:schemeClr val="bg2"/>
              </a:solidFill>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Уничтожение </a:t>
            </a:r>
            <a:r>
              <a:rPr lang="ru-RU" dirty="0">
                <a:solidFill>
                  <a:schemeClr val="bg2"/>
                </a:solidFill>
                <a:latin typeface="Times New Roman" pitchFamily="18" charset="0"/>
                <a:cs typeface="Times New Roman" pitchFamily="18" charset="0"/>
              </a:rPr>
              <a:t>бывшего Правления.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Учреждение </a:t>
            </a:r>
            <a:r>
              <a:rPr lang="ru-RU" dirty="0">
                <a:solidFill>
                  <a:schemeClr val="bg2"/>
                </a:solidFill>
                <a:latin typeface="Times New Roman" pitchFamily="18" charset="0"/>
                <a:cs typeface="Times New Roman" pitchFamily="18" charset="0"/>
              </a:rPr>
              <a:t>временного правления до установления постоянного, выбранного представителями сословий…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Равенство </a:t>
            </a:r>
            <a:r>
              <a:rPr lang="ru-RU" dirty="0">
                <a:solidFill>
                  <a:schemeClr val="bg2"/>
                </a:solidFill>
                <a:latin typeface="Times New Roman" pitchFamily="18" charset="0"/>
                <a:cs typeface="Times New Roman" pitchFamily="18" charset="0"/>
              </a:rPr>
              <a:t>всех сословий перед Законом…</a:t>
            </a: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a:solidFill>
                  <a:schemeClr val="bg2"/>
                </a:solidFill>
                <a:latin typeface="Times New Roman" pitchFamily="18" charset="0"/>
                <a:cs typeface="Times New Roman" pitchFamily="18" charset="0"/>
              </a:rPr>
              <a:t>Объявление права всякому гражданину заниматься чем он хочет, и потому дворянин, купец, мещанин, крестьянин – все равно имеют право вступать в воинскую и гражданскую службу и в духовное звание, торговать оптом и      в розницу…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Приобретать </a:t>
            </a:r>
            <a:r>
              <a:rPr lang="ru-RU" dirty="0">
                <a:solidFill>
                  <a:schemeClr val="bg2"/>
                </a:solidFill>
                <a:latin typeface="Times New Roman" pitchFamily="18" charset="0"/>
                <a:cs typeface="Times New Roman" pitchFamily="18" charset="0"/>
              </a:rPr>
              <a:t>всякого рода собственность, как то земля, дома в деревнях и городах…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Отмена </a:t>
            </a:r>
            <a:r>
              <a:rPr lang="ru-RU" dirty="0">
                <a:solidFill>
                  <a:schemeClr val="bg2"/>
                </a:solidFill>
                <a:latin typeface="Times New Roman" pitchFamily="18" charset="0"/>
                <a:cs typeface="Times New Roman" pitchFamily="18" charset="0"/>
              </a:rPr>
              <a:t>подушных податей и недоимок по оным…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Уничтожение </a:t>
            </a:r>
            <a:r>
              <a:rPr lang="ru-RU" dirty="0">
                <a:solidFill>
                  <a:schemeClr val="bg2"/>
                </a:solidFill>
                <a:latin typeface="Times New Roman" pitchFamily="18" charset="0"/>
                <a:cs typeface="Times New Roman" pitchFamily="18" charset="0"/>
              </a:rPr>
              <a:t>рекрутства и военных поселений. </a:t>
            </a:r>
            <a:endParaRPr lang="ru-RU" dirty="0" smtClean="0">
              <a:solidFill>
                <a:schemeClr val="bg2"/>
              </a:solidFill>
              <a:latin typeface="Times New Roman" pitchFamily="18" charset="0"/>
              <a:cs typeface="Times New Roman" pitchFamily="18" charset="0"/>
            </a:endParaRPr>
          </a:p>
          <a:p>
            <a:pPr marL="342900" marR="0" lvl="0" indent="-342900" algn="l" defTabSz="914400" rtl="0" eaLnBrk="0" fontAlgn="base" latinLnBrk="0" hangingPunct="0">
              <a:lnSpc>
                <a:spcPct val="150000"/>
              </a:lnSpc>
              <a:spcBef>
                <a:spcPct val="0"/>
              </a:spcBef>
              <a:spcAft>
                <a:spcPct val="0"/>
              </a:spcAft>
              <a:buClrTx/>
              <a:buSzTx/>
              <a:buFont typeface="Wingdings" pitchFamily="2" charset="2"/>
              <a:buChar char="q"/>
              <a:tabLst/>
            </a:pPr>
            <a:r>
              <a:rPr lang="ru-RU" dirty="0" smtClean="0">
                <a:solidFill>
                  <a:schemeClr val="bg2"/>
                </a:solidFill>
                <a:latin typeface="Times New Roman" pitchFamily="18" charset="0"/>
                <a:cs typeface="Times New Roman" pitchFamily="18" charset="0"/>
              </a:rPr>
              <a:t>Убавление </a:t>
            </a:r>
            <a:r>
              <a:rPr lang="ru-RU" dirty="0">
                <a:solidFill>
                  <a:schemeClr val="bg2"/>
                </a:solidFill>
                <a:latin typeface="Times New Roman" pitchFamily="18" charset="0"/>
                <a:cs typeface="Times New Roman" pitchFamily="18" charset="0"/>
              </a:rPr>
              <a:t>срока службы военной для нижних чинов и определение оного последует по уравнении воинской повинности между всеми сословиями».</a:t>
            </a:r>
            <a:endParaRPr lang="ru-RU" dirty="0">
              <a:solidFill>
                <a:schemeClr val="bg2"/>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wipe(up)">
                                      <p:cBhvr>
                                        <p:cTn id="7" dur="5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00034" y="714356"/>
            <a:ext cx="8001056" cy="3859518"/>
          </a:xfrm>
          <a:prstGeom prst="rect">
            <a:avLst/>
          </a:prstGeom>
        </p:spPr>
        <p:txBody>
          <a:bodyPr wrap="square">
            <a:spAutoFit/>
          </a:bodyPr>
          <a:lstStyle/>
          <a:p>
            <a:pPr algn="ctr">
              <a:lnSpc>
                <a:spcPct val="170000"/>
              </a:lnSpc>
            </a:pPr>
            <a:r>
              <a:rPr lang="ru-RU" dirty="0" smtClean="0">
                <a:latin typeface="Times New Roman" pitchFamily="18" charset="0"/>
                <a:cs typeface="Times New Roman" pitchFamily="18" charset="0"/>
              </a:rPr>
              <a:t>Прочтите отрывок из исторического источника и  подготовьте ответы   на вопросы</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 форме презентации.</a:t>
            </a:r>
          </a:p>
          <a:p>
            <a:pPr algn="ctr">
              <a:lnSpc>
                <a:spcPct val="170000"/>
              </a:lnSpc>
            </a:pPr>
            <a:endParaRPr lang="ru-RU" dirty="0" smtClean="0">
              <a:latin typeface="Times New Roman" pitchFamily="18" charset="0"/>
              <a:cs typeface="Times New Roman" pitchFamily="18" charset="0"/>
            </a:endParaRPr>
          </a:p>
          <a:p>
            <a:pPr algn="ctr">
              <a:lnSpc>
                <a:spcPct val="170000"/>
              </a:lnSpc>
            </a:pPr>
            <a:endParaRPr lang="ru-RU" dirty="0" smtClean="0">
              <a:latin typeface="Times New Roman" pitchFamily="18" charset="0"/>
              <a:cs typeface="Times New Roman" pitchFamily="18" charset="0"/>
            </a:endParaRPr>
          </a:p>
          <a:p>
            <a:pPr algn="ctr">
              <a:lnSpc>
                <a:spcPct val="170000"/>
              </a:lnSpc>
            </a:pPr>
            <a:endParaRPr lang="ru-RU" dirty="0" smtClean="0">
              <a:latin typeface="Times New Roman" pitchFamily="18" charset="0"/>
              <a:cs typeface="Times New Roman" pitchFamily="18" charset="0"/>
            </a:endParaRPr>
          </a:p>
          <a:p>
            <a:pPr algn="ctr">
              <a:lnSpc>
                <a:spcPct val="170000"/>
              </a:lnSpc>
            </a:pPr>
            <a:r>
              <a:rPr lang="ru-RU" dirty="0" smtClean="0">
                <a:latin typeface="Times New Roman" pitchFamily="18" charset="0"/>
                <a:cs typeface="Times New Roman" pitchFamily="18" charset="0"/>
              </a:rPr>
              <a:t>Ответы предполагают использование </a:t>
            </a:r>
          </a:p>
          <a:p>
            <a:pPr algn="ctr">
              <a:lnSpc>
                <a:spcPct val="170000"/>
              </a:lnSpc>
            </a:pPr>
            <a:r>
              <a:rPr lang="ru-RU" dirty="0" smtClean="0">
                <a:latin typeface="Times New Roman" pitchFamily="18" charset="0"/>
                <a:cs typeface="Times New Roman" pitchFamily="18" charset="0"/>
              </a:rPr>
              <a:t>информации   из источника, а также применение исторических </a:t>
            </a:r>
          </a:p>
          <a:p>
            <a:pPr algn="ctr">
              <a:lnSpc>
                <a:spcPct val="170000"/>
              </a:lnSpc>
            </a:pPr>
            <a:r>
              <a:rPr lang="ru-RU" dirty="0" smtClean="0">
                <a:latin typeface="Times New Roman" pitchFamily="18" charset="0"/>
                <a:cs typeface="Times New Roman" pitchFamily="18" charset="0"/>
              </a:rPr>
              <a:t>знаний по курсу истории соответствующего периода.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500034" y="1142984"/>
            <a:ext cx="842968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fontAlgn="base">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Назовите </a:t>
            </a:r>
            <a:r>
              <a:rPr lang="ru-RU" sz="2000" dirty="0">
                <a:latin typeface="Times New Roman" pitchFamily="18" charset="0"/>
                <a:cs typeface="Times New Roman" pitchFamily="18" charset="0"/>
              </a:rPr>
              <a:t>событие, в связи с которым был написан «Манифест»,  дату (число, месяц, год), место этого события и не менее двух фамилий соратников С.П. </a:t>
            </a:r>
            <a:r>
              <a:rPr lang="ru-RU" sz="2000" dirty="0">
                <a:latin typeface="Times New Roman" pitchFamily="18" charset="0"/>
                <a:cs typeface="Times New Roman" pitchFamily="18" charset="0"/>
              </a:rPr>
              <a:t>Трубецкого.</a:t>
            </a:r>
          </a:p>
          <a:p>
            <a:pPr marL="457200" marR="0" lvl="0" indent="-457200" fontAlgn="base">
              <a:lnSpc>
                <a:spcPct val="150000"/>
              </a:lnSpc>
              <a:spcBef>
                <a:spcPct val="0"/>
              </a:spcBef>
              <a:spcAft>
                <a:spcPct val="0"/>
              </a:spcAft>
              <a:buClrTx/>
              <a:buSzTx/>
              <a:buFont typeface="+mj-lt"/>
              <a:buAutoNum type="arabicPeriod"/>
              <a:tabLst/>
            </a:pPr>
            <a:endParaRPr lang="ru-RU" sz="2000" dirty="0" smtClean="0">
              <a:latin typeface="Times New Roman" pitchFamily="18" charset="0"/>
              <a:cs typeface="Times New Roman" pitchFamily="18" charset="0"/>
            </a:endParaRPr>
          </a:p>
          <a:p>
            <a:pPr marL="457200" marR="0" lvl="0" indent="-457200" fontAlgn="base">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Используя </a:t>
            </a:r>
            <a:r>
              <a:rPr lang="ru-RU" sz="2000" dirty="0">
                <a:latin typeface="Times New Roman" pitchFamily="18" charset="0"/>
                <a:cs typeface="Times New Roman" pitchFamily="18" charset="0"/>
              </a:rPr>
              <a:t>текст источника, укажите, какие проблемы (не менее трех)     и каким образом пытались решить соратники С.П. </a:t>
            </a:r>
            <a:r>
              <a:rPr lang="ru-RU" sz="2000" dirty="0">
                <a:latin typeface="Times New Roman" pitchFamily="18" charset="0"/>
                <a:cs typeface="Times New Roman" pitchFamily="18" charset="0"/>
              </a:rPr>
              <a:t>Трубецкого. </a:t>
            </a:r>
          </a:p>
          <a:p>
            <a:pPr marL="457200" marR="0" lvl="0" indent="-457200" fontAlgn="base">
              <a:lnSpc>
                <a:spcPct val="150000"/>
              </a:lnSpc>
              <a:spcBef>
                <a:spcPct val="0"/>
              </a:spcBef>
              <a:spcAft>
                <a:spcPct val="0"/>
              </a:spcAft>
              <a:buClrTx/>
              <a:buSzTx/>
              <a:buFont typeface="+mj-lt"/>
              <a:buAutoNum type="arabicPeriod"/>
              <a:tabLst/>
            </a:pPr>
            <a:endParaRPr lang="ru-RU" sz="2000" dirty="0" smtClean="0">
              <a:latin typeface="Times New Roman" pitchFamily="18" charset="0"/>
              <a:cs typeface="Times New Roman" pitchFamily="18" charset="0"/>
            </a:endParaRPr>
          </a:p>
          <a:p>
            <a:pPr marL="457200" marR="0" lvl="0" indent="-457200" fontAlgn="base">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Чем </a:t>
            </a:r>
            <a:r>
              <a:rPr lang="ru-RU" sz="2000" dirty="0">
                <a:latin typeface="Times New Roman" pitchFamily="18" charset="0"/>
                <a:cs typeface="Times New Roman" pitchFamily="18" charset="0"/>
              </a:rPr>
              <a:t>закончилось событие, в связи с которым С.П. </a:t>
            </a:r>
            <a:r>
              <a:rPr lang="ru-RU" sz="2000" dirty="0">
                <a:latin typeface="Times New Roman" pitchFamily="18" charset="0"/>
                <a:cs typeface="Times New Roman" pitchFamily="18" charset="0"/>
              </a:rPr>
              <a:t>Трубецкой написал «Манифест»? Назовите не менее трех последствий этого события для дальнейшего хода истории России.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wipe(up)">
                                      <p:cBhvr>
                                        <p:cTn id="7" dur="500"/>
                                        <p:tgtEl>
                                          <p:spTgt spid="54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21429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Назовите </a:t>
            </a:r>
            <a:r>
              <a:rPr lang="ru-RU" sz="1400" dirty="0">
                <a:latin typeface="Times New Roman" pitchFamily="18" charset="0"/>
                <a:cs typeface="Times New Roman" pitchFamily="18" charset="0"/>
              </a:rPr>
              <a:t>не менее трех изменений в положении крестьянства и посадского населения после принятия Соборного уложения. </a:t>
            </a:r>
            <a:r>
              <a:rPr lang="ru-RU" sz="1400" dirty="0">
                <a:latin typeface="Times New Roman" pitchFamily="18" charset="0"/>
                <a:cs typeface="Times New Roman" pitchFamily="18" charset="0"/>
              </a:rPr>
              <a:t>Приведите не менее трех положений, характеризующих значение этого документа.</a:t>
            </a: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Ряд </a:t>
            </a:r>
            <a:r>
              <a:rPr lang="ru-RU" sz="1400" dirty="0">
                <a:latin typeface="Times New Roman" pitchFamily="18" charset="0"/>
                <a:cs typeface="Times New Roman" pitchFamily="18" charset="0"/>
              </a:rPr>
              <a:t>историков считают, что внутренняя политика Екатерины </a:t>
            </a:r>
            <a:r>
              <a:rPr lang="en-US" sz="1400" dirty="0">
                <a:latin typeface="Times New Roman" pitchFamily="18" charset="0"/>
                <a:cs typeface="Times New Roman" pitchFamily="18" charset="0"/>
              </a:rPr>
              <a:t>II</a:t>
            </a:r>
            <a:r>
              <a:rPr lang="ru-RU" sz="1400" dirty="0">
                <a:latin typeface="Times New Roman" pitchFamily="18" charset="0"/>
                <a:cs typeface="Times New Roman" pitchFamily="18" charset="0"/>
              </a:rPr>
              <a:t> была последовательно крепостнической.</a:t>
            </a:r>
          </a:p>
          <a:p>
            <a:pPr marL="342900" marR="0" lvl="0" indent="-342900" eaLnBrk="0" fontAlgn="base" hangingPunct="0">
              <a:lnSpc>
                <a:spcPct val="150000"/>
              </a:lnSpc>
              <a:spcBef>
                <a:spcPct val="0"/>
              </a:spcBef>
              <a:spcAft>
                <a:spcPct val="0"/>
              </a:spcAft>
              <a:buClrTx/>
              <a:buSzTx/>
              <a:tabLst/>
            </a:pPr>
            <a:r>
              <a:rPr lang="ru-RU" sz="1400" dirty="0" smtClean="0">
                <a:latin typeface="Times New Roman" pitchFamily="18" charset="0"/>
                <a:cs typeface="Times New Roman" pitchFamily="18" charset="0"/>
              </a:rPr>
              <a:t>        Какую </a:t>
            </a:r>
            <a:r>
              <a:rPr lang="ru-RU" sz="1400" dirty="0">
                <a:latin typeface="Times New Roman" pitchFamily="18" charset="0"/>
                <a:cs typeface="Times New Roman" pitchFamily="18" charset="0"/>
              </a:rPr>
              <a:t>другую точку зрения по вопросу о характере политики Екатерины </a:t>
            </a:r>
            <a:r>
              <a:rPr lang="en-US" sz="1400" dirty="0">
                <a:latin typeface="Times New Roman" pitchFamily="18" charset="0"/>
                <a:cs typeface="Times New Roman" pitchFamily="18" charset="0"/>
              </a:rPr>
              <a:t>II</a:t>
            </a:r>
            <a:r>
              <a:rPr lang="ru-RU" sz="1400" dirty="0">
                <a:latin typeface="Times New Roman" pitchFamily="18" charset="0"/>
                <a:cs typeface="Times New Roman" pitchFamily="18" charset="0"/>
              </a:rPr>
              <a:t> вы знаете? Какую точку зрения вы считаете более убедительной? Раскройте ее и приведите не менее трех фактов и положений, которые могут служить аргументами, подтверждающими избранную вами точку зрения. </a:t>
            </a:r>
          </a:p>
          <a:p>
            <a:pPr marL="342900" marR="0" lvl="0" indent="-342900" eaLnBrk="0" fontAlgn="base" hangingPunct="0">
              <a:lnSpc>
                <a:spcPct val="150000"/>
              </a:lnSpc>
              <a:spcBef>
                <a:spcPct val="0"/>
              </a:spcBef>
              <a:spcAft>
                <a:spcPct val="0"/>
              </a:spcAft>
              <a:buClrTx/>
              <a:buSzTx/>
              <a:buFont typeface="+mj-lt"/>
              <a:buAutoNum type="arabicPeriod" startAt="3"/>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середине </a:t>
            </a:r>
            <a:r>
              <a:rPr lang="en-US" sz="1400" dirty="0">
                <a:latin typeface="Times New Roman" pitchFamily="18" charset="0"/>
                <a:cs typeface="Times New Roman" pitchFamily="18" charset="0"/>
              </a:rPr>
              <a:t>XVII </a:t>
            </a:r>
            <a:r>
              <a:rPr lang="ru-RU" sz="1400" dirty="0">
                <a:latin typeface="Times New Roman" pitchFamily="18" charset="0"/>
                <a:cs typeface="Times New Roman" pitchFamily="18" charset="0"/>
              </a:rPr>
              <a:t>в. под руководством патриарха Никона были проведены реформы в Русской православной церкви.</a:t>
            </a:r>
          </a:p>
          <a:p>
            <a:pPr marL="342900" marR="0" lvl="0" indent="-342900" eaLnBrk="0" fontAlgn="base" hangingPunct="0">
              <a:lnSpc>
                <a:spcPct val="150000"/>
              </a:lnSpc>
              <a:spcBef>
                <a:spcPct val="0"/>
              </a:spcBef>
              <a:spcAft>
                <a:spcPct val="0"/>
              </a:spcAft>
              <a:buClrTx/>
              <a:buSzTx/>
              <a:buFont typeface="+mj-lt"/>
              <a:buAutoNum type="arabicPeriod" startAt="3"/>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Какие </a:t>
            </a:r>
            <a:r>
              <a:rPr lang="ru-RU" sz="1400" dirty="0">
                <a:latin typeface="Times New Roman" pitchFamily="18" charset="0"/>
                <a:cs typeface="Times New Roman" pitchFamily="18" charset="0"/>
              </a:rPr>
              <a:t>предложения о проведении преобразований, отличные от позиции патриарха Никона, были высказаны в тот период? </a:t>
            </a:r>
            <a:r>
              <a:rPr lang="ru-RU" sz="1400" dirty="0">
                <a:latin typeface="Times New Roman" pitchFamily="18" charset="0"/>
                <a:cs typeface="Times New Roman" pitchFamily="18" charset="0"/>
              </a:rPr>
              <a:t>Назовите два предложения Какие последствия имели церковные преобразования Никона? Приведите не менее трех последствий.</a:t>
            </a:r>
          </a:p>
          <a:p>
            <a:pPr marL="342900" marR="0" lvl="0" indent="-342900" eaLnBrk="0" fontAlgn="base" hangingPunct="0">
              <a:lnSpc>
                <a:spcPct val="150000"/>
              </a:lnSpc>
              <a:spcBef>
                <a:spcPct val="0"/>
              </a:spcBef>
              <a:spcAft>
                <a:spcPct val="0"/>
              </a:spcAft>
              <a:buClrTx/>
              <a:buSzTx/>
              <a:buFont typeface="+mj-lt"/>
              <a:buAutoNum type="arabicPeriod" startAt="3"/>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Сравните </a:t>
            </a:r>
            <a:r>
              <a:rPr lang="ru-RU" sz="1400" dirty="0">
                <a:latin typeface="Times New Roman" pitchFamily="18" charset="0"/>
                <a:cs typeface="Times New Roman" pitchFamily="18" charset="0"/>
              </a:rPr>
              <a:t>цели и содержание внутренней политики Александра </a:t>
            </a:r>
            <a:r>
              <a:rPr lang="en-US" sz="1400" dirty="0">
                <a:latin typeface="Times New Roman" pitchFamily="18" charset="0"/>
                <a:cs typeface="Times New Roman" pitchFamily="18" charset="0"/>
              </a:rPr>
              <a:t>I</a:t>
            </a:r>
            <a:r>
              <a:rPr lang="ru-RU" sz="1400" dirty="0">
                <a:latin typeface="Times New Roman" pitchFamily="18" charset="0"/>
                <a:cs typeface="Times New Roman" pitchFamily="18" charset="0"/>
              </a:rPr>
              <a:t>  в начальный период царствования и в период после Отечественной войны </a:t>
            </a:r>
            <a:r>
              <a:rPr lang="ru-RU" sz="1400" dirty="0" smtClean="0">
                <a:latin typeface="Times New Roman" pitchFamily="18" charset="0"/>
                <a:cs typeface="Times New Roman" pitchFamily="18" charset="0"/>
              </a:rPr>
              <a:t>1812г.  Укажите</a:t>
            </a:r>
            <a:r>
              <a:rPr lang="ru-RU" sz="1400" dirty="0">
                <a:latin typeface="Times New Roman" pitchFamily="18" charset="0"/>
                <a:cs typeface="Times New Roman" pitchFamily="18" charset="0"/>
              </a:rPr>
              <a:t>, что было общим (не менее двух общих характеристик), а что – различным (не менее трех различий).</a:t>
            </a:r>
            <a:endParaRPr lang="ru-RU" sz="1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2225"/>
                                        </p:tgtEl>
                                        <p:attrNameLst>
                                          <p:attrName>style.visibility</p:attrName>
                                        </p:attrNameLst>
                                      </p:cBhvr>
                                      <p:to>
                                        <p:strVal val="visible"/>
                                      </p:to>
                                    </p:set>
                                    <p:animEffect transition="in" filter="wipe(up)">
                                      <p:cBhvr>
                                        <p:cTn id="7" dur="500"/>
                                        <p:tgtEl>
                                          <p:spTgt spid="52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785786" y="1000108"/>
            <a:ext cx="7858180" cy="5078313"/>
          </a:xfrm>
          <a:prstGeom prst="rect">
            <a:avLst/>
          </a:prstGeom>
        </p:spPr>
        <p:txBody>
          <a:bodyPr wrap="square">
            <a:spAutoFit/>
          </a:bodyPr>
          <a:lstStyle/>
          <a:p>
            <a:pPr>
              <a:lnSpc>
                <a:spcPct val="150000"/>
              </a:lnSpc>
            </a:pPr>
            <a:r>
              <a:rPr lang="ru-RU" b="1" dirty="0">
                <a:solidFill>
                  <a:srgbClr val="FFFF00"/>
                </a:solidFill>
                <a:latin typeface="Times New Roman" pitchFamily="18" charset="0"/>
                <a:cs typeface="Times New Roman" pitchFamily="18" charset="0"/>
              </a:rPr>
              <a:t>Из работы известного историка </a:t>
            </a:r>
            <a:r>
              <a:rPr lang="en-US" b="1" dirty="0">
                <a:solidFill>
                  <a:srgbClr val="FFFF00"/>
                </a:solidFill>
                <a:latin typeface="Times New Roman" pitchFamily="18" charset="0"/>
                <a:cs typeface="Times New Roman" pitchFamily="18" charset="0"/>
              </a:rPr>
              <a:t>XX</a:t>
            </a:r>
            <a:r>
              <a:rPr lang="ru-RU" b="1" dirty="0">
                <a:solidFill>
                  <a:srgbClr val="FFFF00"/>
                </a:solidFill>
                <a:latin typeface="Times New Roman" pitchFamily="18" charset="0"/>
                <a:cs typeface="Times New Roman" pitchFamily="18" charset="0"/>
              </a:rPr>
              <a:t> в. Б.А. Рыбакова: </a:t>
            </a:r>
          </a:p>
          <a:p>
            <a:pPr>
              <a:lnSpc>
                <a:spcPct val="150000"/>
              </a:lnSpc>
            </a:pPr>
            <a:endParaRPr lang="ru-RU" dirty="0" smtClean="0">
              <a:solidFill>
                <a:schemeClr val="bg2"/>
              </a:solidFill>
              <a:latin typeface="Times New Roman" pitchFamily="18" charset="0"/>
              <a:cs typeface="Times New Roman" pitchFamily="18" charset="0"/>
            </a:endParaRPr>
          </a:p>
          <a:p>
            <a:pPr>
              <a:lnSpc>
                <a:spcPct val="150000"/>
              </a:lnSpc>
            </a:pPr>
            <a:r>
              <a:rPr lang="ru-RU" dirty="0" smtClean="0">
                <a:solidFill>
                  <a:schemeClr val="bg2"/>
                </a:solidFill>
                <a:latin typeface="Times New Roman" pitchFamily="18" charset="0"/>
                <a:cs typeface="Times New Roman" pitchFamily="18" charset="0"/>
              </a:rPr>
              <a:t>«</a:t>
            </a:r>
            <a:r>
              <a:rPr lang="ru-RU" dirty="0">
                <a:solidFill>
                  <a:schemeClr val="bg2"/>
                </a:solidFill>
                <a:latin typeface="Times New Roman" pitchFamily="18" charset="0"/>
                <a:cs typeface="Times New Roman" pitchFamily="18" charset="0"/>
              </a:rPr>
              <a:t>Помимо красочной и драматической внешней истории княжеств и князей, эта эпоха крайне интересна для нас теми обостренными отношениями между князьями и боярством, которые так явственно обозначились уже во времена Ярослава Осмомысла. </a:t>
            </a:r>
            <a:r>
              <a:rPr lang="ru-RU" dirty="0">
                <a:solidFill>
                  <a:schemeClr val="bg2"/>
                </a:solidFill>
                <a:latin typeface="Times New Roman" pitchFamily="18" charset="0"/>
                <a:cs typeface="Times New Roman" pitchFamily="18" charset="0"/>
              </a:rPr>
              <a:t>Если отбросить элемент личной выгоды и корысти, …то следует признать, что проводимая политика концентрации земель, ослабление уделов и усиления центральной княжеской власти объективно была безусловно прогрессивной, поскольку совпадала с народными интересами. </a:t>
            </a:r>
            <a:r>
              <a:rPr lang="ru-RU" dirty="0">
                <a:solidFill>
                  <a:schemeClr val="bg2"/>
                </a:solidFill>
                <a:latin typeface="Times New Roman" pitchFamily="18" charset="0"/>
                <a:cs typeface="Times New Roman" pitchFamily="18" charset="0"/>
              </a:rPr>
              <a:t>В проведении этой политики князья опирались на широкие слои горожан и на выращенные ими самими резервы мелких феодалов («отроки», «детские», «милостники»), полностью зависевших от князя». </a:t>
            </a:r>
            <a:endParaRPr lang="ru-RU" dirty="0">
              <a:solidFill>
                <a:schemeClr val="bg2"/>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785794"/>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eaLnBrk="1" fontAlgn="base" hangingPunct="1">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Назовите </a:t>
            </a:r>
            <a:r>
              <a:rPr lang="ru-RU" sz="2000" dirty="0">
                <a:latin typeface="Times New Roman" pitchFamily="18" charset="0"/>
                <a:cs typeface="Times New Roman" pitchFamily="18" charset="0"/>
              </a:rPr>
              <a:t>период, о котором идет речь в отрывке и укажите временные рамки этого периода.</a:t>
            </a:r>
            <a:endParaRPr lang="ru-RU" sz="2000" dirty="0">
              <a:latin typeface="Times New Roman" pitchFamily="18" charset="0"/>
              <a:cs typeface="Times New Roman" pitchFamily="18" charset="0"/>
            </a:endParaRPr>
          </a:p>
          <a:p>
            <a:pPr marL="457200" marR="0" lvl="0" indent="-457200" eaLnBrk="0" fontAlgn="base" hangingPunct="0">
              <a:lnSpc>
                <a:spcPct val="150000"/>
              </a:lnSpc>
              <a:spcBef>
                <a:spcPct val="0"/>
              </a:spcBef>
              <a:spcAft>
                <a:spcPct val="0"/>
              </a:spcAft>
              <a:buClrTx/>
              <a:buSzTx/>
              <a:buFont typeface="+mj-lt"/>
              <a:buAutoNum type="arabicPeriod"/>
              <a:tabLst/>
            </a:pPr>
            <a:endParaRPr lang="ru-RU" sz="2000" dirty="0" smtClean="0">
              <a:latin typeface="Times New Roman" pitchFamily="18" charset="0"/>
              <a:cs typeface="Times New Roman" pitchFamily="18" charset="0"/>
            </a:endParaRPr>
          </a:p>
          <a:p>
            <a:pPr marL="457200" marR="0" lvl="0" indent="-457200" eaLnBrk="0" fontAlgn="base" hangingPunct="0">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Какую </a:t>
            </a:r>
            <a:r>
              <a:rPr lang="ru-RU" sz="2000" dirty="0">
                <a:latin typeface="Times New Roman" pitchFamily="18" charset="0"/>
                <a:cs typeface="Times New Roman" pitchFamily="18" charset="0"/>
              </a:rPr>
              <a:t>политику и почему автор отрывка считает прогрессивной? </a:t>
            </a:r>
            <a:r>
              <a:rPr lang="ru-RU" sz="2000" dirty="0">
                <a:latin typeface="Times New Roman" pitchFamily="18" charset="0"/>
                <a:cs typeface="Times New Roman" pitchFamily="18" charset="0"/>
              </a:rPr>
              <a:t>Назовите не менее двух доказательств. </a:t>
            </a:r>
          </a:p>
          <a:p>
            <a:pPr marL="457200" marR="0" lvl="0" indent="-457200" eaLnBrk="0" fontAlgn="base" hangingPunct="0">
              <a:lnSpc>
                <a:spcPct val="150000"/>
              </a:lnSpc>
              <a:spcBef>
                <a:spcPct val="0"/>
              </a:spcBef>
              <a:spcAft>
                <a:spcPct val="0"/>
              </a:spcAft>
              <a:buClrTx/>
              <a:buSzTx/>
              <a:buFont typeface="+mj-lt"/>
              <a:buAutoNum type="arabicPeriod"/>
              <a:tabLst/>
            </a:pPr>
            <a:endParaRPr lang="ru-RU" sz="2000" dirty="0" smtClean="0">
              <a:latin typeface="Times New Roman" pitchFamily="18" charset="0"/>
              <a:cs typeface="Times New Roman" pitchFamily="18" charset="0"/>
            </a:endParaRPr>
          </a:p>
          <a:p>
            <a:pPr marL="457200" marR="0" lvl="0" indent="-457200" eaLnBrk="0" fontAlgn="base" hangingPunct="0">
              <a:lnSpc>
                <a:spcPct val="150000"/>
              </a:lnSpc>
              <a:spcBef>
                <a:spcPct val="0"/>
              </a:spcBef>
              <a:spcAft>
                <a:spcPct val="0"/>
              </a:spcAft>
              <a:buClrTx/>
              <a:buSzTx/>
              <a:buFont typeface="+mj-lt"/>
              <a:buAutoNum type="arabicPeriod"/>
              <a:tabLst/>
            </a:pPr>
            <a:r>
              <a:rPr lang="ru-RU" sz="2000" dirty="0" smtClean="0">
                <a:latin typeface="Times New Roman" pitchFamily="18" charset="0"/>
                <a:cs typeface="Times New Roman" pitchFamily="18" charset="0"/>
              </a:rPr>
              <a:t>Какие </a:t>
            </a:r>
            <a:r>
              <a:rPr lang="ru-RU" sz="2000" dirty="0">
                <a:latin typeface="Times New Roman" pitchFamily="18" charset="0"/>
                <a:cs typeface="Times New Roman" pitchFamily="18" charset="0"/>
              </a:rPr>
              <a:t>слои населения и почему поддерживали прогрессивную политику князей? </a:t>
            </a:r>
            <a:r>
              <a:rPr lang="ru-RU" sz="2000" dirty="0">
                <a:latin typeface="Times New Roman" pitchFamily="18" charset="0"/>
                <a:cs typeface="Times New Roman" pitchFamily="18" charset="0"/>
              </a:rPr>
              <a:t>Назовите не менее трех слоев населения и не менее двух причин поддержки политики князей.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wipe(up)">
                                      <p:cBhvr>
                                        <p:cTn id="7" dur="500"/>
                                        <p:tgtEl>
                                          <p:spTgt spid="8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285728"/>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Назовите </a:t>
            </a:r>
            <a:r>
              <a:rPr lang="ru-RU" sz="1400" dirty="0">
                <a:latin typeface="Times New Roman" pitchFamily="18" charset="0"/>
                <a:cs typeface="Times New Roman" pitchFamily="18" charset="0"/>
              </a:rPr>
              <a:t>не менее трех основных направлений государственной деятельности царя Алексея Михайловича. </a:t>
            </a:r>
            <a:r>
              <a:rPr lang="ru-RU" sz="1400" dirty="0">
                <a:latin typeface="Times New Roman" pitchFamily="18" charset="0"/>
                <a:cs typeface="Times New Roman" pitchFamily="18" charset="0"/>
              </a:rPr>
              <a:t>Приведите не менее трех конкретных примеров его деятельности.  </a:t>
            </a: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a:tabLst/>
            </a:pPr>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отечественной исторической науке существует следующее суждение     о причинах выбора на русский престол Михаила Романова: бояре, которые играли главную роль на Земском соборе 1613 г., считали, что «Михаил молод, разумом еще не дошел и будет нам удобен». </a:t>
            </a:r>
            <a:endParaRPr lang="ru-RU" sz="1400" dirty="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tabLst/>
            </a:pPr>
            <a:r>
              <a:rPr lang="ru-RU" sz="1400" dirty="0" smtClean="0">
                <a:latin typeface="Times New Roman" pitchFamily="18" charset="0"/>
                <a:cs typeface="Times New Roman" pitchFamily="18" charset="0"/>
              </a:rPr>
              <a:t>        Какую </a:t>
            </a:r>
            <a:r>
              <a:rPr lang="ru-RU" sz="1400" dirty="0">
                <a:latin typeface="Times New Roman" pitchFamily="18" charset="0"/>
                <a:cs typeface="Times New Roman" pitchFamily="18" charset="0"/>
              </a:rPr>
              <a:t>другую точку зрения по вопросу о причинах избрания на русский престол Михаила Романова вы знаете? </a:t>
            </a:r>
            <a:r>
              <a:rPr lang="ru-RU" sz="1400" dirty="0">
                <a:latin typeface="Times New Roman" pitchFamily="18" charset="0"/>
                <a:cs typeface="Times New Roman" pitchFamily="18" charset="0"/>
              </a:rPr>
              <a:t>Какую точку зрения вы считаете более убедительной? Раскройте ее и приведите не менее трех фактов и положений, которые могут служить аргументами, подтверждающими избранную вами точку зрения.</a:t>
            </a:r>
          </a:p>
          <a:p>
            <a:pPr marL="342900" marR="0" lvl="0" indent="-342900" eaLnBrk="0" fontAlgn="base" hangingPunct="0">
              <a:lnSpc>
                <a:spcPct val="150000"/>
              </a:lnSpc>
              <a:spcBef>
                <a:spcPct val="0"/>
              </a:spcBef>
              <a:spcAft>
                <a:spcPct val="0"/>
              </a:spcAft>
              <a:buClrTx/>
              <a:buSzTx/>
              <a:buFont typeface="+mj-lt"/>
              <a:buAutoNum type="arabicPeriod"/>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Большинство </a:t>
            </a:r>
            <a:r>
              <a:rPr lang="ru-RU" sz="1400" dirty="0">
                <a:latin typeface="Times New Roman" pitchFamily="18" charset="0"/>
                <a:cs typeface="Times New Roman" pitchFamily="18" charset="0"/>
              </a:rPr>
              <a:t>наименований славянских племенных союзов образовывалось от названий занимаемой ими территории. Приведите    </a:t>
            </a:r>
            <a:r>
              <a:rPr lang="ru-RU" sz="1400" dirty="0" smtClean="0">
                <a:latin typeface="Times New Roman" pitchFamily="18" charset="0"/>
                <a:cs typeface="Times New Roman" pitchFamily="18" charset="0"/>
              </a:rPr>
              <a:t>не </a:t>
            </a:r>
            <a:r>
              <a:rPr lang="ru-RU" sz="1400" dirty="0">
                <a:latin typeface="Times New Roman" pitchFamily="18" charset="0"/>
                <a:cs typeface="Times New Roman" pitchFamily="18" charset="0"/>
              </a:rPr>
              <a:t>менее двух примеров. </a:t>
            </a:r>
            <a:r>
              <a:rPr lang="ru-RU" sz="1400" dirty="0">
                <a:latin typeface="Times New Roman" pitchFamily="18" charset="0"/>
                <a:cs typeface="Times New Roman" pitchFamily="18" charset="0"/>
              </a:rPr>
              <a:t>Для какого этапа в жизни общества это характерно? Объясните свой ответ. </a:t>
            </a:r>
          </a:p>
          <a:p>
            <a:pPr marL="342900" marR="0" lvl="0" indent="-342900" eaLnBrk="0" fontAlgn="base" hangingPunct="0">
              <a:lnSpc>
                <a:spcPct val="150000"/>
              </a:lnSpc>
              <a:spcBef>
                <a:spcPct val="0"/>
              </a:spcBef>
              <a:spcAft>
                <a:spcPct val="0"/>
              </a:spcAft>
              <a:buClrTx/>
              <a:buSzTx/>
              <a:buFont typeface="+mj-lt"/>
              <a:buAutoNum type="arabicPeriod" startAt="3"/>
              <a:tabLst/>
            </a:pPr>
            <a:endParaRPr lang="ru-RU" sz="1400" dirty="0" smtClean="0">
              <a:latin typeface="Times New Roman" pitchFamily="18" charset="0"/>
              <a:cs typeface="Times New Roman" pitchFamily="18" charset="0"/>
            </a:endParaRPr>
          </a:p>
          <a:p>
            <a:pPr marL="342900" marR="0" lvl="0" indent="-342900" eaLnBrk="0" fontAlgn="base" hangingPunct="0">
              <a:lnSpc>
                <a:spcPct val="150000"/>
              </a:lnSpc>
              <a:spcBef>
                <a:spcPct val="0"/>
              </a:spcBef>
              <a:spcAft>
                <a:spcPct val="0"/>
              </a:spcAft>
              <a:buClrTx/>
              <a:buSzTx/>
              <a:buFont typeface="+mj-lt"/>
              <a:buAutoNum type="arabicPeriod" startAt="3"/>
              <a:tabLst/>
            </a:pPr>
            <a:r>
              <a:rPr lang="ru-RU" sz="1400" dirty="0" smtClean="0">
                <a:latin typeface="Times New Roman" pitchFamily="18" charset="0"/>
                <a:cs typeface="Times New Roman" pitchFamily="18" charset="0"/>
              </a:rPr>
              <a:t>Сравните </a:t>
            </a:r>
            <a:r>
              <a:rPr lang="ru-RU" sz="1400" dirty="0">
                <a:latin typeface="Times New Roman" pitchFamily="18" charset="0"/>
                <a:cs typeface="Times New Roman" pitchFamily="18" charset="0"/>
              </a:rPr>
              <a:t>положение русской буржуазии до Крестьянской реформы 1861 г. </a:t>
            </a:r>
            <a:r>
              <a:rPr lang="ru-RU" sz="1400" dirty="0">
                <a:latin typeface="Times New Roman" pitchFamily="18" charset="0"/>
                <a:cs typeface="Times New Roman" pitchFamily="18" charset="0"/>
              </a:rPr>
              <a:t>и после её проведения – до конца </a:t>
            </a:r>
            <a:r>
              <a:rPr lang="en-US" sz="1400" dirty="0">
                <a:latin typeface="Times New Roman" pitchFamily="18" charset="0"/>
                <a:cs typeface="Times New Roman" pitchFamily="18" charset="0"/>
              </a:rPr>
              <a:t>XIX</a:t>
            </a:r>
            <a:r>
              <a:rPr lang="ru-RU" sz="1400" dirty="0">
                <a:latin typeface="Times New Roman" pitchFamily="18" charset="0"/>
                <a:cs typeface="Times New Roman" pitchFamily="18" charset="0"/>
              </a:rPr>
              <a:t> в. (политическое и экономическое положение, сферы деятельности, политическая зрелость). </a:t>
            </a:r>
            <a:r>
              <a:rPr lang="ru-RU" sz="1400" dirty="0">
                <a:latin typeface="Times New Roman" pitchFamily="18" charset="0"/>
                <a:cs typeface="Times New Roman" pitchFamily="18" charset="0"/>
              </a:rPr>
              <a:t>Укажите, что было общим (не менее двух общих характеристик), а что – </a:t>
            </a:r>
            <a:r>
              <a:rPr lang="ru-RU" sz="1400" dirty="0" smtClean="0">
                <a:latin typeface="Times New Roman" pitchFamily="18" charset="0"/>
                <a:cs typeface="Times New Roman" pitchFamily="18" charset="0"/>
              </a:rPr>
              <a:t>различным (не </a:t>
            </a:r>
            <a:r>
              <a:rPr lang="ru-RU" sz="1400" dirty="0">
                <a:latin typeface="Times New Roman" pitchFamily="18" charset="0"/>
                <a:cs typeface="Times New Roman" pitchFamily="18" charset="0"/>
              </a:rPr>
              <a:t>менее трех различий).</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wipe(up)">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3000372"/>
            <a:ext cx="6786610" cy="1721433"/>
          </a:xfrm>
          <a:prstGeom prst="rect">
            <a:avLst/>
          </a:prstGeom>
          <a:noFill/>
        </p:spPr>
        <p:txBody>
          <a:bodyPr wrap="square" rtlCol="0" anchor="ctr">
            <a:spAutoFit/>
          </a:bodyPr>
          <a:lstStyle/>
          <a:p>
            <a:pPr algn="ctr">
              <a:lnSpc>
                <a:spcPct val="170000"/>
              </a:lnSpc>
            </a:pPr>
            <a:r>
              <a:rPr lang="ru-RU" sz="7200" dirty="0" smtClean="0">
                <a:latin typeface="Times New Roman" pitchFamily="18" charset="0"/>
                <a:cs typeface="Times New Roman" pitchFamily="18" charset="0"/>
              </a:rPr>
              <a:t>Задание </a:t>
            </a:r>
            <a:r>
              <a:rPr lang="ru-RU" sz="7200" dirty="0" smtClean="0">
                <a:latin typeface="Times New Roman" pitchFamily="18" charset="0"/>
                <a:cs typeface="Times New Roman" pitchFamily="18" charset="0"/>
              </a:rPr>
              <a:t>№7</a:t>
            </a:r>
            <a:endParaRPr lang="ru-RU" sz="7200" dirty="0" smtClean="0">
              <a:latin typeface="Times New Roman" pitchFamily="18" charset="0"/>
              <a:cs typeface="Times New Roman" pitchFamily="18" charset="0"/>
            </a:endParaRPr>
          </a:p>
        </p:txBody>
      </p:sp>
      <p:sp>
        <p:nvSpPr>
          <p:cNvPr id="4" name="Овал 3"/>
          <p:cNvSpPr/>
          <p:nvPr/>
        </p:nvSpPr>
        <p:spPr>
          <a:xfrm>
            <a:off x="3214678" y="357166"/>
            <a:ext cx="2000264" cy="1928826"/>
          </a:xfrm>
          <a:prstGeom prst="ellipse">
            <a:avLst/>
          </a:prstGeom>
          <a:solidFill>
            <a:srgbClr val="FF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600" dirty="0" smtClean="0"/>
              <a:t>?</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repeatCount="4000" fill="hold" grpId="1" nodeType="clickEffect">
                                  <p:stCondLst>
                                    <p:cond delay="0"/>
                                  </p:stCondLst>
                                  <p:childTnLst>
                                    <p:animClr clrSpc="rgb">
                                      <p:cBhvr override="childStyle">
                                        <p:cTn id="13" dur="250" autoRev="1" fill="hold"/>
                                        <p:tgtEl>
                                          <p:spTgt spid="4"/>
                                        </p:tgtEl>
                                        <p:attrNameLst>
                                          <p:attrName>style.color</p:attrName>
                                        </p:attrNameLst>
                                      </p:cBhvr>
                                      <p:to>
                                        <a:schemeClr val="bg1"/>
                                      </p:to>
                                    </p:animClr>
                                    <p:animClr clrSpc="rgb">
                                      <p:cBhvr>
                                        <p:cTn id="14" dur="250" autoRev="1" fill="hold"/>
                                        <p:tgtEl>
                                          <p:spTgt spid="4"/>
                                        </p:tgtEl>
                                        <p:attrNameLst>
                                          <p:attrName>fillcolor</p:attrName>
                                        </p:attrNameLst>
                                      </p:cBhvr>
                                      <p:to>
                                        <a:schemeClr val="bg1"/>
                                      </p:to>
                                    </p:animClr>
                                    <p:set>
                                      <p:cBhvr>
                                        <p:cTn id="15" dur="250" autoRev="1" fill="hold"/>
                                        <p:tgtEl>
                                          <p:spTgt spid="4"/>
                                        </p:tgtEl>
                                        <p:attrNameLst>
                                          <p:attrName>fill.type</p:attrName>
                                        </p:attrNameLst>
                                      </p:cBhvr>
                                      <p:to>
                                        <p:strVal val="solid"/>
                                      </p:to>
                                    </p:set>
                                    <p:set>
                                      <p:cBhvr>
                                        <p:cTn id="16" dur="250" autoRev="1" fill="hold"/>
                                        <p:tgtEl>
                                          <p:spTgt spid="4"/>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
                                        </p:tgtEl>
                                        <p:attrNameLst>
                                          <p:attrName>style.visibility</p:attrName>
                                        </p:attrNameLst>
                                      </p:cBhvr>
                                      <p:to>
                                        <p:strVal val="visible"/>
                                      </p:to>
                                    </p:set>
                                    <p:anim calcmode="discrete" valueType="clr">
                                      <p:cBhvr override="childStyle">
                                        <p:cTn id="21"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gtEl>
                                        <p:attrNameLst>
                                          <p:attrName>fillcolor</p:attrName>
                                        </p:attrNameLst>
                                      </p:cBhvr>
                                      <p:tavLst>
                                        <p:tav tm="0">
                                          <p:val>
                                            <p:clrVal>
                                              <a:schemeClr val="accent2"/>
                                            </p:clrVal>
                                          </p:val>
                                        </p:tav>
                                        <p:tav tm="50000">
                                          <p:val>
                                            <p:clrVal>
                                              <a:schemeClr val="hlink"/>
                                            </p:clrVal>
                                          </p:val>
                                        </p:tav>
                                      </p:tavLst>
                                    </p:anim>
                                    <p:set>
                                      <p:cBhvr>
                                        <p:cTn id="23"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6000" b="-26000"/>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785794"/>
            <a:ext cx="9144000" cy="43858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b="1" dirty="0">
                <a:solidFill>
                  <a:srgbClr val="FFFF00"/>
                </a:solidFill>
                <a:latin typeface="Times New Roman" pitchFamily="18" charset="0"/>
                <a:cs typeface="Times New Roman" pitchFamily="18" charset="0"/>
              </a:rPr>
              <a:t>Отрывок из воспоминаний великого князя Александра Михайловича о настроениях в обществе.</a:t>
            </a:r>
          </a:p>
          <a:p>
            <a:pPr marL="0" marR="0" lvl="0" indent="0" algn="l" defTabSz="914400" rtl="0" eaLnBrk="0" fontAlgn="base" latinLnBrk="0" hangingPunct="0">
              <a:lnSpc>
                <a:spcPct val="150000"/>
              </a:lnSpc>
              <a:spcBef>
                <a:spcPct val="0"/>
              </a:spcBef>
              <a:spcAft>
                <a:spcPct val="0"/>
              </a:spcAft>
              <a:buClrTx/>
              <a:buSzTx/>
              <a:buFontTx/>
              <a:buNone/>
              <a:tabLst/>
            </a:pPr>
            <a:endParaRPr lang="ru-RU" dirty="0" smtClean="0">
              <a:solidFill>
                <a:schemeClr val="bg2"/>
              </a:solidFill>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lang="ru-RU" dirty="0" smtClean="0">
                <a:solidFill>
                  <a:schemeClr val="bg2"/>
                </a:solidFill>
                <a:latin typeface="Times New Roman" pitchFamily="18" charset="0"/>
                <a:cs typeface="Times New Roman" pitchFamily="18" charset="0"/>
              </a:rPr>
              <a:t>«</a:t>
            </a:r>
            <a:r>
              <a:rPr lang="ru-RU" dirty="0">
                <a:solidFill>
                  <a:schemeClr val="bg2"/>
                </a:solidFill>
                <a:latin typeface="Times New Roman" pitchFamily="18" charset="0"/>
                <a:cs typeface="Times New Roman" pitchFamily="18" charset="0"/>
              </a:rPr>
              <a:t>Писатели, студенты, доктора, адвокаты, банкиры, купцы и даже крупные государственные деятели играли в либерализм и мечтали об установлении республиканского строя в России, стране, в которой только девятнадцать     лет пред тем было уничтожено крепостное право. </a:t>
            </a:r>
            <a:r>
              <a:rPr lang="ru-RU" dirty="0">
                <a:solidFill>
                  <a:schemeClr val="bg2"/>
                </a:solidFill>
                <a:latin typeface="Times New Roman" pitchFamily="18" charset="0"/>
                <a:cs typeface="Times New Roman" pitchFamily="18" charset="0"/>
              </a:rPr>
              <a:t>85% русского народа    было еще не грамотно, а наша нетерпеливая интеллигенция требовала немедленного всеобщего избирательного права для созыва Учредительного Собрания. Готовность Монарха пойти на уступки еще более разыгрывала аппетиты будущих «премьер-министров», а пассивность полиции поощряла развитие самых смелых революционных планов».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wipe(up)">
                                      <p:cBhvr>
                                        <p:cTn id="7"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214422"/>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eaLnBrk="1" fontAlgn="base" hangingPunct="1">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О </a:t>
            </a:r>
            <a:r>
              <a:rPr lang="ru-RU" sz="2000" dirty="0">
                <a:latin typeface="Times New Roman" pitchFamily="18" charset="0"/>
                <a:cs typeface="Times New Roman" pitchFamily="18" charset="0"/>
              </a:rPr>
              <a:t>периоде правления какого императора говорится в отрывке? </a:t>
            </a:r>
            <a:r>
              <a:rPr lang="ru-RU" sz="2000" dirty="0">
                <a:latin typeface="Times New Roman" pitchFamily="18" charset="0"/>
                <a:cs typeface="Times New Roman" pitchFamily="18" charset="0"/>
              </a:rPr>
              <a:t>Укажите временные рамки (годы) этого правления.</a:t>
            </a:r>
          </a:p>
          <a:p>
            <a:pPr marL="457200" indent="-457200" eaLnBrk="0" fontAlgn="base" hangingPunct="0">
              <a:lnSpc>
                <a:spcPct val="150000"/>
              </a:lnSpc>
              <a:spcBef>
                <a:spcPct val="0"/>
              </a:spcBef>
              <a:spcAft>
                <a:spcPct val="0"/>
              </a:spcAft>
              <a:buFont typeface="+mj-lt"/>
              <a:buAutoNum type="arabicPeriod"/>
            </a:pPr>
            <a:endParaRPr lang="ru-RU" sz="2000" dirty="0" smtClean="0">
              <a:latin typeface="Times New Roman" pitchFamily="18" charset="0"/>
              <a:cs typeface="Times New Roman" pitchFamily="18" charset="0"/>
            </a:endParaRPr>
          </a:p>
          <a:p>
            <a:pPr marL="457200" indent="-457200" eaLnBrk="0" fontAlgn="base" hangingPunct="0">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Что </a:t>
            </a:r>
            <a:r>
              <a:rPr lang="ru-RU" sz="2000" dirty="0">
                <a:latin typeface="Times New Roman" pitchFamily="18" charset="0"/>
                <a:cs typeface="Times New Roman" pitchFamily="18" charset="0"/>
              </a:rPr>
              <a:t>автор воспоминаний подразумевает под «игрой в либерализм»? </a:t>
            </a:r>
            <a:r>
              <a:rPr lang="ru-RU" sz="2000" dirty="0">
                <a:latin typeface="Times New Roman" pitchFamily="18" charset="0"/>
                <a:cs typeface="Times New Roman" pitchFamily="18" charset="0"/>
              </a:rPr>
              <a:t>Приведите не менее двух доказательств. </a:t>
            </a:r>
          </a:p>
          <a:p>
            <a:pPr marL="457200" indent="-457200" eaLnBrk="0" fontAlgn="base" hangingPunct="0">
              <a:lnSpc>
                <a:spcPct val="150000"/>
              </a:lnSpc>
              <a:spcBef>
                <a:spcPct val="0"/>
              </a:spcBef>
              <a:spcAft>
                <a:spcPct val="0"/>
              </a:spcAft>
              <a:buFont typeface="+mj-lt"/>
              <a:buAutoNum type="arabicPeriod"/>
            </a:pPr>
            <a:endParaRPr lang="ru-RU" sz="2000" dirty="0" smtClean="0">
              <a:latin typeface="Times New Roman" pitchFamily="18" charset="0"/>
              <a:cs typeface="Times New Roman" pitchFamily="18" charset="0"/>
            </a:endParaRPr>
          </a:p>
          <a:p>
            <a:pPr marL="457200" indent="-457200" eaLnBrk="0" fontAlgn="base" hangingPunct="0">
              <a:lnSpc>
                <a:spcPct val="150000"/>
              </a:lnSpc>
              <a:spcBef>
                <a:spcPct val="0"/>
              </a:spcBef>
              <a:spcAft>
                <a:spcPct val="0"/>
              </a:spcAft>
              <a:buFont typeface="+mj-lt"/>
              <a:buAutoNum type="arabicPeriod"/>
            </a:pPr>
            <a:r>
              <a:rPr lang="ru-RU" sz="2000" dirty="0" smtClean="0">
                <a:latin typeface="Times New Roman" pitchFamily="18" charset="0"/>
                <a:cs typeface="Times New Roman" pitchFamily="18" charset="0"/>
              </a:rPr>
              <a:t>К </a:t>
            </a:r>
            <a:r>
              <a:rPr lang="ru-RU" sz="2000" dirty="0">
                <a:latin typeface="Times New Roman" pitchFamily="18" charset="0"/>
                <a:cs typeface="Times New Roman" pitchFamily="18" charset="0"/>
              </a:rPr>
              <a:t>каким последствиям привело описываемое автором настроение общества? </a:t>
            </a:r>
            <a:r>
              <a:rPr lang="ru-RU" sz="2000" dirty="0">
                <a:latin typeface="Times New Roman" pitchFamily="18" charset="0"/>
                <a:cs typeface="Times New Roman" pitchFamily="18" charset="0"/>
              </a:rPr>
              <a:t>Назовите не менее трех последствий.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wipe(up)">
                                      <p:cBhvr>
                                        <p:cTn id="7" dur="500"/>
                                        <p:tgtEl>
                                          <p:spTgt spid="29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20" y="642918"/>
            <a:ext cx="8715372"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Укажите </a:t>
            </a:r>
            <a:r>
              <a:rPr lang="ru-RU" sz="1400" dirty="0">
                <a:latin typeface="Times New Roman" pitchFamily="18" charset="0"/>
                <a:cs typeface="Times New Roman" pitchFamily="18" charset="0"/>
              </a:rPr>
              <a:t>не менее четырех основных итогов деятельности Ивана </a:t>
            </a:r>
            <a:r>
              <a:rPr lang="en-US" sz="1400" dirty="0">
                <a:latin typeface="Times New Roman" pitchFamily="18" charset="0"/>
                <a:cs typeface="Times New Roman" pitchFamily="18" charset="0"/>
              </a:rPr>
              <a:t>IV</a:t>
            </a:r>
            <a:r>
              <a:rPr lang="ru-RU" sz="1400" dirty="0">
                <a:latin typeface="Times New Roman" pitchFamily="18" charset="0"/>
                <a:cs typeface="Times New Roman" pitchFamily="18" charset="0"/>
              </a:rPr>
              <a:t> Грозного в области внешней политики. </a:t>
            </a:r>
          </a:p>
          <a:p>
            <a:pPr marL="342900" indent="-342900" eaLnBrk="0" fontAlgn="base" hangingPunct="0">
              <a:lnSpc>
                <a:spcPct val="150000"/>
              </a:lnSpc>
              <a:spcBef>
                <a:spcPct val="0"/>
              </a:spcBef>
              <a:spcAft>
                <a:spcPct val="0"/>
              </a:spcAft>
              <a:buFont typeface="+mj-lt"/>
              <a:buAutoNum type="arabicPeriod"/>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a:pPr>
            <a:r>
              <a:rPr lang="ru-RU" sz="1400" dirty="0" smtClean="0">
                <a:latin typeface="Times New Roman" pitchFamily="18" charset="0"/>
                <a:cs typeface="Times New Roman" pitchFamily="18" charset="0"/>
              </a:rPr>
              <a:t>Историк </a:t>
            </a:r>
            <a:r>
              <a:rPr lang="ru-RU" sz="1400" dirty="0">
                <a:latin typeface="Times New Roman" pitchFamily="18" charset="0"/>
                <a:cs typeface="Times New Roman" pitchFamily="18" charset="0"/>
              </a:rPr>
              <a:t>В.О. </a:t>
            </a:r>
            <a:r>
              <a:rPr lang="ru-RU" sz="1400" dirty="0">
                <a:latin typeface="Times New Roman" pitchFamily="18" charset="0"/>
                <a:cs typeface="Times New Roman" pitchFamily="18" charset="0"/>
              </a:rPr>
              <a:t>Ключевский считал, что все начинания Александра </a:t>
            </a:r>
            <a:r>
              <a:rPr lang="en-US" sz="1400" dirty="0">
                <a:latin typeface="Times New Roman" pitchFamily="18" charset="0"/>
                <a:cs typeface="Times New Roman" pitchFamily="18" charset="0"/>
              </a:rPr>
              <a:t>I</a:t>
            </a:r>
            <a:r>
              <a:rPr lang="ru-RU" sz="1400" dirty="0">
                <a:latin typeface="Times New Roman" pitchFamily="18" charset="0"/>
                <a:cs typeface="Times New Roman" pitchFamily="18" charset="0"/>
              </a:rPr>
              <a:t> были безуспешны. </a:t>
            </a:r>
          </a:p>
          <a:p>
            <a:pPr marL="342900" indent="-342900" eaLnBrk="0" fontAlgn="base" hangingPunct="0">
              <a:lnSpc>
                <a:spcPct val="150000"/>
              </a:lnSpc>
              <a:spcBef>
                <a:spcPct val="0"/>
              </a:spcBef>
              <a:spcAft>
                <a:spcPct val="0"/>
              </a:spcAft>
              <a:buFont typeface="+mj-lt"/>
              <a:buAutoNum type="arabicPeriod"/>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pPr>
            <a:r>
              <a:rPr lang="ru-RU" sz="1400" dirty="0" smtClean="0">
                <a:latin typeface="Times New Roman" pitchFamily="18" charset="0"/>
                <a:cs typeface="Times New Roman" pitchFamily="18" charset="0"/>
              </a:rPr>
              <a:t>        Какую </a:t>
            </a:r>
            <a:r>
              <a:rPr lang="ru-RU" sz="1400" dirty="0">
                <a:latin typeface="Times New Roman" pitchFamily="18" charset="0"/>
                <a:cs typeface="Times New Roman" pitchFamily="18" charset="0"/>
              </a:rPr>
              <a:t>другую точку зрения по вопросу о значении реформ, проведенных в период правления Александра </a:t>
            </a:r>
            <a:r>
              <a:rPr lang="en-US" sz="1400" dirty="0">
                <a:latin typeface="Times New Roman" pitchFamily="18" charset="0"/>
                <a:cs typeface="Times New Roman" pitchFamily="18" charset="0"/>
              </a:rPr>
              <a:t>I</a:t>
            </a:r>
            <a:r>
              <a:rPr lang="ru-RU" sz="1400" dirty="0">
                <a:latin typeface="Times New Roman" pitchFamily="18" charset="0"/>
                <a:cs typeface="Times New Roman" pitchFamily="18" charset="0"/>
              </a:rPr>
              <a:t>, вы знаете? Какую точку зрения вы считаете более убедительной? Раскройте ее и приведите не менее трех фактов и положений, которые могут служить аргументами, подтверждающими избранную вами точку зрения. </a:t>
            </a:r>
          </a:p>
          <a:p>
            <a:pPr marL="342900" indent="-342900" eaLnBrk="0" fontAlgn="base" hangingPunct="0">
              <a:lnSpc>
                <a:spcPct val="150000"/>
              </a:lnSpc>
              <a:spcBef>
                <a:spcPct val="0"/>
              </a:spcBef>
              <a:spcAft>
                <a:spcPct val="0"/>
              </a:spcAft>
              <a:buFont typeface="+mj-lt"/>
              <a:buAutoNum type="arabicPeriod" startAt="3"/>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startAt="3"/>
            </a:pPr>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конце </a:t>
            </a:r>
            <a:r>
              <a:rPr lang="en-US" sz="1400" dirty="0">
                <a:latin typeface="Times New Roman" pitchFamily="18" charset="0"/>
                <a:cs typeface="Times New Roman" pitchFamily="18" charset="0"/>
              </a:rPr>
              <a:t>XV</a:t>
            </a:r>
            <a:r>
              <a:rPr lang="ru-RU" sz="1400" dirty="0">
                <a:latin typeface="Times New Roman" pitchFamily="18" charset="0"/>
                <a:cs typeface="Times New Roman" pitchFamily="18" charset="0"/>
              </a:rPr>
              <a:t> в. появилось «Сказание о князьях владимирских». В этом произведении родословная московских князей вела свое начало от римского императора Августа. Какие еще действия, направленные на возвеличивание великокняжеской власти, вам известны (приведите не менее двух примеров)? Почему идеология возвеличивания княжеской власти становится явно выраженной на рубеже </a:t>
            </a:r>
            <a:r>
              <a:rPr lang="en-US" sz="1400" dirty="0">
                <a:latin typeface="Times New Roman" pitchFamily="18" charset="0"/>
                <a:cs typeface="Times New Roman" pitchFamily="18" charset="0"/>
              </a:rPr>
              <a:t>XV</a:t>
            </a:r>
            <a:r>
              <a:rPr lang="ru-RU" sz="1400" dirty="0">
                <a:latin typeface="Times New Roman" pitchFamily="18" charset="0"/>
                <a:cs typeface="Times New Roman" pitchFamily="18" charset="0"/>
              </a:rPr>
              <a:t>–</a:t>
            </a:r>
            <a:r>
              <a:rPr lang="en-US" sz="1400" dirty="0">
                <a:latin typeface="Times New Roman" pitchFamily="18" charset="0"/>
                <a:cs typeface="Times New Roman" pitchFamily="18" charset="0"/>
              </a:rPr>
              <a:t>XVI</a:t>
            </a:r>
            <a:r>
              <a:rPr lang="ru-RU" sz="1400" dirty="0">
                <a:latin typeface="Times New Roman" pitchFamily="18" charset="0"/>
                <a:cs typeface="Times New Roman" pitchFamily="18" charset="0"/>
              </a:rPr>
              <a:t> вв.? Укажите не менее двух причин.</a:t>
            </a:r>
          </a:p>
          <a:p>
            <a:pPr marL="342900" indent="-342900" eaLnBrk="0" fontAlgn="base" hangingPunct="0">
              <a:lnSpc>
                <a:spcPct val="150000"/>
              </a:lnSpc>
              <a:spcBef>
                <a:spcPct val="0"/>
              </a:spcBef>
              <a:spcAft>
                <a:spcPct val="0"/>
              </a:spcAft>
              <a:buFont typeface="+mj-lt"/>
              <a:buAutoNum type="arabicPeriod" startAt="3"/>
            </a:pPr>
            <a:endParaRPr lang="ru-RU" sz="1400" dirty="0" smtClean="0">
              <a:latin typeface="Times New Roman" pitchFamily="18" charset="0"/>
              <a:cs typeface="Times New Roman" pitchFamily="18" charset="0"/>
            </a:endParaRPr>
          </a:p>
          <a:p>
            <a:pPr marL="342900" indent="-342900" eaLnBrk="0" fontAlgn="base" hangingPunct="0">
              <a:lnSpc>
                <a:spcPct val="150000"/>
              </a:lnSpc>
              <a:spcBef>
                <a:spcPct val="0"/>
              </a:spcBef>
              <a:spcAft>
                <a:spcPct val="0"/>
              </a:spcAft>
              <a:buFont typeface="+mj-lt"/>
              <a:buAutoNum type="arabicPeriod" startAt="3"/>
            </a:pPr>
            <a:r>
              <a:rPr lang="ru-RU" sz="1400" dirty="0" smtClean="0">
                <a:latin typeface="Times New Roman" pitchFamily="18" charset="0"/>
                <a:cs typeface="Times New Roman" pitchFamily="18" charset="0"/>
              </a:rPr>
              <a:t>Сравните </a:t>
            </a:r>
            <a:r>
              <a:rPr lang="ru-RU" sz="1400" dirty="0">
                <a:latin typeface="Times New Roman" pitchFamily="18" charset="0"/>
                <a:cs typeface="Times New Roman" pitchFamily="18" charset="0"/>
              </a:rPr>
              <a:t>положение крепостных крестьян и наемных рабочих в первой половине </a:t>
            </a:r>
            <a:r>
              <a:rPr lang="en-US" sz="1400" dirty="0">
                <a:latin typeface="Times New Roman" pitchFamily="18" charset="0"/>
                <a:cs typeface="Times New Roman" pitchFamily="18" charset="0"/>
              </a:rPr>
              <a:t>XIX</a:t>
            </a:r>
            <a:r>
              <a:rPr lang="ru-RU" sz="1400" dirty="0">
                <a:latin typeface="Times New Roman" pitchFamily="18" charset="0"/>
                <a:cs typeface="Times New Roman" pitchFamily="18" charset="0"/>
              </a:rPr>
              <a:t> века. Укажите, что было общим (не менее двух общих характеристик), а что – различным (не менее трех различий).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649"/>
                                        </p:tgtEl>
                                        <p:attrNameLst>
                                          <p:attrName>style.visibility</p:attrName>
                                        </p:attrNameLst>
                                      </p:cBhvr>
                                      <p:to>
                                        <p:strVal val="visible"/>
                                      </p:to>
                                    </p:set>
                                    <p:animEffect transition="in" filter="wipe(up)">
                                      <p:cBhvr>
                                        <p:cTn id="7" dur="500"/>
                                        <p:tgtEl>
                                          <p:spTgt spid="27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1848</Words>
  <Application>Microsoft Office PowerPoint</Application>
  <PresentationFormat>Экран (4:3)</PresentationFormat>
  <Paragraphs>136</Paragraphs>
  <Slides>21</Slides>
  <Notes>21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Company>HATA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Леонид</dc:creator>
  <cp:lastModifiedBy>Леонид</cp:lastModifiedBy>
  <cp:revision>29</cp:revision>
  <dcterms:created xsi:type="dcterms:W3CDTF">2009-08-30T05:03:06Z</dcterms:created>
  <dcterms:modified xsi:type="dcterms:W3CDTF">2009-08-30T06:00:36Z</dcterms:modified>
</cp:coreProperties>
</file>