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1" r:id="rId2"/>
    <p:sldId id="383" r:id="rId3"/>
    <p:sldId id="330" r:id="rId4"/>
    <p:sldId id="399" r:id="rId5"/>
    <p:sldId id="403" r:id="rId6"/>
    <p:sldId id="395" r:id="rId7"/>
    <p:sldId id="362" r:id="rId8"/>
    <p:sldId id="392" r:id="rId9"/>
    <p:sldId id="389" r:id="rId10"/>
    <p:sldId id="390" r:id="rId11"/>
    <p:sldId id="317" r:id="rId12"/>
    <p:sldId id="350" r:id="rId13"/>
    <p:sldId id="388" r:id="rId14"/>
    <p:sldId id="279" r:id="rId15"/>
    <p:sldId id="405" r:id="rId16"/>
    <p:sldId id="410" r:id="rId17"/>
    <p:sldId id="371" r:id="rId18"/>
    <p:sldId id="385" r:id="rId19"/>
    <p:sldId id="38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DB6"/>
    <a:srgbClr val="A5FDF9"/>
    <a:srgbClr val="A7FBC3"/>
    <a:srgbClr val="AEF8A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C5305-4F94-41A5-8F44-AD270ECA32FC}" type="datetimeFigureOut">
              <a:rPr lang="ru-RU" smtClean="0"/>
              <a:t>21.08.2009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E4440-3BA0-4254-B57D-3FB6F3A72C0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4BE4440-3BA0-4254-B57D-3FB6F3A72C02}" type="slidenum">
              <a:rPr lang="ru-RU" smtClean="0"/>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7F17E84-B41E-4593-9E48-84ACE59C33D2}" type="datetimeFigureOut">
              <a:rPr lang="ru-RU" smtClean="0"/>
              <a:pPr/>
              <a:t>21.08.2009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8927BF-0451-4D51-8BAE-1FC9702C0CA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17E84-B41E-4593-9E48-84ACE59C33D2}" type="datetimeFigureOut">
              <a:rPr lang="ru-RU" smtClean="0"/>
              <a:pPr/>
              <a:t>21.08.2009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927BF-0451-4D51-8BAE-1FC9702C0CA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srcRect/>
          <a:stretch>
            <a:fillRect/>
          </a:stretch>
        </p:blipFill>
        <p:spPr bwMode="auto">
          <a:xfrm>
            <a:off x="0" y="-54863"/>
            <a:ext cx="9143999" cy="6912863"/>
          </a:xfrm>
          <a:prstGeom prst="rect">
            <a:avLst/>
          </a:prstGeom>
          <a:noFill/>
          <a:ln w="9525">
            <a:noFill/>
            <a:miter lim="800000"/>
            <a:headEnd/>
            <a:tailEnd/>
          </a:ln>
          <a:effectLst/>
        </p:spPr>
      </p:pic>
      <p:sp>
        <p:nvSpPr>
          <p:cNvPr id="1026" name="WordArt 2"/>
          <p:cNvSpPr>
            <a:spLocks noChangeArrowheads="1" noChangeShapeType="1" noTextEdit="1"/>
          </p:cNvSpPr>
          <p:nvPr/>
        </p:nvSpPr>
        <p:spPr bwMode="auto">
          <a:xfrm>
            <a:off x="2071670" y="928670"/>
            <a:ext cx="5357850" cy="3429023"/>
          </a:xfrm>
          <a:prstGeom prst="rect">
            <a:avLst/>
          </a:prstGeom>
        </p:spPr>
        <p:txBody>
          <a:bodyPr wrap="none" fromWordArt="1">
            <a:prstTxWarp prst="textPlain">
              <a:avLst>
                <a:gd name="adj" fmla="val 50000"/>
              </a:avLst>
            </a:prstTxWarp>
          </a:bodyPr>
          <a:lstStyle/>
          <a:p>
            <a:pPr algn="ctr" rtl="0"/>
            <a:r>
              <a:rPr lang="ru-RU" sz="3600" i="1" kern="10" spc="0" dirty="0" smtClean="0">
                <a:ln w="9525">
                  <a:noFill/>
                  <a:round/>
                  <a:headEnd/>
                  <a:tailEnd/>
                </a:ln>
                <a:solidFill>
                  <a:srgbClr val="FF0000"/>
                </a:solidFill>
                <a:effectLst>
                  <a:outerShdw dist="45791" dir="2021404" algn="ctr" rotWithShape="0">
                    <a:srgbClr val="B2B2B2">
                      <a:alpha val="80000"/>
                    </a:srgbClr>
                  </a:outerShdw>
                </a:effectLst>
                <a:latin typeface="Times New Roman"/>
                <a:cs typeface="Times New Roman"/>
              </a:rPr>
              <a:t>Васнецов</a:t>
            </a:r>
          </a:p>
          <a:p>
            <a:pPr algn="ctr" rtl="0"/>
            <a:r>
              <a:rPr lang="ru-RU" sz="3600" i="1" kern="10" spc="0" dirty="0" smtClean="0">
                <a:ln w="9525">
                  <a:noFill/>
                  <a:round/>
                  <a:headEnd/>
                  <a:tailEnd/>
                </a:ln>
                <a:solidFill>
                  <a:srgbClr val="FF0000"/>
                </a:solidFill>
                <a:effectLst>
                  <a:outerShdw dist="45791" dir="2021404" algn="ctr" rotWithShape="0">
                    <a:srgbClr val="B2B2B2">
                      <a:alpha val="80000"/>
                    </a:srgbClr>
                  </a:outerShdw>
                </a:effectLst>
                <a:latin typeface="Times New Roman"/>
                <a:cs typeface="Times New Roman"/>
              </a:rPr>
              <a:t>Виктор</a:t>
            </a:r>
          </a:p>
          <a:p>
            <a:pPr algn="ctr" rtl="0"/>
            <a:r>
              <a:rPr lang="ru-RU" sz="3600" i="1" kern="10" spc="0" dirty="0" smtClean="0">
                <a:ln w="9525">
                  <a:noFill/>
                  <a:round/>
                  <a:headEnd/>
                  <a:tailEnd/>
                </a:ln>
                <a:solidFill>
                  <a:srgbClr val="FF0000"/>
                </a:solidFill>
                <a:effectLst>
                  <a:outerShdw dist="45791" dir="2021404" algn="ctr" rotWithShape="0">
                    <a:srgbClr val="B2B2B2">
                      <a:alpha val="80000"/>
                    </a:srgbClr>
                  </a:outerShdw>
                </a:effectLst>
                <a:latin typeface="Times New Roman"/>
                <a:cs typeface="Times New Roman"/>
              </a:rPr>
              <a:t>Михайлович</a:t>
            </a:r>
            <a:endParaRPr lang="ru-RU" sz="3600" i="1" kern="10" spc="0" dirty="0">
              <a:ln w="9525">
                <a:noFill/>
                <a:round/>
                <a:headEnd/>
                <a:tailEnd/>
              </a:ln>
              <a:solidFill>
                <a:srgbClr val="FF0000"/>
              </a:solidFill>
              <a:effectLst>
                <a:outerShdw dist="45791" dir="2021404" algn="ctr" rotWithShape="0">
                  <a:srgbClr val="B2B2B2">
                    <a:alpha val="80000"/>
                  </a:srgbClr>
                </a:outerShdw>
              </a:effectLst>
              <a:latin typeface="Times New Roman"/>
              <a:cs typeface="Times New Roman"/>
            </a:endParaRPr>
          </a:p>
        </p:txBody>
      </p:sp>
      <p:sp>
        <p:nvSpPr>
          <p:cNvPr id="4" name="TextBox 3"/>
          <p:cNvSpPr txBox="1"/>
          <p:nvPr/>
        </p:nvSpPr>
        <p:spPr>
          <a:xfrm>
            <a:off x="2000232" y="4929198"/>
            <a:ext cx="5429288" cy="461665"/>
          </a:xfrm>
          <a:prstGeom prst="rect">
            <a:avLst/>
          </a:prstGeom>
          <a:noFill/>
        </p:spPr>
        <p:txBody>
          <a:bodyPr wrap="square" rtlCol="0">
            <a:spAutoFit/>
          </a:bodyPr>
          <a:lstStyle/>
          <a:p>
            <a:pPr algn="ctr"/>
            <a:r>
              <a:rPr lang="ru-RU" sz="2400" i="1" dirty="0" smtClean="0">
                <a:solidFill>
                  <a:srgbClr val="FFFF00"/>
                </a:solidFill>
              </a:rPr>
              <a:t>Иллюстратор</a:t>
            </a:r>
            <a:r>
              <a:rPr lang="ru-RU" sz="2400" i="1" dirty="0" smtClean="0">
                <a:solidFill>
                  <a:srgbClr val="FFFF00"/>
                </a:solidFill>
              </a:rPr>
              <a:t>, декоратор</a:t>
            </a:r>
            <a:endParaRPr lang="ru-RU" sz="2400" i="1" dirty="0">
              <a:solidFill>
                <a:srgbClr val="FFFF00"/>
              </a:solidFill>
            </a:endParaRPr>
          </a:p>
        </p:txBody>
      </p:sp>
      <p:sp>
        <p:nvSpPr>
          <p:cNvPr id="5" name="TextBox 4"/>
          <p:cNvSpPr txBox="1"/>
          <p:nvPr/>
        </p:nvSpPr>
        <p:spPr>
          <a:xfrm>
            <a:off x="1071538" y="5715016"/>
            <a:ext cx="7429552" cy="338554"/>
          </a:xfrm>
          <a:prstGeom prst="rect">
            <a:avLst/>
          </a:prstGeom>
          <a:noFill/>
        </p:spPr>
        <p:txBody>
          <a:bodyPr wrap="square" rtlCol="0">
            <a:spAutoFit/>
          </a:bodyPr>
          <a:lstStyle/>
          <a:p>
            <a:r>
              <a:rPr lang="ru-RU" sz="1600" dirty="0" smtClean="0">
                <a:solidFill>
                  <a:srgbClr val="FFFF00"/>
                </a:solidFill>
              </a:rPr>
              <a:t>Составитель: Ларионова Г. А., учитель начальных классов МОУ СОШ № 27, г. Тверь</a:t>
            </a:r>
            <a:endParaRPr lang="ru-RU" sz="1600"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71538" y="500042"/>
            <a:ext cx="7143750" cy="5086350"/>
          </a:xfrm>
          <a:prstGeom prst="rect">
            <a:avLst/>
          </a:prstGeom>
          <a:noFill/>
          <a:ln w="9525">
            <a:noFill/>
            <a:miter lim="800000"/>
            <a:headEnd/>
            <a:tailEnd/>
          </a:ln>
          <a:effectLst/>
        </p:spPr>
      </p:pic>
      <p:sp>
        <p:nvSpPr>
          <p:cNvPr id="3" name="Прямоугольник 2"/>
          <p:cNvSpPr/>
          <p:nvPr/>
        </p:nvSpPr>
        <p:spPr>
          <a:xfrm>
            <a:off x="1071538" y="5643578"/>
            <a:ext cx="7143800" cy="830997"/>
          </a:xfrm>
          <a:prstGeom prst="rect">
            <a:avLst/>
          </a:prstGeom>
        </p:spPr>
        <p:txBody>
          <a:bodyPr wrap="square">
            <a:spAutoFit/>
          </a:bodyPr>
          <a:lstStyle/>
          <a:p>
            <a:pPr algn="ctr"/>
            <a:r>
              <a:rPr lang="ru-RU" sz="1200" b="1" dirty="0" smtClean="0"/>
              <a:t>Эскиз декорации к опере </a:t>
            </a:r>
            <a:r>
              <a:rPr lang="ru-RU" sz="1200" b="1" dirty="0" err="1" smtClean="0"/>
              <a:t>Н.А.Римского-Корсакова</a:t>
            </a:r>
            <a:r>
              <a:rPr lang="ru-RU" sz="1200" b="1" dirty="0" smtClean="0"/>
              <a:t> "Снегурочка" </a:t>
            </a:r>
          </a:p>
          <a:p>
            <a:pPr algn="ctr"/>
            <a:r>
              <a:rPr lang="ru-RU" sz="1200" b="1" dirty="0" smtClean="0"/>
              <a:t>Пролог</a:t>
            </a:r>
          </a:p>
          <a:p>
            <a:pPr algn="ctr"/>
            <a:r>
              <a:rPr lang="ru-RU" sz="1200" dirty="0" smtClean="0"/>
              <a:t>1885г, акварель, Государственный историко-художественный и литературный музей-заповедник</a:t>
            </a:r>
            <a:br>
              <a:rPr lang="ru-RU" sz="1200" dirty="0" smtClean="0"/>
            </a:br>
            <a:r>
              <a:rPr lang="ru-RU" sz="1200" dirty="0" smtClean="0"/>
              <a:t>"Абрамцево", Московская область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42910" y="714356"/>
            <a:ext cx="5892626" cy="4508366"/>
          </a:xfrm>
          <a:prstGeom prst="rect">
            <a:avLst/>
          </a:prstGeom>
          <a:noFill/>
          <a:ln w="9525">
            <a:noFill/>
            <a:miter lim="800000"/>
            <a:headEnd/>
            <a:tailEnd/>
          </a:ln>
          <a:effectLst/>
        </p:spPr>
      </p:pic>
      <p:pic>
        <p:nvPicPr>
          <p:cNvPr id="3076" name="Picture 4" descr="http://vasnetsov.info/images/sym.jpg"/>
          <p:cNvPicPr>
            <a:picLocks noChangeAspect="1" noChangeArrowheads="1"/>
          </p:cNvPicPr>
          <p:nvPr/>
        </p:nvPicPr>
        <p:blipFill>
          <a:blip r:embed="rId3"/>
          <a:srcRect/>
          <a:stretch>
            <a:fillRect/>
          </a:stretch>
        </p:blipFill>
        <p:spPr bwMode="auto">
          <a:xfrm>
            <a:off x="155575" y="-136525"/>
            <a:ext cx="76200" cy="76200"/>
          </a:xfrm>
          <a:prstGeom prst="rect">
            <a:avLst/>
          </a:prstGeom>
          <a:noFill/>
        </p:spPr>
      </p:pic>
      <p:sp>
        <p:nvSpPr>
          <p:cNvPr id="8" name="Прямоугольник 7"/>
          <p:cNvSpPr/>
          <p:nvPr/>
        </p:nvSpPr>
        <p:spPr>
          <a:xfrm>
            <a:off x="1214414" y="5429264"/>
            <a:ext cx="4286280" cy="1015663"/>
          </a:xfrm>
          <a:prstGeom prst="rect">
            <a:avLst/>
          </a:prstGeom>
        </p:spPr>
        <p:txBody>
          <a:bodyPr wrap="square">
            <a:spAutoFit/>
          </a:bodyPr>
          <a:lstStyle/>
          <a:p>
            <a:pPr algn="ctr"/>
            <a:r>
              <a:rPr lang="ru-RU" sz="1200" b="1" dirty="0" smtClean="0"/>
              <a:t>Палаты царя Берендея</a:t>
            </a:r>
            <a:r>
              <a:rPr lang="ru-RU" sz="1200" dirty="0" smtClean="0"/>
              <a:t>. </a:t>
            </a:r>
          </a:p>
          <a:p>
            <a:pPr algn="ctr"/>
            <a:r>
              <a:rPr lang="ru-RU" sz="1200" dirty="0" smtClean="0"/>
              <a:t>Эскиз декораций к опере Н. А. Римского-Корсакова «Снегурочка». </a:t>
            </a:r>
          </a:p>
          <a:p>
            <a:pPr algn="ctr"/>
            <a:r>
              <a:rPr lang="ru-RU" sz="1200" dirty="0" smtClean="0"/>
              <a:t>1885. Акварель, гуашь</a:t>
            </a:r>
            <a:br>
              <a:rPr lang="ru-RU" sz="1200" dirty="0" smtClean="0"/>
            </a:br>
            <a:endParaRPr lang="ru-RU" sz="1200" dirty="0"/>
          </a:p>
        </p:txBody>
      </p:sp>
      <p:sp>
        <p:nvSpPr>
          <p:cNvPr id="9" name="Прямоугольник 8"/>
          <p:cNvSpPr/>
          <p:nvPr/>
        </p:nvSpPr>
        <p:spPr>
          <a:xfrm>
            <a:off x="6715140" y="571480"/>
            <a:ext cx="2000264" cy="5509200"/>
          </a:xfrm>
          <a:prstGeom prst="rect">
            <a:avLst/>
          </a:prstGeom>
        </p:spPr>
        <p:txBody>
          <a:bodyPr wrap="square">
            <a:spAutoFit/>
          </a:bodyPr>
          <a:lstStyle/>
          <a:p>
            <a:pPr algn="ctr"/>
            <a:r>
              <a:rPr lang="ru-RU" sz="1600" dirty="0" smtClean="0"/>
              <a:t>Особо ярко выразился дар художника </a:t>
            </a:r>
          </a:p>
          <a:p>
            <a:pPr algn="ctr"/>
            <a:r>
              <a:rPr lang="ru-RU" sz="1600" dirty="0" smtClean="0"/>
              <a:t>в декорации, изображающей Берендееву палату. Здесь переданы, пожалуй, </a:t>
            </a:r>
          </a:p>
          <a:p>
            <a:pPr algn="ctr"/>
            <a:r>
              <a:rPr lang="ru-RU" sz="1600" dirty="0" smtClean="0"/>
              <a:t>все формы, какие знало древнее зодчество </a:t>
            </a:r>
          </a:p>
          <a:p>
            <a:pPr algn="ctr"/>
            <a:r>
              <a:rPr lang="ru-RU" sz="1600" dirty="0" smtClean="0"/>
              <a:t>во внутреннем убранстве теремов. На фоне этих изумительных декораций выступали берендеи и </a:t>
            </a:r>
            <a:r>
              <a:rPr lang="ru-RU" sz="1600" dirty="0" err="1" smtClean="0"/>
              <a:t>берендейки</a:t>
            </a:r>
            <a:r>
              <a:rPr lang="ru-RU" sz="1600" dirty="0" smtClean="0"/>
              <a:t>. Невозможно было не поверить в существование этой страны.</a:t>
            </a:r>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cstate="email"/>
          <a:srcRect/>
          <a:stretch>
            <a:fillRect/>
          </a:stretch>
        </p:blipFill>
        <p:spPr bwMode="auto">
          <a:xfrm>
            <a:off x="428596" y="571480"/>
            <a:ext cx="6386330" cy="4828066"/>
          </a:xfrm>
          <a:prstGeom prst="rect">
            <a:avLst/>
          </a:prstGeom>
          <a:noFill/>
          <a:ln w="9525">
            <a:noFill/>
            <a:miter lim="800000"/>
            <a:headEnd/>
            <a:tailEnd/>
          </a:ln>
          <a:effectLst/>
        </p:spPr>
      </p:pic>
      <p:sp>
        <p:nvSpPr>
          <p:cNvPr id="3" name="Прямоугольник 2"/>
          <p:cNvSpPr/>
          <p:nvPr/>
        </p:nvSpPr>
        <p:spPr>
          <a:xfrm>
            <a:off x="714348" y="5500702"/>
            <a:ext cx="6286544" cy="830997"/>
          </a:xfrm>
          <a:prstGeom prst="rect">
            <a:avLst/>
          </a:prstGeom>
        </p:spPr>
        <p:txBody>
          <a:bodyPr wrap="square">
            <a:spAutoFit/>
          </a:bodyPr>
          <a:lstStyle/>
          <a:p>
            <a:pPr algn="ctr"/>
            <a:r>
              <a:rPr lang="ru-RU" sz="1200" b="1" dirty="0" smtClean="0"/>
              <a:t>Заречная слободка </a:t>
            </a:r>
            <a:r>
              <a:rPr lang="ru-RU" sz="1200" b="1" dirty="0" err="1" smtClean="0"/>
              <a:t>Берендеевка</a:t>
            </a:r>
            <a:endParaRPr lang="ru-RU" sz="1200" b="1" dirty="0" smtClean="0"/>
          </a:p>
          <a:p>
            <a:pPr algn="ctr"/>
            <a:r>
              <a:rPr lang="ru-RU" sz="1200" dirty="0" smtClean="0"/>
              <a:t>Эскиз декорации к опере </a:t>
            </a:r>
            <a:r>
              <a:rPr lang="ru-RU" sz="1200" dirty="0" err="1" smtClean="0"/>
              <a:t>Н.А.Римского-Корсакова</a:t>
            </a:r>
            <a:r>
              <a:rPr lang="ru-RU" sz="1200" dirty="0" smtClean="0"/>
              <a:t> "Снегурочка"</a:t>
            </a:r>
            <a:br>
              <a:rPr lang="ru-RU" sz="1200" dirty="0" smtClean="0"/>
            </a:br>
            <a:r>
              <a:rPr lang="ru-RU" sz="1200" dirty="0" smtClean="0"/>
              <a:t>1885г, холст, масло, </a:t>
            </a:r>
            <a:br>
              <a:rPr lang="ru-RU" sz="1200" dirty="0" smtClean="0"/>
            </a:br>
            <a:r>
              <a:rPr lang="ru-RU" sz="1200" dirty="0" smtClean="0"/>
              <a:t>Государственная Третьяковская галерея, Москва. </a:t>
            </a:r>
            <a:endParaRPr lang="ru-RU" sz="1200" dirty="0"/>
          </a:p>
        </p:txBody>
      </p:sp>
      <p:sp>
        <p:nvSpPr>
          <p:cNvPr id="5" name="Прямоугольник 4"/>
          <p:cNvSpPr/>
          <p:nvPr/>
        </p:nvSpPr>
        <p:spPr>
          <a:xfrm>
            <a:off x="7072330" y="642918"/>
            <a:ext cx="1714512" cy="4770537"/>
          </a:xfrm>
          <a:prstGeom prst="rect">
            <a:avLst/>
          </a:prstGeom>
        </p:spPr>
        <p:txBody>
          <a:bodyPr wrap="square">
            <a:spAutoFit/>
          </a:bodyPr>
          <a:lstStyle/>
          <a:p>
            <a:pPr algn="ctr"/>
            <a:r>
              <a:rPr lang="ru-RU" sz="1600" dirty="0" smtClean="0"/>
              <a:t>Когда Репин увидал декорации и костюмы </a:t>
            </a:r>
          </a:p>
          <a:p>
            <a:pPr algn="ctr"/>
            <a:r>
              <a:rPr lang="ru-RU" sz="1600" dirty="0" smtClean="0"/>
              <a:t>В. Васнецова </a:t>
            </a:r>
          </a:p>
          <a:p>
            <a:pPr algn="ctr"/>
            <a:r>
              <a:rPr lang="ru-RU" sz="1600" dirty="0" smtClean="0"/>
              <a:t>к этой опере, то написал Стасову: </a:t>
            </a:r>
            <a:br>
              <a:rPr lang="ru-RU" sz="1600" dirty="0" smtClean="0"/>
            </a:br>
            <a:r>
              <a:rPr lang="ru-RU" sz="1600" dirty="0" smtClean="0"/>
              <a:t>«Васнецов сделал для костюмов рисунки. Он сделал такие великолепные типы -</a:t>
            </a:r>
            <a:r>
              <a:rPr lang="ru-RU" sz="1600" dirty="0" err="1" smtClean="0"/>
              <a:t>вoсторг</a:t>
            </a:r>
            <a:r>
              <a:rPr lang="ru-RU" sz="1600" dirty="0" smtClean="0"/>
              <a:t>... я уверен, что никто там у вас не сделает ничего </a:t>
            </a:r>
            <a:r>
              <a:rPr lang="ru-RU" sz="1600" dirty="0" err="1" smtClean="0"/>
              <a:t>пoдoбнoгo</a:t>
            </a:r>
            <a:r>
              <a:rPr lang="ru-RU" sz="1600" dirty="0" smtClean="0"/>
              <a:t>. Это просто шедевр». </a:t>
            </a:r>
            <a:endParaRPr lang="ru-RU"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7072330" y="4000504"/>
            <a:ext cx="1857388" cy="1569660"/>
          </a:xfrm>
          <a:prstGeom prst="rect">
            <a:avLst/>
          </a:prstGeom>
        </p:spPr>
        <p:txBody>
          <a:bodyPr wrap="square">
            <a:spAutoFit/>
          </a:bodyPr>
          <a:lstStyle/>
          <a:p>
            <a:pPr algn="ctr"/>
            <a:r>
              <a:rPr lang="ru-RU" sz="1200" dirty="0" smtClean="0"/>
              <a:t>Рисунок волшебной декорации подводного дна в «Русалке», созданный Васнецовым, </a:t>
            </a:r>
          </a:p>
          <a:p>
            <a:pPr algn="ctr"/>
            <a:r>
              <a:rPr lang="ru-RU" sz="1200" dirty="0" smtClean="0"/>
              <a:t>даже спустя многие десятилетия лишь незначительно изменялся. </a:t>
            </a:r>
            <a:endParaRPr lang="ru-RU" sz="1200" dirty="0"/>
          </a:p>
        </p:txBody>
      </p:sp>
      <p:pic>
        <p:nvPicPr>
          <p:cNvPr id="2050" name="Picture 2"/>
          <p:cNvPicPr>
            <a:picLocks noChangeAspect="1" noChangeArrowheads="1"/>
          </p:cNvPicPr>
          <p:nvPr/>
        </p:nvPicPr>
        <p:blipFill>
          <a:blip r:embed="rId2"/>
          <a:srcRect/>
          <a:stretch>
            <a:fillRect/>
          </a:stretch>
        </p:blipFill>
        <p:spPr bwMode="auto">
          <a:xfrm>
            <a:off x="572294" y="952300"/>
            <a:ext cx="6357160" cy="4254407"/>
          </a:xfrm>
          <a:prstGeom prst="rect">
            <a:avLst/>
          </a:prstGeom>
          <a:noFill/>
          <a:ln w="9525">
            <a:noFill/>
            <a:miter lim="800000"/>
            <a:headEnd/>
            <a:tailEnd/>
          </a:ln>
          <a:effectLst/>
        </p:spPr>
      </p:pic>
      <p:sp>
        <p:nvSpPr>
          <p:cNvPr id="4" name="Прямоугольник 3"/>
          <p:cNvSpPr/>
          <p:nvPr/>
        </p:nvSpPr>
        <p:spPr>
          <a:xfrm>
            <a:off x="785786" y="5357826"/>
            <a:ext cx="6215106" cy="461665"/>
          </a:xfrm>
          <a:prstGeom prst="rect">
            <a:avLst/>
          </a:prstGeom>
        </p:spPr>
        <p:txBody>
          <a:bodyPr wrap="square">
            <a:spAutoFit/>
          </a:bodyPr>
          <a:lstStyle/>
          <a:p>
            <a:pPr algn="ctr"/>
            <a:r>
              <a:rPr lang="ru-RU" sz="1200" b="1" dirty="0" smtClean="0"/>
              <a:t>В. Васнецов. Подводный терем</a:t>
            </a:r>
          </a:p>
          <a:p>
            <a:pPr algn="ctr"/>
            <a:r>
              <a:rPr lang="ru-RU" sz="1200" b="1" dirty="0" smtClean="0"/>
              <a:t>1884, Эскиз декорации к опере А.С.Даргомыжского "Русалка", Дом-музей В.М.Васнецова</a:t>
            </a:r>
            <a:endParaRPr lang="ru-RU" b="1" dirty="0"/>
          </a:p>
        </p:txBody>
      </p:sp>
      <p:sp>
        <p:nvSpPr>
          <p:cNvPr id="5" name="Прямоугольник 4"/>
          <p:cNvSpPr/>
          <p:nvPr/>
        </p:nvSpPr>
        <p:spPr>
          <a:xfrm>
            <a:off x="7072330" y="857232"/>
            <a:ext cx="1785950" cy="3231654"/>
          </a:xfrm>
          <a:prstGeom prst="rect">
            <a:avLst/>
          </a:prstGeom>
        </p:spPr>
        <p:txBody>
          <a:bodyPr wrap="square">
            <a:spAutoFit/>
          </a:bodyPr>
          <a:lstStyle/>
          <a:p>
            <a:pPr algn="ctr"/>
            <a:r>
              <a:rPr lang="ru-RU" sz="1200" dirty="0" smtClean="0"/>
              <a:t>Как театральный декоратор </a:t>
            </a:r>
          </a:p>
          <a:p>
            <a:pPr algn="ctr"/>
            <a:r>
              <a:rPr lang="ru-RU" sz="1200" dirty="0" smtClean="0"/>
              <a:t>Васнецов сотрудничал с Частной русской оперой Мамонтова, выполнив эскизы костюмов и декораций к спектаклям «Снегурочка» Н. А. Римского-Корсакова, «Русалка» А. С. Даргомыжского, «Севильский цирюльник» Д. Россини (все — 1885), «Алая роза» Н. С. Кроткова (1886), «Чародейка» П. И. Чайковского.</a:t>
            </a:r>
            <a:endParaRPr lang="ru-RU"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7" name="Прямоугольник 6"/>
          <p:cNvSpPr/>
          <p:nvPr/>
        </p:nvSpPr>
        <p:spPr>
          <a:xfrm>
            <a:off x="785786" y="500042"/>
            <a:ext cx="7643866" cy="646331"/>
          </a:xfrm>
          <a:prstGeom prst="rect">
            <a:avLst/>
          </a:prstGeom>
        </p:spPr>
        <p:txBody>
          <a:bodyPr wrap="square">
            <a:spAutoFit/>
          </a:bodyPr>
          <a:lstStyle/>
          <a:p>
            <a:pPr algn="ctr"/>
            <a:r>
              <a:rPr lang="ru-RU" dirty="0" smtClean="0"/>
              <a:t>Панно «Каменный век» (1883-1885),</a:t>
            </a:r>
          </a:p>
          <a:p>
            <a:pPr algn="ctr"/>
            <a:r>
              <a:rPr lang="ru-RU" dirty="0" smtClean="0"/>
              <a:t> исполненное художником для Исторического музея в Москве.</a:t>
            </a:r>
          </a:p>
        </p:txBody>
      </p:sp>
      <p:pic>
        <p:nvPicPr>
          <p:cNvPr id="25605" name="Picture 5"/>
          <p:cNvPicPr>
            <a:picLocks noChangeAspect="1" noChangeArrowheads="1"/>
          </p:cNvPicPr>
          <p:nvPr/>
        </p:nvPicPr>
        <p:blipFill>
          <a:blip r:embed="rId2" cstate="email"/>
          <a:srcRect/>
          <a:stretch>
            <a:fillRect/>
          </a:stretch>
        </p:blipFill>
        <p:spPr bwMode="auto">
          <a:xfrm>
            <a:off x="1142976" y="4143380"/>
            <a:ext cx="2248597" cy="1475641"/>
          </a:xfrm>
          <a:prstGeom prst="rect">
            <a:avLst/>
          </a:prstGeom>
          <a:noFill/>
          <a:ln w="9525">
            <a:noFill/>
            <a:miter lim="800000"/>
            <a:headEnd/>
            <a:tailEnd/>
          </a:ln>
          <a:effectLst/>
        </p:spPr>
      </p:pic>
      <p:pic>
        <p:nvPicPr>
          <p:cNvPr id="25606" name="Picture 6"/>
          <p:cNvPicPr>
            <a:picLocks noChangeAspect="1" noChangeArrowheads="1"/>
          </p:cNvPicPr>
          <p:nvPr/>
        </p:nvPicPr>
        <p:blipFill>
          <a:blip r:embed="rId3" cstate="email"/>
          <a:srcRect/>
          <a:stretch>
            <a:fillRect/>
          </a:stretch>
        </p:blipFill>
        <p:spPr bwMode="auto">
          <a:xfrm>
            <a:off x="3643306" y="4143380"/>
            <a:ext cx="1906166" cy="1480945"/>
          </a:xfrm>
          <a:prstGeom prst="rect">
            <a:avLst/>
          </a:prstGeom>
          <a:noFill/>
          <a:ln w="9525">
            <a:noFill/>
            <a:miter lim="800000"/>
            <a:headEnd/>
            <a:tailEnd/>
          </a:ln>
          <a:effectLst/>
        </p:spPr>
      </p:pic>
      <p:sp>
        <p:nvSpPr>
          <p:cNvPr id="11" name="Прямоугольник 10"/>
          <p:cNvSpPr/>
          <p:nvPr/>
        </p:nvSpPr>
        <p:spPr>
          <a:xfrm>
            <a:off x="1214414" y="5643578"/>
            <a:ext cx="6572296" cy="461665"/>
          </a:xfrm>
          <a:prstGeom prst="rect">
            <a:avLst/>
          </a:prstGeom>
        </p:spPr>
        <p:txBody>
          <a:bodyPr wrap="square">
            <a:spAutoFit/>
          </a:bodyPr>
          <a:lstStyle/>
          <a:p>
            <a:pPr algn="ctr"/>
            <a:r>
              <a:rPr lang="ru-RU" sz="1200" b="1" dirty="0" smtClean="0"/>
              <a:t>Каменный век. </a:t>
            </a:r>
          </a:p>
          <a:p>
            <a:pPr algn="ctr"/>
            <a:r>
              <a:rPr lang="ru-RU" sz="1200" b="1" dirty="0" smtClean="0"/>
              <a:t>(эскизы росписи) 1883г, масло, Государственная Третьяковская галерея, Москва.</a:t>
            </a:r>
            <a:endParaRPr lang="ru-RU" sz="1200" b="1" dirty="0"/>
          </a:p>
        </p:txBody>
      </p:sp>
      <p:pic>
        <p:nvPicPr>
          <p:cNvPr id="25607" name="Picture 7"/>
          <p:cNvPicPr>
            <a:picLocks noChangeAspect="1" noChangeArrowheads="1"/>
          </p:cNvPicPr>
          <p:nvPr/>
        </p:nvPicPr>
        <p:blipFill>
          <a:blip r:embed="rId4" cstate="email"/>
          <a:srcRect/>
          <a:stretch>
            <a:fillRect/>
          </a:stretch>
        </p:blipFill>
        <p:spPr bwMode="auto">
          <a:xfrm>
            <a:off x="5786446" y="4143380"/>
            <a:ext cx="2252834" cy="1467158"/>
          </a:xfrm>
          <a:prstGeom prst="rect">
            <a:avLst/>
          </a:prstGeom>
          <a:noFill/>
          <a:ln w="9525">
            <a:noFill/>
            <a:miter lim="800000"/>
            <a:headEnd/>
            <a:tailEnd/>
          </a:ln>
          <a:effectLst/>
        </p:spPr>
      </p:pic>
      <p:sp>
        <p:nvSpPr>
          <p:cNvPr id="14" name="Прямоугольник 13"/>
          <p:cNvSpPr/>
          <p:nvPr/>
        </p:nvSpPr>
        <p:spPr>
          <a:xfrm>
            <a:off x="571472" y="2643182"/>
            <a:ext cx="8001056" cy="1384995"/>
          </a:xfrm>
          <a:prstGeom prst="rect">
            <a:avLst/>
          </a:prstGeom>
        </p:spPr>
        <p:txBody>
          <a:bodyPr wrap="square">
            <a:spAutoFit/>
          </a:bodyPr>
          <a:lstStyle/>
          <a:p>
            <a:pPr indent="457200" algn="just"/>
            <a:r>
              <a:rPr lang="ru-RU" sz="1400" dirty="0" smtClean="0"/>
              <a:t>Здесь его живописная манера больше всего приближается к языку фрески. Васнецов использовал матовые краски и, хотя писал маслом, сумел достичь полной иллюзии живописи водяными красками </a:t>
            </a:r>
            <a:r>
              <a:rPr lang="ru-RU" sz="1400" dirty="0" err="1" smtClean="0"/>
              <a:t>пo</a:t>
            </a:r>
            <a:r>
              <a:rPr lang="ru-RU" sz="1400" dirty="0" smtClean="0"/>
              <a:t> серой штукатурке, передав неяркие цвета земли, глины, обнаженного тела, воды, звериных шкур. </a:t>
            </a:r>
          </a:p>
          <a:p>
            <a:pPr indent="457200" algn="just"/>
            <a:r>
              <a:rPr lang="ru-RU" sz="1400" dirty="0" smtClean="0"/>
              <a:t>Все современники высоко оценили эту работу, но, особо обрадовала Васнецова похвала Чистякова : «Васнецов дошел в этой картине до ясновидения...»</a:t>
            </a:r>
            <a:endParaRPr lang="ru-RU" sz="1600" dirty="0"/>
          </a:p>
        </p:txBody>
      </p:sp>
      <p:sp>
        <p:nvSpPr>
          <p:cNvPr id="16" name="Прямоугольник 15"/>
          <p:cNvSpPr/>
          <p:nvPr/>
        </p:nvSpPr>
        <p:spPr>
          <a:xfrm>
            <a:off x="571472" y="1285860"/>
            <a:ext cx="8072494" cy="1384995"/>
          </a:xfrm>
          <a:prstGeom prst="rect">
            <a:avLst/>
          </a:prstGeom>
        </p:spPr>
        <p:txBody>
          <a:bodyPr wrap="square">
            <a:spAutoFit/>
          </a:bodyPr>
          <a:lstStyle/>
          <a:p>
            <a:pPr indent="457200" algn="just"/>
            <a:r>
              <a:rPr lang="ru-RU" sz="1400" dirty="0" smtClean="0"/>
              <a:t>В течение 1882 — 1885 гг. Васнецов работал над фризом Исторического музея «Каменный век». Это одно из лучших произведений художника, хотя очень многое художнику удалось понять только интуитивно. При подготовке фриза художник сделал не одну дюжину зарисовок и набросков — людей, отдельных деталей, вариантов композиционного решения. Расположенная по кругу картина написана в золотисто-охристой гамме; люди каменного века — могучие, угловатые, еще первобытные и грубые, но уже люди — как будто живые, вереницей проходят перед зрителем.</a:t>
            </a:r>
            <a:endParaRPr lang="ru-RU"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57224" y="500042"/>
            <a:ext cx="7330974" cy="3357586"/>
          </a:xfrm>
          <a:prstGeom prst="rect">
            <a:avLst/>
          </a:prstGeom>
          <a:noFill/>
          <a:ln w="9525">
            <a:noFill/>
            <a:miter lim="800000"/>
            <a:headEnd/>
            <a:tailEnd/>
          </a:ln>
          <a:effectLst/>
        </p:spPr>
      </p:pic>
      <p:sp>
        <p:nvSpPr>
          <p:cNvPr id="3" name="Прямоугольник 2"/>
          <p:cNvSpPr/>
          <p:nvPr/>
        </p:nvSpPr>
        <p:spPr>
          <a:xfrm>
            <a:off x="785786" y="4000504"/>
            <a:ext cx="7500990" cy="2062103"/>
          </a:xfrm>
          <a:prstGeom prst="rect">
            <a:avLst/>
          </a:prstGeom>
        </p:spPr>
        <p:txBody>
          <a:bodyPr wrap="square">
            <a:spAutoFit/>
          </a:bodyPr>
          <a:lstStyle/>
          <a:p>
            <a:pPr algn="just"/>
            <a:r>
              <a:rPr lang="ru-RU" sz="1600" dirty="0" smtClean="0"/>
              <a:t>Женщины с детьми у входа в пещеру; охотник, возвращающийся с добычей на плечах; дряхлый старик, утративший физическую мощь, но не потерявший уважения сородичей. Атлетически сложенный гигант с копьем и дубинкой в руках, возвышающийся над всем — вождь, глава рода. И рядом — охота на мамонта. Людям удалось окружить огромное животное, поймать его в западню, и теперь они пытаются поразить его копьями, острыми камнями и стрелами. Одна из частей фриза, расположенная несколько в стороне, изображает пиршество племени после удачной охоты.</a:t>
            </a:r>
            <a:endParaRPr lang="ru-RU"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3643338" cy="5355312"/>
          </a:xfrm>
          <a:prstGeom prst="rect">
            <a:avLst/>
          </a:prstGeom>
        </p:spPr>
        <p:txBody>
          <a:bodyPr wrap="square">
            <a:spAutoFit/>
          </a:bodyPr>
          <a:lstStyle/>
          <a:p>
            <a:pPr algn="ctr"/>
            <a:r>
              <a:rPr lang="ru-RU" dirty="0" smtClean="0"/>
              <a:t>В большинстве орнаментов, вобравших впечатления Васнецова от древних фресок и мозаик,</a:t>
            </a:r>
          </a:p>
          <a:p>
            <a:pPr algn="ctr"/>
            <a:r>
              <a:rPr lang="ru-RU" dirty="0" smtClean="0"/>
              <a:t> от росписей московских и ярославских церквей, </a:t>
            </a:r>
          </a:p>
          <a:p>
            <a:pPr algn="ctr"/>
            <a:r>
              <a:rPr lang="ru-RU" dirty="0" smtClean="0"/>
              <a:t>проявилась яркая одаренность художника в области орнаментальной импровизации. Именно эта особенность, очевидно, обеспечивала единство художественного впечатления от росписей, </a:t>
            </a:r>
          </a:p>
          <a:p>
            <a:pPr algn="ctr"/>
            <a:r>
              <a:rPr lang="ru-RU" dirty="0" smtClean="0"/>
              <a:t>ибо все, писавшие</a:t>
            </a:r>
          </a:p>
          <a:p>
            <a:pPr algn="ctr"/>
            <a:r>
              <a:rPr lang="ru-RU" dirty="0" smtClean="0"/>
              <a:t> о Владимирском соборе в Киеве, отмечали, что стенопись сливается в зрелище яркое и праздничное, в единое декоративное целое подобно ростово-ярославским фрескам XVII века.</a:t>
            </a:r>
            <a:endParaRPr lang="ru-RU" dirty="0"/>
          </a:p>
        </p:txBody>
      </p:sp>
      <p:pic>
        <p:nvPicPr>
          <p:cNvPr id="4" name="Picture 3"/>
          <p:cNvPicPr>
            <a:picLocks noChangeAspect="1" noChangeArrowheads="1"/>
          </p:cNvPicPr>
          <p:nvPr/>
        </p:nvPicPr>
        <p:blipFill>
          <a:blip r:embed="rId2" cstate="email"/>
          <a:srcRect/>
          <a:stretch>
            <a:fillRect/>
          </a:stretch>
        </p:blipFill>
        <p:spPr bwMode="auto">
          <a:xfrm>
            <a:off x="4214810" y="714356"/>
            <a:ext cx="2071702" cy="4292566"/>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6418959" y="722760"/>
            <a:ext cx="2272621" cy="4277876"/>
          </a:xfrm>
          <a:prstGeom prst="rect">
            <a:avLst/>
          </a:prstGeom>
          <a:noFill/>
          <a:ln w="9525">
            <a:noFill/>
            <a:miter lim="800000"/>
            <a:headEnd/>
            <a:tailEnd/>
          </a:ln>
          <a:effectLst/>
        </p:spPr>
      </p:pic>
      <p:sp>
        <p:nvSpPr>
          <p:cNvPr id="6" name="Прямоугольник 5"/>
          <p:cNvSpPr/>
          <p:nvPr/>
        </p:nvSpPr>
        <p:spPr>
          <a:xfrm>
            <a:off x="4429124" y="5000636"/>
            <a:ext cx="4071966" cy="1015663"/>
          </a:xfrm>
          <a:prstGeom prst="rect">
            <a:avLst/>
          </a:prstGeom>
        </p:spPr>
        <p:txBody>
          <a:bodyPr wrap="square">
            <a:spAutoFit/>
          </a:bodyPr>
          <a:lstStyle/>
          <a:p>
            <a:pPr algn="ctr"/>
            <a:r>
              <a:rPr lang="ru-RU" sz="1200" dirty="0" smtClean="0"/>
              <a:t>Декоративные орнаменты </a:t>
            </a:r>
          </a:p>
          <a:p>
            <a:pPr algn="ctr"/>
            <a:r>
              <a:rPr lang="ru-RU" sz="1200" dirty="0" smtClean="0"/>
              <a:t>для росписи </a:t>
            </a:r>
            <a:r>
              <a:rPr lang="ru-RU" sz="1200" dirty="0" err="1" smtClean="0"/>
              <a:t>Владимировского</a:t>
            </a:r>
            <a:r>
              <a:rPr lang="ru-RU" sz="1200" dirty="0" smtClean="0"/>
              <a:t> собора в Киеве </a:t>
            </a:r>
          </a:p>
          <a:p>
            <a:pPr algn="ctr"/>
            <a:r>
              <a:rPr lang="ru-RU" sz="1200" dirty="0" smtClean="0"/>
              <a:t>1885-1896. </a:t>
            </a:r>
          </a:p>
          <a:p>
            <a:pPr algn="ctr"/>
            <a:r>
              <a:rPr lang="ru-RU" sz="1200" dirty="0" smtClean="0"/>
              <a:t>Деталь. </a:t>
            </a:r>
            <a:br>
              <a:rPr lang="ru-RU" sz="1200" dirty="0" smtClean="0"/>
            </a:br>
            <a:r>
              <a:rPr lang="ru-RU" sz="1200" dirty="0" smtClean="0"/>
              <a:t>Бумага, акварель, золото. 52х15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1071546"/>
            <a:ext cx="6858048" cy="4446730"/>
          </a:xfrm>
          <a:prstGeom prst="rect">
            <a:avLst/>
          </a:prstGeom>
        </p:spPr>
        <p:txBody>
          <a:bodyPr wrap="square">
            <a:spAutoFit/>
          </a:bodyPr>
          <a:lstStyle/>
          <a:p>
            <a:pPr indent="457200" algn="just">
              <a:lnSpc>
                <a:spcPct val="200000"/>
              </a:lnSpc>
            </a:pPr>
            <a:r>
              <a:rPr lang="ru-RU" dirty="0" smtClean="0"/>
              <a:t>Произведения Васнецова находятся в крупнейших музейных собраниях России и за рубежом: в Государственной Третьяковской галерее, Государственном Русском музее, Государственном Историческом музее, ГМИИ им. А. С. Пушкина, Нижегородском государственном художественном музее, Киевском музее русского искусства, Национальном художественном музее республики Беларусь в Минске, Музее-заповеднике «Абрамцево» и многих других. В Москве открыт Дом-музей В. М. Васнецова. </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5984" y="1428736"/>
            <a:ext cx="4342984" cy="369332"/>
          </a:xfrm>
          <a:prstGeom prst="rect">
            <a:avLst/>
          </a:prstGeom>
        </p:spPr>
        <p:txBody>
          <a:bodyPr wrap="none">
            <a:spAutoFit/>
          </a:bodyPr>
          <a:lstStyle/>
          <a:p>
            <a:r>
              <a:rPr lang="en-US" dirty="0" smtClean="0"/>
              <a:t>http://www.cathedral.ru/persons/vasnetsov</a:t>
            </a:r>
            <a:endParaRPr lang="ru-RU" dirty="0"/>
          </a:p>
        </p:txBody>
      </p:sp>
      <p:sp>
        <p:nvSpPr>
          <p:cNvPr id="3" name="Прямоугольник 2"/>
          <p:cNvSpPr/>
          <p:nvPr/>
        </p:nvSpPr>
        <p:spPr>
          <a:xfrm>
            <a:off x="1643042" y="1785926"/>
            <a:ext cx="6143668" cy="369332"/>
          </a:xfrm>
          <a:prstGeom prst="rect">
            <a:avLst/>
          </a:prstGeom>
        </p:spPr>
        <p:txBody>
          <a:bodyPr wrap="square">
            <a:spAutoFit/>
          </a:bodyPr>
          <a:lstStyle/>
          <a:p>
            <a:r>
              <a:rPr lang="en-US" dirty="0" smtClean="0"/>
              <a:t>http://peredvizhniki.ru/index.php?do=gallery&amp;act=1&amp;cid=8</a:t>
            </a:r>
            <a:endParaRPr lang="ru-RU" dirty="0"/>
          </a:p>
        </p:txBody>
      </p:sp>
      <p:sp>
        <p:nvSpPr>
          <p:cNvPr id="5" name="Прямоугольник 4"/>
          <p:cNvSpPr/>
          <p:nvPr/>
        </p:nvSpPr>
        <p:spPr>
          <a:xfrm>
            <a:off x="2643174" y="2143116"/>
            <a:ext cx="3264163" cy="369332"/>
          </a:xfrm>
          <a:prstGeom prst="rect">
            <a:avLst/>
          </a:prstGeom>
        </p:spPr>
        <p:txBody>
          <a:bodyPr wrap="square">
            <a:spAutoFit/>
          </a:bodyPr>
          <a:lstStyle/>
          <a:p>
            <a:r>
              <a:rPr lang="en-US" dirty="0" smtClean="0"/>
              <a:t>http://allmuseum.ru/vasnecov/5</a:t>
            </a:r>
            <a:endParaRPr lang="ru-RU" dirty="0"/>
          </a:p>
        </p:txBody>
      </p:sp>
      <p:sp>
        <p:nvSpPr>
          <p:cNvPr id="6" name="Прямоугольник 5"/>
          <p:cNvSpPr/>
          <p:nvPr/>
        </p:nvSpPr>
        <p:spPr>
          <a:xfrm>
            <a:off x="1000100" y="2500306"/>
            <a:ext cx="7429552" cy="369332"/>
          </a:xfrm>
          <a:prstGeom prst="rect">
            <a:avLst/>
          </a:prstGeom>
        </p:spPr>
        <p:txBody>
          <a:bodyPr wrap="square">
            <a:spAutoFit/>
          </a:bodyPr>
          <a:lstStyle/>
          <a:p>
            <a:r>
              <a:rPr lang="en-US" dirty="0" smtClean="0"/>
              <a:t>http://www.varvar.ru/arhiv/gallery/russian/vasnetsov_v_m/vasnetsov25.html</a:t>
            </a:r>
            <a:endParaRPr lang="ru-RU" dirty="0"/>
          </a:p>
        </p:txBody>
      </p:sp>
      <p:sp>
        <p:nvSpPr>
          <p:cNvPr id="7" name="Прямоугольник 6"/>
          <p:cNvSpPr/>
          <p:nvPr/>
        </p:nvSpPr>
        <p:spPr>
          <a:xfrm>
            <a:off x="1357290" y="2928934"/>
            <a:ext cx="7429552" cy="646331"/>
          </a:xfrm>
          <a:prstGeom prst="rect">
            <a:avLst/>
          </a:prstGeom>
        </p:spPr>
        <p:txBody>
          <a:bodyPr wrap="square">
            <a:spAutoFit/>
          </a:bodyPr>
          <a:lstStyle/>
          <a:p>
            <a:r>
              <a:rPr lang="en-US" dirty="0" smtClean="0"/>
              <a:t>http://www.mith.ru/cgi-bin/yabb2/YaBB.pl?board=geo;action=display;num=1190826685</a:t>
            </a:r>
            <a:endParaRPr lang="ru-RU" dirty="0"/>
          </a:p>
        </p:txBody>
      </p:sp>
      <p:sp>
        <p:nvSpPr>
          <p:cNvPr id="9" name="TextBox 8"/>
          <p:cNvSpPr txBox="1"/>
          <p:nvPr/>
        </p:nvSpPr>
        <p:spPr>
          <a:xfrm>
            <a:off x="1857356" y="714356"/>
            <a:ext cx="5286412" cy="400110"/>
          </a:xfrm>
          <a:prstGeom prst="rect">
            <a:avLst/>
          </a:prstGeom>
          <a:noFill/>
        </p:spPr>
        <p:txBody>
          <a:bodyPr wrap="square" rtlCol="0">
            <a:spAutoFit/>
          </a:bodyPr>
          <a:lstStyle/>
          <a:p>
            <a:pPr algn="ctr"/>
            <a:r>
              <a:rPr lang="ru-RU" sz="2000" dirty="0" smtClean="0">
                <a:solidFill>
                  <a:srgbClr val="FF0000"/>
                </a:solidFill>
              </a:rPr>
              <a:t>Источники информации:</a:t>
            </a:r>
            <a:endParaRPr lang="ru-RU" sz="2000" dirty="0">
              <a:solidFill>
                <a:srgbClr val="FF0000"/>
              </a:solidFill>
            </a:endParaRPr>
          </a:p>
        </p:txBody>
      </p:sp>
      <p:sp>
        <p:nvSpPr>
          <p:cNvPr id="10" name="Прямоугольник 9"/>
          <p:cNvSpPr/>
          <p:nvPr/>
        </p:nvSpPr>
        <p:spPr>
          <a:xfrm>
            <a:off x="2428860" y="3929066"/>
            <a:ext cx="4572032" cy="646331"/>
          </a:xfrm>
          <a:prstGeom prst="rect">
            <a:avLst/>
          </a:prstGeom>
        </p:spPr>
        <p:txBody>
          <a:bodyPr wrap="square">
            <a:spAutoFit/>
          </a:bodyPr>
          <a:lstStyle/>
          <a:p>
            <a:r>
              <a:rPr lang="en-US" dirty="0" smtClean="0"/>
              <a:t>http://peredvizhniki.ru/gallery/vasnetsov/233-spjashhaja-carevna-1900-1926.html</a:t>
            </a:r>
            <a:endParaRPr lang="ru-RU" dirty="0"/>
          </a:p>
        </p:txBody>
      </p:sp>
      <p:sp>
        <p:nvSpPr>
          <p:cNvPr id="11" name="Прямоугольник 10"/>
          <p:cNvSpPr/>
          <p:nvPr/>
        </p:nvSpPr>
        <p:spPr>
          <a:xfrm>
            <a:off x="714348" y="4572008"/>
            <a:ext cx="7715304" cy="923330"/>
          </a:xfrm>
          <a:prstGeom prst="rect">
            <a:avLst/>
          </a:prstGeom>
        </p:spPr>
        <p:txBody>
          <a:bodyPr wrap="square">
            <a:spAutoFit/>
          </a:bodyPr>
          <a:lstStyle/>
          <a:p>
            <a:r>
              <a:rPr lang="en-US" dirty="0" smtClean="0"/>
              <a:t>http://www.google.ru/imgres?imgurl=http://www.krugosvet.ru/uploads/enc/images/7/1235719628c7b9.jpg&amp;imgrefurl=http://www.krugosvet.ru/enc/kultura_i_obrazovanie/izobrazitelnoe_iskusstvo/VASNETSOV_VIKTOR</a:t>
            </a:r>
            <a:endParaRPr lang="ru-RU" dirty="0"/>
          </a:p>
        </p:txBody>
      </p:sp>
      <p:sp>
        <p:nvSpPr>
          <p:cNvPr id="13" name="Прямоугольник 12"/>
          <p:cNvSpPr/>
          <p:nvPr/>
        </p:nvSpPr>
        <p:spPr>
          <a:xfrm>
            <a:off x="3357554" y="1071546"/>
            <a:ext cx="1785874" cy="369332"/>
          </a:xfrm>
          <a:prstGeom prst="rect">
            <a:avLst/>
          </a:prstGeom>
        </p:spPr>
        <p:txBody>
          <a:bodyPr wrap="none">
            <a:spAutoFit/>
          </a:bodyPr>
          <a:lstStyle/>
          <a:p>
            <a:r>
              <a:rPr lang="en-US" dirty="0" smtClean="0"/>
              <a:t>www.citywalls.ru</a:t>
            </a:r>
            <a:endParaRPr lang="ru-RU" dirty="0"/>
          </a:p>
        </p:txBody>
      </p:sp>
      <p:sp>
        <p:nvSpPr>
          <p:cNvPr id="15" name="Прямоугольник 14"/>
          <p:cNvSpPr/>
          <p:nvPr/>
        </p:nvSpPr>
        <p:spPr>
          <a:xfrm>
            <a:off x="2143108" y="5429264"/>
            <a:ext cx="4929222" cy="369332"/>
          </a:xfrm>
          <a:prstGeom prst="rect">
            <a:avLst/>
          </a:prstGeom>
        </p:spPr>
        <p:txBody>
          <a:bodyPr wrap="square">
            <a:spAutoFit/>
          </a:bodyPr>
          <a:lstStyle/>
          <a:p>
            <a:r>
              <a:rPr lang="en-US" dirty="0" smtClean="0"/>
              <a:t>http://www.nearyou.ru/vvasnetsov/0vvasn.html</a:t>
            </a:r>
            <a:endParaRPr lang="ru-RU" dirty="0"/>
          </a:p>
        </p:txBody>
      </p:sp>
      <p:sp>
        <p:nvSpPr>
          <p:cNvPr id="16" name="Прямоугольник 15"/>
          <p:cNvSpPr/>
          <p:nvPr/>
        </p:nvSpPr>
        <p:spPr>
          <a:xfrm>
            <a:off x="2214546" y="3571876"/>
            <a:ext cx="5572164" cy="369332"/>
          </a:xfrm>
          <a:prstGeom prst="rect">
            <a:avLst/>
          </a:prstGeom>
        </p:spPr>
        <p:txBody>
          <a:bodyPr wrap="square">
            <a:spAutoFit/>
          </a:bodyPr>
          <a:lstStyle/>
          <a:p>
            <a:r>
              <a:rPr lang="en-US" dirty="0" smtClean="0"/>
              <a:t>http://www.verav.ru/common/galery.php?num=3</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285852" y="1857364"/>
            <a:ext cx="6715172" cy="369332"/>
          </a:xfrm>
          <a:prstGeom prst="rect">
            <a:avLst/>
          </a:prstGeom>
        </p:spPr>
        <p:txBody>
          <a:bodyPr wrap="square">
            <a:spAutoFit/>
          </a:bodyPr>
          <a:lstStyle/>
          <a:p>
            <a:r>
              <a:rPr lang="en-US" dirty="0" smtClean="0"/>
              <a:t>http://nowik.mylivepage.ru/image/1824/21238_vasneztov93.jpg</a:t>
            </a:r>
            <a:endParaRPr lang="ru-RU" dirty="0"/>
          </a:p>
        </p:txBody>
      </p:sp>
      <p:sp>
        <p:nvSpPr>
          <p:cNvPr id="7" name="Прямоугольник 6"/>
          <p:cNvSpPr/>
          <p:nvPr/>
        </p:nvSpPr>
        <p:spPr>
          <a:xfrm>
            <a:off x="1214414" y="2285992"/>
            <a:ext cx="6929486" cy="369332"/>
          </a:xfrm>
          <a:prstGeom prst="rect">
            <a:avLst/>
          </a:prstGeom>
        </p:spPr>
        <p:txBody>
          <a:bodyPr wrap="square">
            <a:spAutoFit/>
          </a:bodyPr>
          <a:lstStyle/>
          <a:p>
            <a:r>
              <a:rPr lang="en-US" dirty="0" smtClean="0"/>
              <a:t>http://chudesa.beon.ru/2127-687-vasnecov-viktor-mihailovich.zhtml</a:t>
            </a:r>
            <a:endParaRPr lang="ru-RU" dirty="0"/>
          </a:p>
        </p:txBody>
      </p:sp>
      <p:sp>
        <p:nvSpPr>
          <p:cNvPr id="8" name="Прямоугольник 7"/>
          <p:cNvSpPr/>
          <p:nvPr/>
        </p:nvSpPr>
        <p:spPr>
          <a:xfrm>
            <a:off x="2357422" y="2643182"/>
            <a:ext cx="4137286" cy="369332"/>
          </a:xfrm>
          <a:prstGeom prst="rect">
            <a:avLst/>
          </a:prstGeom>
        </p:spPr>
        <p:txBody>
          <a:bodyPr wrap="none">
            <a:spAutoFit/>
          </a:bodyPr>
          <a:lstStyle/>
          <a:p>
            <a:r>
              <a:rPr lang="en-US" dirty="0" smtClean="0"/>
              <a:t>http://www.vasnecov.ru/gallery_painting/</a:t>
            </a:r>
            <a:endParaRPr lang="ru-RU" dirty="0"/>
          </a:p>
        </p:txBody>
      </p:sp>
      <p:sp>
        <p:nvSpPr>
          <p:cNvPr id="10" name="Прямоугольник 9"/>
          <p:cNvSpPr/>
          <p:nvPr/>
        </p:nvSpPr>
        <p:spPr>
          <a:xfrm>
            <a:off x="928662" y="3429000"/>
            <a:ext cx="7500990" cy="369332"/>
          </a:xfrm>
          <a:prstGeom prst="rect">
            <a:avLst/>
          </a:prstGeom>
        </p:spPr>
        <p:txBody>
          <a:bodyPr wrap="square">
            <a:spAutoFit/>
          </a:bodyPr>
          <a:lstStyle/>
          <a:p>
            <a:r>
              <a:rPr lang="en-US" dirty="0" smtClean="0"/>
              <a:t>http://www.liveinternet.ru/community/solnechnolunnaya/post66625815</a:t>
            </a:r>
            <a:endParaRPr lang="ru-RU" dirty="0"/>
          </a:p>
        </p:txBody>
      </p:sp>
      <p:sp>
        <p:nvSpPr>
          <p:cNvPr id="11" name="Прямоугольник 10"/>
          <p:cNvSpPr/>
          <p:nvPr/>
        </p:nvSpPr>
        <p:spPr>
          <a:xfrm>
            <a:off x="2071670" y="3786190"/>
            <a:ext cx="4714908" cy="369332"/>
          </a:xfrm>
          <a:prstGeom prst="rect">
            <a:avLst/>
          </a:prstGeom>
        </p:spPr>
        <p:txBody>
          <a:bodyPr wrap="square">
            <a:spAutoFit/>
          </a:bodyPr>
          <a:lstStyle/>
          <a:p>
            <a:r>
              <a:rPr lang="en-US" dirty="0" smtClean="0"/>
              <a:t>http://nearyou.ru/vvasnetsov/0vvasndolg2.html</a:t>
            </a:r>
            <a:endParaRPr lang="ru-RU" dirty="0"/>
          </a:p>
        </p:txBody>
      </p:sp>
      <p:sp>
        <p:nvSpPr>
          <p:cNvPr id="12" name="Прямоугольник 11"/>
          <p:cNvSpPr/>
          <p:nvPr/>
        </p:nvSpPr>
        <p:spPr>
          <a:xfrm>
            <a:off x="2214546" y="4143380"/>
            <a:ext cx="4606389" cy="369332"/>
          </a:xfrm>
          <a:prstGeom prst="rect">
            <a:avLst/>
          </a:prstGeom>
        </p:spPr>
        <p:txBody>
          <a:bodyPr wrap="none">
            <a:spAutoFit/>
          </a:bodyPr>
          <a:lstStyle/>
          <a:p>
            <a:r>
              <a:rPr lang="en-US" dirty="0" smtClean="0"/>
              <a:t>http://www.artsait.ru/art/v/vasnecov/art1.php</a:t>
            </a:r>
            <a:endParaRPr lang="ru-RU" dirty="0"/>
          </a:p>
        </p:txBody>
      </p:sp>
      <p:sp>
        <p:nvSpPr>
          <p:cNvPr id="13" name="Прямоугольник 12"/>
          <p:cNvSpPr/>
          <p:nvPr/>
        </p:nvSpPr>
        <p:spPr>
          <a:xfrm>
            <a:off x="857224" y="3000372"/>
            <a:ext cx="7358114" cy="369332"/>
          </a:xfrm>
          <a:prstGeom prst="rect">
            <a:avLst/>
          </a:prstGeom>
        </p:spPr>
        <p:txBody>
          <a:bodyPr wrap="square">
            <a:spAutoFit/>
          </a:bodyPr>
          <a:lstStyle/>
          <a:p>
            <a:r>
              <a:rPr lang="en-US" dirty="0" smtClean="0"/>
              <a:t>http://maslovka.org/modules.php?name=Content&amp;pa=showpage&amp;pid=1801</a:t>
            </a:r>
            <a:endParaRPr lang="ru-RU" dirty="0"/>
          </a:p>
        </p:txBody>
      </p:sp>
      <p:sp>
        <p:nvSpPr>
          <p:cNvPr id="14" name="Прямоугольник 13"/>
          <p:cNvSpPr/>
          <p:nvPr/>
        </p:nvSpPr>
        <p:spPr>
          <a:xfrm>
            <a:off x="2285984" y="4500570"/>
            <a:ext cx="4342984" cy="369332"/>
          </a:xfrm>
          <a:prstGeom prst="rect">
            <a:avLst/>
          </a:prstGeom>
        </p:spPr>
        <p:txBody>
          <a:bodyPr wrap="none">
            <a:spAutoFit/>
          </a:bodyPr>
          <a:lstStyle/>
          <a:p>
            <a:r>
              <a:rPr lang="en-US" dirty="0" smtClean="0"/>
              <a:t>http://www.cathedral.ru/persons/vasnetsov</a:t>
            </a:r>
            <a:endParaRPr lang="ru-RU" dirty="0"/>
          </a:p>
        </p:txBody>
      </p:sp>
      <p:sp>
        <p:nvSpPr>
          <p:cNvPr id="15" name="Прямоугольник 14"/>
          <p:cNvSpPr/>
          <p:nvPr/>
        </p:nvSpPr>
        <p:spPr>
          <a:xfrm>
            <a:off x="642910" y="4929198"/>
            <a:ext cx="7786742" cy="923330"/>
          </a:xfrm>
          <a:prstGeom prst="rect">
            <a:avLst/>
          </a:prstGeom>
        </p:spPr>
        <p:txBody>
          <a:bodyPr wrap="square">
            <a:spAutoFit/>
          </a:bodyPr>
          <a:lstStyle/>
          <a:p>
            <a:r>
              <a:rPr lang="en-US" dirty="0" smtClean="0"/>
              <a:t>http://images.google.ru/imgres?imgurl=http://www.citywalls.ru/forum/image2561.jpg&amp;imgrefurl=http://www.citywalls.ru/forum/topic151.html&amp;usg=__oA4tOEN1SYTIzx6OYuOoXS1NnEA=&amp;h=540&amp;w=405&amp;sz=85&amp;hl=ru</a:t>
            </a:r>
            <a:endParaRPr lang="ru-RU" dirty="0"/>
          </a:p>
        </p:txBody>
      </p:sp>
      <p:sp>
        <p:nvSpPr>
          <p:cNvPr id="16" name="Прямоугольник 15"/>
          <p:cNvSpPr/>
          <p:nvPr/>
        </p:nvSpPr>
        <p:spPr>
          <a:xfrm>
            <a:off x="1428728" y="714356"/>
            <a:ext cx="6143668" cy="369332"/>
          </a:xfrm>
          <a:prstGeom prst="rect">
            <a:avLst/>
          </a:prstGeom>
        </p:spPr>
        <p:txBody>
          <a:bodyPr wrap="square">
            <a:spAutoFit/>
          </a:bodyPr>
          <a:lstStyle/>
          <a:p>
            <a:r>
              <a:rPr lang="en-US" dirty="0" smtClean="0"/>
              <a:t>http://www.cfin.ru/base/shownewsrelease.php3?ID=3816</a:t>
            </a:r>
            <a:endParaRPr lang="ru-RU" dirty="0"/>
          </a:p>
        </p:txBody>
      </p:sp>
      <p:sp>
        <p:nvSpPr>
          <p:cNvPr id="17" name="Прямоугольник 16"/>
          <p:cNvSpPr/>
          <p:nvPr/>
        </p:nvSpPr>
        <p:spPr>
          <a:xfrm>
            <a:off x="642910" y="1214422"/>
            <a:ext cx="7715304" cy="646331"/>
          </a:xfrm>
          <a:prstGeom prst="rect">
            <a:avLst/>
          </a:prstGeom>
        </p:spPr>
        <p:txBody>
          <a:bodyPr wrap="square">
            <a:spAutoFit/>
          </a:bodyPr>
          <a:lstStyle/>
          <a:p>
            <a:r>
              <a:rPr lang="en-US" dirty="0" smtClean="0"/>
              <a:t>http://www.google.com/imgres?imgurl=http://upload.wikimedia.org/wikipedia/commons/4/4c/</a:t>
            </a:r>
            <a:r>
              <a:rPr lang="ru-RU" dirty="0" smtClean="0"/>
              <a:t>Русские_пословицы_и_поговорки_в_рисунках_Васнецова_1</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2143108" y="1357298"/>
            <a:ext cx="5357818" cy="2600199"/>
          </a:xfrm>
          <a:prstGeom prst="rect">
            <a:avLst/>
          </a:prstGeom>
        </p:spPr>
        <p:txBody>
          <a:bodyPr wrap="square">
            <a:spAutoFit/>
          </a:bodyPr>
          <a:lstStyle/>
          <a:p>
            <a:pPr algn="r">
              <a:lnSpc>
                <a:spcPct val="150000"/>
              </a:lnSpc>
            </a:pPr>
            <a:r>
              <a:rPr lang="ru-RU" sz="2800" i="1" dirty="0" smtClean="0">
                <a:solidFill>
                  <a:srgbClr val="FF0000"/>
                </a:solidFill>
                <a:latin typeface="Times New Roman" pitchFamily="18" charset="0"/>
                <a:cs typeface="Times New Roman" pitchFamily="18" charset="0"/>
              </a:rPr>
              <a:t>Народ бессмертен,  </a:t>
            </a:r>
          </a:p>
          <a:p>
            <a:pPr algn="r">
              <a:lnSpc>
                <a:spcPct val="150000"/>
              </a:lnSpc>
            </a:pPr>
            <a:r>
              <a:rPr lang="ru-RU" sz="2800" i="1" dirty="0" smtClean="0">
                <a:solidFill>
                  <a:srgbClr val="FF0000"/>
                </a:solidFill>
                <a:latin typeface="Times New Roman" pitchFamily="18" charset="0"/>
                <a:cs typeface="Times New Roman" pitchFamily="18" charset="0"/>
              </a:rPr>
              <a:t>и бессмертен поэт, чьи песни – </a:t>
            </a:r>
          </a:p>
          <a:p>
            <a:pPr algn="r">
              <a:lnSpc>
                <a:spcPct val="150000"/>
              </a:lnSpc>
            </a:pPr>
            <a:r>
              <a:rPr lang="ru-RU" sz="2800" i="1" dirty="0" smtClean="0">
                <a:solidFill>
                  <a:srgbClr val="FF0000"/>
                </a:solidFill>
                <a:latin typeface="Times New Roman" pitchFamily="18" charset="0"/>
                <a:cs typeface="Times New Roman" pitchFamily="18" charset="0"/>
              </a:rPr>
              <a:t>трепет сердца его народа. </a:t>
            </a:r>
            <a:br>
              <a:rPr lang="ru-RU" sz="2800" i="1" dirty="0" smtClean="0">
                <a:solidFill>
                  <a:srgbClr val="FF0000"/>
                </a:solidFill>
                <a:latin typeface="Times New Roman" pitchFamily="18" charset="0"/>
                <a:cs typeface="Times New Roman" pitchFamily="18" charset="0"/>
              </a:rPr>
            </a:br>
            <a:r>
              <a:rPr lang="ru-RU" sz="2800" i="1" dirty="0" smtClean="0">
                <a:solidFill>
                  <a:schemeClr val="accent1"/>
                </a:solidFill>
                <a:latin typeface="Times New Roman" pitchFamily="18" charset="0"/>
                <a:cs typeface="Times New Roman" pitchFamily="18" charset="0"/>
              </a:rPr>
              <a:t>М.Горький</a:t>
            </a:r>
            <a:r>
              <a:rPr lang="ru-RU" sz="2800" dirty="0" smtClean="0">
                <a:solidFill>
                  <a:schemeClr val="accent1"/>
                </a:solidFill>
                <a:latin typeface="Times New Roman" pitchFamily="18" charset="0"/>
                <a:cs typeface="Times New Roman" pitchFamily="18" charset="0"/>
              </a:rPr>
              <a:t> </a:t>
            </a:r>
            <a:endParaRPr lang="ru-RU" sz="2800" dirty="0">
              <a:solidFill>
                <a:schemeClr val="accent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5357826"/>
            <a:ext cx="2928958" cy="646331"/>
          </a:xfrm>
          <a:prstGeom prst="rect">
            <a:avLst/>
          </a:prstGeom>
        </p:spPr>
        <p:txBody>
          <a:bodyPr wrap="square">
            <a:spAutoFit/>
          </a:bodyPr>
          <a:lstStyle/>
          <a:p>
            <a:pPr algn="ctr"/>
            <a:r>
              <a:rPr lang="ru-RU" sz="1200" dirty="0" smtClean="0"/>
              <a:t>В.М. Васнецов. Автопортрет. </a:t>
            </a:r>
          </a:p>
          <a:p>
            <a:pPr algn="ctr"/>
            <a:r>
              <a:rPr lang="ru-RU" sz="1200" dirty="0" smtClean="0"/>
              <a:t>1913. </a:t>
            </a:r>
            <a:r>
              <a:rPr lang="ru-RU" sz="1200" dirty="0" err="1" smtClean="0"/>
              <a:t>Xолст</a:t>
            </a:r>
            <a:r>
              <a:rPr lang="ru-RU" sz="1200" dirty="0" smtClean="0"/>
              <a:t>, масло</a:t>
            </a:r>
          </a:p>
          <a:p>
            <a:pPr algn="ctr"/>
            <a:r>
              <a:rPr lang="ru-RU" sz="1200" dirty="0" smtClean="0"/>
              <a:t> Дом-музей В. М. Васнецова, Москва</a:t>
            </a:r>
            <a:endParaRPr lang="ru-RU" sz="1200" dirty="0"/>
          </a:p>
        </p:txBody>
      </p:sp>
      <p:pic>
        <p:nvPicPr>
          <p:cNvPr id="84994" name="Picture 2"/>
          <p:cNvPicPr>
            <a:picLocks noChangeAspect="1" noChangeArrowheads="1"/>
          </p:cNvPicPr>
          <p:nvPr/>
        </p:nvPicPr>
        <p:blipFill>
          <a:blip r:embed="rId2" cstate="email"/>
          <a:srcRect/>
          <a:stretch>
            <a:fillRect/>
          </a:stretch>
        </p:blipFill>
        <p:spPr bwMode="auto">
          <a:xfrm>
            <a:off x="1000100" y="1000108"/>
            <a:ext cx="2967010" cy="4113705"/>
          </a:xfrm>
          <a:prstGeom prst="rect">
            <a:avLst/>
          </a:prstGeom>
          <a:noFill/>
          <a:ln w="9525">
            <a:noFill/>
            <a:miter lim="800000"/>
            <a:headEnd/>
            <a:tailEnd/>
          </a:ln>
          <a:effectLst/>
        </p:spPr>
      </p:pic>
      <p:sp>
        <p:nvSpPr>
          <p:cNvPr id="4" name="Прямоугольник 3"/>
          <p:cNvSpPr/>
          <p:nvPr/>
        </p:nvSpPr>
        <p:spPr>
          <a:xfrm>
            <a:off x="4429124" y="714356"/>
            <a:ext cx="4071966" cy="5355312"/>
          </a:xfrm>
          <a:prstGeom prst="rect">
            <a:avLst/>
          </a:prstGeom>
        </p:spPr>
        <p:txBody>
          <a:bodyPr wrap="square">
            <a:spAutoFit/>
          </a:bodyPr>
          <a:lstStyle/>
          <a:p>
            <a:pPr indent="457200" algn="just"/>
            <a:r>
              <a:rPr lang="ru-RU" dirty="0" smtClean="0"/>
              <a:t>Виктор Михайлович Васнецов был одним из первых мастеров русской живописи, кому стали тесны рамки станковой картины и кто "обратился к украшению жизни", взялся за самые разнообразные области искусства - театральную декорацию, архитектуру, прикладное искусство и иллюстрацию. </a:t>
            </a:r>
          </a:p>
          <a:p>
            <a:pPr indent="457200" algn="just"/>
            <a:r>
              <a:rPr lang="ru-RU" dirty="0" smtClean="0"/>
              <a:t>В 1880-е гг., оставив жанровую живопись, создавал произведения на темы национальной истории, русских былин и народных сказок. Одним из первых русских художников обратившись к русскому фольклору, Васнецов стремился придать эпический характер своим произведениям, в поэтической форме воплотить вековые народные идеалы и высокие патриотические чувства.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785794"/>
            <a:ext cx="7500990" cy="5078313"/>
          </a:xfrm>
          <a:prstGeom prst="rect">
            <a:avLst/>
          </a:prstGeom>
        </p:spPr>
        <p:txBody>
          <a:bodyPr wrap="square">
            <a:spAutoFit/>
          </a:bodyPr>
          <a:lstStyle/>
          <a:p>
            <a:pPr indent="457200" algn="just">
              <a:lnSpc>
                <a:spcPct val="200000"/>
              </a:lnSpc>
            </a:pPr>
            <a:r>
              <a:rPr lang="ru-RU" dirty="0" smtClean="0"/>
              <a:t>Говоря о многогранности таланта Виктора Васнецова, нельзя не сказать о нём как иллюстраторе произведений русских писателей и поэтов. С готовностью он принял заказ на иллюстрирование сборника к 100-летию со дня рождения А.С.Пушкина и выполнил работы к «Песне о Вещем Олеге», «Русалке», «Сказке о царе </a:t>
            </a:r>
            <a:r>
              <a:rPr lang="ru-RU" dirty="0" err="1" smtClean="0"/>
              <a:t>Салтане</a:t>
            </a:r>
            <a:r>
              <a:rPr lang="ru-RU" dirty="0" smtClean="0"/>
              <a:t>». В 1891 году исполнил иллюстрации к «Песне о купце Калашникове» М.Ю.Лермонтова к юбилейному изданию его собрания сочинений. Подготовил иллюстрации к книге </a:t>
            </a:r>
            <a:r>
              <a:rPr lang="ru-RU" dirty="0" err="1" smtClean="0"/>
              <a:t>К.Кутепова</a:t>
            </a:r>
            <a:r>
              <a:rPr lang="ru-RU" dirty="0" smtClean="0"/>
              <a:t> «Царская охота на Руси царей Михаила Фёдоровича и Алексея Михайловича в XVIII веке».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email"/>
          <a:srcRect/>
          <a:stretch>
            <a:fillRect/>
          </a:stretch>
        </p:blipFill>
        <p:spPr bwMode="auto">
          <a:xfrm>
            <a:off x="5214942" y="1000108"/>
            <a:ext cx="3206640" cy="2432958"/>
          </a:xfrm>
          <a:prstGeom prst="rect">
            <a:avLst/>
          </a:prstGeom>
          <a:noFill/>
          <a:ln w="9525">
            <a:noFill/>
            <a:miter lim="800000"/>
            <a:headEnd/>
            <a:tailEnd/>
          </a:ln>
          <a:effectLst/>
        </p:spPr>
      </p:pic>
      <p:sp>
        <p:nvSpPr>
          <p:cNvPr id="3" name="Прямоугольник 2"/>
          <p:cNvSpPr/>
          <p:nvPr/>
        </p:nvSpPr>
        <p:spPr>
          <a:xfrm>
            <a:off x="500034" y="357166"/>
            <a:ext cx="8072494" cy="461665"/>
          </a:xfrm>
          <a:prstGeom prst="rect">
            <a:avLst/>
          </a:prstGeom>
        </p:spPr>
        <p:txBody>
          <a:bodyPr wrap="square">
            <a:spAutoFit/>
          </a:bodyPr>
          <a:lstStyle/>
          <a:p>
            <a:pPr algn="ctr"/>
            <a:r>
              <a:rPr lang="ru-RU" sz="2400" b="1" dirty="0" smtClean="0">
                <a:solidFill>
                  <a:srgbClr val="FF0000"/>
                </a:solidFill>
              </a:rPr>
              <a:t>Русские пословицы и поговорки в рисунках Васнецова</a:t>
            </a:r>
            <a:endParaRPr lang="ru-RU" sz="2400" b="1" dirty="0">
              <a:solidFill>
                <a:srgbClr val="FF0000"/>
              </a:solidFill>
            </a:endParaRPr>
          </a:p>
        </p:txBody>
      </p:sp>
      <p:pic>
        <p:nvPicPr>
          <p:cNvPr id="41987" name="Picture 3"/>
          <p:cNvPicPr>
            <a:picLocks noChangeAspect="1" noChangeArrowheads="1"/>
          </p:cNvPicPr>
          <p:nvPr/>
        </p:nvPicPr>
        <p:blipFill>
          <a:blip r:embed="rId3" cstate="email"/>
          <a:srcRect/>
          <a:stretch>
            <a:fillRect/>
          </a:stretch>
        </p:blipFill>
        <p:spPr bwMode="auto">
          <a:xfrm>
            <a:off x="5072066" y="3661576"/>
            <a:ext cx="3024186" cy="2273825"/>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cstate="email"/>
          <a:srcRect/>
          <a:stretch>
            <a:fillRect/>
          </a:stretch>
        </p:blipFill>
        <p:spPr bwMode="auto">
          <a:xfrm>
            <a:off x="1571604" y="3664036"/>
            <a:ext cx="3000396" cy="2290379"/>
          </a:xfrm>
          <a:prstGeom prst="rect">
            <a:avLst/>
          </a:prstGeom>
          <a:noFill/>
          <a:ln w="9525">
            <a:noFill/>
            <a:miter lim="800000"/>
            <a:headEnd/>
            <a:tailEnd/>
          </a:ln>
          <a:effectLst/>
        </p:spPr>
      </p:pic>
      <p:sp>
        <p:nvSpPr>
          <p:cNvPr id="7" name="Прямоугольник 6"/>
          <p:cNvSpPr/>
          <p:nvPr/>
        </p:nvSpPr>
        <p:spPr>
          <a:xfrm>
            <a:off x="2071670" y="6000768"/>
            <a:ext cx="4643454" cy="461665"/>
          </a:xfrm>
          <a:prstGeom prst="rect">
            <a:avLst/>
          </a:prstGeom>
        </p:spPr>
        <p:txBody>
          <a:bodyPr wrap="square">
            <a:spAutoFit/>
          </a:bodyPr>
          <a:lstStyle/>
          <a:p>
            <a:pPr algn="ctr"/>
            <a:r>
              <a:rPr lang="ru-RU" sz="1200" dirty="0" smtClean="0"/>
              <a:t>Прижизненное издание. Второе исправленное издание. 1914 год. Товарищество </a:t>
            </a:r>
            <a:r>
              <a:rPr lang="ru-RU" sz="1200" dirty="0" err="1" smtClean="0"/>
              <a:t>Скоропечатни</a:t>
            </a:r>
            <a:r>
              <a:rPr lang="ru-RU" sz="1200" dirty="0" smtClean="0"/>
              <a:t> А.А.Левинсон, Москва.</a:t>
            </a:r>
            <a:endParaRPr lang="ru-RU" sz="1200" dirty="0"/>
          </a:p>
        </p:txBody>
      </p:sp>
      <p:sp>
        <p:nvSpPr>
          <p:cNvPr id="8" name="Прямоугольник 7"/>
          <p:cNvSpPr/>
          <p:nvPr/>
        </p:nvSpPr>
        <p:spPr>
          <a:xfrm>
            <a:off x="1142976" y="928670"/>
            <a:ext cx="3714776" cy="2677656"/>
          </a:xfrm>
          <a:prstGeom prst="rect">
            <a:avLst/>
          </a:prstGeom>
        </p:spPr>
        <p:txBody>
          <a:bodyPr wrap="square">
            <a:spAutoFit/>
          </a:bodyPr>
          <a:lstStyle/>
          <a:p>
            <a:pPr indent="457200" algn="just"/>
            <a:r>
              <a:rPr lang="ru-RU" sz="1200" dirty="0" smtClean="0"/>
              <a:t>В 1866-1867 годах, В. Васнецов выполнил семьдесят пять рисунков на темы русских народных пословиц и поговорок для "Собрания русских пословиц" этнографа Николая </a:t>
            </a:r>
            <a:r>
              <a:rPr lang="ru-RU" sz="1200" dirty="0" err="1" smtClean="0"/>
              <a:t>Трапицина</a:t>
            </a:r>
            <a:r>
              <a:rPr lang="ru-RU" sz="1200" dirty="0" smtClean="0"/>
              <a:t>. В них он просто и точно отобразил черты деревенского быта Вятского края. Хотя книжка не вышла, Васнецов бережно сохранил рисунки. В 1912 году они были изданы в роскошном альбоме под названием "Русские пословицы и поговорки в рисунках В. М. Васнецова".</a:t>
            </a:r>
          </a:p>
          <a:p>
            <a:pPr indent="457200" algn="just"/>
            <a:r>
              <a:rPr lang="ru-RU" sz="1200" dirty="0" smtClean="0"/>
              <a:t>Год спустя, по заказу Министерства просвещения, вышло второе подарочное издание, которым награждали лучших учащихся российских гимназий.</a:t>
            </a:r>
            <a:endParaRPr lang="ru-RU"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1"/>
          <a:tileRect/>
        </a:gradFill>
        <a:effectLst/>
      </p:bgPr>
    </p:bg>
    <p:spTree>
      <p:nvGrpSpPr>
        <p:cNvPr id="1" name=""/>
        <p:cNvGrpSpPr/>
        <p:nvPr/>
      </p:nvGrpSpPr>
      <p:grpSpPr>
        <a:xfrm>
          <a:off x="0" y="0"/>
          <a:ext cx="0" cy="0"/>
          <a:chOff x="0" y="0"/>
          <a:chExt cx="0" cy="0"/>
        </a:xfrm>
      </p:grpSpPr>
      <p:sp>
        <p:nvSpPr>
          <p:cNvPr id="9221" name="Rectangle 5"/>
          <p:cNvSpPr>
            <a:spLocks noChangeArrowheads="1"/>
          </p:cNvSpPr>
          <p:nvPr/>
        </p:nvSpPr>
        <p:spPr bwMode="auto">
          <a:xfrm>
            <a:off x="714348" y="1142984"/>
            <a:ext cx="7786742"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Конец 1890-х годов был отмечен работой Васнецова над иллюстрациями к "Песне о вещем Олеге" Пушкина (1899) для академического </a:t>
            </a:r>
            <a:r>
              <a:rPr kumimoji="0" lang="ru-RU" sz="1400" b="0" i="0" u="none" strike="noStrike" cap="none" normalizeH="0" baseline="0" dirty="0" err="1" smtClean="0">
                <a:ln>
                  <a:noFill/>
                </a:ln>
                <a:solidFill>
                  <a:schemeClr val="tx1"/>
                </a:solidFill>
                <a:effectLst/>
                <a:latin typeface="Arial" charset="0"/>
              </a:rPr>
              <a:t>издaния</a:t>
            </a:r>
            <a:r>
              <a:rPr kumimoji="0" lang="ru-RU" sz="1400" b="0" i="0" u="none" strike="noStrike" cap="none" normalizeH="0" baseline="0" dirty="0" smtClean="0">
                <a:ln>
                  <a:noFill/>
                </a:ln>
                <a:solidFill>
                  <a:schemeClr val="tx1"/>
                </a:solidFill>
                <a:effectLst/>
                <a:latin typeface="Arial" charset="0"/>
              </a:rPr>
              <a:t> к столетию со дня рождения поэта. Оформление, созвучное эпически-величавым строфам Пушкина, было выполнено художником в стиле богато изукрашенных орнаментами и миниатюрами древнерусских рукописных книг. Васнецов создал заставки, заглавные буквицы, концовки и композиции, служившие как бы лицевыми миниатюрами, как в древних книгах. </a:t>
            </a:r>
            <a:r>
              <a:rPr kumimoji="0" lang="ru-RU" sz="1400" b="0" i="0" u="none" strike="noStrike" cap="none" normalizeH="0" baseline="0" dirty="0" err="1" smtClean="0">
                <a:ln>
                  <a:noFill/>
                </a:ln>
                <a:solidFill>
                  <a:schemeClr val="tx1"/>
                </a:solidFill>
                <a:effectLst/>
                <a:latin typeface="Arial" charset="0"/>
              </a:rPr>
              <a:t>Cам</a:t>
            </a:r>
            <a:r>
              <a:rPr kumimoji="0" lang="ru-RU" sz="1400" b="0" i="0" u="none" strike="noStrike" cap="none" normalizeH="0" baseline="0" dirty="0" smtClean="0">
                <a:ln>
                  <a:noFill/>
                </a:ln>
                <a:solidFill>
                  <a:schemeClr val="tx1"/>
                </a:solidFill>
                <a:effectLst/>
                <a:latin typeface="Arial" charset="0"/>
              </a:rPr>
              <a:t> текст был написан художником Виктором </a:t>
            </a:r>
            <a:r>
              <a:rPr kumimoji="0" lang="ru-RU" sz="1400" b="0" i="0" u="none" strike="noStrike" cap="none" normalizeH="0" baseline="0" dirty="0" err="1" smtClean="0">
                <a:ln>
                  <a:noFill/>
                </a:ln>
                <a:solidFill>
                  <a:schemeClr val="tx1"/>
                </a:solidFill>
                <a:effectLst/>
                <a:latin typeface="Arial" charset="0"/>
              </a:rPr>
              <a:t>Замирайло</a:t>
            </a:r>
            <a:r>
              <a:rPr kumimoji="0" lang="ru-RU" sz="1400" b="0" i="0" u="none" strike="noStrike" cap="none" normalizeH="0" baseline="0" dirty="0" smtClean="0">
                <a:ln>
                  <a:noFill/>
                </a:ln>
                <a:solidFill>
                  <a:schemeClr val="tx1"/>
                </a:solidFill>
                <a:effectLst/>
                <a:latin typeface="Arial" charset="0"/>
              </a:rPr>
              <a:t>.</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В песне о вещем Олеге </a:t>
            </a:r>
            <a:r>
              <a:rPr kumimoji="0" lang="ru-RU" sz="1400" b="0" i="0" u="none" strike="noStrike" cap="none" normalizeH="0" baseline="0" dirty="0" err="1" smtClean="0">
                <a:ln>
                  <a:noFill/>
                </a:ln>
                <a:solidFill>
                  <a:schemeClr val="tx1"/>
                </a:solidFill>
                <a:effectLst/>
                <a:latin typeface="Arial" charset="0"/>
              </a:rPr>
              <a:t>Васнецoв</a:t>
            </a:r>
            <a:r>
              <a:rPr kumimoji="0" lang="ru-RU" sz="1400" b="0" i="0" u="none" strike="noStrike" cap="none" normalizeH="0" baseline="0" dirty="0" smtClean="0">
                <a:ln>
                  <a:noFill/>
                </a:ln>
                <a:solidFill>
                  <a:schemeClr val="tx1"/>
                </a:solidFill>
                <a:effectLst/>
                <a:latin typeface="Arial" charset="0"/>
              </a:rPr>
              <a:t> выступил продолжателем древнерусских традиций оформления книг, восприняв у средневековых мастеров не только стилистику, но и суть их подхода к конструкции книги в целом.</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"Песнь о вещем Олеге" Васнецова определила новое направление в развитии книжной иллюстрации, продолженное Иваном </a:t>
            </a:r>
            <a:r>
              <a:rPr kumimoji="0" lang="ru-RU" sz="1400" b="0" i="0" u="none" strike="noStrike" cap="none" normalizeH="0" baseline="0" dirty="0" err="1" smtClean="0">
                <a:ln>
                  <a:noFill/>
                </a:ln>
                <a:solidFill>
                  <a:schemeClr val="tx1"/>
                </a:solidFill>
                <a:effectLst/>
                <a:latin typeface="Arial" charset="0"/>
              </a:rPr>
              <a:t>Билибиным</a:t>
            </a:r>
            <a:r>
              <a:rPr kumimoji="0" lang="ru-RU" sz="1400" b="0" i="0" u="none" strike="noStrike" cap="none" normalizeH="0" baseline="0" dirty="0" smtClean="0">
                <a:ln>
                  <a:noFill/>
                </a:ln>
                <a:solidFill>
                  <a:schemeClr val="tx1"/>
                </a:solidFill>
                <a:effectLst/>
                <a:latin typeface="Arial" charset="0"/>
              </a:rPr>
              <a:t> и художниками «Мира искусства».</a:t>
            </a:r>
            <a:endParaRPr kumimoji="0" lang="ru-RU" sz="1200" b="0" i="0" u="none" strike="noStrike" cap="none" normalizeH="0" baseline="0" dirty="0" smtClean="0">
              <a:ln>
                <a:noFill/>
              </a:ln>
              <a:solidFill>
                <a:schemeClr val="tx1"/>
              </a:solidFill>
              <a:effectLst/>
              <a:latin typeface="Arial" charset="0"/>
            </a:endParaRPr>
          </a:p>
        </p:txBody>
      </p:sp>
      <p:sp>
        <p:nvSpPr>
          <p:cNvPr id="6" name="Прямоугольник 5"/>
          <p:cNvSpPr/>
          <p:nvPr/>
        </p:nvSpPr>
        <p:spPr>
          <a:xfrm>
            <a:off x="1428728" y="571480"/>
            <a:ext cx="6286544" cy="369332"/>
          </a:xfrm>
          <a:prstGeom prst="rect">
            <a:avLst/>
          </a:prstGeom>
        </p:spPr>
        <p:txBody>
          <a:bodyPr wrap="square">
            <a:spAutoFit/>
          </a:bodyPr>
          <a:lstStyle/>
          <a:p>
            <a:pPr lvl="0" algn="ctr" fontAlgn="base">
              <a:spcBef>
                <a:spcPct val="0"/>
              </a:spcBef>
              <a:spcAft>
                <a:spcPct val="0"/>
              </a:spcAft>
            </a:pPr>
            <a:r>
              <a:rPr lang="ru-RU" b="1" dirty="0" smtClean="0">
                <a:latin typeface="Arial" charset="0"/>
              </a:rPr>
              <a:t>Иллюстрации к "Песне о вещем Олеге" А.С.Пушкина</a:t>
            </a:r>
          </a:p>
        </p:txBody>
      </p:sp>
      <p:pic>
        <p:nvPicPr>
          <p:cNvPr id="7" name="Picture 2"/>
          <p:cNvPicPr>
            <a:picLocks noChangeAspect="1" noChangeArrowheads="1"/>
          </p:cNvPicPr>
          <p:nvPr/>
        </p:nvPicPr>
        <p:blipFill>
          <a:blip r:embed="rId2" cstate="email"/>
          <a:srcRect/>
          <a:stretch>
            <a:fillRect/>
          </a:stretch>
        </p:blipFill>
        <p:spPr bwMode="auto">
          <a:xfrm>
            <a:off x="3258086" y="4143380"/>
            <a:ext cx="2601560" cy="1868432"/>
          </a:xfrm>
          <a:prstGeom prst="rect">
            <a:avLst/>
          </a:prstGeom>
          <a:noFill/>
          <a:ln w="9525">
            <a:noFill/>
            <a:miter lim="800000"/>
            <a:headEnd/>
            <a:tailEnd/>
          </a:ln>
          <a:effectLst/>
        </p:spPr>
      </p:pic>
      <p:pic>
        <p:nvPicPr>
          <p:cNvPr id="8" name="Picture 1"/>
          <p:cNvPicPr>
            <a:picLocks noChangeAspect="1" noChangeArrowheads="1"/>
          </p:cNvPicPr>
          <p:nvPr/>
        </p:nvPicPr>
        <p:blipFill>
          <a:blip r:embed="rId3" cstate="email"/>
          <a:srcRect/>
          <a:stretch>
            <a:fillRect/>
          </a:stretch>
        </p:blipFill>
        <p:spPr bwMode="auto">
          <a:xfrm>
            <a:off x="571472" y="4143380"/>
            <a:ext cx="2530163" cy="1868104"/>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email"/>
          <a:srcRect/>
          <a:stretch>
            <a:fillRect/>
          </a:stretch>
        </p:blipFill>
        <p:spPr bwMode="auto">
          <a:xfrm>
            <a:off x="6000760" y="4143380"/>
            <a:ext cx="2674386" cy="186178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6"/>
            <a:ext cx="7715304" cy="5866350"/>
          </a:xfrm>
          <a:prstGeom prst="rect">
            <a:avLst/>
          </a:prstGeom>
        </p:spPr>
        <p:txBody>
          <a:bodyPr wrap="square">
            <a:spAutoFit/>
          </a:bodyPr>
          <a:lstStyle/>
          <a:p>
            <a:pPr indent="457200" algn="just">
              <a:lnSpc>
                <a:spcPct val="150000"/>
              </a:lnSpc>
            </a:pPr>
            <a:r>
              <a:rPr lang="ru-RU" dirty="0" smtClean="0"/>
              <a:t>Виктор Михайлович Васнецов очень любил театр. Для весенней сказки А.Н.Островского «Снегурочка», поставленной в частном театре в московском доме С.И.Мамонтова, Васнецов не только сочинил эскизы декораций и костюмов, но и сам исполнил роль Деда Мороза. О том неизгладимом впечатлении, которое художник оставил в душах присутствовавших на спектакле детей, вспоминал, будучи уже взрослым человеком, один из сыновей Мамонтова: «Своим русским говором на “о”, своей могучей сценической фигурой он создал незабываемый образ хозяина русской зимы. Как живой стоит он сейчас у меня перед глазами в белой, длинной, просторной холщовой рубахе, кое-где прошитой серебром, в рукавицах, с пышной копной белых, стоящих дыбом волос, с большой белой лохматой бородой. “Любо мне, любо, любо”, – слышится мне его голос». В этом же спектакле принимали участие художник Илья Репин в роли боярина </a:t>
            </a:r>
            <a:r>
              <a:rPr lang="ru-RU" dirty="0" err="1" smtClean="0"/>
              <a:t>Бермяты</a:t>
            </a:r>
            <a:r>
              <a:rPr lang="ru-RU" dirty="0" smtClean="0"/>
              <a:t>, а Савва Мамонтов исполнил роль царя Берендея.</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571472" y="1071546"/>
            <a:ext cx="2387912" cy="2947986"/>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email"/>
          <a:srcRect/>
          <a:stretch>
            <a:fillRect/>
          </a:stretch>
        </p:blipFill>
        <p:spPr bwMode="auto">
          <a:xfrm>
            <a:off x="3286116" y="1000108"/>
            <a:ext cx="2339924" cy="2990848"/>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email"/>
          <a:srcRect/>
          <a:stretch>
            <a:fillRect/>
          </a:stretch>
        </p:blipFill>
        <p:spPr bwMode="auto">
          <a:xfrm>
            <a:off x="5929322" y="1071546"/>
            <a:ext cx="2643206" cy="3008449"/>
          </a:xfrm>
          <a:prstGeom prst="rect">
            <a:avLst/>
          </a:prstGeom>
          <a:noFill/>
          <a:ln w="9525">
            <a:noFill/>
            <a:miter lim="800000"/>
            <a:headEnd/>
            <a:tailEnd/>
          </a:ln>
          <a:effectLst/>
        </p:spPr>
      </p:pic>
      <p:pic>
        <p:nvPicPr>
          <p:cNvPr id="8" name="Picture 2"/>
          <p:cNvPicPr>
            <a:picLocks noChangeAspect="1" noChangeArrowheads="1"/>
          </p:cNvPicPr>
          <p:nvPr/>
        </p:nvPicPr>
        <p:blipFill>
          <a:blip r:embed="rId5" cstate="email"/>
          <a:srcRect/>
          <a:stretch>
            <a:fillRect/>
          </a:stretch>
        </p:blipFill>
        <p:spPr bwMode="auto">
          <a:xfrm>
            <a:off x="2714612" y="4286256"/>
            <a:ext cx="1857388" cy="1742568"/>
          </a:xfrm>
          <a:prstGeom prst="rect">
            <a:avLst/>
          </a:prstGeom>
          <a:noFill/>
          <a:ln w="9525">
            <a:noFill/>
            <a:miter lim="800000"/>
            <a:headEnd/>
            <a:tailEnd/>
          </a:ln>
          <a:effectLst/>
        </p:spPr>
      </p:pic>
      <p:sp>
        <p:nvSpPr>
          <p:cNvPr id="12" name="Прямоугольник 11"/>
          <p:cNvSpPr/>
          <p:nvPr/>
        </p:nvSpPr>
        <p:spPr>
          <a:xfrm>
            <a:off x="714348" y="285728"/>
            <a:ext cx="8072494" cy="615553"/>
          </a:xfrm>
          <a:prstGeom prst="rect">
            <a:avLst/>
          </a:prstGeom>
        </p:spPr>
        <p:txBody>
          <a:bodyPr wrap="square">
            <a:spAutoFit/>
          </a:bodyPr>
          <a:lstStyle/>
          <a:p>
            <a:pPr algn="ctr"/>
            <a:r>
              <a:rPr lang="ru-RU" sz="1600" b="1" dirty="0" smtClean="0"/>
              <a:t>Эскизы костюмов к опере Н. А. Римского - Корсакова "Снегурочка</a:t>
            </a:r>
            <a:r>
              <a:rPr lang="ru-RU" sz="1400" b="1" dirty="0" smtClean="0"/>
              <a:t>" </a:t>
            </a:r>
            <a:br>
              <a:rPr lang="ru-RU" sz="1400" b="1" dirty="0" smtClean="0"/>
            </a:br>
            <a:r>
              <a:rPr lang="ru-RU" sz="1400" dirty="0" smtClean="0"/>
              <a:t>1885г, акварель, Государственная Третьяковская галерея, Москва</a:t>
            </a:r>
            <a:r>
              <a:rPr lang="ru-RU" dirty="0" smtClean="0"/>
              <a:t>. </a:t>
            </a:r>
            <a:endParaRPr lang="ru-RU" dirty="0"/>
          </a:p>
        </p:txBody>
      </p:sp>
      <p:sp>
        <p:nvSpPr>
          <p:cNvPr id="13" name="TextBox 12"/>
          <p:cNvSpPr txBox="1"/>
          <p:nvPr/>
        </p:nvSpPr>
        <p:spPr>
          <a:xfrm>
            <a:off x="1285852" y="4000504"/>
            <a:ext cx="1000132" cy="276999"/>
          </a:xfrm>
          <a:prstGeom prst="rect">
            <a:avLst/>
          </a:prstGeom>
          <a:noFill/>
        </p:spPr>
        <p:txBody>
          <a:bodyPr wrap="square" rtlCol="0">
            <a:spAutoFit/>
          </a:bodyPr>
          <a:lstStyle/>
          <a:p>
            <a:r>
              <a:rPr lang="ru-RU" sz="1200" dirty="0" smtClean="0"/>
              <a:t>Дед Мороз</a:t>
            </a:r>
            <a:endParaRPr lang="ru-RU" sz="1200" dirty="0"/>
          </a:p>
        </p:txBody>
      </p:sp>
      <p:sp>
        <p:nvSpPr>
          <p:cNvPr id="14" name="TextBox 13"/>
          <p:cNvSpPr txBox="1"/>
          <p:nvPr/>
        </p:nvSpPr>
        <p:spPr>
          <a:xfrm>
            <a:off x="3428992" y="4000504"/>
            <a:ext cx="2000264" cy="276999"/>
          </a:xfrm>
          <a:prstGeom prst="rect">
            <a:avLst/>
          </a:prstGeom>
          <a:noFill/>
        </p:spPr>
        <p:txBody>
          <a:bodyPr wrap="square" rtlCol="0">
            <a:spAutoFit/>
          </a:bodyPr>
          <a:lstStyle/>
          <a:p>
            <a:pPr algn="ctr"/>
            <a:r>
              <a:rPr lang="ru-RU" sz="1200" dirty="0" smtClean="0"/>
              <a:t>Весна - красна</a:t>
            </a:r>
            <a:endParaRPr lang="ru-RU" sz="1200" dirty="0"/>
          </a:p>
        </p:txBody>
      </p:sp>
      <p:sp>
        <p:nvSpPr>
          <p:cNvPr id="15" name="TextBox 14"/>
          <p:cNvSpPr txBox="1"/>
          <p:nvPr/>
        </p:nvSpPr>
        <p:spPr>
          <a:xfrm>
            <a:off x="6000760" y="4071942"/>
            <a:ext cx="2500330" cy="276999"/>
          </a:xfrm>
          <a:prstGeom prst="rect">
            <a:avLst/>
          </a:prstGeom>
          <a:noFill/>
        </p:spPr>
        <p:txBody>
          <a:bodyPr wrap="square" rtlCol="0">
            <a:spAutoFit/>
          </a:bodyPr>
          <a:lstStyle/>
          <a:p>
            <a:pPr algn="ctr"/>
            <a:r>
              <a:rPr lang="ru-RU" sz="1200" dirty="0" smtClean="0"/>
              <a:t>Премудрый царь Берендей</a:t>
            </a:r>
            <a:endParaRPr lang="ru-RU" sz="1200" dirty="0"/>
          </a:p>
        </p:txBody>
      </p:sp>
      <p:sp>
        <p:nvSpPr>
          <p:cNvPr id="17" name="TextBox 16"/>
          <p:cNvSpPr txBox="1"/>
          <p:nvPr/>
        </p:nvSpPr>
        <p:spPr>
          <a:xfrm>
            <a:off x="2928926" y="6000768"/>
            <a:ext cx="1500198" cy="276999"/>
          </a:xfrm>
          <a:prstGeom prst="rect">
            <a:avLst/>
          </a:prstGeom>
          <a:noFill/>
        </p:spPr>
        <p:txBody>
          <a:bodyPr wrap="square" rtlCol="0">
            <a:spAutoFit/>
          </a:bodyPr>
          <a:lstStyle/>
          <a:p>
            <a:pPr algn="ctr"/>
            <a:r>
              <a:rPr lang="ru-RU" sz="1200" dirty="0" smtClean="0"/>
              <a:t>Бирючи</a:t>
            </a:r>
            <a:endParaRPr lang="ru-RU" sz="1200" dirty="0"/>
          </a:p>
        </p:txBody>
      </p:sp>
      <p:sp>
        <p:nvSpPr>
          <p:cNvPr id="18" name="TextBox 17"/>
          <p:cNvSpPr txBox="1"/>
          <p:nvPr/>
        </p:nvSpPr>
        <p:spPr>
          <a:xfrm>
            <a:off x="785786" y="6000768"/>
            <a:ext cx="1571636" cy="276999"/>
          </a:xfrm>
          <a:prstGeom prst="rect">
            <a:avLst/>
          </a:prstGeom>
          <a:noFill/>
        </p:spPr>
        <p:txBody>
          <a:bodyPr wrap="square" rtlCol="0">
            <a:spAutoFit/>
          </a:bodyPr>
          <a:lstStyle/>
          <a:p>
            <a:pPr algn="ctr"/>
            <a:r>
              <a:rPr lang="ru-RU" sz="1200" dirty="0" smtClean="0"/>
              <a:t>Бобыль и Бобылиха</a:t>
            </a:r>
            <a:endParaRPr lang="ru-RU" sz="1200" dirty="0"/>
          </a:p>
        </p:txBody>
      </p:sp>
      <p:pic>
        <p:nvPicPr>
          <p:cNvPr id="6147" name="Picture 3"/>
          <p:cNvPicPr>
            <a:picLocks noChangeAspect="1" noChangeArrowheads="1"/>
          </p:cNvPicPr>
          <p:nvPr/>
        </p:nvPicPr>
        <p:blipFill>
          <a:blip r:embed="rId6" cstate="email"/>
          <a:srcRect/>
          <a:stretch>
            <a:fillRect/>
          </a:stretch>
        </p:blipFill>
        <p:spPr bwMode="auto">
          <a:xfrm>
            <a:off x="857224" y="4429132"/>
            <a:ext cx="1474788" cy="1521490"/>
          </a:xfrm>
          <a:prstGeom prst="rect">
            <a:avLst/>
          </a:prstGeom>
          <a:noFill/>
          <a:ln w="9525">
            <a:noFill/>
            <a:miter lim="800000"/>
            <a:headEnd/>
            <a:tailEnd/>
          </a:ln>
          <a:effectLst/>
        </p:spPr>
      </p:pic>
      <p:pic>
        <p:nvPicPr>
          <p:cNvPr id="6148" name="Picture 4"/>
          <p:cNvPicPr>
            <a:picLocks noChangeAspect="1" noChangeArrowheads="1"/>
          </p:cNvPicPr>
          <p:nvPr/>
        </p:nvPicPr>
        <p:blipFill>
          <a:blip r:embed="rId7" cstate="email"/>
          <a:srcRect/>
          <a:stretch>
            <a:fillRect/>
          </a:stretch>
        </p:blipFill>
        <p:spPr bwMode="auto">
          <a:xfrm>
            <a:off x="4786314" y="4429132"/>
            <a:ext cx="1737271" cy="1452990"/>
          </a:xfrm>
          <a:prstGeom prst="rect">
            <a:avLst/>
          </a:prstGeom>
          <a:noFill/>
          <a:ln w="9525">
            <a:noFill/>
            <a:miter lim="800000"/>
            <a:headEnd/>
            <a:tailEnd/>
          </a:ln>
          <a:effectLst/>
        </p:spPr>
      </p:pic>
      <p:sp>
        <p:nvSpPr>
          <p:cNvPr id="21" name="TextBox 20"/>
          <p:cNvSpPr txBox="1"/>
          <p:nvPr/>
        </p:nvSpPr>
        <p:spPr>
          <a:xfrm>
            <a:off x="4643438" y="5929330"/>
            <a:ext cx="2000264" cy="276999"/>
          </a:xfrm>
          <a:prstGeom prst="rect">
            <a:avLst/>
          </a:prstGeom>
          <a:noFill/>
        </p:spPr>
        <p:txBody>
          <a:bodyPr wrap="square" rtlCol="0">
            <a:spAutoFit/>
          </a:bodyPr>
          <a:lstStyle/>
          <a:p>
            <a:pPr algn="ctr"/>
            <a:r>
              <a:rPr lang="ru-RU" sz="1200" dirty="0" err="1" smtClean="0"/>
              <a:t>Брусила</a:t>
            </a:r>
            <a:r>
              <a:rPr lang="ru-RU" sz="1200" dirty="0" smtClean="0"/>
              <a:t> и берендеи ребята</a:t>
            </a:r>
            <a:endParaRPr lang="ru-RU" sz="1200" dirty="0"/>
          </a:p>
        </p:txBody>
      </p:sp>
      <p:pic>
        <p:nvPicPr>
          <p:cNvPr id="6149" name="Picture 5"/>
          <p:cNvPicPr>
            <a:picLocks noChangeAspect="1" noChangeArrowheads="1"/>
          </p:cNvPicPr>
          <p:nvPr/>
        </p:nvPicPr>
        <p:blipFill>
          <a:blip r:embed="rId8" cstate="email"/>
          <a:srcRect/>
          <a:stretch>
            <a:fillRect/>
          </a:stretch>
        </p:blipFill>
        <p:spPr bwMode="auto">
          <a:xfrm>
            <a:off x="6786578" y="4429132"/>
            <a:ext cx="1549258" cy="1500198"/>
          </a:xfrm>
          <a:prstGeom prst="rect">
            <a:avLst/>
          </a:prstGeom>
          <a:noFill/>
          <a:ln w="9525">
            <a:noFill/>
            <a:miter lim="800000"/>
            <a:headEnd/>
            <a:tailEnd/>
          </a:ln>
          <a:effectLst/>
        </p:spPr>
      </p:pic>
      <p:sp>
        <p:nvSpPr>
          <p:cNvPr id="23" name="TextBox 22"/>
          <p:cNvSpPr txBox="1"/>
          <p:nvPr/>
        </p:nvSpPr>
        <p:spPr>
          <a:xfrm>
            <a:off x="6858016" y="5929330"/>
            <a:ext cx="1428760" cy="276999"/>
          </a:xfrm>
          <a:prstGeom prst="rect">
            <a:avLst/>
          </a:prstGeom>
          <a:noFill/>
        </p:spPr>
        <p:txBody>
          <a:bodyPr wrap="square" rtlCol="0">
            <a:spAutoFit/>
          </a:bodyPr>
          <a:lstStyle/>
          <a:p>
            <a:pPr algn="ctr"/>
            <a:r>
              <a:rPr lang="ru-RU" sz="1200" dirty="0" err="1" smtClean="0"/>
              <a:t>Берендейки</a:t>
            </a:r>
            <a:endParaRPr lang="ru-RU"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071538" y="642918"/>
            <a:ext cx="7143750" cy="4591050"/>
          </a:xfrm>
          <a:prstGeom prst="rect">
            <a:avLst/>
          </a:prstGeom>
          <a:noFill/>
          <a:ln w="9525">
            <a:noFill/>
            <a:miter lim="800000"/>
            <a:headEnd/>
            <a:tailEnd/>
          </a:ln>
          <a:effectLst/>
        </p:spPr>
      </p:pic>
      <p:sp>
        <p:nvSpPr>
          <p:cNvPr id="3" name="Прямоугольник 2"/>
          <p:cNvSpPr/>
          <p:nvPr/>
        </p:nvSpPr>
        <p:spPr>
          <a:xfrm>
            <a:off x="1142976" y="5357826"/>
            <a:ext cx="7143800" cy="646331"/>
          </a:xfrm>
          <a:prstGeom prst="rect">
            <a:avLst/>
          </a:prstGeom>
        </p:spPr>
        <p:txBody>
          <a:bodyPr wrap="square">
            <a:spAutoFit/>
          </a:bodyPr>
          <a:lstStyle/>
          <a:p>
            <a:pPr algn="ctr"/>
            <a:r>
              <a:rPr lang="ru-RU" sz="1200" b="1" dirty="0" smtClean="0"/>
              <a:t>Эскиз декорации к опере </a:t>
            </a:r>
            <a:r>
              <a:rPr lang="ru-RU" sz="1200" b="1" dirty="0" err="1" smtClean="0"/>
              <a:t>Н.А.Римского-Корсакова</a:t>
            </a:r>
            <a:r>
              <a:rPr lang="ru-RU" sz="1200" b="1" dirty="0" smtClean="0"/>
              <a:t> "Снегурочка» </a:t>
            </a:r>
            <a:r>
              <a:rPr lang="ru-RU" sz="1200" b="1" dirty="0" err="1" smtClean="0"/>
              <a:t>Ярилина</a:t>
            </a:r>
            <a:r>
              <a:rPr lang="ru-RU" sz="1200" b="1" dirty="0" smtClean="0"/>
              <a:t> долина</a:t>
            </a:r>
          </a:p>
          <a:p>
            <a:pPr algn="ctr"/>
            <a:r>
              <a:rPr lang="ru-RU" sz="1200" dirty="0" smtClean="0"/>
              <a:t>1885г, акварель, Государственный историко-художественный и литературный музей-заповедник </a:t>
            </a:r>
            <a:br>
              <a:rPr lang="ru-RU" sz="1200" dirty="0" smtClean="0"/>
            </a:br>
            <a:r>
              <a:rPr lang="ru-RU" sz="1200" dirty="0" smtClean="0"/>
              <a:t>"Абрамцево", Московская область </a:t>
            </a:r>
            <a:endParaRPr lang="ru-RU" sz="12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2108</TotalTime>
  <Words>1472</Words>
  <Application>Microsoft Office PowerPoint</Application>
  <PresentationFormat>Экран (4:3)</PresentationFormat>
  <Paragraphs>95</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Дима</dc:creator>
  <cp:lastModifiedBy>Дима</cp:lastModifiedBy>
  <cp:revision>228</cp:revision>
  <dcterms:created xsi:type="dcterms:W3CDTF">2009-07-02T04:32:13Z</dcterms:created>
  <dcterms:modified xsi:type="dcterms:W3CDTF">2009-08-21T04:48:54Z</dcterms:modified>
</cp:coreProperties>
</file>