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383" r:id="rId3"/>
    <p:sldId id="330" r:id="rId4"/>
    <p:sldId id="270" r:id="rId5"/>
    <p:sldId id="316" r:id="rId6"/>
    <p:sldId id="282" r:id="rId7"/>
    <p:sldId id="257" r:id="rId8"/>
    <p:sldId id="266" r:id="rId9"/>
    <p:sldId id="291" r:id="rId10"/>
    <p:sldId id="332" r:id="rId11"/>
    <p:sldId id="372" r:id="rId12"/>
    <p:sldId id="334" r:id="rId13"/>
    <p:sldId id="333" r:id="rId14"/>
    <p:sldId id="336" r:id="rId15"/>
    <p:sldId id="325" r:id="rId16"/>
    <p:sldId id="280" r:id="rId17"/>
    <p:sldId id="408" r:id="rId18"/>
    <p:sldId id="407" r:id="rId19"/>
    <p:sldId id="385" r:id="rId20"/>
    <p:sldId id="3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DB6"/>
    <a:srgbClr val="A5FDF9"/>
    <a:srgbClr val="A7FBC3"/>
    <a:srgbClr val="AEF8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4863"/>
            <a:ext cx="9143999" cy="69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071670" y="928670"/>
            <a:ext cx="5357850" cy="34290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Васнецов</a:t>
            </a:r>
          </a:p>
          <a:p>
            <a:pPr algn="ctr" rtl="0"/>
            <a:r>
              <a:rPr lang="ru-RU" sz="36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Виктор</a:t>
            </a:r>
          </a:p>
          <a:p>
            <a:pPr algn="ctr" rtl="0"/>
            <a:r>
              <a:rPr lang="ru-RU" sz="36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Михайлович</a:t>
            </a:r>
            <a:endParaRPr lang="ru-RU" sz="3600" i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492919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</a:rPr>
              <a:t>Сказочник.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715016"/>
            <a:ext cx="742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Составитель: Ларионова Г. А., учитель начальных классов МОУ СОШ № 27, г. Тверь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714356"/>
            <a:ext cx="4385883" cy="511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488" y="592933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Васнецов В. М. </a:t>
            </a:r>
            <a:r>
              <a:rPr lang="ru-RU" sz="1200" b="1" dirty="0" smtClean="0"/>
              <a:t>Сивка – Бурка</a:t>
            </a:r>
            <a:r>
              <a:rPr lang="ru-RU" sz="1200" dirty="0" smtClean="0"/>
              <a:t>.</a:t>
            </a:r>
          </a:p>
          <a:p>
            <a:pPr algn="ctr"/>
            <a:r>
              <a:rPr lang="ru-RU" sz="1200" dirty="0" smtClean="0"/>
              <a:t>Дом – музей Васнецова (Москва)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714356"/>
            <a:ext cx="3500461" cy="494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643570" y="857232"/>
            <a:ext cx="30003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 второй вариант картины «Ковер-самолет». </a:t>
            </a:r>
          </a:p>
          <a:p>
            <a:pPr algn="ctr"/>
            <a:r>
              <a:rPr lang="ru-RU" dirty="0" smtClean="0"/>
              <a:t>Он, как и первый вариант, выполнен </a:t>
            </a:r>
          </a:p>
          <a:p>
            <a:pPr algn="ctr"/>
            <a:r>
              <a:rPr lang="ru-RU" dirty="0" smtClean="0"/>
              <a:t>в розово-голубоватой цветовой гамме, </a:t>
            </a:r>
          </a:p>
          <a:p>
            <a:pPr algn="ctr"/>
            <a:r>
              <a:rPr lang="ru-RU" dirty="0" smtClean="0"/>
              <a:t>но композиционно отличается: </a:t>
            </a:r>
          </a:p>
          <a:p>
            <a:pPr algn="ctr"/>
            <a:r>
              <a:rPr lang="ru-RU" dirty="0" smtClean="0"/>
              <a:t>в первом варианте</a:t>
            </a:r>
          </a:p>
          <a:p>
            <a:pPr algn="ctr"/>
            <a:r>
              <a:rPr lang="ru-RU" dirty="0" smtClean="0"/>
              <a:t> Иван-царевич стоит на ковре, держа в руках клетку с жар-птицей, </a:t>
            </a:r>
          </a:p>
          <a:p>
            <a:pPr algn="ctr"/>
            <a:r>
              <a:rPr lang="ru-RU" dirty="0" smtClean="0"/>
              <a:t>во втором же –</a:t>
            </a:r>
          </a:p>
          <a:p>
            <a:pPr algn="ctr"/>
            <a:r>
              <a:rPr lang="ru-RU" dirty="0" smtClean="0"/>
              <a:t> на ковре, плывущем над лесами и морями,</a:t>
            </a:r>
          </a:p>
          <a:p>
            <a:pPr algn="ctr"/>
            <a:r>
              <a:rPr lang="ru-RU" dirty="0" smtClean="0"/>
              <a:t> сидят Иван-царевич и Василиса Прекрасная.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715016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Ковёр самолёт</a:t>
            </a:r>
            <a:r>
              <a:rPr lang="ru-RU" sz="1200" dirty="0" smtClean="0"/>
              <a:t>. </a:t>
            </a:r>
          </a:p>
          <a:p>
            <a:pPr algn="ctr"/>
            <a:r>
              <a:rPr lang="ru-RU" sz="1200" dirty="0" smtClean="0"/>
              <a:t>1919 - 1926. Дом-музей В.М. Васнецова 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500042"/>
            <a:ext cx="3714775" cy="52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571480"/>
            <a:ext cx="24288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картине </a:t>
            </a:r>
          </a:p>
          <a:p>
            <a:pPr algn="ctr"/>
            <a:r>
              <a:rPr lang="ru-RU" dirty="0" smtClean="0"/>
              <a:t>«Царевна </a:t>
            </a:r>
            <a:r>
              <a:rPr lang="ru-RU" dirty="0" err="1" smtClean="0"/>
              <a:t>Несмеяна</a:t>
            </a:r>
            <a:r>
              <a:rPr lang="ru-RU" dirty="0" smtClean="0"/>
              <a:t>» ощущается веяние иконописи и старинной миниатюры. </a:t>
            </a:r>
          </a:p>
          <a:p>
            <a:pPr algn="ctr"/>
            <a:r>
              <a:rPr lang="ru-RU" dirty="0" smtClean="0"/>
              <a:t>Трон возносит царевну </a:t>
            </a:r>
          </a:p>
          <a:p>
            <a:pPr algn="ctr"/>
            <a:r>
              <a:rPr lang="ru-RU" dirty="0" smtClean="0"/>
              <a:t>над толпой придворных, скоморохов, гостей; </a:t>
            </a:r>
          </a:p>
          <a:p>
            <a:pPr algn="ctr"/>
            <a:r>
              <a:rPr lang="ru-RU" dirty="0" smtClean="0"/>
              <a:t>лицо ее грустно и бледно,</a:t>
            </a:r>
          </a:p>
          <a:p>
            <a:pPr algn="ctr"/>
            <a:r>
              <a:rPr lang="ru-RU" dirty="0" smtClean="0"/>
              <a:t> безжизненно повисла рука,</a:t>
            </a:r>
          </a:p>
          <a:p>
            <a:pPr algn="ctr"/>
            <a:r>
              <a:rPr lang="ru-RU" dirty="0" smtClean="0"/>
              <a:t> печаль облика оттеняет густой сиреневый тон платья.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7150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В. Васнецов. Царевна </a:t>
            </a:r>
            <a:r>
              <a:rPr lang="ru-RU" sz="1200" b="1" dirty="0" err="1" smtClean="0"/>
              <a:t>Несмеяна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pPr algn="ctr"/>
            <a:r>
              <a:rPr lang="ru-RU" sz="1200" dirty="0" smtClean="0"/>
              <a:t>1919 - 1926. Дом-музей В.М. Васнецова 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142984"/>
            <a:ext cx="5460424" cy="41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86512" y="500042"/>
            <a:ext cx="235742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Картина </a:t>
            </a:r>
          </a:p>
          <a:p>
            <a:pPr algn="ctr"/>
            <a:r>
              <a:rPr lang="ru-RU" sz="1600" dirty="0" smtClean="0"/>
              <a:t>«Царевна-Лягушка», напротив, пронизана радостным задором. Сильные, яркие цвета приобретают здесь интонации древнерусских изразцов.</a:t>
            </a:r>
          </a:p>
          <a:p>
            <a:pPr algn="ctr"/>
            <a:r>
              <a:rPr lang="ru-RU" sz="1600" dirty="0" smtClean="0"/>
              <a:t>Необычайно выразительно выписана Царевна </a:t>
            </a:r>
          </a:p>
          <a:p>
            <a:pPr algn="ctr"/>
            <a:r>
              <a:rPr lang="ru-RU" sz="1600" dirty="0" smtClean="0"/>
              <a:t>в зеленом платье, плывущая в танце, </a:t>
            </a:r>
          </a:p>
          <a:p>
            <a:pPr algn="ctr"/>
            <a:r>
              <a:rPr lang="ru-RU" sz="1600" dirty="0" smtClean="0"/>
              <a:t>и музыканты, как бы захваченные ее пляской, отбивают такт. </a:t>
            </a:r>
          </a:p>
          <a:p>
            <a:pPr algn="ctr"/>
            <a:r>
              <a:rPr lang="ru-RU" sz="1600" dirty="0" smtClean="0"/>
              <a:t>Роспись стен царского дворца, яркая и пестрая, была взята художником с росписи подлинных предметов домашнего обихода древней Руси.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3578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В. Васнецов. Царевна - Лягушка.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1919 - 1926. Дом-музей В.М. Васнецова 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47825"/>
            <a:ext cx="7620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143240" y="5286388"/>
            <a:ext cx="289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Васнецов В. М. </a:t>
            </a:r>
            <a:r>
              <a:rPr lang="ru-RU" sz="1200" b="1" dirty="0" smtClean="0"/>
              <a:t>Спящая царевна</a:t>
            </a:r>
            <a:r>
              <a:rPr lang="ru-RU" sz="1200" dirty="0" smtClean="0"/>
              <a:t>, </a:t>
            </a:r>
          </a:p>
          <a:p>
            <a:pPr algn="ctr"/>
            <a:r>
              <a:rPr lang="ru-RU" sz="1200" dirty="0" smtClean="0"/>
              <a:t>1900-1926. Дом – музей В. М. Васнецова.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785794"/>
            <a:ext cx="739667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5500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В. Васнецов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Кащей</a:t>
            </a:r>
            <a:r>
              <a:rPr lang="ru-RU" sz="1200" b="1" dirty="0" smtClean="0"/>
              <a:t> Бессмертный.</a:t>
            </a:r>
            <a:r>
              <a:rPr lang="ru-RU" sz="1200" dirty="0" smtClean="0"/>
              <a:t>. </a:t>
            </a:r>
          </a:p>
          <a:p>
            <a:pPr algn="ctr"/>
            <a:r>
              <a:rPr lang="ru-RU" sz="1200" dirty="0" smtClean="0"/>
              <a:t>1919 - 1926. Дом-музей В.М. Васнецова 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/>
              <a:t>В своих произведениях Васнецов уделял огромное внимание декорированию, тщательно выписывая мелкие узорчатые рисунки на одежде своих героев и подчеркивая в деталях красоту растительного и животного мира . Такое внимание к мелочам и чувство настроения природы предвосхитило основу декорирования произведений прикладного искусства в стиле Модерн, одной из основных черт которого является способность посредством точно подобранных линий и образов создать необходимое художнику настроение .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928802"/>
            <a:ext cx="68072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5786454"/>
            <a:ext cx="2575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 В. Васнецов. </a:t>
            </a:r>
            <a:r>
              <a:rPr lang="ru-RU" sz="1200" b="1" dirty="0" smtClean="0"/>
              <a:t>«Сирин и Алконост»...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60722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1919 - 1926. Дом-музей В.М. Васнецова </a:t>
            </a:r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3762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5643578"/>
            <a:ext cx="5286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Бой Добрыни Никитича с семиглавым Змеем Горынычем</a:t>
            </a:r>
          </a:p>
          <a:p>
            <a:pPr algn="ctr"/>
            <a:r>
              <a:rPr lang="ru-RU" sz="1400" dirty="0" smtClean="0"/>
              <a:t>1913-1918г, холст, масло, </a:t>
            </a:r>
            <a:br>
              <a:rPr lang="ru-RU" sz="1400" dirty="0" smtClean="0"/>
            </a:br>
            <a:r>
              <a:rPr lang="ru-RU" sz="1400" dirty="0" smtClean="0"/>
              <a:t>Дом-музей В.М.Васнецова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500042"/>
            <a:ext cx="25717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Излюбленная Васнецовым сказочно –былинная тема продолжена в произведениях</a:t>
            </a:r>
          </a:p>
          <a:p>
            <a:pPr algn="ctr"/>
            <a:r>
              <a:rPr lang="ru-RU" sz="1600" dirty="0" smtClean="0"/>
              <a:t> "Бой Ивана-Царевича с трехглавым змеем» и </a:t>
            </a:r>
          </a:p>
          <a:p>
            <a:pPr algn="ctr"/>
            <a:r>
              <a:rPr lang="ru-RU" sz="1600" dirty="0" smtClean="0"/>
              <a:t>«Бой Добрыни Никитича с семиглавым Змеем Горынычем" (1918).</a:t>
            </a:r>
          </a:p>
          <a:p>
            <a:pPr algn="ctr"/>
            <a:r>
              <a:rPr lang="ru-RU" sz="1600" dirty="0" smtClean="0"/>
              <a:t>В этих полотнах Васнецов проявляет себя как символист: </a:t>
            </a:r>
          </a:p>
          <a:p>
            <a:pPr algn="ctr"/>
            <a:r>
              <a:rPr lang="ru-RU" sz="1600" dirty="0" smtClean="0"/>
              <a:t>бой будет долог и жесток, но враг будет побежден. Как и в большинстве полотен Васнецова,</a:t>
            </a:r>
          </a:p>
          <a:p>
            <a:pPr algn="ctr"/>
            <a:r>
              <a:rPr lang="ru-RU" sz="1600" dirty="0" smtClean="0"/>
              <a:t> в этих картинах многое раскрывают краски: </a:t>
            </a:r>
          </a:p>
          <a:p>
            <a:pPr algn="ctr"/>
            <a:r>
              <a:rPr lang="ru-RU" sz="1600" dirty="0" smtClean="0"/>
              <a:t>небо постепенно светлеет, и сквозь тучи уже виднеется алая заря — </a:t>
            </a:r>
            <a:r>
              <a:rPr lang="ru-RU" sz="1600" dirty="0" err="1" smtClean="0"/>
              <a:t>заря</a:t>
            </a:r>
            <a:r>
              <a:rPr lang="ru-RU" sz="1600" dirty="0" smtClean="0"/>
              <a:t> освобождения.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94410" cy="39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478632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Бой Ивана-Царевича с трехглавым змеем</a:t>
            </a:r>
          </a:p>
          <a:p>
            <a:pPr algn="ctr"/>
            <a:r>
              <a:rPr lang="ru-RU" sz="1400" dirty="0" smtClean="0"/>
              <a:t>1918.</a:t>
            </a:r>
          </a:p>
          <a:p>
            <a:pPr algn="ctr"/>
            <a:r>
              <a:rPr lang="ru-RU" sz="1400" dirty="0" smtClean="0"/>
              <a:t> Дом – музей В. М. Васнецова.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736"/>
            <a:ext cx="434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http://www.cathedral.ru/persons/vasnetsov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8592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http://peredvizhniki.ru/index.php?do=gallery&amp;act=1&amp;cid=8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143116"/>
            <a:ext cx="326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http://allmuseum.ru/vasnecov/5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500306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http://www.varvar.ru/arhiv/gallery/russian/vasnetsov_v_m/vasnetsov25.html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92893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http://www.mith.ru/cgi-bin/yabb2/YaBB.pl?board=geo;action=display;num=1190826685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71435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Источники информации: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929066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http://peredvizhniki.ru/gallery/vasnetsov/233-spjashhaja-carevna-1900-1926.html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572008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http://www.google.ru/imgres?imgurl=http://www.krugosvet.ru/uploads/enc/images/7/1235719628c7b9.jpg&amp;imgrefurl=http://www.krugosvet.ru/enc/kultura_i_obrazovanie/izobrazitelnoe_iskusstvo/VASNETSOV_VIKTOR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1071546"/>
            <a:ext cx="178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www.citywalls.ru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542926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http://www.nearyou.ru/vvasnetsov/0vvasn.html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3571876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http://www.verav.ru/common/galery.php?num=3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786454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http://slavs.org.ua/img/bilini/ded_moroz/vasnetsov_snegurochka.jpg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357298"/>
            <a:ext cx="535781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 бессмертен,  </a:t>
            </a:r>
          </a:p>
          <a:p>
            <a:pPr algn="r">
              <a:lnSpc>
                <a:spcPct val="150000"/>
              </a:lnSpc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бессмертен поэт, чьи песни – </a:t>
            </a:r>
          </a:p>
          <a:p>
            <a:pPr algn="r">
              <a:lnSpc>
                <a:spcPct val="150000"/>
              </a:lnSpc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трепет сердца его народа. 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М.Горький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1071546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http://perovograd.ru/showphoto.php?photo_id=79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428736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http://perovograd.ru/showphoto.php?photo_id=81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85736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http://nowik.mylivepage.ru/image/1824/21238_vasneztov93.jpg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28599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http://chudesa.beon.ru/2127-687-vasnecov-viktor-mihailovich.zhtml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643182"/>
            <a:ext cx="413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http://www.vasnecov.ru/gallery_painting/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42900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http://www.liveinternet.ru/community/solnechnolunnaya/post66625815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786190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http://nearyou.ru/vvasnetsov/0vvasndolg2.html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4143380"/>
            <a:ext cx="460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http://www.artsait.ru/art/v/vasnecov/art1.php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300037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http://maslovka.org/modules.php?name=Content&amp;pa=showpage&amp;pid=1801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4500570"/>
            <a:ext cx="434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http://www.cathedral.ru/persons/vasnetsov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485776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http://images.google.ru/imgres?imgurl=http://www.citywalls.ru/forum/image2561.jpg&amp;imgrefurl=http://www.citywalls.ru/forum/topic151.html&amp;usg=__oA4tOEN1SYTIzx6OYuOoXS1NnEA=&amp;h=540&amp;w=405&amp;sz=85&amp;hl=ru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71435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http://www.cfin.ru/base/shownewsrelease.php3?ID=3816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35782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В.М. Васнецов. Автопортрет. </a:t>
            </a:r>
          </a:p>
          <a:p>
            <a:pPr algn="ctr"/>
            <a:r>
              <a:rPr lang="ru-RU" sz="1200" dirty="0" smtClean="0"/>
              <a:t>1913. </a:t>
            </a:r>
            <a:r>
              <a:rPr lang="ru-RU" sz="1200" dirty="0" err="1" smtClean="0"/>
              <a:t>Xолст</a:t>
            </a:r>
            <a:r>
              <a:rPr lang="ru-RU" sz="1200" dirty="0" smtClean="0"/>
              <a:t>, масло</a:t>
            </a:r>
          </a:p>
          <a:p>
            <a:pPr algn="ctr"/>
            <a:r>
              <a:rPr lang="ru-RU" sz="1200" dirty="0" smtClean="0"/>
              <a:t> Дом-музей В. М. Васнецова, Москва</a:t>
            </a:r>
            <a:endParaRPr lang="ru-RU" sz="12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00108"/>
            <a:ext cx="2967010" cy="41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29124" y="714356"/>
            <a:ext cx="40719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Виктор Михайлович Васнецов был одним из первых мастеров русской живописи, кому стали тесны рамки станковой картины и кто "обратился к украшению жизни", взялся за самые разнообразные области искусства - театральную декорацию, архитектуру, прикладное искусство и иллюстрацию. </a:t>
            </a:r>
          </a:p>
          <a:p>
            <a:pPr indent="457200" algn="just"/>
            <a:r>
              <a:rPr lang="ru-RU" dirty="0" smtClean="0"/>
              <a:t>В 1880-е гг., оставив жанровую живопись, создавал произведения на темы национальной истории, русских былин и народных сказок. Одним из первых русских художников обратившись к русскому фольклору, Васнецов стремился придать эпический характер своим произведениям, в поэтической форме воплотить вековые народные идеалы и высокие патриотические чувства.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6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6563597" cy="36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5000636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/>
              <a:t>В чудесном небе своего детства изобразил Васнецов парящий как сказочная птица ковер-самолет. Герой - победитель в нарядном одеянии гордо стоит на ковре, держа за золотое кольцо клетку с добытой Жар-птицей, от которой идет неземное сияние. Все исполнено в ярких тонах и говорит о блестящих декоративных способностях молодого художника. Земля отходит ко сну. В реке отражаются прибрежные кусты и эти отражения, и туман, и легкий свет месяца навевают лирические чувства.</a:t>
            </a:r>
          </a:p>
          <a:p>
            <a:pPr indent="457200" algn="just"/>
            <a:r>
              <a:rPr lang="ru-RU" sz="1400" dirty="0" smtClean="0"/>
              <a:t> Васнецов предстал здесь и как мастер тонкого пейзажа-настроения.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357694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/>
              <a:t>С легкой руки Саввы Ивановича Мамонтова, своего покровителя и мецената, исполнил Васнецов свою первую истинно сказочную картину "Ковер-самолет», в которой выбрал невиданный для изобразительного искусства мотив.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2500306"/>
            <a:ext cx="1428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В.М. Васнецов</a:t>
            </a:r>
            <a:r>
              <a:rPr lang="ru-RU" sz="1200" b="1" dirty="0" smtClean="0"/>
              <a:t>.</a:t>
            </a:r>
          </a:p>
          <a:p>
            <a:pPr algn="ctr"/>
            <a:r>
              <a:rPr lang="ru-RU" sz="1200" b="1" dirty="0" smtClean="0"/>
              <a:t> Ковер-самолет.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1880 г.</a:t>
            </a:r>
          </a:p>
          <a:p>
            <a:pPr algn="ctr"/>
            <a:r>
              <a:rPr lang="ru-RU" sz="1200" dirty="0" smtClean="0"/>
              <a:t> Холст, масло. </a:t>
            </a:r>
          </a:p>
          <a:p>
            <a:pPr algn="ctr"/>
            <a:r>
              <a:rPr lang="ru-RU" sz="1200" dirty="0" smtClean="0"/>
              <a:t>Нижегородский государственный художественный </a:t>
            </a:r>
          </a:p>
          <a:p>
            <a:pPr algn="ctr"/>
            <a:r>
              <a:rPr lang="ru-RU" sz="1200" dirty="0" smtClean="0"/>
              <a:t>музей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6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6381760" cy="38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357694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 smtClean="0"/>
              <a:t>Эту картину Васнецову заказал Савва Морозов, чтобы украсить ею Дом заседаний Донецкой железной дороги. Художнику было предложено аллегорически изобразить богатства Донецкого края — золото, драгоценные камни и... каменный уголь. Васнецов взял за основу сюжет русской сказки об Иванушке - </a:t>
            </a:r>
            <a:r>
              <a:rPr lang="ru-RU" sz="1200" dirty="0" err="1" smtClean="0"/>
              <a:t>дурачке</a:t>
            </a:r>
            <a:r>
              <a:rPr lang="ru-RU" sz="1200" dirty="0" smtClean="0"/>
              <a:t>, который встречает под землёй трёх царевен — владычиц Медного, Серебряного и Золотого царств. Чтобы сюжет картины соответствовал пожеланиям Мамонтова, Васнецов написал младшую царевну с угольными волосами и бровями, в траурном платье, среднюю же одел в наряд, расшитый драгоценными камнями. Выражение лиц царевен словно отражает характер того «подземного богатства», которое каждая из них представляет. Яркий, насмешливо-горделивый нрав золота, холодно-отчуждённый — драгоценных камней, задумчиво-печальный, как будто даже сонный — чёрного угля. Царевны впервые вышли на поверхность земли. Чудо их появления наблюдают братья Иванушки, которые по-своему живописны, но словно нарочито обыденны. По сюжету сказки Иванушке достаётся старшая царевна вместе с её Золотым царством. Но в картине что-то подсказывает, что он выберет младшую царевну, по­велительницу угля в чёрном платье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3071810"/>
            <a:ext cx="171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Три царевны подземного царства</a:t>
            </a:r>
          </a:p>
          <a:p>
            <a:pPr algn="ctr"/>
            <a:r>
              <a:rPr lang="ru-RU" sz="1200" i="1" dirty="0" smtClean="0"/>
              <a:t>Холст, масло. </a:t>
            </a:r>
            <a:r>
              <a:rPr lang="ru-RU" sz="1200" dirty="0" smtClean="0"/>
              <a:t>1881 г. Киев, Украина. </a:t>
            </a:r>
          </a:p>
          <a:p>
            <a:pPr algn="ctr"/>
            <a:r>
              <a:rPr lang="ru-RU" sz="1200" dirty="0" smtClean="0"/>
              <a:t>Музей русского искусства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6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69704"/>
            <a:ext cx="3643338" cy="519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564357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/>
              <a:t>Алёнушка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1881г, холст, масло, 178x121 см</a:t>
            </a:r>
            <a:br>
              <a:rPr lang="ru-RU" sz="1200" dirty="0" smtClean="0"/>
            </a:br>
            <a:r>
              <a:rPr lang="ru-RU" sz="1200" dirty="0" smtClean="0"/>
              <a:t>Государственная Третьяковская галерея, Москва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28604"/>
            <a:ext cx="37861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/>
              <a:t>Вряд ли это та самая сестрица </a:t>
            </a:r>
            <a:r>
              <a:rPr lang="ru-RU" sz="1400" dirty="0" err="1" smtClean="0"/>
              <a:t>Алёнушка</a:t>
            </a:r>
            <a:r>
              <a:rPr lang="ru-RU" sz="1400" dirty="0" smtClean="0"/>
              <a:t> из сказки, что по сюжету должна лежать на дне реки, оплетённая водорослями, с тяжёлым камнем на груди. А на прибрежном камушке должен был плакать братец Иванушка, да и то в образе козлёночка. Однако Васнецову хотелось создать собирательный образ, в котором он мог бы показать всех сирот, которым тяжело живётся у чужих людей.</a:t>
            </a:r>
          </a:p>
          <a:p>
            <a:pPr indent="457200" algn="just"/>
            <a:r>
              <a:rPr lang="ru-RU" sz="1400" dirty="0" smtClean="0"/>
              <a:t>Молодой лес, чёрный омут, острые листья рогоза. Мирная картина начала осени. А на белом валуне над омутом сидит девочка в нищенской одежде, и на лице её выражение такого неистового горя, что при взгляде на сиротку пропадает всякая охота любоваться пейзажем.</a:t>
            </a:r>
          </a:p>
          <a:p>
            <a:pPr indent="457200" algn="just"/>
            <a:r>
              <a:rPr lang="ru-RU" sz="1400" dirty="0" smtClean="0"/>
              <a:t>Так и кажется, что, будь её горе немного меньше, сама природа разделила бы его. Но такого беспросветного отчаяния природе просто не вынести. Молоденькие берёзки испуганно трепещут листьями. Рогоз стоит вытя­нувшись, словно хочет сказать, что ни за что не склонился бы под ударами судьбы. Кинься </a:t>
            </a:r>
            <a:r>
              <a:rPr lang="ru-RU" sz="1400" dirty="0" err="1" smtClean="0"/>
              <a:t>Алёнушка</a:t>
            </a:r>
            <a:r>
              <a:rPr lang="ru-RU" sz="1400" dirty="0" smtClean="0"/>
              <a:t> в омут — вода не приняла бы её. Только люди могут пожалеть и приласкать сироту, только они в силах помочь бедняжке.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3786214" cy="510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557214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Иван-Царевич на Сером Волке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1889г, холст, масло, 249 </a:t>
            </a:r>
            <a:r>
              <a:rPr lang="ru-RU" sz="1200" dirty="0" err="1" smtClean="0"/>
              <a:t>x</a:t>
            </a:r>
            <a:r>
              <a:rPr lang="ru-RU" sz="1200" dirty="0" smtClean="0"/>
              <a:t> 187 см</a:t>
            </a:r>
            <a:br>
              <a:rPr lang="ru-RU" sz="1200" dirty="0" smtClean="0"/>
            </a:br>
            <a:r>
              <a:rPr lang="ru-RU" sz="1200" dirty="0" smtClean="0"/>
              <a:t>Государственная Третьяковская галерея, Москва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71480"/>
            <a:ext cx="38576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/>
              <a:t>Картина передаёт сам дух сказки, атмосферу приключения и волшебства. Среди старых кряжистых деревьев, похожих на великанов, обнявших друг друга за плечи, несётся огромный косматый зверь. (Художник писал его с настоящего волка, которого приводили в мастерскую.) Под ногами у зверя открытая вода — то ли озеро, то ли болото — с кувшинками. Волк парит над этой водой, распластавшись в прыжке. Ясно, что следующий прыжок он сделает, оттолкнувшись от воздуха...</a:t>
            </a:r>
          </a:p>
          <a:p>
            <a:pPr indent="457200" algn="just"/>
            <a:r>
              <a:rPr lang="ru-RU" sz="1400" dirty="0" smtClean="0"/>
              <a:t>На спине волка — царевич и прекрасная царевна, которую он выкрал у её отца. Царевич тревожно озирается, ожидая погони. Девушка в страхе прижалась к своему похитителю и закрыла глаза. Нежность, с которой она склонила голову ему на плечо, и бережность, с которой он обнимает её, говорят о взаимной симпатии похитителя и пленницы, способной перерасти в более серьёзное чувство. На то, что это чувство уже зародилось в их сердцах, намекает молоденькая яблонька, чудесным образом расцветшая в самой чаще мрачного колдовского леса.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3540978" cy="523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5786454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Снегурочка</a:t>
            </a:r>
          </a:p>
          <a:p>
            <a:pPr algn="ctr"/>
            <a:r>
              <a:rPr lang="ru-RU" sz="1200" i="1" dirty="0" smtClean="0"/>
              <a:t>Холст, масло. </a:t>
            </a:r>
            <a:r>
              <a:rPr lang="ru-RU" sz="1200" dirty="0" smtClean="0"/>
              <a:t>1889 г. Москва, Россия. Государственная Третьяковская галерея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00042"/>
            <a:ext cx="40719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/>
              <a:t>В 1873 году великий русский драматург А.Н. Островский создал пьесу-сказку «Снегурочка». Едва появившись на сцене, она стала настоящим культурным событием. Васнецов тоже участвовал в весёлой игре по созданию спектакля. История дочери нежной Весны и лютого Мороза, отдавшей жизнь за способность любить, пришлась художнику по душе. Он придумал эскизы костюмов Леля, Купавы и Мизгиря, внутреннее убранство дворца Берендея. Кроме этого, Васнецов написал картину, посвященную Снегурочке.</a:t>
            </a:r>
          </a:p>
          <a:p>
            <a:pPr indent="457200" algn="just"/>
            <a:r>
              <a:rPr lang="ru-RU" sz="1400" dirty="0" smtClean="0"/>
              <a:t>Картина эта торжественна, загадочна и немного печальна. Девушка, одетая в тёплую шубку, вышла из леса на открытый склон холма и остановилась в растерянности, не зная, куда ей направиться дальше. Снегурочке страшно покидать мир природы, она не знает, что ждёт её впереди, в чужом и странном мире людей. Чуткая тишина царит вокруг. Природа замерла в безмолвии, словно затаила дыхание вместе со Снегурочкой. Всё вокруг ждёт, какой выбор сделает девушка: отправится ли она назад, в хо­лодный чертог отца, или повернёт туда, где отдыхающие под снегом поля сменяются деревенской околицей, где дымят печные трубы и светятся маленькие окошки домов?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5286388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В.М. Васнецов </a:t>
            </a:r>
            <a:br>
              <a:rPr lang="ru-RU" sz="1200" b="1" dirty="0" smtClean="0"/>
            </a:br>
            <a:r>
              <a:rPr lang="ru-RU" sz="1200" b="1" dirty="0" smtClean="0"/>
              <a:t>Баба - Яга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1917г, холст, масло, </a:t>
            </a:r>
            <a:br>
              <a:rPr lang="ru-RU" sz="1200" dirty="0" smtClean="0"/>
            </a:br>
            <a:r>
              <a:rPr lang="ru-RU" sz="1200" dirty="0" smtClean="0"/>
              <a:t>Дом-музей В.М.Васнецова </a:t>
            </a:r>
            <a:endParaRPr lang="ru-RU" sz="1200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14356"/>
            <a:ext cx="587821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643702" y="857232"/>
            <a:ext cx="207167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После 1917 года художник </a:t>
            </a:r>
          </a:p>
          <a:p>
            <a:pPr algn="ctr"/>
            <a:r>
              <a:rPr lang="ru-RU" sz="1600" dirty="0" smtClean="0"/>
              <a:t>ушел целиком </a:t>
            </a:r>
          </a:p>
          <a:p>
            <a:pPr algn="ctr"/>
            <a:r>
              <a:rPr lang="ru-RU" sz="1600" dirty="0" smtClean="0"/>
              <a:t>в сказочную тему.</a:t>
            </a:r>
          </a:p>
          <a:p>
            <a:pPr algn="ctr"/>
            <a:r>
              <a:rPr lang="ru-RU" sz="1600" dirty="0" smtClean="0"/>
              <a:t>В это время </a:t>
            </a:r>
          </a:p>
          <a:p>
            <a:pPr algn="ctr"/>
            <a:r>
              <a:rPr lang="ru-RU" sz="1600" dirty="0" smtClean="0"/>
              <a:t>он создал </a:t>
            </a:r>
          </a:p>
          <a:p>
            <a:pPr algn="ctr"/>
            <a:r>
              <a:rPr lang="ru-RU" sz="1600" dirty="0" smtClean="0"/>
              <a:t>цикл картин </a:t>
            </a:r>
          </a:p>
          <a:p>
            <a:pPr algn="ctr"/>
            <a:r>
              <a:rPr lang="ru-RU" sz="1600" dirty="0" smtClean="0"/>
              <a:t>под названием «Поэма семи сказок»:</a:t>
            </a:r>
          </a:p>
          <a:p>
            <a:pPr algn="ctr"/>
            <a:r>
              <a:rPr lang="ru-RU" sz="1600" dirty="0" smtClean="0"/>
              <a:t>«Спящая Царевна», «Царевна-Лягушка», «</a:t>
            </a:r>
            <a:r>
              <a:rPr lang="ru-RU" sz="1600" dirty="0" err="1" smtClean="0"/>
              <a:t>Кащей</a:t>
            </a:r>
            <a:r>
              <a:rPr lang="ru-RU" sz="1600" dirty="0" smtClean="0"/>
              <a:t> Бессмертный», «Царевна </a:t>
            </a:r>
            <a:r>
              <a:rPr lang="ru-RU" sz="1600" dirty="0" err="1" smtClean="0"/>
              <a:t>Несмеяна</a:t>
            </a:r>
            <a:r>
              <a:rPr lang="ru-RU" sz="1600" dirty="0" smtClean="0"/>
              <a:t>», «Сивка-Бурка», «Баба-Яга»,, «Сирин и Алконост»...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1668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228</cp:revision>
  <dcterms:created xsi:type="dcterms:W3CDTF">2009-07-02T04:32:13Z</dcterms:created>
  <dcterms:modified xsi:type="dcterms:W3CDTF">2009-08-21T04:42:00Z</dcterms:modified>
</cp:coreProperties>
</file>