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61" r:id="rId6"/>
    <p:sldId id="258" r:id="rId7"/>
    <p:sldId id="263" r:id="rId8"/>
    <p:sldId id="262" r:id="rId9"/>
    <p:sldId id="265" r:id="rId10"/>
    <p:sldId id="264"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2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7D91B-520C-40B4-9E1C-456C2C0085E2}" type="datetimeFigureOut">
              <a:rPr lang="ru-RU" smtClean="0"/>
              <a:pPr/>
              <a:t>23.08.2009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8BFB3-2C4B-48B4-916D-D3E7981F2F9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58BFB3-2C4B-48B4-916D-D3E7981F2F9B}"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758BFB3-2C4B-48B4-916D-D3E7981F2F9B}"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699467-6988-4A1F-93A7-DB3275A42930}" type="datetimeFigureOut">
              <a:rPr lang="ru-RU" smtClean="0"/>
              <a:pPr/>
              <a:t>23.08.2009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AB7EB4-81D3-4385-A74E-C9208A8386C4}" type="slidenum">
              <a:rPr lang="ru-RU" smtClean="0"/>
              <a:pPr/>
              <a:t>‹#›</a:t>
            </a:fld>
            <a:endParaRPr lang="ru-RU"/>
          </a:p>
        </p:txBody>
      </p:sp>
    </p:spTree>
  </p:cSld>
  <p:clrMapOvr>
    <a:masterClrMapping/>
  </p:clrMapOvr>
  <p:transition advTm="4000">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99467-6988-4A1F-93A7-DB3275A42930}" type="datetimeFigureOut">
              <a:rPr lang="ru-RU" smtClean="0"/>
              <a:pPr/>
              <a:t>23.08.2009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B7EB4-81D3-4385-A74E-C9208A8386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4000">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6000" b="-36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727058"/>
          </a:xfrm>
          <a:ln>
            <a:solidFill>
              <a:schemeClr val="tx1"/>
            </a:solidFill>
            <a:prstDash val="sysDash"/>
          </a:ln>
          <a:effectLst>
            <a:glow rad="228600">
              <a:schemeClr val="accent2">
                <a:satMod val="175000"/>
                <a:alpha val="40000"/>
              </a:schemeClr>
            </a:glow>
          </a:effectLst>
        </p:spPr>
        <p:txBody>
          <a:bodyPr anchor="ctr">
            <a:noAutofit/>
          </a:bodyPr>
          <a:lstStyle/>
          <a:p>
            <a:pPr algn="ctr"/>
            <a:r>
              <a:rPr lang="ru-RU" sz="2400" b="0" dirty="0">
                <a:solidFill>
                  <a:srgbClr val="FF0000"/>
                </a:solidFill>
                <a:latin typeface="Monotype Corsiva" pitchFamily="66" charset="0"/>
                <a:ea typeface="+mn-ea"/>
                <a:cs typeface="+mn-cs"/>
              </a:rPr>
              <a:t>Почему мы изучаем историю?</a:t>
            </a:r>
          </a:p>
        </p:txBody>
      </p:sp>
      <p:sp>
        <p:nvSpPr>
          <p:cNvPr id="6" name="Текст 5"/>
          <p:cNvSpPr>
            <a:spLocks noGrp="1"/>
          </p:cNvSpPr>
          <p:nvPr>
            <p:ph type="body" sz="half" idx="2"/>
          </p:nvPr>
        </p:nvSpPr>
        <p:spPr>
          <a:xfrm>
            <a:off x="457200" y="1142984"/>
            <a:ext cx="3008313" cy="4983179"/>
          </a:xfrm>
        </p:spPr>
        <p:txBody>
          <a:bodyPr anchor="ctr"/>
          <a:lstStyle/>
          <a:p>
            <a:pPr>
              <a:lnSpc>
                <a:spcPct val="150000"/>
              </a:lnSpc>
            </a:pPr>
            <a:r>
              <a:rPr lang="ru-RU" dirty="0" smtClean="0"/>
              <a:t>Люди, окружающие нас, все разные по национальностям, языку, возрасту, характеру, привычкам, склонностям, и в то же время все они во многом одинаковые. Так и народы — все они разные: у каждого из них свой жизненный путь из глубокой древности до наших дней, у каждого свой уровень развития, у каждого свой характер, свои обычаи, и все-таки все народы — это единая человеческая семья и им свойственны многие общие черты, особенно если они живут на одних континентах.</a:t>
            </a:r>
            <a:endParaRPr lang="ru-RU" dirty="0"/>
          </a:p>
        </p:txBody>
      </p:sp>
      <p:sp>
        <p:nvSpPr>
          <p:cNvPr id="7" name="Овал 6"/>
          <p:cNvSpPr/>
          <p:nvPr/>
        </p:nvSpPr>
        <p:spPr>
          <a:xfrm>
            <a:off x="3786182" y="1285860"/>
            <a:ext cx="4714908" cy="4572032"/>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t>Одна семья</a:t>
            </a:r>
            <a:endParaRPr lang="ru-RU" sz="6000" dirty="0"/>
          </a:p>
        </p:txBody>
      </p:sp>
      <p:sp>
        <p:nvSpPr>
          <p:cNvPr id="8" name="Овал 7"/>
          <p:cNvSpPr/>
          <p:nvPr/>
        </p:nvSpPr>
        <p:spPr>
          <a:xfrm>
            <a:off x="5857884" y="1428736"/>
            <a:ext cx="1500198" cy="1357322"/>
          </a:xfrm>
          <a:prstGeom prst="ellipse">
            <a:avLst/>
          </a:prstGeom>
          <a:blipFill dpi="0" rotWithShape="1">
            <a:blip r:embed="rId5"/>
            <a:srcRect/>
            <a:stretch>
              <a:fillRect l="-19000" t="2000" r="-12000"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4429124" y="1785926"/>
            <a:ext cx="1500198" cy="1357322"/>
          </a:xfrm>
          <a:prstGeom prst="ellipse">
            <a:avLst/>
          </a:prstGeom>
          <a:blipFill dpi="0" rotWithShape="1">
            <a:blip r:embed="rId6"/>
            <a:srcRect/>
            <a:stretch>
              <a:fillRect l="-19000" t="2000" r="-12000"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6929454" y="2357430"/>
            <a:ext cx="1500198" cy="1357322"/>
          </a:xfrm>
          <a:prstGeom prst="ellipse">
            <a:avLst/>
          </a:prstGeom>
          <a:blipFill dpi="0" rotWithShape="1">
            <a:blip r:embed="rId7"/>
            <a:srcRect/>
            <a:stretch>
              <a:fillRect l="-3000" t="-5000" r="4000" b="-32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3786182" y="2928934"/>
            <a:ext cx="1500198" cy="1357322"/>
          </a:xfrm>
          <a:prstGeom prst="ellipse">
            <a:avLst/>
          </a:prstGeom>
          <a:blipFill dpi="0" rotWithShape="1">
            <a:blip r:embed="rId8"/>
            <a:srcRect/>
            <a:stretch>
              <a:fillRect l="1000" t="2000" r="-31000" b="-12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214942" y="2928934"/>
            <a:ext cx="1500198" cy="1357322"/>
          </a:xfrm>
          <a:prstGeom prst="ellipse">
            <a:avLst/>
          </a:prstGeom>
          <a:blipFill dpi="0" rotWithShape="1">
            <a:blip r:embed="rId9"/>
            <a:srcRect/>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715140" y="3714752"/>
            <a:ext cx="1500198" cy="1357322"/>
          </a:xfrm>
          <a:prstGeom prst="ellipse">
            <a:avLst/>
          </a:prstGeom>
          <a:blipFill dpi="0" rotWithShape="1">
            <a:blip r:embed="rId10"/>
            <a:srcRect/>
            <a:stretch>
              <a:fillRect l="1000" t="-7000" r="2000" b="-37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357818" y="4357694"/>
            <a:ext cx="1500198" cy="1357322"/>
          </a:xfrm>
          <a:prstGeom prst="ellipse">
            <a:avLst/>
          </a:prstGeom>
          <a:blipFill dpi="0" rotWithShape="1">
            <a:blip r:embed="rId11"/>
            <a:srcRect/>
            <a:stretch>
              <a:fillRect l="-19000" t="2000" r="-12000"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4357686" y="4000504"/>
            <a:ext cx="1500198" cy="1357322"/>
          </a:xfrm>
          <a:prstGeom prst="ellipse">
            <a:avLst/>
          </a:prstGeom>
          <a:blipFill dpi="0" rotWithShape="1">
            <a:blip r:embed="rId12"/>
            <a:srcRect/>
            <a:stretch>
              <a:fillRect t="-34000" r="-18000" b="-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214282" y="6572272"/>
            <a:ext cx="8929718" cy="369332"/>
          </a:xfrm>
          <a:prstGeom prst="rect">
            <a:avLst/>
          </a:prstGeom>
          <a:noFill/>
        </p:spPr>
        <p:txBody>
          <a:bodyPr wrap="square" rtlCol="0">
            <a:spAutoFit/>
          </a:bodyPr>
          <a:lstStyle/>
          <a:p>
            <a:r>
              <a:rPr lang="ru-RU" dirty="0" smtClean="0"/>
              <a:t>Чупров Л.А. МОУ СШ №3 с. Камень-Рыболов Ханкайского района Приморского края.</a:t>
            </a:r>
            <a:endParaRPr lang="ru-RU" dirty="0"/>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5"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edg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0.05"/>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 calcmode="lin" valueType="num">
                                      <p:cBhvr>
                                        <p:cTn id="43" dur="500" fill="hold"/>
                                        <p:tgtEl>
                                          <p:spTgt spid="10"/>
                                        </p:tgtEl>
                                        <p:attrNameLst>
                                          <p:attrName>ppt_x</p:attrName>
                                        </p:attrNameLst>
                                      </p:cBhvr>
                                      <p:tavLst>
                                        <p:tav tm="0">
                                          <p:val>
                                            <p:strVal val="#ppt_x-.2"/>
                                          </p:val>
                                        </p:tav>
                                        <p:tav tm="100000">
                                          <p:val>
                                            <p:strVal val="#ppt_x"/>
                                          </p:val>
                                        </p:tav>
                                      </p:tavLst>
                                    </p:anim>
                                    <p:anim calcmode="lin" valueType="num">
                                      <p:cBhvr>
                                        <p:cTn id="44" dur="500" fill="hold"/>
                                        <p:tgtEl>
                                          <p:spTgt spid="10"/>
                                        </p:tgtEl>
                                        <p:attrNameLst>
                                          <p:attrName>ppt_y</p:attrName>
                                        </p:attrNameLst>
                                      </p:cBhvr>
                                      <p:tavLst>
                                        <p:tav tm="0">
                                          <p:val>
                                            <p:strVal val="#ppt_y"/>
                                          </p:val>
                                        </p:tav>
                                        <p:tav tm="100000">
                                          <p:val>
                                            <p:strVal val="#ppt_y"/>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ppt_x</p:attrName>
                                        </p:attrNameLst>
                                      </p:cBhvr>
                                      <p:tavLst>
                                        <p:tav tm="0">
                                          <p:val>
                                            <p:strVal val="#ppt_x-.2"/>
                                          </p:val>
                                        </p:tav>
                                        <p:tav tm="100000">
                                          <p:val>
                                            <p:strVal val="#ppt_x"/>
                                          </p:val>
                                        </p:tav>
                                      </p:tavLst>
                                    </p:anim>
                                    <p:anim calcmode="lin" valueType="num">
                                      <p:cBhvr>
                                        <p:cTn id="7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1" nodeType="clickEffect">
                                  <p:stCondLst>
                                    <p:cond delay="0"/>
                                  </p:stCondLst>
                                  <p:childTnLst>
                                    <p:anim calcmode="lin" valueType="num">
                                      <p:cBhvr additive="base">
                                        <p:cTn id="81" dur="500"/>
                                        <p:tgtEl>
                                          <p:spTgt spid="16"/>
                                        </p:tgtEl>
                                        <p:attrNameLst>
                                          <p:attrName>ppt_x</p:attrName>
                                        </p:attrNameLst>
                                      </p:cBhvr>
                                      <p:tavLst>
                                        <p:tav tm="0">
                                          <p:val>
                                            <p:strVal val="ppt_x"/>
                                          </p:val>
                                        </p:tav>
                                        <p:tav tm="100000">
                                          <p:val>
                                            <p:strVal val="ppt_x"/>
                                          </p:val>
                                        </p:tav>
                                      </p:tavLst>
                                    </p:anim>
                                    <p:anim calcmode="lin" valueType="num">
                                      <p:cBhvr additive="base">
                                        <p:cTn id="82" dur="500"/>
                                        <p:tgtEl>
                                          <p:spTgt spid="16"/>
                                        </p:tgtEl>
                                        <p:attrNameLst>
                                          <p:attrName>ppt_y</p:attrName>
                                        </p:attrNameLst>
                                      </p:cBhvr>
                                      <p:tavLst>
                                        <p:tav tm="0">
                                          <p:val>
                                            <p:strVal val="ppt_y"/>
                                          </p:val>
                                        </p:tav>
                                        <p:tav tm="100000">
                                          <p:val>
                                            <p:strVal val="1+ppt_h/2"/>
                                          </p:val>
                                        </p:tav>
                                      </p:tavLst>
                                    </p:anim>
                                    <p:set>
                                      <p:cBhvr>
                                        <p:cTn id="8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1000"/>
          </a:stretch>
        </a:blipFill>
        <a:effectLst/>
      </p:bgPr>
    </p:bg>
    <p:spTree>
      <p:nvGrpSpPr>
        <p:cNvPr id="1" name=""/>
        <p:cNvGrpSpPr/>
        <p:nvPr/>
      </p:nvGrpSpPr>
      <p:grpSpPr>
        <a:xfrm>
          <a:off x="0" y="0"/>
          <a:ext cx="0" cy="0"/>
          <a:chOff x="0" y="0"/>
          <a:chExt cx="0" cy="0"/>
        </a:xfrm>
      </p:grpSpPr>
      <p:sp>
        <p:nvSpPr>
          <p:cNvPr id="5" name="Овал 4"/>
          <p:cNvSpPr/>
          <p:nvPr/>
        </p:nvSpPr>
        <p:spPr>
          <a:xfrm>
            <a:off x="0" y="214290"/>
            <a:ext cx="9144000" cy="66437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lumMod val="95000"/>
                    <a:lumOff val="5000"/>
                  </a:schemeClr>
                </a:solidFill>
              </a:rPr>
              <a:t>«О светло светлая и красно украшенная земля Русская! Многими красотами дивишь ты: озерами многими дивишь ты, реками и источниками местночтимыми, горами крутыми, холмами высокими, дубравами частыми, полями дивными, зверьми различными, птицами бесчисленными...»</a:t>
            </a:r>
            <a:endParaRPr lang="ru-RU" sz="3200" b="1" dirty="0">
              <a:solidFill>
                <a:schemeClr val="tx1">
                  <a:lumMod val="95000"/>
                  <a:lumOff val="5000"/>
                </a:schemeClr>
              </a:solidFill>
            </a:endParaRPr>
          </a:p>
        </p:txBody>
      </p:sp>
      <p:sp>
        <p:nvSpPr>
          <p:cNvPr id="6" name="Прямоугольник 5"/>
          <p:cNvSpPr/>
          <p:nvPr/>
        </p:nvSpPr>
        <p:spPr>
          <a:xfrm>
            <a:off x="6286512" y="6357958"/>
            <a:ext cx="2571768"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 Древний автор XIII </a:t>
            </a:r>
            <a:r>
              <a:rPr lang="ru-RU" dirty="0" smtClean="0"/>
              <a:t>в. </a:t>
            </a:r>
            <a:endParaRPr lang="ru-RU" dirty="0"/>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3.jpg"/>
          <p:cNvPicPr>
            <a:picLocks noGrp="1" noChangeAspect="1"/>
          </p:cNvPicPr>
          <p:nvPr>
            <p:ph idx="1"/>
          </p:nvPr>
        </p:nvPicPr>
        <p:blipFill>
          <a:blip r:embed="rId3"/>
          <a:stretch>
            <a:fillRect/>
          </a:stretch>
        </p:blipFill>
        <p:spPr>
          <a:xfrm>
            <a:off x="3571868" y="1428736"/>
            <a:ext cx="5111750" cy="4572032"/>
          </a:xfrm>
        </p:spPr>
      </p:pic>
      <p:sp>
        <p:nvSpPr>
          <p:cNvPr id="4" name="Текст 3"/>
          <p:cNvSpPr>
            <a:spLocks noGrp="1"/>
          </p:cNvSpPr>
          <p:nvPr>
            <p:ph type="body" sz="half" idx="2"/>
          </p:nvPr>
        </p:nvSpPr>
        <p:spPr/>
        <p:txBody>
          <a:bodyPr anchor="ctr">
            <a:normAutofit fontScale="85000" lnSpcReduction="10000"/>
          </a:bodyPr>
          <a:lstStyle/>
          <a:p>
            <a:pPr>
              <a:lnSpc>
                <a:spcPct val="150000"/>
              </a:lnSpc>
            </a:pPr>
            <a:r>
              <a:rPr lang="ru-RU" sz="1600" dirty="0" smtClean="0"/>
              <a:t>Восточно-Европейская равнина, на просторах которой развертывалась история нашего Отечества, отличалась своим однообразием. Можно было проехать сотни километров и видеть один и тот же пейзаж: спокойную, величавую и ровную поверхность земли, покрытую густым смешанным лесом. Иногда появлялись холмы, увалы, овраги, и даже там, где на десятки километров простирались веселые, покрытые густой травой луга, все равно на горизонте синела непременная кромка леса</a:t>
            </a:r>
            <a:r>
              <a:rPr lang="ru-RU" dirty="0" smtClean="0"/>
              <a:t>. </a:t>
            </a:r>
            <a:endParaRPr lang="ru-RU" dirty="0"/>
          </a:p>
        </p:txBody>
      </p:sp>
      <p:sp>
        <p:nvSpPr>
          <p:cNvPr id="5" name="Заголовок 4"/>
          <p:cNvSpPr>
            <a:spLocks noGrp="1"/>
          </p:cNvSpPr>
          <p:nvPr>
            <p:ph type="title"/>
          </p:nvPr>
        </p:nvSpPr>
        <p:spPr>
          <a:xfrm>
            <a:off x="457200" y="273050"/>
            <a:ext cx="3008313" cy="727058"/>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03.gif"/>
          <p:cNvPicPr>
            <a:picLocks noGrp="1" noChangeAspect="1"/>
          </p:cNvPicPr>
          <p:nvPr>
            <p:ph idx="1"/>
          </p:nvPr>
        </p:nvPicPr>
        <p:blipFill>
          <a:blip r:embed="rId3"/>
          <a:stretch>
            <a:fillRect/>
          </a:stretch>
        </p:blipFill>
        <p:spPr>
          <a:xfrm>
            <a:off x="4357686" y="410330"/>
            <a:ext cx="4357718" cy="5810291"/>
          </a:xfrm>
        </p:spPr>
      </p:pic>
      <p:sp>
        <p:nvSpPr>
          <p:cNvPr id="4" name="Текст 3"/>
          <p:cNvSpPr>
            <a:spLocks noGrp="1"/>
          </p:cNvSpPr>
          <p:nvPr>
            <p:ph type="body" sz="half" idx="2"/>
          </p:nvPr>
        </p:nvSpPr>
        <p:spPr>
          <a:xfrm>
            <a:off x="285720" y="1000108"/>
            <a:ext cx="3571900" cy="5572164"/>
          </a:xfrm>
        </p:spPr>
        <p:txBody>
          <a:bodyPr anchor="ctr">
            <a:normAutofit fontScale="92500" lnSpcReduction="10000"/>
          </a:bodyPr>
          <a:lstStyle/>
          <a:p>
            <a:pPr>
              <a:lnSpc>
                <a:spcPct val="150000"/>
              </a:lnSpc>
            </a:pPr>
            <a:r>
              <a:rPr lang="ru-RU" dirty="0" smtClean="0"/>
              <a:t>Но эта величавость и скупая прелесть таили в себе великие трудности для поселившихся здесь людей. Они острее чувствовали не только красоту родной земли, но и ее суровость, неласковость. Они жили в условиях хоть и теплого, но короткого лета, долгой и холодной зимы, поздней весны с частыми возвратами холодов. Даже в южных частях страны снег лежит по три месяца, чего не знает почти ни одна страна Западной Европы. Арктические ветры, не встречая сопротивления в виде высоких горных хребтов, временами продувают страну насквозь, добираются до самых южных ее частей. На севере дыхание Ледовитого океана ощущается особенно сильно. С востока через всю равнину дуют континентальные ветры, обжигающие, холодные зимой и знойные, несущие засуху летом.</a:t>
            </a:r>
          </a:p>
          <a:p>
            <a:pPr>
              <a:lnSpc>
                <a:spcPct val="150000"/>
              </a:lnSpc>
            </a:pPr>
            <a:endParaRPr lang="ru-RU" dirty="0"/>
          </a:p>
        </p:txBody>
      </p:sp>
      <p:sp>
        <p:nvSpPr>
          <p:cNvPr id="5" name="Заголовок 4"/>
          <p:cNvSpPr>
            <a:spLocks noGrp="1"/>
          </p:cNvSpPr>
          <p:nvPr>
            <p:ph type="title"/>
          </p:nvPr>
        </p:nvSpPr>
        <p:spPr>
          <a:xfrm>
            <a:off x="428596" y="273050"/>
            <a:ext cx="3143272" cy="655638"/>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forest-view.jpeg"/>
          <p:cNvPicPr>
            <a:picLocks noGrp="1" noChangeAspect="1"/>
          </p:cNvPicPr>
          <p:nvPr>
            <p:ph idx="1"/>
          </p:nvPr>
        </p:nvPicPr>
        <p:blipFill>
          <a:blip r:embed="rId3"/>
          <a:stretch>
            <a:fillRect/>
          </a:stretch>
        </p:blipFill>
        <p:spPr>
          <a:xfrm>
            <a:off x="3575050" y="1500174"/>
            <a:ext cx="5283230" cy="4500594"/>
          </a:xfrm>
        </p:spPr>
      </p:pic>
      <p:sp>
        <p:nvSpPr>
          <p:cNvPr id="4" name="Текст 3"/>
          <p:cNvSpPr>
            <a:spLocks noGrp="1"/>
          </p:cNvSpPr>
          <p:nvPr>
            <p:ph type="body" sz="half" idx="2"/>
          </p:nvPr>
        </p:nvSpPr>
        <p:spPr>
          <a:xfrm>
            <a:off x="500034" y="1142984"/>
            <a:ext cx="3008313" cy="5268931"/>
          </a:xfrm>
        </p:spPr>
        <p:txBody>
          <a:bodyPr anchor="ctr">
            <a:normAutofit/>
          </a:bodyPr>
          <a:lstStyle/>
          <a:p>
            <a:pPr>
              <a:lnSpc>
                <a:spcPct val="150000"/>
              </a:lnSpc>
            </a:pPr>
            <a:r>
              <a:rPr lang="ru-RU" dirty="0" smtClean="0"/>
              <a:t>Половину территории России в течение долгих веков занимал лес — это и тайга, и смешанный лес.</a:t>
            </a:r>
          </a:p>
          <a:p>
            <a:pPr>
              <a:lnSpc>
                <a:spcPct val="150000"/>
              </a:lnSpc>
            </a:pPr>
            <a:r>
              <a:rPr lang="ru-RU" dirty="0" smtClean="0"/>
              <a:t> Здесь были и страшные лесные чащи, и губительные лесные болота, и веселые, прогреваемые солнцем рощи и дубравы. Лес защищал от врагов, давал питание, обеспечивал строительным материалом, он согревал, одевал, обувал. Отсюда шли бревна на строительство домов, лучина для освещения изб, лыко для изготовления лаптей. Охотничий промысел, собирание ягод, грибов обеспечивали человека пищей. </a:t>
            </a:r>
            <a:endParaRPr lang="ru-RU" dirty="0"/>
          </a:p>
        </p:txBody>
      </p:sp>
      <p:sp>
        <p:nvSpPr>
          <p:cNvPr id="5" name="Заголовок 4"/>
          <p:cNvSpPr>
            <a:spLocks noGrp="1"/>
          </p:cNvSpPr>
          <p:nvPr>
            <p:ph type="title"/>
          </p:nvPr>
        </p:nvSpPr>
        <p:spPr>
          <a:xfrm>
            <a:off x="457200" y="273050"/>
            <a:ext cx="3008313" cy="655620"/>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up)">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jpg"/>
          <p:cNvPicPr>
            <a:picLocks noGrp="1" noChangeAspect="1"/>
          </p:cNvPicPr>
          <p:nvPr>
            <p:ph idx="1"/>
          </p:nvPr>
        </p:nvPicPr>
        <p:blipFill>
          <a:blip r:embed="rId3"/>
          <a:stretch>
            <a:fillRect/>
          </a:stretch>
        </p:blipFill>
        <p:spPr>
          <a:xfrm>
            <a:off x="3575050" y="1495690"/>
            <a:ext cx="5426106" cy="4505078"/>
          </a:xfrm>
        </p:spPr>
      </p:pic>
      <p:sp>
        <p:nvSpPr>
          <p:cNvPr id="4" name="Текст 3"/>
          <p:cNvSpPr>
            <a:spLocks noGrp="1"/>
          </p:cNvSpPr>
          <p:nvPr>
            <p:ph type="body" sz="half" idx="2"/>
          </p:nvPr>
        </p:nvSpPr>
        <p:spPr>
          <a:xfrm>
            <a:off x="457200" y="1071546"/>
            <a:ext cx="3008313" cy="5286412"/>
          </a:xfrm>
        </p:spPr>
        <p:txBody>
          <a:bodyPr anchor="ctr">
            <a:normAutofit fontScale="62500" lnSpcReduction="20000"/>
          </a:bodyPr>
          <a:lstStyle/>
          <a:p>
            <a:pPr>
              <a:lnSpc>
                <a:spcPct val="150000"/>
              </a:lnSpc>
            </a:pPr>
            <a:endParaRPr lang="ru-RU" sz="1900" dirty="0" smtClean="0"/>
          </a:p>
          <a:p>
            <a:pPr>
              <a:lnSpc>
                <a:spcPct val="150000"/>
              </a:lnSpc>
            </a:pPr>
            <a:r>
              <a:rPr lang="ru-RU" sz="2300" dirty="0" smtClean="0"/>
              <a:t>Русь благодаря лесу испокон века была страной деревянной, в отличие от стран Западной Европы, где и сельские поселения, и города строились из камня. Каменные постройки стояли веками, исправно служа человеку. Русь часто и легко горела, быстро и споро отстраивалась. На это уходили большие народные силы. Одна лишь Москва много раз выгорала почти дотла и снова воссоздавалась во всей своей красе, между тем как Лондон и Париж сохранили в неприкосновенности многие свои постройки со времен XI — XII вв</a:t>
            </a:r>
            <a:r>
              <a:rPr lang="ru-RU" sz="2000" dirty="0" smtClean="0"/>
              <a:t>.</a:t>
            </a:r>
          </a:p>
        </p:txBody>
      </p:sp>
      <p:sp>
        <p:nvSpPr>
          <p:cNvPr id="5" name="Заголовок 4"/>
          <p:cNvSpPr>
            <a:spLocks noGrp="1"/>
          </p:cNvSpPr>
          <p:nvPr>
            <p:ph type="title"/>
          </p:nvPr>
        </p:nvSpPr>
        <p:spPr>
          <a:xfrm>
            <a:off x="457200" y="273050"/>
            <a:ext cx="3008313" cy="655638"/>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up)">
                                      <p:cBhvr>
                                        <p:cTn id="14" dur="2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928670"/>
            <a:ext cx="3008313" cy="5197493"/>
          </a:xfrm>
        </p:spPr>
        <p:txBody>
          <a:bodyPr>
            <a:normAutofit fontScale="77500" lnSpcReduction="20000"/>
          </a:bodyPr>
          <a:lstStyle/>
          <a:p>
            <a:pPr>
              <a:lnSpc>
                <a:spcPct val="160000"/>
              </a:lnSpc>
            </a:pPr>
            <a:r>
              <a:rPr lang="ru-RU" sz="1800" dirty="0" smtClean="0"/>
              <a:t>Наличие большого количества рек, их разветвленность, медленное и равнинное течение по существу делали Россию страной удобных водных путей, превращали реки в постоянного спутника жизни человека. На их высоких берегах люди селились, по водной глади продвигались на лодках и плотах, реки кормили рыбой, а их медленные величавые разливы оставляли после себя удобные для скотоводства заливные луга. Вдоль Днепра, Западной Двины, Десны, в междуречье Оки и Волги создавались первые русские княжества.</a:t>
            </a:r>
          </a:p>
          <a:p>
            <a:endParaRPr lang="ru-RU" dirty="0"/>
          </a:p>
        </p:txBody>
      </p:sp>
      <p:sp>
        <p:nvSpPr>
          <p:cNvPr id="5" name="Заголовок 4"/>
          <p:cNvSpPr>
            <a:spLocks noGrp="1"/>
          </p:cNvSpPr>
          <p:nvPr>
            <p:ph type="title"/>
          </p:nvPr>
        </p:nvSpPr>
        <p:spPr>
          <a:xfrm>
            <a:off x="457200" y="273050"/>
            <a:ext cx="3008313" cy="584200"/>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pic>
        <p:nvPicPr>
          <p:cNvPr id="10" name="Содержимое 9" descr="4-50.jpg"/>
          <p:cNvPicPr>
            <a:picLocks noGrp="1" noChangeAspect="1"/>
          </p:cNvPicPr>
          <p:nvPr>
            <p:ph idx="1"/>
          </p:nvPr>
        </p:nvPicPr>
        <p:blipFill>
          <a:blip r:embed="rId3"/>
          <a:stretch>
            <a:fillRect/>
          </a:stretch>
        </p:blipFill>
        <p:spPr>
          <a:xfrm>
            <a:off x="3929059" y="214290"/>
            <a:ext cx="4786346" cy="6372354"/>
          </a:xfrm>
        </p:spPr>
      </p:pic>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73931337_orig.jpg"/>
          <p:cNvPicPr>
            <a:picLocks noGrp="1" noChangeAspect="1"/>
          </p:cNvPicPr>
          <p:nvPr>
            <p:ph idx="1"/>
          </p:nvPr>
        </p:nvPicPr>
        <p:blipFill>
          <a:blip r:embed="rId3"/>
          <a:stretch>
            <a:fillRect/>
          </a:stretch>
        </p:blipFill>
        <p:spPr>
          <a:xfrm>
            <a:off x="3575050" y="1436053"/>
            <a:ext cx="5354668" cy="4278963"/>
          </a:xfrm>
        </p:spPr>
      </p:pic>
      <p:sp>
        <p:nvSpPr>
          <p:cNvPr id="4" name="Текст 3"/>
          <p:cNvSpPr>
            <a:spLocks noGrp="1"/>
          </p:cNvSpPr>
          <p:nvPr>
            <p:ph type="body" sz="half" idx="2"/>
          </p:nvPr>
        </p:nvSpPr>
        <p:spPr>
          <a:xfrm>
            <a:off x="457200" y="1071546"/>
            <a:ext cx="3008313" cy="5054617"/>
          </a:xfrm>
        </p:spPr>
        <p:txBody>
          <a:bodyPr anchor="ctr">
            <a:noAutofit/>
          </a:bodyPr>
          <a:lstStyle/>
          <a:p>
            <a:pPr>
              <a:lnSpc>
                <a:spcPct val="150000"/>
              </a:lnSpc>
            </a:pPr>
            <a:r>
              <a:rPr lang="ru-RU" sz="1600" dirty="0" smtClean="0"/>
              <a:t>Природа, конечно, диктовала свои законы. Так, на юге в районе Среднего Поднепровья, на черноземных землях раньше и сильнее было развито хлебопашество, в лесных районах Волги и Оки, там, где сложились впоследствии Владимиро-Суздальское княжество и Московское государство, издревле развивались лесные промыслы, рыбная ловля.</a:t>
            </a:r>
            <a:endParaRPr lang="ru-RU" sz="1600" dirty="0"/>
          </a:p>
        </p:txBody>
      </p:sp>
      <p:sp>
        <p:nvSpPr>
          <p:cNvPr id="5" name="Заголовок 4"/>
          <p:cNvSpPr>
            <a:spLocks noGrp="1"/>
          </p:cNvSpPr>
          <p:nvPr>
            <p:ph type="title"/>
          </p:nvPr>
        </p:nvSpPr>
        <p:spPr>
          <a:xfrm>
            <a:off x="457200" y="273050"/>
            <a:ext cx="3008313" cy="655620"/>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078-1.jpg"/>
          <p:cNvPicPr>
            <a:picLocks noGrp="1" noChangeAspect="1"/>
          </p:cNvPicPr>
          <p:nvPr>
            <p:ph idx="1"/>
          </p:nvPr>
        </p:nvPicPr>
        <p:blipFill>
          <a:blip r:embed="rId3"/>
          <a:stretch>
            <a:fillRect/>
          </a:stretch>
        </p:blipFill>
        <p:spPr>
          <a:xfrm>
            <a:off x="3786182" y="1428736"/>
            <a:ext cx="4762500" cy="3957641"/>
          </a:xfrm>
        </p:spPr>
      </p:pic>
      <p:sp>
        <p:nvSpPr>
          <p:cNvPr id="4" name="Текст 3"/>
          <p:cNvSpPr>
            <a:spLocks noGrp="1"/>
          </p:cNvSpPr>
          <p:nvPr>
            <p:ph type="body" sz="half" idx="2"/>
          </p:nvPr>
        </p:nvSpPr>
        <p:spPr>
          <a:xfrm>
            <a:off x="457200" y="1000108"/>
            <a:ext cx="3008313" cy="5126055"/>
          </a:xfrm>
        </p:spPr>
        <p:txBody>
          <a:bodyPr anchor="ctr"/>
          <a:lstStyle/>
          <a:p>
            <a:pPr>
              <a:lnSpc>
                <a:spcPct val="150000"/>
              </a:lnSpc>
            </a:pPr>
            <a:r>
              <a:rPr lang="ru-RU" sz="2000" dirty="0" smtClean="0"/>
              <a:t>Среда обитания значительно тормозила здесь развитие цивилизации по сравнению со странами Западной Европы, с ее мягким климатом, теплыми морями, плодородными почвами.</a:t>
            </a:r>
          </a:p>
          <a:p>
            <a:pPr>
              <a:lnSpc>
                <a:spcPct val="150000"/>
              </a:lnSpc>
            </a:pPr>
            <a:endParaRPr lang="ru-RU" dirty="0"/>
          </a:p>
        </p:txBody>
      </p:sp>
      <p:sp>
        <p:nvSpPr>
          <p:cNvPr id="5" name="Заголовок 4"/>
          <p:cNvSpPr>
            <a:spLocks noGrp="1"/>
          </p:cNvSpPr>
          <p:nvPr>
            <p:ph type="title"/>
          </p:nvPr>
        </p:nvSpPr>
        <p:spPr>
          <a:xfrm>
            <a:off x="457200" y="273050"/>
            <a:ext cx="3008313" cy="584182"/>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sp>
        <p:nvSpPr>
          <p:cNvPr id="7" name="Прямоугольник 6"/>
          <p:cNvSpPr/>
          <p:nvPr/>
        </p:nvSpPr>
        <p:spPr>
          <a:xfrm>
            <a:off x="3714744" y="1357298"/>
            <a:ext cx="4857784" cy="4143404"/>
          </a:xfrm>
          <a:prstGeom prst="rect">
            <a:avLst/>
          </a:prstGeom>
          <a:blipFill dpi="0" rotWithShape="1">
            <a:blip r:embed="rId4"/>
            <a:srcRect/>
            <a:stretch>
              <a:fillRect l="-23000" b="-2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strVal val="#ppt_w*0.05"/>
                                          </p:val>
                                        </p:tav>
                                        <p:tav tm="100000">
                                          <p:val>
                                            <p:strVal val="#ppt_w"/>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anim calcmode="lin" valueType="num">
                                      <p:cBhvr>
                                        <p:cTn id="21" dur="2000" fill="hold"/>
                                        <p:tgtEl>
                                          <p:spTgt spid="6"/>
                                        </p:tgtEl>
                                        <p:attrNameLst>
                                          <p:attrName>ppt_x</p:attrName>
                                        </p:attrNameLst>
                                      </p:cBhvr>
                                      <p:tavLst>
                                        <p:tav tm="0">
                                          <p:val>
                                            <p:strVal val="#ppt_x-.2"/>
                                          </p:val>
                                        </p:tav>
                                        <p:tav tm="100000">
                                          <p:val>
                                            <p:strVal val="#ppt_x"/>
                                          </p:val>
                                        </p:tav>
                                      </p:tavLst>
                                    </p:anim>
                                    <p:anim calcmode="lin" valueType="num">
                                      <p:cBhvr>
                                        <p:cTn id="22" dur="2000" fill="hold"/>
                                        <p:tgtEl>
                                          <p:spTgt spid="6"/>
                                        </p:tgtEl>
                                        <p:attrNameLst>
                                          <p:attrName>ppt_y</p:attrName>
                                        </p:attrNameLst>
                                      </p:cBhvr>
                                      <p:tavLst>
                                        <p:tav tm="0">
                                          <p:val>
                                            <p:strVal val="#ppt_y"/>
                                          </p:val>
                                        </p:tav>
                                        <p:tav tm="100000">
                                          <p:val>
                                            <p:strVal val="#ppt_y"/>
                                          </p:val>
                                        </p:tav>
                                      </p:tavLst>
                                    </p:anim>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32819.gif"/>
          <p:cNvPicPr>
            <a:picLocks noGrp="1" noChangeAspect="1"/>
          </p:cNvPicPr>
          <p:nvPr>
            <p:ph idx="1"/>
          </p:nvPr>
        </p:nvPicPr>
        <p:blipFill>
          <a:blip r:embed="rId3"/>
          <a:stretch>
            <a:fillRect/>
          </a:stretch>
        </p:blipFill>
        <p:spPr>
          <a:xfrm>
            <a:off x="4344768" y="801572"/>
            <a:ext cx="4084884" cy="5413510"/>
          </a:xfrm>
        </p:spPr>
      </p:pic>
      <p:sp>
        <p:nvSpPr>
          <p:cNvPr id="4" name="Текст 3"/>
          <p:cNvSpPr>
            <a:spLocks noGrp="1"/>
          </p:cNvSpPr>
          <p:nvPr>
            <p:ph type="body" sz="half" idx="2"/>
          </p:nvPr>
        </p:nvSpPr>
        <p:spPr>
          <a:xfrm>
            <a:off x="457200" y="857232"/>
            <a:ext cx="3008313" cy="5268931"/>
          </a:xfrm>
        </p:spPr>
        <p:txBody>
          <a:bodyPr anchor="ctr">
            <a:normAutofit lnSpcReduction="10000"/>
          </a:bodyPr>
          <a:lstStyle/>
          <a:p>
            <a:pPr>
              <a:lnSpc>
                <a:spcPct val="150000"/>
              </a:lnSpc>
            </a:pPr>
            <a:r>
              <a:rPr lang="ru-RU" dirty="0" smtClean="0"/>
              <a:t>Все это во многом определило и облик и психологию народа. На однообразных равнинных просторах, в сумрачных лесах выковывался характер упорный, несгибаемый, суровый и в то же время доверчиво открытый природе, ее скупым радостям. Здесь формировались люди, споро работавшие в период короткого лета и затем вынужденно «отдыхавшие» долгими жестокими зимами. Не отсюда ли обитателям Восточно-Европейской равнины свойственна работа порывами, отсутствия тяги к систематическому равномерному труду.</a:t>
            </a:r>
          </a:p>
          <a:p>
            <a:endParaRPr lang="ru-RU" dirty="0"/>
          </a:p>
        </p:txBody>
      </p:sp>
      <p:sp>
        <p:nvSpPr>
          <p:cNvPr id="6" name="Заголовок 4"/>
          <p:cNvSpPr>
            <a:spLocks noGrp="1"/>
          </p:cNvSpPr>
          <p:nvPr>
            <p:ph type="title"/>
          </p:nvPr>
        </p:nvSpPr>
        <p:spPr>
          <a:xfrm>
            <a:off x="457200" y="273050"/>
            <a:ext cx="3008313" cy="584200"/>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sp>
        <p:nvSpPr>
          <p:cNvPr id="7" name="Прямоугольник 6"/>
          <p:cNvSpPr/>
          <p:nvPr/>
        </p:nvSpPr>
        <p:spPr>
          <a:xfrm>
            <a:off x="3786182" y="785794"/>
            <a:ext cx="5072098" cy="5572164"/>
          </a:xfrm>
          <a:prstGeom prst="rect">
            <a:avLst/>
          </a:prstGeom>
          <a:blipFill dpi="0" rotWithShape="1">
            <a:blip r:embed="rId4"/>
            <a:srcRect/>
            <a:stretch>
              <a:fillRect l="-24000" r="-2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strVal val="#ppt_w*0.05"/>
                                          </p:val>
                                        </p:tav>
                                        <p:tav tm="100000">
                                          <p:val>
                                            <p:strVal val="#ppt_w"/>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anim calcmode="lin" valueType="num">
                                      <p:cBhvr>
                                        <p:cTn id="23" dur="2000" fill="hold"/>
                                        <p:tgtEl>
                                          <p:spTgt spid="7"/>
                                        </p:tgtEl>
                                        <p:attrNameLst>
                                          <p:attrName>ppt_x</p:attrName>
                                        </p:attrNameLst>
                                      </p:cBhvr>
                                      <p:tavLst>
                                        <p:tav tm="0">
                                          <p:val>
                                            <p:strVal val="#ppt_x-.2"/>
                                          </p:val>
                                        </p:tav>
                                        <p:tav tm="100000">
                                          <p:val>
                                            <p:strVal val="#ppt_x"/>
                                          </p:val>
                                        </p:tav>
                                      </p:tavLst>
                                    </p:anim>
                                    <p:anim calcmode="lin" valueType="num">
                                      <p:cBhvr>
                                        <p:cTn id="24" dur="2000" fill="hold"/>
                                        <p:tgtEl>
                                          <p:spTgt spid="7"/>
                                        </p:tgtEl>
                                        <p:attrNameLst>
                                          <p:attrName>ppt_y</p:attrName>
                                        </p:attrNameLst>
                                      </p:cBhvr>
                                      <p:tavLst>
                                        <p:tav tm="0">
                                          <p:val>
                                            <p:strVal val="#ppt_y"/>
                                          </p:val>
                                        </p:tav>
                                        <p:tav tm="100000">
                                          <p:val>
                                            <p:strVal val="#ppt_y"/>
                                          </p:val>
                                        </p:tav>
                                      </p:tavLst>
                                    </p:anim>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народы.jpg"/>
          <p:cNvPicPr>
            <a:picLocks noGrp="1" noChangeAspect="1"/>
          </p:cNvPicPr>
          <p:nvPr>
            <p:ph idx="1"/>
          </p:nvPr>
        </p:nvPicPr>
        <p:blipFill>
          <a:blip r:embed="rId3"/>
          <a:stretch>
            <a:fillRect/>
          </a:stretch>
        </p:blipFill>
        <p:spPr>
          <a:xfrm>
            <a:off x="3929058" y="142852"/>
            <a:ext cx="4960223" cy="3286148"/>
          </a:xfrm>
        </p:spPr>
      </p:pic>
      <p:sp>
        <p:nvSpPr>
          <p:cNvPr id="4" name="Текст 3"/>
          <p:cNvSpPr>
            <a:spLocks noGrp="1"/>
          </p:cNvSpPr>
          <p:nvPr>
            <p:ph type="body" sz="half" idx="2"/>
          </p:nvPr>
        </p:nvSpPr>
        <p:spPr/>
        <p:txBody>
          <a:bodyPr anchor="ctr">
            <a:normAutofit/>
          </a:bodyPr>
          <a:lstStyle/>
          <a:p>
            <a:pPr>
              <a:lnSpc>
                <a:spcPct val="150000"/>
              </a:lnSpc>
            </a:pPr>
            <a:r>
              <a:rPr lang="ru-RU" sz="1800" dirty="0" smtClean="0"/>
              <a:t>Эта земля не знала национальной замкнутости и спеси и была открыта всем нациям и народам на все стороны света. Именно это было одной из причин того, что все государства, которые издревле возникали здесь, были с самого начала многонациональными.</a:t>
            </a:r>
            <a:endParaRPr lang="ru-RU" sz="1800" dirty="0"/>
          </a:p>
        </p:txBody>
      </p:sp>
      <p:sp>
        <p:nvSpPr>
          <p:cNvPr id="5" name="Заголовок 4"/>
          <p:cNvSpPr>
            <a:spLocks noGrp="1"/>
          </p:cNvSpPr>
          <p:nvPr>
            <p:ph type="title"/>
          </p:nvPr>
        </p:nvSpPr>
        <p:spPr>
          <a:xfrm>
            <a:off x="457200" y="273050"/>
            <a:ext cx="3008313" cy="655638"/>
          </a:xfrm>
          <a:prstGeom prst="rect">
            <a:avLst/>
          </a:prstGeom>
          <a:solidFill>
            <a:schemeClr val="accent1">
              <a:alpha val="0"/>
            </a:schemeClr>
          </a:solid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ru-RU" b="1" dirty="0" smtClean="0">
                <a:solidFill>
                  <a:srgbClr val="00B050"/>
                </a:solidFill>
              </a:rPr>
              <a:t>Природа и ее влияние на судьбы страны</a:t>
            </a:r>
            <a:r>
              <a:rPr lang="ru-RU" b="1" dirty="0" smtClean="0">
                <a:solidFill>
                  <a:schemeClr val="accent4">
                    <a:lumMod val="50000"/>
                  </a:schemeClr>
                </a:solidFill>
              </a:rPr>
              <a:t>. </a:t>
            </a:r>
            <a:endParaRPr lang="ru-RU" b="1" dirty="0"/>
          </a:p>
        </p:txBody>
      </p:sp>
      <p:sp>
        <p:nvSpPr>
          <p:cNvPr id="7" name="Прямоугольник 6"/>
          <p:cNvSpPr/>
          <p:nvPr/>
        </p:nvSpPr>
        <p:spPr>
          <a:xfrm>
            <a:off x="3929058" y="3571876"/>
            <a:ext cx="5000660" cy="3071834"/>
          </a:xfrm>
          <a:prstGeom prst="rect">
            <a:avLst/>
          </a:prstGeom>
          <a:blipFill dpi="0" rotWithShape="1">
            <a:blip r:embed="rId4" cstate="print"/>
            <a:srcRect/>
            <a:stretch>
              <a:fillRect t="-20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style.rotation</p:attrName>
                                        </p:attrNameLst>
                                      </p:cBhvr>
                                      <p:tavLst>
                                        <p:tav tm="0">
                                          <p:val>
                                            <p:fltVal val="720"/>
                                          </p:val>
                                        </p:tav>
                                        <p:tav tm="100000">
                                          <p:val>
                                            <p:fltVal val="0"/>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 calcmode="lin" valueType="num">
                                      <p:cBhvr>
                                        <p:cTn id="29"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142844" y="285728"/>
            <a:ext cx="2714644" cy="1785950"/>
          </a:xfrm>
          <a:prstGeom prst="horizontalScroll">
            <a:avLst/>
          </a:prstGeom>
          <a:blipFill>
            <a:blip r:embed="rId4"/>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2">
                    <a:lumMod val="10000"/>
                  </a:schemeClr>
                </a:solidFill>
              </a:rPr>
              <a:t>История Отечества</a:t>
            </a:r>
            <a:endParaRPr lang="ru-RU" sz="2800" b="1" dirty="0">
              <a:solidFill>
                <a:schemeClr val="bg2">
                  <a:lumMod val="10000"/>
                </a:schemeClr>
              </a:solidFill>
            </a:endParaRPr>
          </a:p>
        </p:txBody>
      </p:sp>
      <p:cxnSp>
        <p:nvCxnSpPr>
          <p:cNvPr id="7" name="Прямая со стрелкой 6"/>
          <p:cNvCxnSpPr>
            <a:stCxn id="5" idx="3"/>
            <a:endCxn id="8" idx="1"/>
          </p:cNvCxnSpPr>
          <p:nvPr/>
        </p:nvCxnSpPr>
        <p:spPr>
          <a:xfrm flipV="1">
            <a:off x="2857488" y="678637"/>
            <a:ext cx="1571636" cy="500066"/>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Блок-схема: сохраненные данные 7"/>
          <p:cNvSpPr/>
          <p:nvPr/>
        </p:nvSpPr>
        <p:spPr>
          <a:xfrm>
            <a:off x="4429124" y="214290"/>
            <a:ext cx="4286280" cy="928694"/>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10000"/>
                  </a:schemeClr>
                </a:solidFill>
              </a:rPr>
              <a:t>Показывает место и роль ее народов в мировом развитии</a:t>
            </a:r>
          </a:p>
        </p:txBody>
      </p:sp>
      <p:sp>
        <p:nvSpPr>
          <p:cNvPr id="11" name="Блок-схема: сохраненные данные 10"/>
          <p:cNvSpPr/>
          <p:nvPr/>
        </p:nvSpPr>
        <p:spPr>
          <a:xfrm>
            <a:off x="1071538" y="5357826"/>
            <a:ext cx="3929090" cy="714380"/>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10000"/>
                  </a:schemeClr>
                </a:solidFill>
              </a:rPr>
              <a:t>Что народ России дал миру и что он от него получил</a:t>
            </a:r>
            <a:r>
              <a:rPr lang="ru-RU" sz="1400" dirty="0" smtClean="0"/>
              <a:t>. </a:t>
            </a:r>
          </a:p>
        </p:txBody>
      </p:sp>
      <p:sp>
        <p:nvSpPr>
          <p:cNvPr id="12" name="Блок-схема: сохраненные данные 11"/>
          <p:cNvSpPr/>
          <p:nvPr/>
        </p:nvSpPr>
        <p:spPr>
          <a:xfrm>
            <a:off x="3214678" y="2643182"/>
            <a:ext cx="4143404" cy="785818"/>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10000"/>
                  </a:schemeClr>
                </a:solidFill>
              </a:rPr>
              <a:t>Дает ответ на вопрос: кто мы, где наши исторические корни.</a:t>
            </a:r>
          </a:p>
        </p:txBody>
      </p:sp>
      <p:sp>
        <p:nvSpPr>
          <p:cNvPr id="13" name="Блок-схема: сохраненные данные 12"/>
          <p:cNvSpPr/>
          <p:nvPr/>
        </p:nvSpPr>
        <p:spPr>
          <a:xfrm>
            <a:off x="2071670" y="3714752"/>
            <a:ext cx="4429156" cy="1071570"/>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2">
                    <a:lumMod val="10000"/>
                  </a:schemeClr>
                </a:solidFill>
              </a:rPr>
              <a:t>Какое место занимает наш народ в истории Европы и Азии, каковы его взаимоотношения с другими странами и народами. </a:t>
            </a:r>
          </a:p>
        </p:txBody>
      </p:sp>
      <p:cxnSp>
        <p:nvCxnSpPr>
          <p:cNvPr id="14" name="Прямая со стрелкой 13"/>
          <p:cNvCxnSpPr>
            <a:stCxn id="5" idx="3"/>
            <a:endCxn id="41" idx="1"/>
          </p:cNvCxnSpPr>
          <p:nvPr/>
        </p:nvCxnSpPr>
        <p:spPr>
          <a:xfrm>
            <a:off x="2857488" y="1178703"/>
            <a:ext cx="1152532" cy="719142"/>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H="1">
            <a:off x="2607454" y="2035958"/>
            <a:ext cx="928698" cy="571506"/>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6200000" flipH="1">
            <a:off x="1500168" y="2571745"/>
            <a:ext cx="1857389" cy="428627"/>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Блок-схема: сохраненные данные 40"/>
          <p:cNvSpPr/>
          <p:nvPr/>
        </p:nvSpPr>
        <p:spPr>
          <a:xfrm>
            <a:off x="4010020" y="1428736"/>
            <a:ext cx="4205318" cy="938218"/>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2">
                    <a:lumMod val="10000"/>
                  </a:schemeClr>
                </a:solidFill>
              </a:rPr>
              <a:t>Помогает нам постигнуть свое особое место в длинной череде человеческих поколений. </a:t>
            </a:r>
          </a:p>
        </p:txBody>
      </p:sp>
      <p:cxnSp>
        <p:nvCxnSpPr>
          <p:cNvPr id="48" name="Прямая со стрелкой 47"/>
          <p:cNvCxnSpPr/>
          <p:nvPr/>
        </p:nvCxnSpPr>
        <p:spPr>
          <a:xfrm rot="16200000" flipH="1">
            <a:off x="-36544" y="3536950"/>
            <a:ext cx="3501254" cy="142082"/>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2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3"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142844" y="285728"/>
            <a:ext cx="2714644" cy="2000264"/>
          </a:xfrm>
          <a:prstGeom prst="horizontalScroll">
            <a:avLst/>
          </a:prstGeom>
          <a:blipFill>
            <a:blip r:embed="rId4"/>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2">
                    <a:lumMod val="10000"/>
                  </a:schemeClr>
                </a:solidFill>
              </a:rPr>
              <a:t>История Отечества должна</a:t>
            </a:r>
            <a:endParaRPr lang="ru-RU" sz="2800" b="1" dirty="0">
              <a:solidFill>
                <a:schemeClr val="bg2">
                  <a:lumMod val="10000"/>
                </a:schemeClr>
              </a:solidFill>
            </a:endParaRPr>
          </a:p>
        </p:txBody>
      </p:sp>
      <p:cxnSp>
        <p:nvCxnSpPr>
          <p:cNvPr id="7" name="Прямая со стрелкой 6"/>
          <p:cNvCxnSpPr>
            <a:stCxn id="5" idx="3"/>
            <a:endCxn id="8" idx="1"/>
          </p:cNvCxnSpPr>
          <p:nvPr/>
        </p:nvCxnSpPr>
        <p:spPr>
          <a:xfrm flipV="1">
            <a:off x="2857488" y="1071546"/>
            <a:ext cx="1571636" cy="214314"/>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Блок-схема: сохраненные данные 7"/>
          <p:cNvSpPr/>
          <p:nvPr/>
        </p:nvSpPr>
        <p:spPr>
          <a:xfrm>
            <a:off x="4429124" y="214290"/>
            <a:ext cx="4286280" cy="1714512"/>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bg2">
                    <a:lumMod val="10000"/>
                  </a:schemeClr>
                </a:solidFill>
              </a:rPr>
              <a:t>Дать нам точные ориентиры относительно нашего собственного народа</a:t>
            </a:r>
          </a:p>
        </p:txBody>
      </p:sp>
      <p:sp>
        <p:nvSpPr>
          <p:cNvPr id="12" name="Блок-схема: сохраненные данные 11"/>
          <p:cNvSpPr/>
          <p:nvPr/>
        </p:nvSpPr>
        <p:spPr>
          <a:xfrm>
            <a:off x="428596" y="4357694"/>
            <a:ext cx="4143404" cy="2143140"/>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chemeClr val="bg2">
                  <a:lumMod val="10000"/>
                </a:schemeClr>
              </a:solidFill>
            </a:endParaRPr>
          </a:p>
          <a:p>
            <a:r>
              <a:rPr lang="ru-RU" dirty="0" smtClean="0">
                <a:solidFill>
                  <a:schemeClr val="bg2">
                    <a:lumMod val="10000"/>
                  </a:schemeClr>
                </a:solidFill>
              </a:rPr>
              <a:t>Дать спокойный и честный ответ на вопрос — что составляет гордость и славу на жизненном пути народов, а что — бесчестье и позор.</a:t>
            </a:r>
          </a:p>
          <a:p>
            <a:pPr algn="ctr"/>
            <a:endParaRPr lang="ru-RU" sz="1600" dirty="0" smtClean="0">
              <a:solidFill>
                <a:schemeClr val="bg2">
                  <a:lumMod val="10000"/>
                </a:schemeClr>
              </a:solidFill>
            </a:endParaRPr>
          </a:p>
        </p:txBody>
      </p:sp>
      <p:cxnSp>
        <p:nvCxnSpPr>
          <p:cNvPr id="14" name="Прямая со стрелкой 13"/>
          <p:cNvCxnSpPr>
            <a:stCxn id="5" idx="3"/>
            <a:endCxn id="41" idx="1"/>
          </p:cNvCxnSpPr>
          <p:nvPr/>
        </p:nvCxnSpPr>
        <p:spPr>
          <a:xfrm>
            <a:off x="2857488" y="1285860"/>
            <a:ext cx="714380" cy="1821669"/>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12" idx="0"/>
          </p:cNvCxnSpPr>
          <p:nvPr/>
        </p:nvCxnSpPr>
        <p:spPr>
          <a:xfrm rot="5400000">
            <a:off x="1357290" y="3214686"/>
            <a:ext cx="2286016" cy="1588"/>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Блок-схема: сохраненные данные 40"/>
          <p:cNvSpPr/>
          <p:nvPr/>
        </p:nvSpPr>
        <p:spPr>
          <a:xfrm>
            <a:off x="3571868" y="2143116"/>
            <a:ext cx="4205318" cy="1928826"/>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bg2">
                    <a:lumMod val="10000"/>
                  </a:schemeClr>
                </a:solidFill>
              </a:rPr>
              <a:t>Вызвать наше уважение и восхищение его достойными делами и чувства сожаления и осуждения его деяниями дурными и постыдными  </a:t>
            </a:r>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2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142844" y="285728"/>
            <a:ext cx="3214710" cy="2143140"/>
          </a:xfrm>
          <a:prstGeom prst="horizontalScroll">
            <a:avLst/>
          </a:prstGeom>
          <a:blipFill>
            <a:blip r:embed="rId4"/>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2">
                    <a:lumMod val="10000"/>
                  </a:schemeClr>
                </a:solidFill>
              </a:rPr>
              <a:t>История Отечества дает возможность понять</a:t>
            </a:r>
            <a:endParaRPr lang="ru-RU" sz="2000" b="1" dirty="0">
              <a:solidFill>
                <a:schemeClr val="bg2">
                  <a:lumMod val="10000"/>
                </a:schemeClr>
              </a:solidFill>
            </a:endParaRPr>
          </a:p>
        </p:txBody>
      </p:sp>
      <p:cxnSp>
        <p:nvCxnSpPr>
          <p:cNvPr id="7" name="Прямая со стрелкой 6"/>
          <p:cNvCxnSpPr>
            <a:stCxn id="5" idx="3"/>
            <a:endCxn id="8" idx="1"/>
          </p:cNvCxnSpPr>
          <p:nvPr/>
        </p:nvCxnSpPr>
        <p:spPr>
          <a:xfrm flipV="1">
            <a:off x="3357554" y="1071546"/>
            <a:ext cx="1071570" cy="285752"/>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Блок-схема: сохраненные данные 7"/>
          <p:cNvSpPr/>
          <p:nvPr/>
        </p:nvSpPr>
        <p:spPr>
          <a:xfrm>
            <a:off x="4429124" y="214290"/>
            <a:ext cx="4286280" cy="1714512"/>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bg2">
                    <a:lumMod val="10000"/>
                  </a:schemeClr>
                </a:solidFill>
              </a:rPr>
              <a:t>Что многое из того, что мы видим и слышим, читаем сегодня, над чем задумываемся, уже было и не раз — в нашей прошлой истории</a:t>
            </a:r>
            <a:r>
              <a:rPr lang="ru-RU" sz="2000" dirty="0" smtClean="0"/>
              <a:t>.</a:t>
            </a:r>
          </a:p>
        </p:txBody>
      </p:sp>
      <p:sp>
        <p:nvSpPr>
          <p:cNvPr id="12" name="Блок-схема: сохраненные данные 11"/>
          <p:cNvSpPr/>
          <p:nvPr/>
        </p:nvSpPr>
        <p:spPr>
          <a:xfrm>
            <a:off x="428596" y="4357694"/>
            <a:ext cx="4143404" cy="2143140"/>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chemeClr val="bg2">
                  <a:lumMod val="10000"/>
                </a:schemeClr>
              </a:solidFill>
            </a:endParaRPr>
          </a:p>
          <a:p>
            <a:r>
              <a:rPr lang="ru-RU" dirty="0" smtClean="0">
                <a:solidFill>
                  <a:schemeClr val="bg2">
                    <a:lumMod val="10000"/>
                  </a:schemeClr>
                </a:solidFill>
              </a:rPr>
              <a:t>свои промахи, просчеты, неудачи, беды и горести и уберечь нас от их повторения.. </a:t>
            </a:r>
            <a:endParaRPr lang="ru-RU" sz="1600" dirty="0" smtClean="0">
              <a:solidFill>
                <a:schemeClr val="bg2">
                  <a:lumMod val="10000"/>
                </a:schemeClr>
              </a:solidFill>
            </a:endParaRPr>
          </a:p>
        </p:txBody>
      </p:sp>
      <p:cxnSp>
        <p:nvCxnSpPr>
          <p:cNvPr id="14" name="Прямая со стрелкой 13"/>
          <p:cNvCxnSpPr>
            <a:stCxn id="5" idx="3"/>
            <a:endCxn id="41" idx="1"/>
          </p:cNvCxnSpPr>
          <p:nvPr/>
        </p:nvCxnSpPr>
        <p:spPr>
          <a:xfrm>
            <a:off x="3357554" y="1357298"/>
            <a:ext cx="214314" cy="1750231"/>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12" idx="0"/>
          </p:cNvCxnSpPr>
          <p:nvPr/>
        </p:nvCxnSpPr>
        <p:spPr>
          <a:xfrm rot="5400000">
            <a:off x="1393009" y="3250405"/>
            <a:ext cx="2214578" cy="1588"/>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Блок-схема: сохраненные данные 40"/>
          <p:cNvSpPr/>
          <p:nvPr/>
        </p:nvSpPr>
        <p:spPr>
          <a:xfrm>
            <a:off x="3571868" y="2143116"/>
            <a:ext cx="4205318" cy="1928826"/>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bg2">
                    <a:lumMod val="10000"/>
                  </a:schemeClr>
                </a:solidFill>
              </a:rPr>
              <a:t>Что наши предки передают нам свои трудовые навыки, опыт, достижения, свои приобретения, успехи — материальные и духовные, культурные, </a:t>
            </a:r>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2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142844" y="285728"/>
            <a:ext cx="3214710" cy="2143140"/>
          </a:xfrm>
          <a:prstGeom prst="horizontalScroll">
            <a:avLst/>
          </a:prstGeom>
          <a:blipFill>
            <a:blip r:embed="rId4"/>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2">
                    <a:lumMod val="10000"/>
                  </a:schemeClr>
                </a:solidFill>
              </a:rPr>
              <a:t>История Отечества дает возможность </a:t>
            </a:r>
            <a:endParaRPr lang="ru-RU" sz="2000" b="1" dirty="0">
              <a:solidFill>
                <a:schemeClr val="bg2">
                  <a:lumMod val="10000"/>
                </a:schemeClr>
              </a:solidFill>
            </a:endParaRPr>
          </a:p>
        </p:txBody>
      </p:sp>
      <p:cxnSp>
        <p:nvCxnSpPr>
          <p:cNvPr id="7" name="Прямая со стрелкой 6"/>
          <p:cNvCxnSpPr>
            <a:stCxn id="5" idx="3"/>
            <a:endCxn id="8" idx="1"/>
          </p:cNvCxnSpPr>
          <p:nvPr/>
        </p:nvCxnSpPr>
        <p:spPr>
          <a:xfrm flipV="1">
            <a:off x="3357554" y="821513"/>
            <a:ext cx="1071570" cy="535785"/>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Блок-схема: сохраненные данные 7"/>
          <p:cNvSpPr/>
          <p:nvPr/>
        </p:nvSpPr>
        <p:spPr>
          <a:xfrm>
            <a:off x="4429124" y="214290"/>
            <a:ext cx="4286280" cy="1214446"/>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bg2">
                    <a:lumMod val="10000"/>
                  </a:schemeClr>
                </a:solidFill>
              </a:rPr>
              <a:t>Познать процесс создания человеческого общества на территории нашего Отечества </a:t>
            </a:r>
            <a:endParaRPr lang="ru-RU" sz="2000" dirty="0" smtClean="0">
              <a:solidFill>
                <a:schemeClr val="bg2">
                  <a:lumMod val="10000"/>
                </a:schemeClr>
              </a:solidFill>
            </a:endParaRPr>
          </a:p>
        </p:txBody>
      </p:sp>
      <p:sp>
        <p:nvSpPr>
          <p:cNvPr id="12" name="Блок-схема: сохраненные данные 11"/>
          <p:cNvSpPr/>
          <p:nvPr/>
        </p:nvSpPr>
        <p:spPr>
          <a:xfrm>
            <a:off x="2714612" y="3429000"/>
            <a:ext cx="4143404" cy="1571636"/>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chemeClr val="bg2">
                    <a:lumMod val="10000"/>
                  </a:schemeClr>
                </a:solidFill>
              </a:rPr>
              <a:t>Сопоставить это развитие со всем ходом движения человечества </a:t>
            </a:r>
          </a:p>
        </p:txBody>
      </p:sp>
      <p:cxnSp>
        <p:nvCxnSpPr>
          <p:cNvPr id="14" name="Прямая со стрелкой 13"/>
          <p:cNvCxnSpPr>
            <a:stCxn id="5" idx="3"/>
          </p:cNvCxnSpPr>
          <p:nvPr/>
        </p:nvCxnSpPr>
        <p:spPr>
          <a:xfrm>
            <a:off x="3357554" y="1357298"/>
            <a:ext cx="571504" cy="785818"/>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2285984" y="2143116"/>
            <a:ext cx="1357322" cy="1285884"/>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Блок-схема: сохраненные данные 40"/>
          <p:cNvSpPr/>
          <p:nvPr/>
        </p:nvSpPr>
        <p:spPr>
          <a:xfrm>
            <a:off x="3786182" y="1857364"/>
            <a:ext cx="4205318" cy="1285884"/>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bg2">
                    <a:lumMod val="10000"/>
                  </a:schemeClr>
                </a:solidFill>
              </a:rPr>
              <a:t>Выявить ступени развития этого процесса на протяжении веков. </a:t>
            </a:r>
          </a:p>
        </p:txBody>
      </p:sp>
      <p:sp>
        <p:nvSpPr>
          <p:cNvPr id="19" name="Блок-схема: сохраненные данные 18"/>
          <p:cNvSpPr/>
          <p:nvPr/>
        </p:nvSpPr>
        <p:spPr>
          <a:xfrm>
            <a:off x="285720" y="5286388"/>
            <a:ext cx="4143404" cy="1357322"/>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smtClean="0">
              <a:solidFill>
                <a:schemeClr val="bg2">
                  <a:lumMod val="10000"/>
                </a:schemeClr>
              </a:solidFill>
            </a:endParaRPr>
          </a:p>
          <a:p>
            <a:r>
              <a:rPr lang="ru-RU" sz="2000" dirty="0" smtClean="0">
                <a:solidFill>
                  <a:schemeClr val="bg2">
                    <a:lumMod val="10000"/>
                  </a:schemeClr>
                </a:solidFill>
              </a:rPr>
              <a:t>Обогатить свою память, свой разум знанием законов этого развития.</a:t>
            </a:r>
          </a:p>
          <a:p>
            <a:endParaRPr lang="ru-RU" sz="2400" dirty="0" smtClean="0">
              <a:solidFill>
                <a:schemeClr val="bg2">
                  <a:lumMod val="10000"/>
                </a:schemeClr>
              </a:solidFill>
            </a:endParaRPr>
          </a:p>
        </p:txBody>
      </p:sp>
      <p:cxnSp>
        <p:nvCxnSpPr>
          <p:cNvPr id="23" name="Прямая со стрелкой 22"/>
          <p:cNvCxnSpPr>
            <a:stCxn id="5" idx="2"/>
          </p:cNvCxnSpPr>
          <p:nvPr/>
        </p:nvCxnSpPr>
        <p:spPr>
          <a:xfrm rot="16200000" flipH="1">
            <a:off x="241071" y="3670104"/>
            <a:ext cx="3053974" cy="35719"/>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2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41"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6000" r="-36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57232"/>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lang="ru-RU" sz="4400" dirty="0" smtClean="0">
                <a:latin typeface="Monotype Corsiva" pitchFamily="66" charset="0"/>
              </a:rPr>
              <a:t>Знать прошедшее — значит во многом понять настоящее</a:t>
            </a:r>
          </a:p>
          <a:p>
            <a:pPr marL="0" marR="0" lvl="0" indent="457200" algn="ctr" defTabSz="914400" rtl="0" eaLnBrk="1" fontAlgn="base" latinLnBrk="0" hangingPunct="1">
              <a:lnSpc>
                <a:spcPct val="100000"/>
              </a:lnSpc>
              <a:spcBef>
                <a:spcPct val="0"/>
              </a:spcBef>
              <a:spcAft>
                <a:spcPct val="0"/>
              </a:spcAft>
              <a:buClrTx/>
              <a:buSzTx/>
              <a:buFontTx/>
              <a:buNone/>
              <a:tabLst/>
            </a:pPr>
            <a:r>
              <a:rPr lang="ru-RU" sz="4400" dirty="0" smtClean="0">
                <a:latin typeface="Monotype Corsiva" pitchFamily="66" charset="0"/>
              </a:rPr>
              <a:t> и предвидеть будущее. Поистине, как говорили древние </a:t>
            </a:r>
          </a:p>
          <a:p>
            <a:pPr marL="0" marR="0" lvl="0" indent="457200" algn="ctr" defTabSz="914400" rtl="0" eaLnBrk="1" fontAlgn="base" latinLnBrk="0" hangingPunct="1">
              <a:lnSpc>
                <a:spcPct val="100000"/>
              </a:lnSpc>
              <a:spcBef>
                <a:spcPct val="0"/>
              </a:spcBef>
              <a:spcAft>
                <a:spcPct val="0"/>
              </a:spcAft>
              <a:buClrTx/>
              <a:buSzTx/>
              <a:buFontTx/>
              <a:buNone/>
              <a:tabLst/>
            </a:pPr>
            <a:r>
              <a:rPr lang="ru-RU" sz="4400" dirty="0" smtClean="0">
                <a:latin typeface="Monotype Corsiva" pitchFamily="66" charset="0"/>
              </a:rPr>
              <a:t>римляне, «история — это учитель жизни».</a:t>
            </a:r>
          </a:p>
        </p:txBody>
      </p:sp>
    </p:spTree>
  </p:cSld>
  <p:clrMapOvr>
    <a:masterClrMapping/>
  </p:clrMapOvr>
  <p:transition advTm="400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142844" y="285728"/>
            <a:ext cx="3000396" cy="1785950"/>
          </a:xfrm>
          <a:prstGeom prst="horizontalScroll">
            <a:avLst/>
          </a:prstGeom>
          <a:blipFill>
            <a:blip r:embed="rId4"/>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2">
                    <a:lumMod val="10000"/>
                  </a:schemeClr>
                </a:solidFill>
              </a:rPr>
              <a:t>Влияние географического положения</a:t>
            </a:r>
            <a:endParaRPr lang="ru-RU" sz="2400" b="1" dirty="0">
              <a:solidFill>
                <a:schemeClr val="bg2">
                  <a:lumMod val="10000"/>
                </a:schemeClr>
              </a:solidFill>
            </a:endParaRPr>
          </a:p>
        </p:txBody>
      </p:sp>
      <p:cxnSp>
        <p:nvCxnSpPr>
          <p:cNvPr id="7" name="Прямая со стрелкой 6"/>
          <p:cNvCxnSpPr>
            <a:stCxn id="5" idx="3"/>
            <a:endCxn id="8" idx="1"/>
          </p:cNvCxnSpPr>
          <p:nvPr/>
        </p:nvCxnSpPr>
        <p:spPr>
          <a:xfrm flipV="1">
            <a:off x="3143240" y="785782"/>
            <a:ext cx="1071570" cy="392921"/>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Блок-схема: сохраненные данные 7"/>
          <p:cNvSpPr/>
          <p:nvPr/>
        </p:nvSpPr>
        <p:spPr>
          <a:xfrm>
            <a:off x="4214810" y="214290"/>
            <a:ext cx="4714908" cy="1142984"/>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Беспредельные открытые пространства, равнина и губили Россию, делали ее легкой добычей завоевателей как с Востока, так и с Запада, </a:t>
            </a:r>
          </a:p>
        </p:txBody>
      </p:sp>
      <p:sp>
        <p:nvSpPr>
          <p:cNvPr id="12" name="Блок-схема: сохраненные данные 11"/>
          <p:cNvSpPr/>
          <p:nvPr/>
        </p:nvSpPr>
        <p:spPr>
          <a:xfrm>
            <a:off x="142844" y="5072074"/>
            <a:ext cx="4143404" cy="1500198"/>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Особенностью географического положения России стала ее удаленность от мировых морских и океанских путей</a:t>
            </a:r>
            <a:r>
              <a:rPr lang="ru-RU" sz="1600" dirty="0" smtClean="0"/>
              <a:t>. </a:t>
            </a:r>
            <a:endParaRPr lang="ru-RU" sz="1600" dirty="0" smtClean="0">
              <a:solidFill>
                <a:schemeClr val="bg2">
                  <a:lumMod val="10000"/>
                </a:schemeClr>
              </a:solidFill>
            </a:endParaRPr>
          </a:p>
        </p:txBody>
      </p:sp>
      <p:sp>
        <p:nvSpPr>
          <p:cNvPr id="13" name="Блок-схема: сохраненные данные 12"/>
          <p:cNvSpPr/>
          <p:nvPr/>
        </p:nvSpPr>
        <p:spPr>
          <a:xfrm>
            <a:off x="2071670" y="3000372"/>
            <a:ext cx="4929222" cy="1785950"/>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Народам, жившим на этой равнине, сложно было обособиться. Она как бы сближала и перемешивала их, помогала им обмениваться производственным опытом, достижениями культуры, обычаями и традициями</a:t>
            </a:r>
          </a:p>
        </p:txBody>
      </p:sp>
      <p:cxnSp>
        <p:nvCxnSpPr>
          <p:cNvPr id="14" name="Прямая со стрелкой 13"/>
          <p:cNvCxnSpPr>
            <a:stCxn id="5" idx="3"/>
            <a:endCxn id="41" idx="1"/>
          </p:cNvCxnSpPr>
          <p:nvPr/>
        </p:nvCxnSpPr>
        <p:spPr>
          <a:xfrm>
            <a:off x="3143240" y="1178703"/>
            <a:ext cx="866780" cy="1000132"/>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6200000" flipH="1">
            <a:off x="1785919" y="2285993"/>
            <a:ext cx="1214446" cy="357187"/>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Блок-схема: сохраненные данные 40"/>
          <p:cNvSpPr/>
          <p:nvPr/>
        </p:nvSpPr>
        <p:spPr>
          <a:xfrm>
            <a:off x="4010020" y="1428736"/>
            <a:ext cx="4205318" cy="1500198"/>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1"/>
                </a:solidFill>
              </a:rPr>
              <a:t>Огромные пространства давали возможность отступать в глубь территории, спастись от вторжений, они же создавали трудности для завоевателей, сталкивавшихся с длительными переходами по малодоступным местам. </a:t>
            </a:r>
          </a:p>
        </p:txBody>
      </p:sp>
      <p:cxnSp>
        <p:nvCxnSpPr>
          <p:cNvPr id="48" name="Прямая со стрелкой 47"/>
          <p:cNvCxnSpPr/>
          <p:nvPr/>
        </p:nvCxnSpPr>
        <p:spPr>
          <a:xfrm rot="16200000" flipH="1">
            <a:off x="71406" y="3429000"/>
            <a:ext cx="3214710" cy="71438"/>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2" idx="3"/>
            <a:endCxn id="27" idx="1"/>
          </p:cNvCxnSpPr>
          <p:nvPr/>
        </p:nvCxnSpPr>
        <p:spPr>
          <a:xfrm flipV="1">
            <a:off x="3595681" y="5786454"/>
            <a:ext cx="1333509" cy="35719"/>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Загнутый угол 26"/>
          <p:cNvSpPr/>
          <p:nvPr/>
        </p:nvSpPr>
        <p:spPr>
          <a:xfrm>
            <a:off x="4929190" y="4929198"/>
            <a:ext cx="3929090" cy="1714512"/>
          </a:xfrm>
          <a:prstGeom prst="foldedCorner">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endParaRPr>
          </a:p>
          <a:p>
            <a:r>
              <a:rPr lang="ru-RU" sz="1400" dirty="0" smtClean="0">
                <a:solidFill>
                  <a:schemeClr val="tx1"/>
                </a:solidFill>
              </a:rPr>
              <a:t>Эта отдаленность русских земель от выгодных морских путей, с одной стороны, объясняет замедленность развития России, а с другой — дает нам понимание постоянного стремления России выйти из этого «закрытого состояния», пробиться к мировым центрам цивилизации, овладеть выгодными торговыми путями.</a:t>
            </a:r>
            <a:endParaRPr lang="ru-RU" sz="1400" dirty="0">
              <a:solidFill>
                <a:schemeClr val="tx1"/>
              </a:solidFill>
            </a:endParaRPr>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2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up)">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ppt_x</p:attrName>
                                        </p:attrNameLst>
                                      </p:cBhvr>
                                      <p:tavLst>
                                        <p:tav tm="0">
                                          <p:val>
                                            <p:strVal val="#ppt_x-.2"/>
                                          </p:val>
                                        </p:tav>
                                        <p:tav tm="100000">
                                          <p:val>
                                            <p:strVal val="#ppt_x"/>
                                          </p:val>
                                        </p:tav>
                                      </p:tavLst>
                                    </p:anim>
                                    <p:anim calcmode="lin" valueType="num">
                                      <p:cBhvr>
                                        <p:cTn id="6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41"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blipFill>
            <a:blip r:embed="rId3"/>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bg1"/>
                </a:solidFill>
              </a:rPr>
              <a:t>Географическое положение страны, постоянная опасность русским границам и с востока и с запада, необходимость отвоевывать себе выходы к морям приводили к тому, что русское общество становилось традиционно милитаризированным, т. е. проникнутым военными (оборонительными и наступательными) настроениями. Армия, военная служба, военные подвиги в России постоянно были на первом плане</a:t>
            </a:r>
            <a:r>
              <a:rPr lang="ru-RU" sz="3600" dirty="0" smtClean="0">
                <a:solidFill>
                  <a:schemeClr val="tx1"/>
                </a:solidFill>
              </a:rPr>
              <a:t>.</a:t>
            </a:r>
            <a:endParaRPr lang="ru-RU" sz="3600" dirty="0">
              <a:solidFill>
                <a:schemeClr val="tx1"/>
              </a:solidFill>
            </a:endParaRPr>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l="-19000" t="-3000" r="-10000" b="-79000"/>
          </a:stretch>
        </a:blip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142844" y="285728"/>
            <a:ext cx="3000396" cy="1785950"/>
          </a:xfrm>
          <a:prstGeom prst="horizontalScroll">
            <a:avLst/>
          </a:prstGeom>
          <a:blipFill>
            <a:blip r:embed="rId4"/>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2">
                    <a:lumMod val="10000"/>
                  </a:schemeClr>
                </a:solidFill>
              </a:rPr>
              <a:t>Влияние географического положения</a:t>
            </a:r>
            <a:endParaRPr lang="ru-RU" sz="2400" b="1" dirty="0">
              <a:solidFill>
                <a:schemeClr val="bg2">
                  <a:lumMod val="10000"/>
                </a:schemeClr>
              </a:solidFill>
            </a:endParaRPr>
          </a:p>
        </p:txBody>
      </p:sp>
      <p:cxnSp>
        <p:nvCxnSpPr>
          <p:cNvPr id="7" name="Прямая со стрелкой 6"/>
          <p:cNvCxnSpPr>
            <a:stCxn id="5" idx="3"/>
            <a:endCxn id="8" idx="1"/>
          </p:cNvCxnSpPr>
          <p:nvPr/>
        </p:nvCxnSpPr>
        <p:spPr>
          <a:xfrm flipV="1">
            <a:off x="3143240" y="785782"/>
            <a:ext cx="1071570" cy="392921"/>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Блок-схема: сохраненные данные 7"/>
          <p:cNvSpPr/>
          <p:nvPr/>
        </p:nvSpPr>
        <p:spPr>
          <a:xfrm>
            <a:off x="4214810" y="214290"/>
            <a:ext cx="4714908" cy="1142984"/>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Пространства России повлияли и на систему управления. </a:t>
            </a:r>
          </a:p>
          <a:p>
            <a:r>
              <a:rPr lang="ru-RU" sz="1200" dirty="0" smtClean="0">
                <a:solidFill>
                  <a:srgbClr val="FF0000"/>
                </a:solidFill>
              </a:rPr>
              <a:t>Наиболее удобной здесь могла бы быть сильная централизованная власть. </a:t>
            </a:r>
          </a:p>
        </p:txBody>
      </p:sp>
      <p:sp>
        <p:nvSpPr>
          <p:cNvPr id="12" name="Блок-схема: сохраненные данные 11"/>
          <p:cNvSpPr/>
          <p:nvPr/>
        </p:nvSpPr>
        <p:spPr>
          <a:xfrm>
            <a:off x="142844" y="5072074"/>
            <a:ext cx="4143404" cy="1500198"/>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Азия оказывала сильное влияние на развитие страны. Отсюда порой брались образцы централизованного деспотического управления. </a:t>
            </a:r>
            <a:endParaRPr lang="ru-RU" sz="1600" dirty="0" smtClean="0">
              <a:solidFill>
                <a:schemeClr val="bg2">
                  <a:lumMod val="10000"/>
                </a:schemeClr>
              </a:solidFill>
            </a:endParaRPr>
          </a:p>
        </p:txBody>
      </p:sp>
      <p:sp>
        <p:nvSpPr>
          <p:cNvPr id="13" name="Блок-схема: сохраненные данные 12"/>
          <p:cNvSpPr/>
          <p:nvPr/>
        </p:nvSpPr>
        <p:spPr>
          <a:xfrm>
            <a:off x="2071670" y="3000372"/>
            <a:ext cx="6572296" cy="1785950"/>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Россия являлась одновременно и европейской, и азиатской державой. </a:t>
            </a:r>
          </a:p>
          <a:p>
            <a:r>
              <a:rPr lang="ru-RU" sz="1600" dirty="0" smtClean="0">
                <a:solidFill>
                  <a:schemeClr val="tx1"/>
                </a:solidFill>
              </a:rPr>
              <a:t>С Европой Россия была издавна связана языком, имеющим одинаковые корни с языками других европейских стран, религией (христианством), культурой, постоянными экономическими связями</a:t>
            </a:r>
          </a:p>
        </p:txBody>
      </p:sp>
      <p:cxnSp>
        <p:nvCxnSpPr>
          <p:cNvPr id="14" name="Прямая со стрелкой 13"/>
          <p:cNvCxnSpPr>
            <a:stCxn id="5" idx="3"/>
            <a:endCxn id="41" idx="1"/>
          </p:cNvCxnSpPr>
          <p:nvPr/>
        </p:nvCxnSpPr>
        <p:spPr>
          <a:xfrm>
            <a:off x="3143240" y="1178703"/>
            <a:ext cx="866780" cy="1000132"/>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6200000" flipH="1">
            <a:off x="1785919" y="2285993"/>
            <a:ext cx="1214446" cy="357187"/>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Блок-схема: сохраненные данные 40"/>
          <p:cNvSpPr/>
          <p:nvPr/>
        </p:nvSpPr>
        <p:spPr>
          <a:xfrm>
            <a:off x="4010020" y="1428736"/>
            <a:ext cx="4205318" cy="1500198"/>
          </a:xfrm>
          <a:prstGeom prst="flowChartOnlineStorage">
            <a:avLst/>
          </a:prstGeom>
          <a:blipFill>
            <a:blip r:embed="rId5"/>
            <a:stretch>
              <a:fillRect l="-19000" t="-3000" r="-10000" b="-7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Особенности территориального расположения страны во многом объясняли длительность в России абсолютной царской власти.</a:t>
            </a:r>
          </a:p>
          <a:p>
            <a:endParaRPr lang="ru-RU" sz="1200" dirty="0" smtClean="0">
              <a:solidFill>
                <a:schemeClr val="tx1"/>
              </a:solidFill>
            </a:endParaRPr>
          </a:p>
        </p:txBody>
      </p:sp>
      <p:cxnSp>
        <p:nvCxnSpPr>
          <p:cNvPr id="48" name="Прямая со стрелкой 47"/>
          <p:cNvCxnSpPr/>
          <p:nvPr/>
        </p:nvCxnSpPr>
        <p:spPr>
          <a:xfrm rot="16200000" flipH="1">
            <a:off x="71406" y="3429000"/>
            <a:ext cx="3214710" cy="71438"/>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2" idx="3"/>
            <a:endCxn id="27" idx="1"/>
          </p:cNvCxnSpPr>
          <p:nvPr/>
        </p:nvCxnSpPr>
        <p:spPr>
          <a:xfrm flipV="1">
            <a:off x="3595681" y="5786454"/>
            <a:ext cx="1333509" cy="35719"/>
          </a:xfrm>
          <a:prstGeom prst="straightConnector1">
            <a:avLst/>
          </a:prstGeom>
          <a:ln w="44450" cmpd="dbl">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Загнутый угол 26"/>
          <p:cNvSpPr/>
          <p:nvPr/>
        </p:nvSpPr>
        <p:spPr>
          <a:xfrm>
            <a:off x="4929190" y="4929198"/>
            <a:ext cx="3929090" cy="1714512"/>
          </a:xfrm>
          <a:prstGeom prst="foldedCorner">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endParaRPr>
          </a:p>
          <a:p>
            <a:r>
              <a:rPr lang="ru-RU" sz="1400" dirty="0" smtClean="0"/>
              <a:t> </a:t>
            </a:r>
            <a:endParaRPr lang="ru-RU" sz="1400" dirty="0" smtClean="0">
              <a:solidFill>
                <a:schemeClr val="tx1"/>
              </a:solidFill>
            </a:endParaRPr>
          </a:p>
          <a:p>
            <a:r>
              <a:rPr lang="ru-RU" sz="1400" dirty="0" smtClean="0">
                <a:solidFill>
                  <a:schemeClr val="tx1"/>
                </a:solidFill>
              </a:rPr>
              <a:t>Постоянное пребывание России между Западом и Востоком, постоянное противоборство в ее историческом опыте, культуре западных и восточных влияний, стремление определить свое, самобытное место в мировой цивилизации оставило заметный след в русском обществе</a:t>
            </a:r>
            <a:r>
              <a:rPr lang="ru-RU" sz="1400" dirty="0" smtClean="0"/>
              <a:t>. </a:t>
            </a:r>
            <a:endParaRPr lang="ru-RU" sz="1400" dirty="0">
              <a:solidFill>
                <a:schemeClr val="tx1"/>
              </a:solidFill>
            </a:endParaRPr>
          </a:p>
        </p:txBody>
      </p:sp>
    </p:spTree>
  </p:cSld>
  <p:clrMapOvr>
    <a:masterClrMapping/>
  </p:clrMapOvr>
  <p:transition advTm="4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20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up)">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ppt_x</p:attrName>
                                        </p:attrNameLst>
                                      </p:cBhvr>
                                      <p:tavLst>
                                        <p:tav tm="0">
                                          <p:val>
                                            <p:strVal val="#ppt_x-.2"/>
                                          </p:val>
                                        </p:tav>
                                        <p:tav tm="100000">
                                          <p:val>
                                            <p:strVal val="#ppt_x"/>
                                          </p:val>
                                        </p:tav>
                                      </p:tavLst>
                                    </p:anim>
                                    <p:anim calcmode="lin" valueType="num">
                                      <p:cBhvr>
                                        <p:cTn id="6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41" grpId="0" animBg="1"/>
      <p:bldP spid="27"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1468</Words>
  <Application>Microsoft Office PowerPoint</Application>
  <PresentationFormat>Экран (4:3)</PresentationFormat>
  <Paragraphs>88</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Почему мы изучаем историю?</vt:lpstr>
      <vt:lpstr>Слайд 2</vt:lpstr>
      <vt:lpstr>Слайд 3</vt:lpstr>
      <vt:lpstr>Слайд 4</vt:lpstr>
      <vt:lpstr>Слайд 5</vt:lpstr>
      <vt:lpstr>Слайд 6</vt:lpstr>
      <vt:lpstr>Слайд 7</vt:lpstr>
      <vt:lpstr>Слайд 8</vt:lpstr>
      <vt:lpstr>Слайд 9</vt:lpstr>
      <vt:lpstr>Слайд 10</vt:lpstr>
      <vt:lpstr>Природа и ее влияние на судьбы страны. </vt:lpstr>
      <vt:lpstr>Природа и ее влияние на судьбы страны. </vt:lpstr>
      <vt:lpstr>Природа и ее влияние на судьбы страны. </vt:lpstr>
      <vt:lpstr>Природа и ее влияние на судьбы страны. </vt:lpstr>
      <vt:lpstr>Природа и ее влияние на судьбы страны. </vt:lpstr>
      <vt:lpstr>Природа и ее влияние на судьбы страны. </vt:lpstr>
      <vt:lpstr>Природа и ее влияние на судьбы страны. </vt:lpstr>
      <vt:lpstr>Природа и ее влияние на судьбы страны. </vt:lpstr>
      <vt:lpstr>Природа и ее влияние на судьбы страны. </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Letadian</dc:creator>
  <cp:lastModifiedBy>Леонид</cp:lastModifiedBy>
  <cp:revision>69</cp:revision>
  <dcterms:created xsi:type="dcterms:W3CDTF">2009-06-26T02:44:20Z</dcterms:created>
  <dcterms:modified xsi:type="dcterms:W3CDTF">2009-08-23T11:13:35Z</dcterms:modified>
</cp:coreProperties>
</file>